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67" r:id="rId3"/>
    <p:sldId id="259" r:id="rId4"/>
    <p:sldId id="266" r:id="rId5"/>
    <p:sldId id="265" r:id="rId6"/>
    <p:sldId id="268" r:id="rId7"/>
    <p:sldId id="277" r:id="rId8"/>
    <p:sldId id="269" r:id="rId9"/>
    <p:sldId id="270" r:id="rId10"/>
    <p:sldId id="271" r:id="rId11"/>
    <p:sldId id="272" r:id="rId12"/>
    <p:sldId id="262" r:id="rId13"/>
    <p:sldId id="274" r:id="rId14"/>
    <p:sldId id="276" r:id="rId15"/>
    <p:sldId id="264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2B00B-1EAF-D67F-07EB-225A077C907B}" v="21" dt="2025-04-24T16:02:56.728"/>
    <p1510:client id="{A4E8628A-E3FA-6C13-E591-C00ECB9936F4}" v="2" dt="2025-04-24T18:32:08.998"/>
    <p1510:client id="{AC08FB48-9E09-3207-B295-4F3B3F46658D}" v="43" dt="2025-04-24T20:29:57.857"/>
    <p1510:client id="{CA4480D7-CB24-414D-54D7-2D438813428E}" v="672" dt="2025-04-24T18:31:08.434"/>
    <p1510:client id="{CD4EBDEA-6815-08F6-9B45-E5A58A9B2CB5}" v="20" dt="2025-04-24T21:08:17.432"/>
    <p1510:client id="{DFBCC752-07DA-8923-0198-32E33F6ECE3E}" v="404" dt="2025-04-24T16:00:3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8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4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5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45F012-CC80-6408-C432-1173F341C5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1" y="2"/>
            <a:ext cx="12192000" cy="685799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cs-CZ" sz="5400" err="1">
                <a:solidFill>
                  <a:srgbClr val="FFFFFF"/>
                </a:solidFill>
                <a:latin typeface="Bookman Old Style"/>
              </a:rPr>
              <a:t>Carsharing</a:t>
            </a:r>
            <a:r>
              <a:rPr lang="cs-CZ" sz="5400">
                <a:solidFill>
                  <a:srgbClr val="FFFFFF"/>
                </a:solidFill>
                <a:latin typeface="Bookman Old Style"/>
              </a:rPr>
              <a:t> </a:t>
            </a:r>
            <a:r>
              <a:rPr lang="cs-CZ" sz="5400" err="1">
                <a:solidFill>
                  <a:srgbClr val="FFFFFF"/>
                </a:solidFill>
                <a:latin typeface="Bookman Old Style"/>
              </a:rPr>
              <a:t>App</a:t>
            </a:r>
            <a:r>
              <a:rPr lang="cs-CZ" sz="5400">
                <a:solidFill>
                  <a:srgbClr val="FFFFFF"/>
                </a:solidFill>
                <a:latin typeface="Bookman Old Style"/>
              </a:rPr>
              <a:t>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endParaRPr lang="cs-CZ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B7931E-6B77-73CA-9105-6D9CC968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19433"/>
            <a:ext cx="10653578" cy="1132258"/>
          </a:xfrm>
        </p:spPr>
        <p:txBody>
          <a:bodyPr/>
          <a:lstStyle/>
          <a:p>
            <a:pPr algn="ctr"/>
            <a:r>
              <a:rPr lang="cs-CZ"/>
              <a:t>US – 010: </a:t>
            </a:r>
            <a:r>
              <a:rPr lang="cs-CZ" err="1"/>
              <a:t>Terms</a:t>
            </a:r>
            <a:r>
              <a:rPr lang="cs-CZ"/>
              <a:t> </a:t>
            </a:r>
            <a:r>
              <a:rPr lang="cs-CZ" err="1"/>
              <a:t>Violation</a:t>
            </a:r>
            <a:r>
              <a:rPr lang="cs-CZ"/>
              <a:t> </a:t>
            </a:r>
            <a:r>
              <a:rPr lang="cs-CZ" err="1"/>
              <a:t>Notification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519832-EF8C-C9FE-3E4B-7B075EAE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017704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sz="2800">
                <a:latin typeface="Berlin Sans FB"/>
                <a:ea typeface="+mn-lt"/>
                <a:cs typeface="+mn-lt"/>
              </a:rPr>
              <a:t>As a </a:t>
            </a:r>
            <a:r>
              <a:rPr lang="cs-CZ" sz="2800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car </a:t>
            </a:r>
            <a:r>
              <a:rPr lang="cs-CZ" sz="2800" err="1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owner</a:t>
            </a:r>
            <a:r>
              <a:rPr lang="cs-CZ" sz="2800">
                <a:latin typeface="Berlin Sans FB"/>
                <a:ea typeface="+mn-lt"/>
                <a:cs typeface="+mn-lt"/>
              </a:rPr>
              <a:t>, I </a:t>
            </a:r>
            <a:r>
              <a:rPr lang="cs-CZ" sz="2800" err="1">
                <a:latin typeface="Berlin Sans FB"/>
                <a:ea typeface="+mn-lt"/>
                <a:cs typeface="+mn-lt"/>
              </a:rPr>
              <a:t>want</a:t>
            </a:r>
            <a:r>
              <a:rPr lang="cs-CZ" sz="2800">
                <a:latin typeface="Berlin Sans FB"/>
                <a:ea typeface="+mn-lt"/>
                <a:cs typeface="+mn-lt"/>
              </a:rPr>
              <a:t> to </a:t>
            </a:r>
            <a:r>
              <a:rPr lang="cs-CZ" sz="2800" err="1">
                <a:latin typeface="Berlin Sans FB"/>
                <a:ea typeface="+mn-lt"/>
                <a:cs typeface="+mn-lt"/>
              </a:rPr>
              <a:t>be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notified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if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a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borrower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violates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the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agreed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terms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>
                <a:latin typeface="Berlin Sans FB"/>
                <a:ea typeface="+mn-lt"/>
                <a:cs typeface="+mn-lt"/>
              </a:rPr>
              <a:t>(</a:t>
            </a:r>
            <a:r>
              <a:rPr lang="cs-CZ" sz="2800" err="1">
                <a:latin typeface="Berlin Sans FB"/>
                <a:ea typeface="+mn-lt"/>
                <a:cs typeface="+mn-lt"/>
              </a:rPr>
              <a:t>e.g</a:t>
            </a:r>
            <a:r>
              <a:rPr lang="cs-CZ" sz="2800">
                <a:latin typeface="Berlin Sans FB"/>
                <a:ea typeface="+mn-lt"/>
                <a:cs typeface="+mn-lt"/>
              </a:rPr>
              <a:t>. </a:t>
            </a:r>
            <a:r>
              <a:rPr lang="cs-CZ" sz="2800" err="1">
                <a:latin typeface="Berlin Sans FB"/>
                <a:ea typeface="+mn-lt"/>
                <a:cs typeface="+mn-lt"/>
              </a:rPr>
              <a:t>drives</a:t>
            </a:r>
            <a:r>
              <a:rPr lang="cs-CZ" sz="2800">
                <a:latin typeface="Berlin Sans FB"/>
                <a:ea typeface="+mn-lt"/>
                <a:cs typeface="+mn-lt"/>
              </a:rPr>
              <a:t> out </a:t>
            </a:r>
            <a:r>
              <a:rPr lang="cs-CZ" sz="2800" err="1">
                <a:latin typeface="Berlin Sans FB"/>
                <a:ea typeface="+mn-lt"/>
                <a:cs typeface="+mn-lt"/>
              </a:rPr>
              <a:t>of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specified</a:t>
            </a:r>
            <a:r>
              <a:rPr lang="cs-CZ" sz="2800">
                <a:latin typeface="Berlin Sans FB"/>
                <a:ea typeface="+mn-lt"/>
                <a:cs typeface="+mn-lt"/>
              </a:rPr>
              <a:t> area) so </a:t>
            </a:r>
            <a:r>
              <a:rPr lang="cs-CZ" sz="2800" err="1">
                <a:latin typeface="Berlin Sans FB"/>
                <a:ea typeface="+mn-lt"/>
                <a:cs typeface="+mn-lt"/>
              </a:rPr>
              <a:t>that</a:t>
            </a:r>
            <a:r>
              <a:rPr lang="cs-CZ" sz="2800">
                <a:latin typeface="Berlin Sans FB"/>
                <a:ea typeface="+mn-lt"/>
                <a:cs typeface="+mn-lt"/>
              </a:rPr>
              <a:t> I </a:t>
            </a:r>
            <a:r>
              <a:rPr lang="cs-CZ" sz="2800" err="1">
                <a:latin typeface="Berlin Sans FB"/>
                <a:ea typeface="+mn-lt"/>
                <a:cs typeface="+mn-lt"/>
              </a:rPr>
              <a:t>can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immediately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take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action</a:t>
            </a:r>
            <a:r>
              <a:rPr lang="cs-CZ" sz="2800">
                <a:latin typeface="Berlin Sans FB"/>
                <a:ea typeface="+mn-lt"/>
                <a:cs typeface="+mn-lt"/>
              </a:rPr>
              <a:t> and </a:t>
            </a:r>
            <a:r>
              <a:rPr lang="cs-CZ" sz="2800" err="1">
                <a:latin typeface="Berlin Sans FB"/>
                <a:ea typeface="+mn-lt"/>
                <a:cs typeface="+mn-lt"/>
              </a:rPr>
              <a:t>protect</a:t>
            </a:r>
            <a:r>
              <a:rPr lang="cs-CZ" sz="2800">
                <a:latin typeface="Berlin Sans FB"/>
                <a:ea typeface="+mn-lt"/>
                <a:cs typeface="+mn-lt"/>
              </a:rPr>
              <a:t> my car.</a:t>
            </a:r>
          </a:p>
        </p:txBody>
      </p:sp>
    </p:spTree>
    <p:extLst>
      <p:ext uri="{BB962C8B-B14F-4D97-AF65-F5344CB8AC3E}">
        <p14:creationId xmlns:p14="http://schemas.microsoft.com/office/powerpoint/2010/main" val="29899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668C39-E275-5A35-9271-26ACDEF7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293849"/>
            <a:ext cx="7202558" cy="1178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/>
              <a:t>Use cases</a:t>
            </a:r>
          </a:p>
        </p:txBody>
      </p:sp>
      <p:pic>
        <p:nvPicPr>
          <p:cNvPr id="15" name="Picture 3" descr="Klasické anglické auto">
            <a:extLst>
              <a:ext uri="{FF2B5EF4-FFF2-40B4-BE49-F238E27FC236}">
                <a16:creationId xmlns:a16="http://schemas.microsoft.com/office/drawing/2014/main" id="{859FD2B6-F7DB-10DE-7E67-4F06CB79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36" r="-2" b="13559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6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E5D1D8E-4F05-2105-65AA-2769D45F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Use case diagram</a:t>
            </a:r>
          </a:p>
        </p:txBody>
      </p:sp>
      <p:pic>
        <p:nvPicPr>
          <p:cNvPr id="4" name="Zástupný obsah 3" descr="Obsah obrázku snímek obrazovky, text, kruh&#10;&#10;Obsah generovaný pomocí AI může být nesprávný.">
            <a:extLst>
              <a:ext uri="{FF2B5EF4-FFF2-40B4-BE49-F238E27FC236}">
                <a16:creationId xmlns:a16="http://schemas.microsoft.com/office/drawing/2014/main" id="{3B991A75-D3BD-EF4D-20C3-7A6EBF2CB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03" y="1537720"/>
            <a:ext cx="11688896" cy="42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B548A0-DC55-78BF-8C44-333581AB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/>
              <a:t>UC – 002: </a:t>
            </a:r>
            <a:r>
              <a:rPr lang="cs-CZ" sz="3200" err="1"/>
              <a:t>Selecting</a:t>
            </a:r>
            <a:r>
              <a:rPr lang="cs-CZ" sz="3200"/>
              <a:t> a Car</a:t>
            </a:r>
          </a:p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3726E7-B990-8D00-44D6-DF347C12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cs-CZ" b="1"/>
              <a:t>Basic </a:t>
            </a:r>
            <a:r>
              <a:rPr lang="cs-CZ" b="1" err="1"/>
              <a:t>Flow</a:t>
            </a:r>
            <a:endParaRPr lang="cs-CZ"/>
          </a:p>
          <a:p>
            <a:pPr>
              <a:buAutoNum type="arabicParenR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navigates</a:t>
            </a:r>
            <a:r>
              <a:rPr lang="cs-CZ" sz="1100">
                <a:ea typeface="+mn-lt"/>
                <a:cs typeface="+mn-lt"/>
              </a:rPr>
              <a:t> to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"</a:t>
            </a:r>
            <a:r>
              <a:rPr lang="cs-CZ" sz="1100" err="1">
                <a:ea typeface="+mn-lt"/>
                <a:cs typeface="+mn-lt"/>
              </a:rPr>
              <a:t>Browse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Cars</a:t>
            </a:r>
            <a:r>
              <a:rPr lang="cs-CZ" sz="1100">
                <a:ea typeface="+mn-lt"/>
                <a:cs typeface="+mn-lt"/>
              </a:rPr>
              <a:t>" </a:t>
            </a:r>
            <a:r>
              <a:rPr lang="cs-CZ" sz="1100" err="1">
                <a:ea typeface="+mn-lt"/>
                <a:cs typeface="+mn-lt"/>
              </a:rPr>
              <a:t>section</a:t>
            </a:r>
            <a:endParaRPr lang="cs-CZ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displays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all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available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cars</a:t>
            </a:r>
            <a:endParaRPr lang="cs-CZ"/>
          </a:p>
          <a:p>
            <a:pPr>
              <a:buAutoNum type="arabicParenR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selects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"</a:t>
            </a:r>
            <a:r>
              <a:rPr lang="cs-CZ" sz="1100" err="1">
                <a:ea typeface="+mn-lt"/>
                <a:cs typeface="+mn-lt"/>
              </a:rPr>
              <a:t>Filter</a:t>
            </a:r>
            <a:r>
              <a:rPr lang="cs-CZ" sz="1100">
                <a:ea typeface="+mn-lt"/>
                <a:cs typeface="+mn-lt"/>
              </a:rPr>
              <a:t>" </a:t>
            </a:r>
            <a:r>
              <a:rPr lang="cs-CZ" sz="1100" err="1">
                <a:ea typeface="+mn-lt"/>
                <a:cs typeface="+mn-lt"/>
              </a:rPr>
              <a:t>option</a:t>
            </a:r>
            <a:endParaRPr lang="cs-CZ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displays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available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criteria</a:t>
            </a:r>
            <a:r>
              <a:rPr lang="cs-CZ" sz="1100">
                <a:ea typeface="+mn-lt"/>
                <a:cs typeface="+mn-lt"/>
              </a:rPr>
              <a:t>:</a:t>
            </a:r>
            <a:endParaRPr lang="cs-CZ"/>
          </a:p>
          <a:p>
            <a:pPr lvl="1">
              <a:buAutoNum type="arabicParenR"/>
            </a:pPr>
            <a:r>
              <a:rPr lang="cs-CZ" sz="1100" err="1">
                <a:ea typeface="+mn-lt"/>
                <a:cs typeface="+mn-lt"/>
              </a:rPr>
              <a:t>Price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range</a:t>
            </a:r>
            <a:r>
              <a:rPr lang="cs-CZ" sz="1100">
                <a:ea typeface="+mn-lt"/>
                <a:cs typeface="+mn-lt"/>
              </a:rPr>
              <a:t> (minimum to maximum)</a:t>
            </a:r>
            <a:endParaRPr lang="cs-CZ"/>
          </a:p>
          <a:p>
            <a:pPr lvl="1">
              <a:buAutoNum type="arabicParenR"/>
            </a:pPr>
            <a:r>
              <a:rPr lang="cs-CZ" sz="1100">
                <a:ea typeface="+mn-lt"/>
                <a:cs typeface="+mn-lt"/>
              </a:rPr>
              <a:t>Car type (</a:t>
            </a:r>
            <a:r>
              <a:rPr lang="cs-CZ" sz="1100" err="1">
                <a:ea typeface="+mn-lt"/>
                <a:cs typeface="+mn-lt"/>
              </a:rPr>
              <a:t>e.g</a:t>
            </a:r>
            <a:r>
              <a:rPr lang="cs-CZ" sz="1100">
                <a:ea typeface="+mn-lt"/>
                <a:cs typeface="+mn-lt"/>
              </a:rPr>
              <a:t>., sedan, SUV, </a:t>
            </a:r>
            <a:r>
              <a:rPr lang="cs-CZ" sz="1100" err="1">
                <a:ea typeface="+mn-lt"/>
                <a:cs typeface="+mn-lt"/>
              </a:rPr>
              <a:t>electric</a:t>
            </a:r>
            <a:r>
              <a:rPr lang="cs-CZ" sz="1100">
                <a:ea typeface="+mn-lt"/>
                <a:cs typeface="+mn-lt"/>
              </a:rPr>
              <a:t>)</a:t>
            </a:r>
            <a:endParaRPr lang="cs-CZ"/>
          </a:p>
          <a:p>
            <a:pPr lvl="1">
              <a:buAutoNum type="arabicParenR"/>
            </a:pPr>
            <a:r>
              <a:rPr lang="cs-CZ" sz="1100" err="1">
                <a:ea typeface="+mn-lt"/>
                <a:cs typeface="+mn-lt"/>
              </a:rPr>
              <a:t>Vehicle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availability</a:t>
            </a:r>
            <a:endParaRPr lang="cs-CZ"/>
          </a:p>
          <a:p>
            <a:pPr lvl="1">
              <a:buAutoNum type="arabicParenR"/>
            </a:pPr>
            <a:r>
              <a:rPr lang="cs-CZ" sz="1100" err="1">
                <a:ea typeface="+mn-lt"/>
                <a:cs typeface="+mn-lt"/>
              </a:rPr>
              <a:t>Location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or</a:t>
            </a:r>
            <a:r>
              <a:rPr lang="cs-CZ" sz="1100">
                <a:ea typeface="+mn-lt"/>
                <a:cs typeface="+mn-lt"/>
              </a:rPr>
              <a:t> distance </a:t>
            </a:r>
            <a:r>
              <a:rPr lang="cs-CZ" sz="1100" err="1">
                <a:ea typeface="+mn-lt"/>
                <a:cs typeface="+mn-lt"/>
              </a:rPr>
              <a:t>from</a:t>
            </a:r>
            <a:r>
              <a:rPr lang="cs-CZ" sz="1100">
                <a:ea typeface="+mn-lt"/>
                <a:cs typeface="+mn-lt"/>
              </a:rPr>
              <a:t> user</a:t>
            </a:r>
            <a:endParaRPr lang="cs-CZ"/>
          </a:p>
          <a:p>
            <a:pPr lvl="1">
              <a:buAutoNum type="arabicParenR"/>
            </a:pPr>
            <a:r>
              <a:rPr lang="cs-CZ" sz="1100" err="1">
                <a:ea typeface="+mn-lt"/>
                <a:cs typeface="+mn-lt"/>
              </a:rPr>
              <a:t>Transmission</a:t>
            </a:r>
            <a:r>
              <a:rPr lang="cs-CZ" sz="1100">
                <a:ea typeface="+mn-lt"/>
                <a:cs typeface="+mn-lt"/>
              </a:rPr>
              <a:t> type (</a:t>
            </a:r>
            <a:r>
              <a:rPr lang="cs-CZ" sz="1100" err="1">
                <a:ea typeface="+mn-lt"/>
                <a:cs typeface="+mn-lt"/>
              </a:rPr>
              <a:t>manual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automatic</a:t>
            </a:r>
            <a:r>
              <a:rPr lang="cs-CZ" sz="1100">
                <a:ea typeface="+mn-lt"/>
                <a:cs typeface="+mn-lt"/>
              </a:rPr>
              <a:t>)</a:t>
            </a:r>
            <a:endParaRPr lang="cs-CZ"/>
          </a:p>
          <a:p>
            <a:pPr lvl="1">
              <a:buAutoNum type="arabicParenR"/>
            </a:pPr>
            <a:r>
              <a:rPr lang="cs-CZ" sz="1100" err="1">
                <a:ea typeface="+mn-lt"/>
                <a:cs typeface="+mn-lt"/>
              </a:rPr>
              <a:t>Additional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features</a:t>
            </a:r>
            <a:r>
              <a:rPr lang="cs-CZ" sz="1100">
                <a:ea typeface="+mn-lt"/>
                <a:cs typeface="+mn-lt"/>
              </a:rPr>
              <a:t> (</a:t>
            </a:r>
            <a:r>
              <a:rPr lang="cs-CZ" sz="1100" err="1">
                <a:ea typeface="+mn-lt"/>
                <a:cs typeface="+mn-lt"/>
              </a:rPr>
              <a:t>e.g</a:t>
            </a:r>
            <a:r>
              <a:rPr lang="cs-CZ" sz="1100">
                <a:ea typeface="+mn-lt"/>
                <a:cs typeface="+mn-lt"/>
              </a:rPr>
              <a:t>., air </a:t>
            </a:r>
            <a:r>
              <a:rPr lang="cs-CZ" sz="1100" err="1">
                <a:ea typeface="+mn-lt"/>
                <a:cs typeface="+mn-lt"/>
              </a:rPr>
              <a:t>conditioning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child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seat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pet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friendly</a:t>
            </a:r>
            <a:r>
              <a:rPr lang="cs-CZ" sz="1100">
                <a:ea typeface="+mn-lt"/>
                <a:cs typeface="+mn-lt"/>
              </a:rPr>
              <a:t>)</a:t>
            </a:r>
            <a:endParaRPr lang="cs-CZ"/>
          </a:p>
          <a:p>
            <a:pPr>
              <a:buAutoNum type="arabicParenR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sets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preferred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values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based</a:t>
            </a:r>
            <a:r>
              <a:rPr lang="cs-CZ" sz="1100">
                <a:ea typeface="+mn-lt"/>
                <a:cs typeface="+mn-lt"/>
              </a:rPr>
              <a:t> on </a:t>
            </a:r>
            <a:r>
              <a:rPr lang="cs-CZ" sz="1100" err="1">
                <a:ea typeface="+mn-lt"/>
                <a:cs typeface="+mn-lt"/>
              </a:rPr>
              <a:t>their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needs</a:t>
            </a:r>
            <a:endParaRPr lang="cs-CZ"/>
          </a:p>
          <a:p>
            <a:pPr>
              <a:buAutoNum type="arabicParenR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submits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preferences</a:t>
            </a:r>
            <a:endParaRPr lang="cs-CZ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applies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filters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updates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list 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available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cars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accordingly</a:t>
            </a:r>
            <a:endParaRPr lang="cs-CZ"/>
          </a:p>
          <a:p>
            <a:pPr>
              <a:buAutoNum type="arabicParenR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browses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results</a:t>
            </a:r>
            <a:endParaRPr lang="cs-CZ"/>
          </a:p>
          <a:p>
            <a:pPr>
              <a:buAutoNum type="arabicParenR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may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refine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or</a:t>
            </a:r>
            <a:r>
              <a:rPr lang="cs-CZ" sz="1100">
                <a:ea typeface="+mn-lt"/>
                <a:cs typeface="+mn-lt"/>
              </a:rPr>
              <a:t> reset </a:t>
            </a:r>
            <a:r>
              <a:rPr lang="cs-CZ" sz="1100" err="1">
                <a:ea typeface="+mn-lt"/>
                <a:cs typeface="+mn-lt"/>
              </a:rPr>
              <a:t>them</a:t>
            </a:r>
            <a:r>
              <a:rPr lang="cs-CZ" sz="1100">
                <a:ea typeface="+mn-lt"/>
                <a:cs typeface="+mn-lt"/>
              </a:rPr>
              <a:t> as </a:t>
            </a:r>
            <a:r>
              <a:rPr lang="cs-CZ" sz="1100" err="1">
                <a:ea typeface="+mn-lt"/>
                <a:cs typeface="+mn-lt"/>
              </a:rPr>
              <a:t>needed</a:t>
            </a:r>
            <a:endParaRPr lang="cs-CZ" sz="1100" err="1"/>
          </a:p>
          <a:p>
            <a:pPr>
              <a:buNone/>
            </a:pPr>
            <a:r>
              <a:rPr lang="cs-CZ" b="1" err="1"/>
              <a:t>Alternative</a:t>
            </a:r>
            <a:r>
              <a:rPr lang="cs-CZ" b="1"/>
              <a:t> </a:t>
            </a:r>
            <a:r>
              <a:rPr lang="cs-CZ" b="1" err="1"/>
              <a:t>Flows</a:t>
            </a:r>
            <a:endParaRPr lang="cs-CZ" err="1"/>
          </a:p>
          <a:p>
            <a:pPr>
              <a:buFont typeface="Arial"/>
              <a:buChar char="•"/>
            </a:pPr>
            <a:r>
              <a:rPr lang="cs-CZ" sz="1100">
                <a:ea typeface="+mn-lt"/>
                <a:cs typeface="+mn-lt"/>
              </a:rPr>
              <a:t>7a: </a:t>
            </a:r>
            <a:r>
              <a:rPr lang="cs-CZ" sz="1100" err="1">
                <a:ea typeface="+mn-lt"/>
                <a:cs typeface="+mn-lt"/>
              </a:rPr>
              <a:t>If</a:t>
            </a:r>
            <a:r>
              <a:rPr lang="cs-CZ" sz="1100">
                <a:ea typeface="+mn-lt"/>
                <a:cs typeface="+mn-lt"/>
              </a:rPr>
              <a:t> no </a:t>
            </a:r>
            <a:r>
              <a:rPr lang="cs-CZ" sz="1100" err="1">
                <a:ea typeface="+mn-lt"/>
                <a:cs typeface="+mn-lt"/>
              </a:rPr>
              <a:t>cars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match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selected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filters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displays</a:t>
            </a:r>
            <a:r>
              <a:rPr lang="cs-CZ" sz="1100">
                <a:ea typeface="+mn-lt"/>
                <a:cs typeface="+mn-lt"/>
              </a:rPr>
              <a:t> a </a:t>
            </a:r>
            <a:r>
              <a:rPr lang="cs-CZ" sz="1100" err="1">
                <a:ea typeface="+mn-lt"/>
                <a:cs typeface="+mn-lt"/>
              </a:rPr>
              <a:t>message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offers</a:t>
            </a:r>
            <a:r>
              <a:rPr lang="cs-CZ" sz="1100">
                <a:ea typeface="+mn-lt"/>
                <a:cs typeface="+mn-lt"/>
              </a:rPr>
              <a:t> to </a:t>
            </a:r>
            <a:r>
              <a:rPr lang="cs-CZ" sz="1100" err="1">
                <a:ea typeface="+mn-lt"/>
                <a:cs typeface="+mn-lt"/>
              </a:rPr>
              <a:t>broaden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search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criteria</a:t>
            </a:r>
            <a:endParaRPr lang="cs-CZ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cs-CZ" b="1" err="1">
                <a:ea typeface="+mn-lt"/>
                <a:cs typeface="+mn-lt"/>
              </a:rPr>
              <a:t>Postconditions</a:t>
            </a:r>
            <a:endParaRPr lang="cs-CZ" err="1"/>
          </a:p>
          <a:p>
            <a:pPr>
              <a:buFont typeface="Arial"/>
              <a:buChar char="•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presented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with</a:t>
            </a:r>
            <a:r>
              <a:rPr lang="cs-CZ" sz="1100">
                <a:ea typeface="+mn-lt"/>
                <a:cs typeface="+mn-lt"/>
              </a:rPr>
              <a:t> a list 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available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vehicles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that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match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their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specified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preferences</a:t>
            </a:r>
            <a:endParaRPr lang="cs-CZ" err="1"/>
          </a:p>
          <a:p>
            <a:pPr marL="0" indent="0">
              <a:buNone/>
            </a:pPr>
            <a:endParaRPr lang="cs-CZ" sz="1100"/>
          </a:p>
          <a:p>
            <a:pPr marL="514350" indent="-514350">
              <a:buAutoNum type="arabicParenR"/>
            </a:pP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2A98CA3-0B87-012A-A1ED-F125141A3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cs-CZ" sz="1100" b="1" err="1">
                <a:ea typeface="+mn-lt"/>
                <a:cs typeface="+mn-lt"/>
              </a:rPr>
              <a:t>Actor</a:t>
            </a:r>
            <a:r>
              <a:rPr lang="cs-CZ" sz="1100">
                <a:ea typeface="+mn-lt"/>
                <a:cs typeface="+mn-lt"/>
              </a:rPr>
              <a:t>: </a:t>
            </a:r>
            <a:r>
              <a:rPr lang="cs-CZ" sz="1100" err="1">
                <a:ea typeface="+mn-lt"/>
                <a:cs typeface="+mn-lt"/>
              </a:rPr>
              <a:t>Potential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Borrower</a:t>
            </a:r>
            <a:endParaRPr lang="cs-CZ" err="1"/>
          </a:p>
          <a:p>
            <a:r>
              <a:rPr lang="cs-CZ" sz="1100" b="1" err="1">
                <a:ea typeface="+mn-lt"/>
                <a:cs typeface="+mn-lt"/>
              </a:rPr>
              <a:t>Related</a:t>
            </a:r>
            <a:r>
              <a:rPr lang="cs-CZ" sz="1100" b="1">
                <a:ea typeface="+mn-lt"/>
                <a:cs typeface="+mn-lt"/>
              </a:rPr>
              <a:t> user </a:t>
            </a:r>
            <a:r>
              <a:rPr lang="cs-CZ" sz="1100" b="1" err="1">
                <a:ea typeface="+mn-lt"/>
                <a:cs typeface="+mn-lt"/>
              </a:rPr>
              <a:t>stories</a:t>
            </a:r>
            <a:r>
              <a:rPr lang="cs-CZ" sz="1100">
                <a:ea typeface="+mn-lt"/>
                <a:cs typeface="+mn-lt"/>
              </a:rPr>
              <a:t>: UC – 004: Car </a:t>
            </a:r>
            <a:r>
              <a:rPr lang="cs-CZ" sz="1100" err="1">
                <a:ea typeface="+mn-lt"/>
                <a:cs typeface="+mn-lt"/>
              </a:rPr>
              <a:t>search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filtering</a:t>
            </a:r>
            <a:endParaRPr lang="cs-CZ" sz="1100" u="sng" err="1"/>
          </a:p>
          <a:p>
            <a:r>
              <a:rPr lang="cs-CZ" b="1" err="1"/>
              <a:t>Preconditions</a:t>
            </a:r>
            <a:endParaRPr lang="cs-CZ" err="1"/>
          </a:p>
          <a:p>
            <a:pPr marL="285750" indent="-285750">
              <a:buFont typeface="Arial"/>
              <a:buChar char="•"/>
            </a:pPr>
            <a:r>
              <a:rPr lang="cs-CZ" sz="1100">
                <a:ea typeface="+mn-lt"/>
                <a:cs typeface="+mn-lt"/>
              </a:rPr>
              <a:t>User has </a:t>
            </a:r>
            <a:r>
              <a:rPr lang="cs-CZ" sz="1100" err="1">
                <a:ea typeface="+mn-lt"/>
                <a:cs typeface="+mn-lt"/>
              </a:rPr>
              <a:t>registered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created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account</a:t>
            </a:r>
            <a:endParaRPr lang="cs-CZ" err="1"/>
          </a:p>
          <a:p>
            <a:pPr marL="285750" indent="-285750">
              <a:buFont typeface="Arial"/>
              <a:buChar char="•"/>
            </a:pPr>
            <a:r>
              <a:rPr lang="cs-CZ" sz="1100">
                <a:ea typeface="+mn-lt"/>
                <a:cs typeface="+mn-lt"/>
              </a:rPr>
              <a:t>User has </a:t>
            </a:r>
            <a:r>
              <a:rPr lang="cs-CZ" sz="1100" err="1">
                <a:ea typeface="+mn-lt"/>
                <a:cs typeface="+mn-lt"/>
              </a:rPr>
              <a:t>verified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their</a:t>
            </a:r>
            <a:r>
              <a:rPr lang="cs-CZ" sz="1100">
                <a:ea typeface="+mn-lt"/>
                <a:cs typeface="+mn-lt"/>
              </a:rPr>
              <a:t> identity (</a:t>
            </a:r>
            <a:r>
              <a:rPr lang="cs-CZ" sz="1100" err="1">
                <a:ea typeface="+mn-lt"/>
                <a:cs typeface="+mn-lt"/>
              </a:rPr>
              <a:t>including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having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valid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driver's</a:t>
            </a:r>
            <a:r>
              <a:rPr lang="cs-CZ" sz="1100">
                <a:ea typeface="+mn-lt"/>
                <a:cs typeface="+mn-lt"/>
              </a:rPr>
              <a:t> licence)</a:t>
            </a:r>
            <a:endParaRPr lang="cs-CZ"/>
          </a:p>
          <a:p>
            <a:pPr marL="285750" indent="-285750">
              <a:buFont typeface="Arial"/>
              <a:buChar char="•"/>
            </a:pPr>
            <a:r>
              <a:rPr lang="cs-CZ" sz="1100">
                <a:ea typeface="+mn-lt"/>
                <a:cs typeface="+mn-lt"/>
              </a:rPr>
              <a:t>User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logged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into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platform</a:t>
            </a:r>
            <a:endParaRPr lang="cs-CZ" err="1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7679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A3A9FB-0DDF-7567-CA00-CBFFFE56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UC – 008: </a:t>
            </a:r>
            <a:r>
              <a:rPr lang="cs-CZ" err="1"/>
              <a:t>Violation</a:t>
            </a:r>
            <a:r>
              <a:rPr lang="cs-CZ"/>
              <a:t> </a:t>
            </a:r>
            <a:r>
              <a:rPr lang="cs-CZ" err="1"/>
              <a:t>Alert</a:t>
            </a:r>
            <a:r>
              <a:rPr lang="cs-CZ"/>
              <a:t> and Response</a:t>
            </a:r>
            <a:br>
              <a:rPr lang="cs-CZ"/>
            </a:b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070882-B229-A2DD-19FA-FF74E3E1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cs-CZ" sz="2200" b="1">
                <a:ea typeface="+mn-lt"/>
                <a:cs typeface="+mn-lt"/>
              </a:rPr>
              <a:t>Basic </a:t>
            </a:r>
            <a:r>
              <a:rPr lang="cs-CZ" sz="2200" b="1" err="1">
                <a:ea typeface="+mn-lt"/>
                <a:cs typeface="+mn-lt"/>
              </a:rPr>
              <a:t>Flow</a:t>
            </a:r>
            <a:endParaRPr lang="cs-CZ" sz="22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borrower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starts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using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car </a:t>
            </a:r>
            <a:r>
              <a:rPr lang="cs-CZ" sz="1100" err="1">
                <a:ea typeface="+mn-lt"/>
                <a:cs typeface="+mn-lt"/>
              </a:rPr>
              <a:t>according</a:t>
            </a:r>
            <a:r>
              <a:rPr lang="cs-CZ" sz="1100">
                <a:ea typeface="+mn-lt"/>
                <a:cs typeface="+mn-lt"/>
              </a:rPr>
              <a:t> to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confirmed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reservation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continuously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monitors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location</a:t>
            </a:r>
            <a:r>
              <a:rPr lang="cs-CZ" sz="1100">
                <a:ea typeface="+mn-lt"/>
                <a:cs typeface="+mn-lt"/>
              </a:rPr>
              <a:t> in </a:t>
            </a:r>
            <a:r>
              <a:rPr lang="cs-CZ" sz="1100" err="1">
                <a:ea typeface="+mn-lt"/>
                <a:cs typeface="+mn-lt"/>
              </a:rPr>
              <a:t>real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time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borrower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violates</a:t>
            </a:r>
            <a:r>
              <a:rPr lang="cs-CZ" sz="1100">
                <a:ea typeface="+mn-lt"/>
                <a:cs typeface="+mn-lt"/>
              </a:rPr>
              <a:t> a </a:t>
            </a:r>
            <a:r>
              <a:rPr lang="cs-CZ" sz="1100" err="1">
                <a:ea typeface="+mn-lt"/>
                <a:cs typeface="+mn-lt"/>
              </a:rPr>
              <a:t>usage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restriction</a:t>
            </a:r>
            <a:r>
              <a:rPr lang="cs-CZ" sz="1100">
                <a:ea typeface="+mn-lt"/>
                <a:cs typeface="+mn-lt"/>
              </a:rPr>
              <a:t> (</a:t>
            </a:r>
            <a:r>
              <a:rPr lang="cs-CZ" sz="1100" err="1">
                <a:ea typeface="+mn-lt"/>
                <a:cs typeface="+mn-lt"/>
              </a:rPr>
              <a:t>e.g</a:t>
            </a:r>
            <a:r>
              <a:rPr lang="cs-CZ" sz="1100">
                <a:ea typeface="+mn-lt"/>
                <a:cs typeface="+mn-lt"/>
              </a:rPr>
              <a:t>., </a:t>
            </a:r>
            <a:r>
              <a:rPr lang="cs-CZ" sz="1100" err="1">
                <a:ea typeface="+mn-lt"/>
                <a:cs typeface="+mn-lt"/>
              </a:rPr>
              <a:t>leaves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allowed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geographic</a:t>
            </a:r>
            <a:r>
              <a:rPr lang="cs-CZ" sz="1100">
                <a:ea typeface="+mn-lt"/>
                <a:cs typeface="+mn-lt"/>
              </a:rPr>
              <a:t> area).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detects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violation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automatically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immediately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sends</a:t>
            </a:r>
            <a:r>
              <a:rPr lang="cs-CZ" sz="1100">
                <a:ea typeface="+mn-lt"/>
                <a:cs typeface="+mn-lt"/>
              </a:rPr>
              <a:t> a </a:t>
            </a:r>
            <a:r>
              <a:rPr lang="cs-CZ" sz="1100" err="1">
                <a:ea typeface="+mn-lt"/>
                <a:cs typeface="+mn-lt"/>
              </a:rPr>
              <a:t>real-time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alert</a:t>
            </a:r>
            <a:r>
              <a:rPr lang="cs-CZ" sz="1100">
                <a:ea typeface="+mn-lt"/>
                <a:cs typeface="+mn-lt"/>
              </a:rPr>
              <a:t> to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car </a:t>
            </a:r>
            <a:r>
              <a:rPr lang="cs-CZ" sz="1100" err="1">
                <a:ea typeface="+mn-lt"/>
                <a:cs typeface="+mn-lt"/>
              </a:rPr>
              <a:t>owner</a:t>
            </a:r>
            <a:r>
              <a:rPr lang="cs-CZ" sz="1100">
                <a:ea typeface="+mn-lt"/>
                <a:cs typeface="+mn-lt"/>
              </a:rPr>
              <a:t> (In-</a:t>
            </a:r>
            <a:r>
              <a:rPr lang="cs-CZ" sz="1100" err="1">
                <a:ea typeface="+mn-lt"/>
                <a:cs typeface="+mn-lt"/>
              </a:rPr>
              <a:t>app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notification</a:t>
            </a:r>
            <a:r>
              <a:rPr lang="cs-CZ" sz="1100">
                <a:ea typeface="+mn-lt"/>
                <a:cs typeface="+mn-lt"/>
              </a:rPr>
              <a:t>)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alert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includes</a:t>
            </a:r>
            <a:r>
              <a:rPr lang="cs-CZ" sz="1100">
                <a:ea typeface="+mn-lt"/>
                <a:cs typeface="+mn-lt"/>
              </a:rPr>
              <a:t> type 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violation</a:t>
            </a:r>
            <a:r>
              <a:rPr lang="cs-CZ" sz="1100">
                <a:ea typeface="+mn-lt"/>
                <a:cs typeface="+mn-lt"/>
              </a:rPr>
              <a:t> (</a:t>
            </a:r>
            <a:r>
              <a:rPr lang="cs-CZ" sz="1100" err="1">
                <a:ea typeface="+mn-lt"/>
                <a:cs typeface="+mn-lt"/>
              </a:rPr>
              <a:t>e.g</a:t>
            </a:r>
            <a:r>
              <a:rPr lang="cs-CZ" sz="1100">
                <a:ea typeface="+mn-lt"/>
                <a:cs typeface="+mn-lt"/>
              </a:rPr>
              <a:t>., out-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-</a:t>
            </a:r>
            <a:r>
              <a:rPr lang="cs-CZ" sz="1100" err="1">
                <a:ea typeface="+mn-lt"/>
                <a:cs typeface="+mn-lt"/>
              </a:rPr>
              <a:t>bounds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location</a:t>
            </a:r>
            <a:r>
              <a:rPr lang="cs-CZ" sz="1100">
                <a:ea typeface="+mn-lt"/>
                <a:cs typeface="+mn-lt"/>
              </a:rPr>
              <a:t>), </a:t>
            </a:r>
            <a:r>
              <a:rPr lang="cs-CZ" sz="1100" err="1">
                <a:ea typeface="+mn-lt"/>
                <a:cs typeface="+mn-lt"/>
              </a:rPr>
              <a:t>location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suggested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next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steps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owner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opens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notification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reviews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incident </a:t>
            </a:r>
            <a:r>
              <a:rPr lang="cs-CZ" sz="1100" err="1">
                <a:ea typeface="+mn-lt"/>
                <a:cs typeface="+mn-lt"/>
              </a:rPr>
              <a:t>details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offers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possible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actions</a:t>
            </a:r>
            <a:r>
              <a:rPr lang="cs-CZ" sz="1100">
                <a:ea typeface="+mn-lt"/>
                <a:cs typeface="+mn-lt"/>
              </a:rPr>
              <a:t> : </a:t>
            </a:r>
            <a:r>
              <a:rPr lang="cs-CZ" sz="1100" err="1">
                <a:ea typeface="+mn-lt"/>
                <a:cs typeface="+mn-lt"/>
              </a:rPr>
              <a:t>contact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borrower</a:t>
            </a:r>
            <a:r>
              <a:rPr lang="cs-CZ" sz="1100">
                <a:ea typeface="+mn-lt"/>
                <a:cs typeface="+mn-lt"/>
              </a:rPr>
              <a:t> via </a:t>
            </a:r>
            <a:r>
              <a:rPr lang="cs-CZ" sz="1100" err="1">
                <a:ea typeface="+mn-lt"/>
                <a:cs typeface="+mn-lt"/>
              </a:rPr>
              <a:t>messaging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notify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platform</a:t>
            </a:r>
            <a:r>
              <a:rPr lang="cs-CZ" sz="1100">
                <a:ea typeface="+mn-lt"/>
                <a:cs typeface="+mn-lt"/>
              </a:rPr>
              <a:t> support, </a:t>
            </a:r>
            <a:r>
              <a:rPr lang="cs-CZ" sz="1100" err="1">
                <a:ea typeface="+mn-lt"/>
                <a:cs typeface="+mn-lt"/>
              </a:rPr>
              <a:t>request</a:t>
            </a:r>
            <a:r>
              <a:rPr lang="cs-CZ" sz="1100">
                <a:ea typeface="+mn-lt"/>
                <a:cs typeface="+mn-lt"/>
              </a:rPr>
              <a:t> early </a:t>
            </a:r>
            <a:r>
              <a:rPr lang="cs-CZ" sz="1100" err="1">
                <a:ea typeface="+mn-lt"/>
                <a:cs typeface="+mn-lt"/>
              </a:rPr>
              <a:t>termination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rental</a:t>
            </a:r>
            <a:endParaRPr lang="cs-CZ" sz="1100"/>
          </a:p>
          <a:p>
            <a:pPr>
              <a:buAutoNum type="arabicParenR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owner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selects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appropriate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action</a:t>
            </a:r>
            <a:r>
              <a:rPr lang="cs-CZ" sz="1100">
                <a:ea typeface="+mn-lt"/>
                <a:cs typeface="+mn-lt"/>
              </a:rPr>
              <a:t>, and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confirms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logs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response.</a:t>
            </a:r>
            <a:endParaRPr lang="cs-CZ"/>
          </a:p>
          <a:p>
            <a:pPr>
              <a:buNone/>
            </a:pPr>
            <a:r>
              <a:rPr lang="cs-CZ" sz="2200" b="1" err="1"/>
              <a:t>Alternative</a:t>
            </a:r>
            <a:r>
              <a:rPr lang="cs-CZ" sz="2200" b="1"/>
              <a:t> </a:t>
            </a:r>
            <a:r>
              <a:rPr lang="cs-CZ" sz="2200" b="1" err="1"/>
              <a:t>Flows</a:t>
            </a:r>
          </a:p>
          <a:p>
            <a:pPr>
              <a:buFont typeface="Arial"/>
              <a:buChar char="•"/>
            </a:pPr>
            <a:r>
              <a:rPr lang="cs-CZ" sz="1100">
                <a:ea typeface="+mn-lt"/>
                <a:cs typeface="+mn-lt"/>
              </a:rPr>
              <a:t>3a. </a:t>
            </a:r>
            <a:r>
              <a:rPr lang="cs-CZ" sz="1100" err="1">
                <a:ea typeface="+mn-lt"/>
                <a:cs typeface="+mn-lt"/>
              </a:rPr>
              <a:t>If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monitoring </a:t>
            </a:r>
            <a:r>
              <a:rPr lang="cs-CZ" sz="1100" err="1">
                <a:ea typeface="+mn-lt"/>
                <a:cs typeface="+mn-lt"/>
              </a:rPr>
              <a:t>device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temporarily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offline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system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alerts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owner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tracking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failure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resumes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checks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when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back</a:t>
            </a:r>
            <a:r>
              <a:rPr lang="cs-CZ" sz="1100">
                <a:ea typeface="+mn-lt"/>
                <a:cs typeface="+mn-lt"/>
              </a:rPr>
              <a:t> online.</a:t>
            </a:r>
            <a:endParaRPr lang="cs-CZ"/>
          </a:p>
          <a:p>
            <a:pPr marL="0" indent="0">
              <a:buNone/>
            </a:pPr>
            <a:r>
              <a:rPr lang="cs-CZ" sz="2200" b="1" err="1"/>
              <a:t>Postconditions</a:t>
            </a:r>
            <a:endParaRPr lang="cs-CZ" sz="2200" err="1"/>
          </a:p>
          <a:p>
            <a:pPr>
              <a:buFont typeface="Arial"/>
              <a:buChar char="•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car </a:t>
            </a:r>
            <a:r>
              <a:rPr lang="cs-CZ" sz="1100" err="1">
                <a:ea typeface="+mn-lt"/>
                <a:cs typeface="+mn-lt"/>
              </a:rPr>
              <a:t>owner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informed</a:t>
            </a:r>
            <a:r>
              <a:rPr lang="cs-CZ" sz="1100">
                <a:ea typeface="+mn-lt"/>
                <a:cs typeface="+mn-lt"/>
              </a:rPr>
              <a:t> in </a:t>
            </a:r>
            <a:r>
              <a:rPr lang="cs-CZ" sz="1100" err="1">
                <a:ea typeface="+mn-lt"/>
                <a:cs typeface="+mn-lt"/>
              </a:rPr>
              <a:t>real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time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of</a:t>
            </a:r>
            <a:r>
              <a:rPr lang="cs-CZ" sz="1100">
                <a:ea typeface="+mn-lt"/>
                <a:cs typeface="+mn-lt"/>
              </a:rPr>
              <a:t> any </a:t>
            </a:r>
            <a:r>
              <a:rPr lang="cs-CZ" sz="1100" err="1">
                <a:ea typeface="+mn-lt"/>
                <a:cs typeface="+mn-lt"/>
              </a:rPr>
              <a:t>serious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usage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violations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/>
          </a:p>
          <a:p>
            <a:pPr>
              <a:buFont typeface="Arial"/>
              <a:buChar char="•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platform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records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all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violations</a:t>
            </a:r>
            <a:r>
              <a:rPr lang="cs-CZ" sz="1100">
                <a:ea typeface="+mn-lt"/>
                <a:cs typeface="+mn-lt"/>
              </a:rPr>
              <a:t> to support </a:t>
            </a:r>
            <a:r>
              <a:rPr lang="cs-CZ" sz="1100" err="1">
                <a:ea typeface="+mn-lt"/>
                <a:cs typeface="+mn-lt"/>
              </a:rPr>
              <a:t>future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safety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checks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insurance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claims</a:t>
            </a:r>
            <a:r>
              <a:rPr lang="cs-CZ" sz="1100">
                <a:ea typeface="+mn-lt"/>
                <a:cs typeface="+mn-lt"/>
              </a:rPr>
              <a:t>, </a:t>
            </a:r>
            <a:r>
              <a:rPr lang="cs-CZ" sz="1100" err="1">
                <a:ea typeface="+mn-lt"/>
                <a:cs typeface="+mn-lt"/>
              </a:rPr>
              <a:t>or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conflict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resolution</a:t>
            </a:r>
            <a:endParaRPr lang="cs-CZ" err="1"/>
          </a:p>
          <a:p>
            <a:pPr marL="0" indent="0">
              <a:buNone/>
            </a:pP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0C259D1-C27B-2FFC-4B98-CE1E74484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cs-CZ" sz="1100" b="1" err="1">
                <a:ea typeface="+mn-lt"/>
                <a:cs typeface="+mn-lt"/>
              </a:rPr>
              <a:t>Actor</a:t>
            </a:r>
            <a:r>
              <a:rPr lang="cs-CZ" sz="1100">
                <a:ea typeface="+mn-lt"/>
                <a:cs typeface="+mn-lt"/>
              </a:rPr>
              <a:t>: Car </a:t>
            </a:r>
            <a:r>
              <a:rPr lang="cs-CZ" sz="1100" err="1">
                <a:ea typeface="+mn-lt"/>
                <a:cs typeface="+mn-lt"/>
              </a:rPr>
              <a:t>owner</a:t>
            </a:r>
            <a:endParaRPr lang="cs-CZ" sz="1100" err="1"/>
          </a:p>
          <a:p>
            <a:r>
              <a:rPr lang="cs-CZ" sz="1100" b="1" err="1">
                <a:ea typeface="+mn-lt"/>
                <a:cs typeface="+mn-lt"/>
              </a:rPr>
              <a:t>Related</a:t>
            </a:r>
            <a:r>
              <a:rPr lang="cs-CZ" sz="1100" b="1">
                <a:ea typeface="+mn-lt"/>
                <a:cs typeface="+mn-lt"/>
              </a:rPr>
              <a:t> user </a:t>
            </a:r>
            <a:r>
              <a:rPr lang="cs-CZ" sz="1100" b="1" err="1">
                <a:ea typeface="+mn-lt"/>
                <a:cs typeface="+mn-lt"/>
              </a:rPr>
              <a:t>stories</a:t>
            </a:r>
            <a:r>
              <a:rPr lang="cs-CZ" sz="1100">
                <a:ea typeface="+mn-lt"/>
                <a:cs typeface="+mn-lt"/>
              </a:rPr>
              <a:t>: US – 010: </a:t>
            </a:r>
            <a:r>
              <a:rPr lang="cs-CZ" sz="1100" err="1">
                <a:ea typeface="+mn-lt"/>
                <a:cs typeface="+mn-lt"/>
              </a:rPr>
              <a:t>Terms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violation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notification</a:t>
            </a:r>
            <a:endParaRPr lang="cs-CZ" sz="3600" err="1"/>
          </a:p>
          <a:p>
            <a:r>
              <a:rPr lang="cs-CZ" b="1" err="1"/>
              <a:t>Preconditions</a:t>
            </a:r>
            <a:r>
              <a:rPr lang="cs-CZ" b="1"/>
              <a:t>:</a:t>
            </a:r>
            <a:endParaRPr lang="cs-CZ"/>
          </a:p>
          <a:p>
            <a:pPr marL="285750" indent="-285750">
              <a:buFont typeface="Arial"/>
              <a:buChar char="•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car has </a:t>
            </a:r>
            <a:r>
              <a:rPr lang="cs-CZ" sz="1100" err="1">
                <a:ea typeface="+mn-lt"/>
                <a:cs typeface="+mn-lt"/>
              </a:rPr>
              <a:t>an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active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reservation</a:t>
            </a:r>
            <a:r>
              <a:rPr lang="cs-CZ" sz="1100">
                <a:ea typeface="+mn-lt"/>
                <a:cs typeface="+mn-lt"/>
              </a:rPr>
              <a:t> and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currently</a:t>
            </a:r>
            <a:r>
              <a:rPr lang="cs-CZ" sz="1100">
                <a:ea typeface="+mn-lt"/>
                <a:cs typeface="+mn-lt"/>
              </a:rPr>
              <a:t> in use by a </a:t>
            </a:r>
            <a:r>
              <a:rPr lang="cs-CZ" sz="1100" err="1">
                <a:ea typeface="+mn-lt"/>
                <a:cs typeface="+mn-lt"/>
              </a:rPr>
              <a:t>borrower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/>
          </a:p>
          <a:p>
            <a:pPr marL="285750" indent="-285750">
              <a:buFont typeface="Arial"/>
              <a:buChar char="•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owner</a:t>
            </a:r>
            <a:r>
              <a:rPr lang="cs-CZ" sz="1100">
                <a:ea typeface="+mn-lt"/>
                <a:cs typeface="+mn-lt"/>
              </a:rPr>
              <a:t> has </a:t>
            </a:r>
            <a:r>
              <a:rPr lang="cs-CZ" sz="1100" err="1">
                <a:ea typeface="+mn-lt"/>
                <a:cs typeface="+mn-lt"/>
              </a:rPr>
              <a:t>defined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specific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usage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restrictions</a:t>
            </a:r>
            <a:r>
              <a:rPr lang="cs-CZ" sz="1100">
                <a:ea typeface="+mn-lt"/>
                <a:cs typeface="+mn-lt"/>
              </a:rPr>
              <a:t> in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listing</a:t>
            </a:r>
            <a:r>
              <a:rPr lang="cs-CZ" sz="1100">
                <a:ea typeface="+mn-lt"/>
                <a:cs typeface="+mn-lt"/>
              </a:rPr>
              <a:t> (</a:t>
            </a:r>
            <a:r>
              <a:rPr lang="cs-CZ" sz="1100" err="1">
                <a:ea typeface="+mn-lt"/>
                <a:cs typeface="+mn-lt"/>
              </a:rPr>
              <a:t>e.g</a:t>
            </a:r>
            <a:r>
              <a:rPr lang="cs-CZ" sz="1100">
                <a:ea typeface="+mn-lt"/>
                <a:cs typeface="+mn-lt"/>
              </a:rPr>
              <a:t>., </a:t>
            </a:r>
            <a:r>
              <a:rPr lang="cs-CZ" sz="1100" err="1">
                <a:ea typeface="+mn-lt"/>
                <a:cs typeface="+mn-lt"/>
              </a:rPr>
              <a:t>geographic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boundaries</a:t>
            </a:r>
            <a:r>
              <a:rPr lang="cs-CZ" sz="1100">
                <a:ea typeface="+mn-lt"/>
                <a:cs typeface="+mn-lt"/>
              </a:rPr>
              <a:t>, no </a:t>
            </a:r>
            <a:r>
              <a:rPr lang="cs-CZ" sz="1100" err="1">
                <a:ea typeface="+mn-lt"/>
                <a:cs typeface="+mn-lt"/>
              </a:rPr>
              <a:t>highway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driving</a:t>
            </a:r>
            <a:r>
              <a:rPr lang="cs-CZ" sz="1100">
                <a:ea typeface="+mn-lt"/>
                <a:cs typeface="+mn-lt"/>
              </a:rPr>
              <a:t>).</a:t>
            </a:r>
            <a:endParaRPr lang="cs-CZ"/>
          </a:p>
          <a:p>
            <a:pPr marL="285750" indent="-285750">
              <a:buFont typeface="Arial"/>
              <a:buChar char="•"/>
            </a:pP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vehicle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equipped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with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tracking</a:t>
            </a:r>
            <a:r>
              <a:rPr lang="cs-CZ" sz="1100">
                <a:ea typeface="+mn-lt"/>
                <a:cs typeface="+mn-lt"/>
              </a:rPr>
              <a:t>/monitoring </a:t>
            </a:r>
            <a:r>
              <a:rPr lang="cs-CZ" sz="1100" err="1">
                <a:ea typeface="+mn-lt"/>
                <a:cs typeface="+mn-lt"/>
              </a:rPr>
              <a:t>features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enabled</a:t>
            </a:r>
            <a:r>
              <a:rPr lang="cs-CZ" sz="1100">
                <a:ea typeface="+mn-lt"/>
                <a:cs typeface="+mn-lt"/>
              </a:rPr>
              <a:t> via </a:t>
            </a:r>
            <a:r>
              <a:rPr lang="cs-CZ" sz="1100" err="1">
                <a:ea typeface="+mn-lt"/>
                <a:cs typeface="+mn-lt"/>
              </a:rPr>
              <a:t>the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platform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or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integrated</a:t>
            </a:r>
            <a:r>
              <a:rPr lang="cs-CZ" sz="1100">
                <a:ea typeface="+mn-lt"/>
                <a:cs typeface="+mn-lt"/>
              </a:rPr>
              <a:t> </a:t>
            </a:r>
            <a:r>
              <a:rPr lang="cs-CZ" sz="1100" err="1">
                <a:ea typeface="+mn-lt"/>
                <a:cs typeface="+mn-lt"/>
              </a:rPr>
              <a:t>device</a:t>
            </a:r>
            <a:r>
              <a:rPr lang="cs-CZ" sz="1100">
                <a:ea typeface="+mn-lt"/>
                <a:cs typeface="+mn-lt"/>
              </a:rPr>
              <a:t>.</a:t>
            </a:r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5301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D2790B-4CF7-FCD2-8951-958A867E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Domain model</a:t>
            </a:r>
          </a:p>
        </p:txBody>
      </p:sp>
      <p:pic>
        <p:nvPicPr>
          <p:cNvPr id="4" name="Zástupný obsah 3" descr="Obsah obrázku text, snímek obrazovky, diagram, Obdélník&#10;&#10;Obsah generovaný pomocí AI může být nesprávný.">
            <a:extLst>
              <a:ext uri="{FF2B5EF4-FFF2-40B4-BE49-F238E27FC236}">
                <a16:creationId xmlns:a16="http://schemas.microsoft.com/office/drawing/2014/main" id="{7CAF7976-B347-4E40-6374-93359D8EB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8883" y="1782115"/>
            <a:ext cx="779423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9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489A44E-E57D-29D4-994E-EFC45EC4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cs-CZ" err="1"/>
              <a:t>Authors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A16464-DA9A-6D9B-734B-D2FE8300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1800"/>
              <a:t>Petr Ambrož</a:t>
            </a:r>
            <a:endParaRPr lang="en-US" sz="1800"/>
          </a:p>
          <a:p>
            <a:r>
              <a:rPr lang="cs-CZ" sz="1800"/>
              <a:t>Adam Bruzl</a:t>
            </a:r>
          </a:p>
          <a:p>
            <a:r>
              <a:rPr lang="cs-CZ" sz="1800"/>
              <a:t>Stas Dochynets</a:t>
            </a:r>
            <a:endParaRPr lang="en-US" sz="1800"/>
          </a:p>
          <a:p>
            <a:r>
              <a:rPr lang="cs-CZ" sz="1800"/>
              <a:t>Jan Novák</a:t>
            </a:r>
            <a:endParaRPr lang="en-US" sz="1800"/>
          </a:p>
          <a:p>
            <a:r>
              <a:rPr lang="cs-CZ" sz="1800"/>
              <a:t>Ondřej Žlezňák</a:t>
            </a:r>
          </a:p>
        </p:txBody>
      </p:sp>
      <p:pic>
        <p:nvPicPr>
          <p:cNvPr id="7" name="Graphic 6" descr="Skútr">
            <a:extLst>
              <a:ext uri="{FF2B5EF4-FFF2-40B4-BE49-F238E27FC236}">
                <a16:creationId xmlns:a16="http://schemas.microsoft.com/office/drawing/2014/main" id="{ADB2148C-E498-A554-8E23-0F031DF7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8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C07CDE-0B5F-D0BC-D5B3-17932FC6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The</a:t>
            </a:r>
            <a:r>
              <a:rPr lang="cs-CZ"/>
              <a:t> Vision...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7827FD-C0D8-1E2B-0ED0-CF27277C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1800" err="1"/>
              <a:t>The</a:t>
            </a:r>
            <a:r>
              <a:rPr lang="cs-CZ" sz="1800"/>
              <a:t> </a:t>
            </a:r>
            <a:r>
              <a:rPr lang="cs-CZ" sz="1800" err="1"/>
              <a:t>Carsharing</a:t>
            </a:r>
            <a:r>
              <a:rPr lang="cs-CZ" sz="1800"/>
              <a:t> </a:t>
            </a:r>
            <a:r>
              <a:rPr lang="cs-CZ" sz="1800" err="1"/>
              <a:t>App</a:t>
            </a:r>
            <a:r>
              <a:rPr lang="cs-CZ" sz="1800"/>
              <a:t> </a:t>
            </a:r>
            <a:r>
              <a:rPr lang="cs-CZ" sz="1800" err="1"/>
              <a:t>connects</a:t>
            </a:r>
            <a:r>
              <a:rPr lang="cs-CZ" sz="1800"/>
              <a:t> car </a:t>
            </a:r>
            <a:r>
              <a:rPr lang="cs-CZ" sz="1800" err="1"/>
              <a:t>owners</a:t>
            </a:r>
            <a:r>
              <a:rPr lang="cs-CZ" sz="1800"/>
              <a:t> (</a:t>
            </a:r>
            <a:r>
              <a:rPr lang="cs-CZ" sz="1800" err="1"/>
              <a:t>lenders</a:t>
            </a:r>
            <a:r>
              <a:rPr lang="cs-CZ" sz="1800"/>
              <a:t>) </a:t>
            </a:r>
            <a:r>
              <a:rPr lang="cs-CZ" sz="1800" err="1"/>
              <a:t>with</a:t>
            </a:r>
            <a:r>
              <a:rPr lang="cs-CZ" sz="1800"/>
              <a:t> </a:t>
            </a:r>
            <a:r>
              <a:rPr lang="cs-CZ" sz="1800" err="1"/>
              <a:t>individuals</a:t>
            </a:r>
            <a:r>
              <a:rPr lang="cs-CZ" sz="1800"/>
              <a:t> </a:t>
            </a:r>
            <a:r>
              <a:rPr lang="cs-CZ" sz="1800" err="1"/>
              <a:t>who</a:t>
            </a:r>
            <a:r>
              <a:rPr lang="cs-CZ" sz="1800"/>
              <a:t> </a:t>
            </a:r>
            <a:r>
              <a:rPr lang="cs-CZ" sz="1800" err="1"/>
              <a:t>need</a:t>
            </a:r>
            <a:r>
              <a:rPr lang="cs-CZ" sz="1800"/>
              <a:t> </a:t>
            </a:r>
            <a:r>
              <a:rPr lang="cs-CZ" sz="1800" err="1"/>
              <a:t>temporary</a:t>
            </a:r>
            <a:r>
              <a:rPr lang="cs-CZ" sz="1800"/>
              <a:t> </a:t>
            </a:r>
            <a:r>
              <a:rPr lang="cs-CZ" sz="1800" err="1"/>
              <a:t>access</a:t>
            </a:r>
            <a:r>
              <a:rPr lang="cs-CZ" sz="1800"/>
              <a:t> to a </a:t>
            </a:r>
            <a:r>
              <a:rPr lang="cs-CZ" sz="1800" err="1"/>
              <a:t>vehicle</a:t>
            </a:r>
            <a:r>
              <a:rPr lang="cs-CZ" sz="1800"/>
              <a:t> (</a:t>
            </a:r>
            <a:r>
              <a:rPr lang="cs-CZ" sz="1800" err="1"/>
              <a:t>borrowers</a:t>
            </a:r>
            <a:r>
              <a:rPr lang="cs-CZ" sz="1800"/>
              <a:t>). </a:t>
            </a:r>
          </a:p>
          <a:p>
            <a:pPr marL="0" indent="0">
              <a:buNone/>
            </a:pPr>
            <a:endParaRPr lang="cs-CZ" sz="1800"/>
          </a:p>
          <a:p>
            <a:pPr marL="0" indent="0">
              <a:buNone/>
            </a:pPr>
            <a:r>
              <a:rPr lang="cs-CZ" sz="1800" err="1"/>
              <a:t>The</a:t>
            </a:r>
            <a:r>
              <a:rPr lang="cs-CZ" sz="1800"/>
              <a:t> </a:t>
            </a:r>
            <a:r>
              <a:rPr lang="cs-CZ" sz="1800" err="1"/>
              <a:t>platform</a:t>
            </a:r>
            <a:r>
              <a:rPr lang="cs-CZ" sz="1800"/>
              <a:t> </a:t>
            </a:r>
            <a:r>
              <a:rPr lang="cs-CZ" sz="1800" err="1"/>
              <a:t>facilitates</a:t>
            </a:r>
            <a:r>
              <a:rPr lang="cs-CZ" sz="1800"/>
              <a:t> </a:t>
            </a:r>
            <a:r>
              <a:rPr lang="cs-CZ" sz="1800" err="1"/>
              <a:t>the</a:t>
            </a:r>
            <a:r>
              <a:rPr lang="cs-CZ" sz="1800"/>
              <a:t> </a:t>
            </a:r>
            <a:r>
              <a:rPr lang="cs-CZ" sz="1800" err="1"/>
              <a:t>rental</a:t>
            </a:r>
            <a:r>
              <a:rPr lang="cs-CZ" sz="1800"/>
              <a:t> </a:t>
            </a:r>
            <a:r>
              <a:rPr lang="cs-CZ" sz="1800" err="1"/>
              <a:t>process</a:t>
            </a:r>
            <a:r>
              <a:rPr lang="cs-CZ" sz="1800"/>
              <a:t>, </a:t>
            </a:r>
            <a:r>
              <a:rPr lang="cs-CZ" sz="1800" err="1"/>
              <a:t>ensuring</a:t>
            </a:r>
            <a:r>
              <a:rPr lang="cs-CZ" sz="1800"/>
              <a:t> </a:t>
            </a:r>
            <a:r>
              <a:rPr lang="cs-CZ" sz="1800" err="1"/>
              <a:t>security</a:t>
            </a:r>
            <a:r>
              <a:rPr lang="cs-CZ" sz="1800"/>
              <a:t> and </a:t>
            </a:r>
            <a:r>
              <a:rPr lang="cs-CZ" sz="1800" err="1"/>
              <a:t>convenience</a:t>
            </a:r>
            <a:r>
              <a:rPr lang="cs-CZ" sz="1800"/>
              <a:t> </a:t>
            </a:r>
            <a:r>
              <a:rPr lang="cs-CZ" sz="1800" err="1"/>
              <a:t>for</a:t>
            </a:r>
            <a:r>
              <a:rPr lang="cs-CZ" sz="1800"/>
              <a:t> </a:t>
            </a:r>
            <a:r>
              <a:rPr lang="cs-CZ" sz="1800" err="1"/>
              <a:t>both</a:t>
            </a:r>
            <a:r>
              <a:rPr lang="cs-CZ" sz="1800"/>
              <a:t> </a:t>
            </a:r>
            <a:r>
              <a:rPr lang="cs-CZ" sz="1800" err="1"/>
              <a:t>parties</a:t>
            </a:r>
            <a:r>
              <a:rPr lang="cs-CZ" sz="1800"/>
              <a:t>. </a:t>
            </a:r>
          </a:p>
          <a:p>
            <a:pPr marL="0" indent="0">
              <a:buNone/>
            </a:pPr>
            <a:endParaRPr lang="cs-CZ" sz="1800"/>
          </a:p>
          <a:p>
            <a:pPr marL="0" indent="0">
              <a:buNone/>
            </a:pPr>
            <a:r>
              <a:rPr lang="cs-CZ" sz="1800" err="1"/>
              <a:t>Lenders</a:t>
            </a:r>
            <a:r>
              <a:rPr lang="cs-CZ" sz="1800"/>
              <a:t> </a:t>
            </a:r>
            <a:r>
              <a:rPr lang="cs-CZ" sz="1800" err="1"/>
              <a:t>can</a:t>
            </a:r>
            <a:r>
              <a:rPr lang="cs-CZ" sz="1800"/>
              <a:t> </a:t>
            </a:r>
            <a:r>
              <a:rPr lang="cs-CZ" sz="1800" err="1"/>
              <a:t>earn</a:t>
            </a:r>
            <a:r>
              <a:rPr lang="cs-CZ" sz="1800"/>
              <a:t> </a:t>
            </a:r>
            <a:r>
              <a:rPr lang="cs-CZ" sz="1800" err="1"/>
              <a:t>money</a:t>
            </a:r>
            <a:r>
              <a:rPr lang="cs-CZ" sz="1800"/>
              <a:t> </a:t>
            </a:r>
            <a:r>
              <a:rPr lang="cs-CZ" sz="1800" err="1"/>
              <a:t>from</a:t>
            </a:r>
            <a:r>
              <a:rPr lang="cs-CZ" sz="1800"/>
              <a:t> </a:t>
            </a:r>
            <a:r>
              <a:rPr lang="cs-CZ" sz="1800" err="1"/>
              <a:t>their</a:t>
            </a:r>
            <a:r>
              <a:rPr lang="cs-CZ" sz="1800"/>
              <a:t> </a:t>
            </a:r>
            <a:r>
              <a:rPr lang="cs-CZ" sz="1800" err="1"/>
              <a:t>idle</a:t>
            </a:r>
            <a:r>
              <a:rPr lang="cs-CZ" sz="1800"/>
              <a:t> </a:t>
            </a:r>
            <a:r>
              <a:rPr lang="cs-CZ" sz="1800" err="1"/>
              <a:t>cars</a:t>
            </a:r>
            <a:r>
              <a:rPr lang="cs-CZ" sz="1800"/>
              <a:t>, </a:t>
            </a:r>
            <a:r>
              <a:rPr lang="cs-CZ" sz="1800" err="1"/>
              <a:t>while</a:t>
            </a:r>
            <a:r>
              <a:rPr lang="cs-CZ" sz="1800"/>
              <a:t> </a:t>
            </a:r>
            <a:r>
              <a:rPr lang="cs-CZ" sz="1800" err="1"/>
              <a:t>borrowers</a:t>
            </a:r>
            <a:r>
              <a:rPr lang="cs-CZ" sz="1800"/>
              <a:t> </a:t>
            </a:r>
            <a:r>
              <a:rPr lang="cs-CZ" sz="1800" err="1"/>
              <a:t>can</a:t>
            </a:r>
            <a:r>
              <a:rPr lang="cs-CZ" sz="1800"/>
              <a:t> </a:t>
            </a:r>
            <a:r>
              <a:rPr lang="cs-CZ" sz="1800" err="1"/>
              <a:t>access</a:t>
            </a:r>
            <a:r>
              <a:rPr lang="cs-CZ" sz="1800"/>
              <a:t> </a:t>
            </a:r>
            <a:r>
              <a:rPr lang="cs-CZ" sz="1800" err="1"/>
              <a:t>vehicles</a:t>
            </a:r>
            <a:r>
              <a:rPr lang="cs-CZ" sz="1800"/>
              <a:t> </a:t>
            </a:r>
            <a:r>
              <a:rPr lang="cs-CZ" sz="1800" err="1"/>
              <a:t>without</a:t>
            </a:r>
            <a:r>
              <a:rPr lang="cs-CZ" sz="1800"/>
              <a:t> </a:t>
            </a:r>
            <a:r>
              <a:rPr lang="cs-CZ" sz="1800" err="1"/>
              <a:t>the</a:t>
            </a:r>
            <a:r>
              <a:rPr lang="cs-CZ" sz="1800"/>
              <a:t> long-term </a:t>
            </a:r>
            <a:r>
              <a:rPr lang="cs-CZ" sz="1800" err="1"/>
              <a:t>commitment</a:t>
            </a:r>
            <a:r>
              <a:rPr lang="cs-CZ" sz="1800"/>
              <a:t> </a:t>
            </a:r>
            <a:r>
              <a:rPr lang="cs-CZ" sz="1800" err="1"/>
              <a:t>of</a:t>
            </a:r>
            <a:r>
              <a:rPr lang="cs-CZ" sz="1800"/>
              <a:t> </a:t>
            </a:r>
            <a:r>
              <a:rPr lang="cs-CZ" sz="1800" err="1"/>
              <a:t>ownership</a:t>
            </a:r>
            <a:r>
              <a:rPr lang="cs-CZ" sz="1800"/>
              <a:t>.</a:t>
            </a:r>
          </a:p>
          <a:p>
            <a:pPr marL="0" indent="0">
              <a:buNone/>
            </a:pPr>
            <a:endParaRPr lang="cs-CZ" sz="1800"/>
          </a:p>
        </p:txBody>
      </p:sp>
    </p:spTree>
    <p:extLst>
      <p:ext uri="{BB962C8B-B14F-4D97-AF65-F5344CB8AC3E}">
        <p14:creationId xmlns:p14="http://schemas.microsoft.com/office/powerpoint/2010/main" val="331643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8F5A3F-C6A4-2AC4-902F-0E34915C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User stories </a:t>
            </a:r>
            <a:endParaRPr lang="cs-CZ"/>
          </a:p>
        </p:txBody>
      </p:sp>
      <p:pic>
        <p:nvPicPr>
          <p:cNvPr id="6" name="Picture 3" descr="Světelná stopa před klecí">
            <a:extLst>
              <a:ext uri="{FF2B5EF4-FFF2-40B4-BE49-F238E27FC236}">
                <a16:creationId xmlns:a16="http://schemas.microsoft.com/office/drawing/2014/main" id="{86F6DAFA-F020-84A3-5E4E-25E51986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29" r="18373" b="-3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959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36FFA8-91A7-3E05-3D24-3E58B24B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cs-CZ"/>
              <a:t>User </a:t>
            </a:r>
            <a:r>
              <a:rPr lang="cs-CZ" err="1"/>
              <a:t>stories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AF314455-FB89-4970-BB27-5BE52D4F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Vehicle listing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Viewing car details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Rental conditions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Car search filtering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Visible reviews of possible borrowers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Direct lender – borrower communication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Booking a selected car</a:t>
            </a:r>
            <a:endParaRPr lang="en-US" sz="13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Automatic insurance coverage</a:t>
            </a:r>
            <a:endParaRPr lang="en-US" sz="1300"/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New offers notification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Terms violation notification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Borrower review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cs-CZ" sz="1300"/>
              <a:t>Marking vehicle as returned</a:t>
            </a:r>
          </a:p>
        </p:txBody>
      </p:sp>
      <p:pic>
        <p:nvPicPr>
          <p:cNvPr id="12" name="Picture 4" descr="Automobily zaparkované v linii">
            <a:extLst>
              <a:ext uri="{FF2B5EF4-FFF2-40B4-BE49-F238E27FC236}">
                <a16:creationId xmlns:a16="http://schemas.microsoft.com/office/drawing/2014/main" id="{67423993-A679-E18A-F1C9-D95705A9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72" r="13465" b="6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38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1AF50-AC9F-F9F3-FCE0-4E6EE6C8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1485"/>
            <a:ext cx="10653578" cy="1132258"/>
          </a:xfrm>
        </p:spPr>
        <p:txBody>
          <a:bodyPr/>
          <a:lstStyle/>
          <a:p>
            <a:pPr algn="ctr"/>
            <a:r>
              <a:rPr lang="cs-CZ" dirty="0"/>
              <a:t>US – 001: </a:t>
            </a:r>
            <a:r>
              <a:rPr lang="cs-CZ" dirty="0" err="1"/>
              <a:t>Vehicle</a:t>
            </a:r>
            <a:r>
              <a:rPr lang="cs-CZ" dirty="0"/>
              <a:t> </a:t>
            </a:r>
            <a:r>
              <a:rPr lang="cs-CZ" dirty="0" err="1"/>
              <a:t>listing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F80877-EFE7-B537-6F6D-642876DE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991428"/>
            <a:ext cx="10653579" cy="37792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sz="2800" dirty="0">
                <a:latin typeface="Berlin Sans FB"/>
                <a:ea typeface="+mn-lt"/>
                <a:cs typeface="+mn-lt"/>
              </a:rPr>
              <a:t>As a </a:t>
            </a:r>
            <a:r>
              <a:rPr lang="cs-CZ" sz="2800" dirty="0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car </a:t>
            </a:r>
            <a:r>
              <a:rPr lang="cs-CZ" sz="2800" dirty="0" err="1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owner</a:t>
            </a:r>
            <a:r>
              <a:rPr lang="cs-CZ" sz="2800" dirty="0">
                <a:latin typeface="Berlin Sans FB"/>
                <a:ea typeface="+mn-lt"/>
                <a:cs typeface="+mn-lt"/>
              </a:rPr>
              <a:t>, I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want</a:t>
            </a:r>
            <a:r>
              <a:rPr lang="cs-CZ" sz="2800" dirty="0">
                <a:latin typeface="Berlin Sans FB"/>
                <a:ea typeface="+mn-lt"/>
                <a:cs typeface="+mn-lt"/>
              </a:rPr>
              <a:t> to </a:t>
            </a:r>
            <a:r>
              <a:rPr lang="cs-CZ" sz="2800" dirty="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list my car </a:t>
            </a:r>
            <a:r>
              <a:rPr lang="cs-CZ" sz="2800" dirty="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for</a:t>
            </a:r>
            <a:r>
              <a:rPr lang="cs-CZ" sz="2800" dirty="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sharing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when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it's</a:t>
            </a:r>
            <a:r>
              <a:rPr lang="cs-CZ" sz="2800" dirty="0">
                <a:latin typeface="Berlin Sans FB"/>
                <a:ea typeface="+mn-lt"/>
                <a:cs typeface="+mn-lt"/>
              </a:rPr>
              <a:t> not in use so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that</a:t>
            </a:r>
            <a:r>
              <a:rPr lang="cs-CZ" sz="2800" dirty="0">
                <a:latin typeface="Berlin Sans FB"/>
                <a:ea typeface="+mn-lt"/>
                <a:cs typeface="+mn-lt"/>
              </a:rPr>
              <a:t> I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can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solidFill>
                  <a:srgbClr val="C00000"/>
                </a:solidFill>
                <a:latin typeface="Berlin Sans FB"/>
                <a:ea typeface="+mn-lt"/>
                <a:cs typeface="+mn-lt"/>
              </a:rPr>
              <a:t>earn</a:t>
            </a:r>
            <a:r>
              <a:rPr lang="cs-CZ" sz="2800" dirty="0">
                <a:solidFill>
                  <a:srgbClr val="C00000"/>
                </a:solidFill>
                <a:latin typeface="Berlin Sans FB"/>
                <a:ea typeface="+mn-lt"/>
                <a:cs typeface="+mn-lt"/>
              </a:rPr>
              <a:t> extra </a:t>
            </a:r>
            <a:r>
              <a:rPr lang="cs-CZ" sz="2800" dirty="0" err="1">
                <a:solidFill>
                  <a:srgbClr val="C00000"/>
                </a:solidFill>
                <a:latin typeface="Berlin Sans FB"/>
                <a:ea typeface="+mn-lt"/>
                <a:cs typeface="+mn-lt"/>
              </a:rPr>
              <a:t>income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from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an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otherwise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idle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 err="1">
                <a:latin typeface="Berlin Sans FB"/>
                <a:ea typeface="+mn-lt"/>
                <a:cs typeface="+mn-lt"/>
              </a:rPr>
              <a:t>asset</a:t>
            </a:r>
            <a:r>
              <a:rPr lang="cs-CZ" sz="2800" dirty="0">
                <a:latin typeface="Berlin Sans FB"/>
                <a:ea typeface="+mn-lt"/>
                <a:cs typeface="+mn-lt"/>
              </a:rPr>
              <a:t>.</a:t>
            </a:r>
            <a:endParaRPr lang="cs-CZ" sz="2800" dirty="0"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648642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0D54BB-358C-FF2C-2794-89F73269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cs-CZ" dirty="0"/>
              <a:t>US – 005: </a:t>
            </a:r>
            <a:r>
              <a:rPr lang="cs-CZ" b="0" dirty="0" err="1"/>
              <a:t>Visible</a:t>
            </a:r>
            <a:r>
              <a:rPr lang="cs-CZ" b="0" dirty="0"/>
              <a:t> </a:t>
            </a:r>
            <a:r>
              <a:rPr lang="cs-CZ" b="0" dirty="0" err="1"/>
              <a:t>reviews</a:t>
            </a:r>
            <a:r>
              <a:rPr lang="cs-CZ" b="0" dirty="0"/>
              <a:t> </a:t>
            </a:r>
            <a:r>
              <a:rPr lang="cs-CZ" b="0" dirty="0" err="1"/>
              <a:t>of</a:t>
            </a:r>
            <a:r>
              <a:rPr lang="cs-CZ" b="0" dirty="0"/>
              <a:t> </a:t>
            </a:r>
            <a:r>
              <a:rPr lang="cs-CZ" b="0" dirty="0" err="1"/>
              <a:t>possible</a:t>
            </a:r>
            <a:r>
              <a:rPr lang="cs-CZ" b="0" dirty="0"/>
              <a:t> </a:t>
            </a:r>
            <a:r>
              <a:rPr lang="cs-CZ" b="0" dirty="0" err="1"/>
              <a:t>borrowers</a:t>
            </a:r>
            <a:endParaRPr lang="cs-CZ" dirty="0" err="1"/>
          </a:p>
          <a:p>
            <a:pPr algn="ctr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7ED6D8-55FA-3859-9800-D80A6DEC1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sz="2800" dirty="0">
                <a:latin typeface="Berlin Sans FB"/>
                <a:ea typeface="+mn-lt"/>
                <a:cs typeface="+mn-lt"/>
              </a:rPr>
              <a:t>As a </a:t>
            </a:r>
            <a:r>
              <a:rPr lang="cs-CZ" sz="2800" dirty="0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car </a:t>
            </a:r>
            <a:r>
              <a:rPr lang="cs-CZ" sz="2800" err="1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owner</a:t>
            </a:r>
            <a:r>
              <a:rPr lang="cs-CZ" sz="2800" dirty="0">
                <a:latin typeface="Berlin Sans FB"/>
                <a:ea typeface="+mn-lt"/>
                <a:cs typeface="+mn-lt"/>
              </a:rPr>
              <a:t>, I </a:t>
            </a:r>
            <a:r>
              <a:rPr lang="cs-CZ" sz="2800" err="1">
                <a:latin typeface="Berlin Sans FB"/>
                <a:ea typeface="+mn-lt"/>
                <a:cs typeface="+mn-lt"/>
              </a:rPr>
              <a:t>want</a:t>
            </a:r>
            <a:r>
              <a:rPr lang="cs-CZ" sz="2800" dirty="0">
                <a:latin typeface="Berlin Sans FB"/>
                <a:ea typeface="+mn-lt"/>
                <a:cs typeface="+mn-lt"/>
              </a:rPr>
              <a:t> to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see</a:t>
            </a:r>
            <a:r>
              <a:rPr lang="cs-CZ" sz="2800" dirty="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reviews</a:t>
            </a:r>
            <a:r>
              <a:rPr lang="cs-CZ" sz="2800" dirty="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of</a:t>
            </a:r>
            <a:r>
              <a:rPr lang="cs-CZ" sz="2800" dirty="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a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possible</a:t>
            </a:r>
            <a:r>
              <a:rPr lang="cs-CZ" sz="2800" dirty="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borrowers</a:t>
            </a:r>
            <a:r>
              <a:rPr lang="cs-CZ" sz="2800" dirty="0">
                <a:latin typeface="Berlin Sans FB"/>
                <a:ea typeface="+mn-lt"/>
                <a:cs typeface="+mn-lt"/>
              </a:rPr>
              <a:t>, so </a:t>
            </a:r>
            <a:r>
              <a:rPr lang="cs-CZ" sz="2800" err="1">
                <a:latin typeface="Berlin Sans FB"/>
                <a:ea typeface="+mn-lt"/>
                <a:cs typeface="+mn-lt"/>
              </a:rPr>
              <a:t>that</a:t>
            </a:r>
            <a:r>
              <a:rPr lang="cs-CZ" sz="2800" dirty="0">
                <a:latin typeface="Berlin Sans FB"/>
                <a:ea typeface="+mn-lt"/>
                <a:cs typeface="+mn-lt"/>
              </a:rPr>
              <a:t> I </a:t>
            </a:r>
            <a:r>
              <a:rPr lang="cs-CZ" sz="2800" err="1">
                <a:latin typeface="Berlin Sans FB"/>
                <a:ea typeface="+mn-lt"/>
                <a:cs typeface="+mn-lt"/>
              </a:rPr>
              <a:t>can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decide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if</a:t>
            </a:r>
            <a:r>
              <a:rPr lang="cs-CZ" sz="2800" dirty="0">
                <a:latin typeface="Berlin Sans FB"/>
                <a:ea typeface="+mn-lt"/>
                <a:cs typeface="+mn-lt"/>
              </a:rPr>
              <a:t> I </a:t>
            </a:r>
            <a:r>
              <a:rPr lang="cs-CZ" sz="2800" err="1">
                <a:latin typeface="Berlin Sans FB"/>
                <a:ea typeface="+mn-lt"/>
                <a:cs typeface="+mn-lt"/>
              </a:rPr>
              <a:t>can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dirty="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trust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them</a:t>
            </a:r>
            <a:r>
              <a:rPr lang="cs-CZ" sz="2800" dirty="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with</a:t>
            </a:r>
            <a:r>
              <a:rPr lang="cs-CZ" sz="2800" dirty="0">
                <a:latin typeface="Berlin Sans FB"/>
                <a:ea typeface="+mn-lt"/>
                <a:cs typeface="+mn-lt"/>
              </a:rPr>
              <a:t> my car.</a:t>
            </a:r>
          </a:p>
        </p:txBody>
      </p:sp>
    </p:spTree>
    <p:extLst>
      <p:ext uri="{BB962C8B-B14F-4D97-AF65-F5344CB8AC3E}">
        <p14:creationId xmlns:p14="http://schemas.microsoft.com/office/powerpoint/2010/main" val="90744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F8F7AB-7469-557F-5762-D171723D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/>
              <a:t>US – 006: Direct </a:t>
            </a:r>
            <a:r>
              <a:rPr lang="cs-CZ" err="1"/>
              <a:t>lender-borrower</a:t>
            </a:r>
            <a:r>
              <a:rPr lang="cs-CZ"/>
              <a:t> </a:t>
            </a:r>
            <a:r>
              <a:rPr lang="cs-CZ" err="1"/>
              <a:t>communication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2AE48B-9C54-07B9-7FE0-DF0D0163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359291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sz="2800">
                <a:latin typeface="Berlin Sans FB"/>
                <a:ea typeface="+mn-lt"/>
                <a:cs typeface="+mn-lt"/>
              </a:rPr>
              <a:t>As a </a:t>
            </a:r>
            <a:r>
              <a:rPr lang="cs-CZ" sz="2800" err="1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borrower</a:t>
            </a:r>
            <a:r>
              <a:rPr lang="cs-CZ" sz="2800">
                <a:latin typeface="Berlin Sans FB"/>
                <a:ea typeface="+mn-lt"/>
                <a:cs typeface="+mn-lt"/>
              </a:rPr>
              <a:t>, I </a:t>
            </a:r>
            <a:r>
              <a:rPr lang="cs-CZ" sz="2800" err="1">
                <a:latin typeface="Berlin Sans FB"/>
                <a:ea typeface="+mn-lt"/>
                <a:cs typeface="+mn-lt"/>
              </a:rPr>
              <a:t>want</a:t>
            </a:r>
            <a:r>
              <a:rPr lang="cs-CZ" sz="2800">
                <a:latin typeface="Berlin Sans FB"/>
                <a:ea typeface="+mn-lt"/>
                <a:cs typeface="+mn-lt"/>
              </a:rPr>
              <a:t> to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communicate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with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the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owner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of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borrowed</a:t>
            </a:r>
            <a:r>
              <a:rPr lang="cs-CZ" sz="2800">
                <a:latin typeface="Berlin Sans FB"/>
                <a:ea typeface="+mn-lt"/>
                <a:cs typeface="+mn-lt"/>
              </a:rPr>
              <a:t> car </a:t>
            </a:r>
            <a:r>
              <a:rPr lang="cs-CZ" sz="2800" err="1">
                <a:latin typeface="Berlin Sans FB"/>
                <a:ea typeface="+mn-lt"/>
                <a:cs typeface="+mn-lt"/>
              </a:rPr>
              <a:t>directly</a:t>
            </a:r>
            <a:r>
              <a:rPr lang="cs-CZ" sz="2800">
                <a:latin typeface="Berlin Sans FB"/>
                <a:ea typeface="+mn-lt"/>
                <a:cs typeface="+mn-lt"/>
              </a:rPr>
              <a:t> so </a:t>
            </a:r>
            <a:r>
              <a:rPr lang="cs-CZ" sz="2800" err="1">
                <a:latin typeface="Berlin Sans FB"/>
                <a:ea typeface="+mn-lt"/>
                <a:cs typeface="+mn-lt"/>
              </a:rPr>
              <a:t>that</a:t>
            </a:r>
            <a:r>
              <a:rPr lang="cs-CZ" sz="2800">
                <a:latin typeface="Berlin Sans FB"/>
                <a:ea typeface="+mn-lt"/>
                <a:cs typeface="+mn-lt"/>
              </a:rPr>
              <a:t> I </a:t>
            </a:r>
            <a:r>
              <a:rPr lang="cs-CZ" sz="2800" err="1">
                <a:latin typeface="Berlin Sans FB"/>
                <a:ea typeface="+mn-lt"/>
                <a:cs typeface="+mn-lt"/>
              </a:rPr>
              <a:t>can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resolve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potential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problems</a:t>
            </a:r>
            <a:r>
              <a:rPr lang="cs-CZ" sz="2800">
                <a:latin typeface="Berlin Sans FB"/>
                <a:ea typeface="+mn-lt"/>
                <a:cs typeface="+mn-lt"/>
              </a:rPr>
              <a:t> and </a:t>
            </a:r>
            <a:r>
              <a:rPr lang="cs-CZ" sz="2800" err="1">
                <a:latin typeface="Berlin Sans FB"/>
                <a:ea typeface="+mn-lt"/>
                <a:cs typeface="+mn-lt"/>
              </a:rPr>
              <a:t>incidents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easily</a:t>
            </a:r>
            <a:r>
              <a:rPr lang="cs-CZ" sz="2800">
                <a:latin typeface="Berlin Sans FB"/>
                <a:ea typeface="+mn-lt"/>
                <a:cs typeface="+mn-lt"/>
              </a:rPr>
              <a:t>.</a:t>
            </a:r>
            <a:endParaRPr lang="cs-CZ" sz="2800"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42407652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FBF44A-4A8B-EA90-02CF-E1A4DD68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1485"/>
            <a:ext cx="10653578" cy="1132258"/>
          </a:xfrm>
        </p:spPr>
        <p:txBody>
          <a:bodyPr/>
          <a:lstStyle/>
          <a:p>
            <a:pPr algn="ctr"/>
            <a:r>
              <a:rPr lang="cs-CZ"/>
              <a:t>US – 007: Booking a </a:t>
            </a:r>
            <a:r>
              <a:rPr lang="cs-CZ" err="1"/>
              <a:t>Selected</a:t>
            </a:r>
            <a:r>
              <a:rPr lang="cs-CZ"/>
              <a:t> Car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8FCED2-038F-42E8-D9AD-55A2E4331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978290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cs-CZ" sz="2800">
                <a:latin typeface="Berlin Sans FB"/>
                <a:ea typeface="+mn-lt"/>
                <a:cs typeface="+mn-lt"/>
              </a:rPr>
              <a:t>As a </a:t>
            </a:r>
            <a:r>
              <a:rPr lang="cs-CZ" sz="2800" err="1">
                <a:latin typeface="Berlin Sans FB"/>
                <a:ea typeface="+mn-lt"/>
                <a:cs typeface="+mn-lt"/>
              </a:rPr>
              <a:t>potential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chemeClr val="bg2">
                    <a:lumMod val="49000"/>
                  </a:schemeClr>
                </a:solidFill>
                <a:latin typeface="Berlin Sans FB"/>
                <a:ea typeface="+mn-lt"/>
                <a:cs typeface="+mn-lt"/>
              </a:rPr>
              <a:t>borrower</a:t>
            </a:r>
            <a:r>
              <a:rPr lang="cs-CZ" sz="2800">
                <a:latin typeface="Berlin Sans FB"/>
                <a:ea typeface="+mn-lt"/>
                <a:cs typeface="+mn-lt"/>
              </a:rPr>
              <a:t>, I </a:t>
            </a:r>
            <a:r>
              <a:rPr lang="cs-CZ" sz="2800" err="1">
                <a:latin typeface="Berlin Sans FB"/>
                <a:ea typeface="+mn-lt"/>
                <a:cs typeface="+mn-lt"/>
              </a:rPr>
              <a:t>want</a:t>
            </a:r>
            <a:r>
              <a:rPr lang="cs-CZ" sz="2800">
                <a:latin typeface="Berlin Sans FB"/>
                <a:ea typeface="+mn-lt"/>
                <a:cs typeface="+mn-lt"/>
              </a:rPr>
              <a:t> to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reserve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a </a:t>
            </a:r>
            <a:r>
              <a:rPr lang="cs-CZ" sz="2800" err="1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selected</a:t>
            </a:r>
            <a:r>
              <a:rPr lang="cs-CZ" sz="2800">
                <a:solidFill>
                  <a:srgbClr val="00B050"/>
                </a:solidFill>
                <a:latin typeface="Berlin Sans FB"/>
                <a:ea typeface="+mn-lt"/>
                <a:cs typeface="+mn-lt"/>
              </a:rPr>
              <a:t> car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for</a:t>
            </a:r>
            <a:r>
              <a:rPr lang="cs-CZ" sz="2800">
                <a:latin typeface="Berlin Sans FB"/>
                <a:ea typeface="+mn-lt"/>
                <a:cs typeface="+mn-lt"/>
              </a:rPr>
              <a:t> a </a:t>
            </a:r>
            <a:r>
              <a:rPr lang="cs-CZ" sz="2800" err="1">
                <a:latin typeface="Berlin Sans FB"/>
                <a:ea typeface="+mn-lt"/>
                <a:cs typeface="+mn-lt"/>
              </a:rPr>
              <a:t>given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date</a:t>
            </a:r>
            <a:r>
              <a:rPr lang="cs-CZ" sz="2800">
                <a:latin typeface="Berlin Sans FB"/>
                <a:ea typeface="+mn-lt"/>
                <a:cs typeface="+mn-lt"/>
              </a:rPr>
              <a:t> and </a:t>
            </a:r>
            <a:r>
              <a:rPr lang="cs-CZ" sz="2800" err="1">
                <a:latin typeface="Berlin Sans FB"/>
                <a:ea typeface="+mn-lt"/>
                <a:cs typeface="+mn-lt"/>
              </a:rPr>
              <a:t>time</a:t>
            </a:r>
            <a:r>
              <a:rPr lang="cs-CZ" sz="2800">
                <a:latin typeface="Berlin Sans FB"/>
                <a:ea typeface="+mn-lt"/>
                <a:cs typeface="+mn-lt"/>
              </a:rPr>
              <a:t> so </a:t>
            </a:r>
            <a:r>
              <a:rPr lang="cs-CZ" sz="2800" err="1">
                <a:latin typeface="Berlin Sans FB"/>
                <a:ea typeface="+mn-lt"/>
                <a:cs typeface="+mn-lt"/>
              </a:rPr>
              <a:t>that</a:t>
            </a:r>
            <a:r>
              <a:rPr lang="cs-CZ" sz="2800">
                <a:latin typeface="Berlin Sans FB"/>
                <a:ea typeface="+mn-lt"/>
                <a:cs typeface="+mn-lt"/>
              </a:rPr>
              <a:t> I </a:t>
            </a:r>
            <a:r>
              <a:rPr lang="cs-CZ" sz="2800" err="1">
                <a:latin typeface="Berlin Sans FB"/>
                <a:ea typeface="+mn-lt"/>
                <a:cs typeface="+mn-lt"/>
              </a:rPr>
              <a:t>can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ensure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a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vehicle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is</a:t>
            </a:r>
            <a:r>
              <a:rPr lang="cs-CZ" sz="2800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solidFill>
                  <a:srgbClr val="FF0000"/>
                </a:solidFill>
                <a:latin typeface="Berlin Sans FB"/>
                <a:ea typeface="+mn-lt"/>
                <a:cs typeface="+mn-lt"/>
              </a:rPr>
              <a:t>available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when</a:t>
            </a:r>
            <a:r>
              <a:rPr lang="cs-CZ" sz="2800">
                <a:latin typeface="Berlin Sans FB"/>
                <a:ea typeface="+mn-lt"/>
                <a:cs typeface="+mn-lt"/>
              </a:rPr>
              <a:t> I </a:t>
            </a:r>
            <a:r>
              <a:rPr lang="cs-CZ" sz="2800" err="1">
                <a:latin typeface="Berlin Sans FB"/>
                <a:ea typeface="+mn-lt"/>
                <a:cs typeface="+mn-lt"/>
              </a:rPr>
              <a:t>need</a:t>
            </a:r>
            <a:r>
              <a:rPr lang="cs-CZ" sz="2800">
                <a:latin typeface="Berlin Sans FB"/>
                <a:ea typeface="+mn-lt"/>
                <a:cs typeface="+mn-lt"/>
              </a:rPr>
              <a:t> </a:t>
            </a:r>
            <a:r>
              <a:rPr lang="cs-CZ" sz="2800" err="1">
                <a:latin typeface="Berlin Sans FB"/>
                <a:ea typeface="+mn-lt"/>
                <a:cs typeface="+mn-lt"/>
              </a:rPr>
              <a:t>it</a:t>
            </a:r>
            <a:r>
              <a:rPr lang="cs-CZ" sz="2800">
                <a:latin typeface="Berlin Sans FB"/>
                <a:ea typeface="+mn-lt"/>
                <a:cs typeface="+mn-lt"/>
              </a:rPr>
              <a:t>.</a:t>
            </a:r>
            <a:endParaRPr lang="cs-CZ" sz="2800">
              <a:latin typeface="Berlin Sans FB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827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15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VanillaVTI</vt:lpstr>
      <vt:lpstr>Carsharing App </vt:lpstr>
      <vt:lpstr>Authors</vt:lpstr>
      <vt:lpstr>The Vision...</vt:lpstr>
      <vt:lpstr>User stories </vt:lpstr>
      <vt:lpstr>User stories</vt:lpstr>
      <vt:lpstr>US – 001: Vehicle listing </vt:lpstr>
      <vt:lpstr>US – 005: Visible reviews of possible borrowers </vt:lpstr>
      <vt:lpstr>US – 006: Direct lender-borrower communication</vt:lpstr>
      <vt:lpstr>US – 007: Booking a Selected Car</vt:lpstr>
      <vt:lpstr>US – 010: Terms Violation Notification</vt:lpstr>
      <vt:lpstr>Use cases</vt:lpstr>
      <vt:lpstr>Use case diagram</vt:lpstr>
      <vt:lpstr>UC – 002: Selecting a Car </vt:lpstr>
      <vt:lpstr>UC – 008: Violation Alert and Response </vt:lpstr>
      <vt:lpstr>Domain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30</cp:revision>
  <dcterms:created xsi:type="dcterms:W3CDTF">2025-04-24T15:27:47Z</dcterms:created>
  <dcterms:modified xsi:type="dcterms:W3CDTF">2025-04-24T21:08:27Z</dcterms:modified>
</cp:coreProperties>
</file>