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C55A11"/>
    <a:srgbClr val="C1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4"/>
    <p:restoredTop sz="94648"/>
  </p:normalViewPr>
  <p:slideViewPr>
    <p:cSldViewPr snapToGrid="0" showGuides="1">
      <p:cViewPr>
        <p:scale>
          <a:sx n="110" d="100"/>
          <a:sy n="110" d="100"/>
        </p:scale>
        <p:origin x="144" y="20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B0DA-3989-52CC-524C-3DCCB164E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E2BD6-657E-7486-9BD8-2298AB098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4C078-57BD-80A7-4234-AC28EB7D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895B-9494-6046-B5A5-9A3036A9489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06890-E726-FE04-B4DA-E1620707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A783-9345-8A5E-5E18-C5B8F694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2E93-3BC4-6946-8CA6-3DD3E318C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4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8CD0-9DB5-01B1-F314-C60EA5E6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D1042-2986-7FBC-8C5E-CF9434A14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9EECE-D88E-0BEB-C3D0-EEDB1DC3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895B-9494-6046-B5A5-9A3036A9489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DE3A0-0941-94B1-4879-0E4EC2CE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9CC93-3E74-FECE-9FB7-31D167C37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2E93-3BC4-6946-8CA6-3DD3E318C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4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AC1D3-4045-AC3F-4D14-4074C4922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C4D07-B3A5-7354-6E8F-50049C5CA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EDE84-C439-6754-6534-7296B10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895B-9494-6046-B5A5-9A3036A9489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C1EC6-3C73-5CB8-D96F-09719C93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CC3FA-FF14-116F-E81D-F0F408C4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2E93-3BC4-6946-8CA6-3DD3E318C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7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C73A6-DCF6-0F5B-EA85-DD0B57CC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63DDA-98CA-21B4-94BF-EDD290AE6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81751-3D97-37F7-BD95-21237742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895B-9494-6046-B5A5-9A3036A9489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B19E8-1298-A703-CD62-F62B719B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1476E-BDF3-20BB-5C6C-ABBB22C7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2E93-3BC4-6946-8CA6-3DD3E318C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1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9562-2315-C85E-A75B-8662BC2E1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7E212-F99E-DEA3-D0AE-0E57E8EC8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E85C-595F-F64A-D46F-CBF69B5D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895B-9494-6046-B5A5-9A3036A9489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97663-306F-410F-33B0-4D5EC57F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64E6-A066-6A8B-D7ED-D75FB8F3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2E93-3BC4-6946-8CA6-3DD3E318C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88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AA9F-E062-0E7B-1AB1-F8FFCE95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3998C-0F8D-3342-76BA-F308D054F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02C84-00F0-8CD8-28C3-E39FF0905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AE5C3-5462-9E58-85D0-957330AE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895B-9494-6046-B5A5-9A3036A9489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D6709-3ED9-D4B3-8030-9AFCA229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04CA5-ACB4-2F78-82EE-0B83DE12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2E93-3BC4-6946-8CA6-3DD3E318C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6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76D7-1787-8C8E-936A-720CE759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1AA0A-62B9-874F-11BA-B44D255A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F1176-33EF-A1A1-34DD-4AE51D109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8D928-0E80-1FCE-E61A-517CC0F24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C8C4B-E7EC-293A-1F37-F5DD0539A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5804D-54AA-60D4-4833-C4BE8B3F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895B-9494-6046-B5A5-9A3036A9489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47C2A-D720-CEC1-29BC-991B63FB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99394-4BD0-C860-89F8-BCDF51C7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2E93-3BC4-6946-8CA6-3DD3E318C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0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6200-947B-61D6-1A4E-C40BCAB8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EB8A8-C93D-5549-4484-2267AFEF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895B-9494-6046-B5A5-9A3036A9489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02528-AE83-C0CB-145C-4AB7F67C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BFED0-BE49-C892-147A-1AB6BC42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2E93-3BC4-6946-8CA6-3DD3E318C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5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8C0BD-7401-1343-E18B-B11008C2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895B-9494-6046-B5A5-9A3036A9489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9AB96-C30B-A169-30B9-F64A7F2E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EA8B0-428C-F261-DCF3-1B65B4A6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2E93-3BC4-6946-8CA6-3DD3E318C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7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5FB9-F513-F2F8-54B9-37B0EFEF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FD0B1-6153-BACA-AB92-DA860B45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C7D64-3300-EFF0-C15E-942E367CA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46359-4FDC-F146-D46A-F879EDD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895B-9494-6046-B5A5-9A3036A9489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AB7F-24E8-EA0A-68B8-281C86A7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9BADD-5C9C-6DBE-74D6-B6907AB6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2E93-3BC4-6946-8CA6-3DD3E318C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8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F55C-F967-883A-C047-3CFB9F202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84A55-62EE-3F85-AFF7-3F028C4D4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54AF6-4B35-C204-2501-3D3AB71B3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53ADE-5E5D-AD54-ED06-A8B0AF06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895B-9494-6046-B5A5-9A3036A9489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530BD-9116-67D7-E79C-4BDADD89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6ED2C-013A-E140-1718-E43AB3AC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2E93-3BC4-6946-8CA6-3DD3E318C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4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EE5DF-296C-38EF-F1B7-41EC4206A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4E54A-5B0D-768D-1576-0CC426049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CD44F-301B-163D-CEFD-C71E75C63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2895B-9494-6046-B5A5-9A3036A9489D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0A527-1CC8-9065-9304-EB1161F51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216B6-767F-B983-9A7B-7EF89C9A6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22E93-3BC4-6946-8CA6-3DD3E318C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2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782D64-62F6-906E-0892-FDD5334D0039}"/>
              </a:ext>
            </a:extLst>
          </p:cNvPr>
          <p:cNvSpPr/>
          <p:nvPr/>
        </p:nvSpPr>
        <p:spPr>
          <a:xfrm>
            <a:off x="0" y="514350"/>
            <a:ext cx="6195060" cy="45605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logo with black text&#10;&#10;Description automatically generated">
            <a:extLst>
              <a:ext uri="{FF2B5EF4-FFF2-40B4-BE49-F238E27FC236}">
                <a16:creationId xmlns:a16="http://schemas.microsoft.com/office/drawing/2014/main" id="{D38FFE58-AEB5-9C50-7E26-E1301B0BDE8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0922" y="2794635"/>
            <a:ext cx="787400" cy="787400"/>
          </a:xfrm>
          <a:prstGeom prst="rect">
            <a:avLst/>
          </a:prstGeom>
        </p:spPr>
      </p:pic>
      <p:pic>
        <p:nvPicPr>
          <p:cNvPr id="7" name="Picture 6" descr="A cartoon of a yellow character holding a frying pan&#10;&#10;Description automatically generated">
            <a:extLst>
              <a:ext uri="{FF2B5EF4-FFF2-40B4-BE49-F238E27FC236}">
                <a16:creationId xmlns:a16="http://schemas.microsoft.com/office/drawing/2014/main" id="{8EC4F592-1EB6-DE2D-E1FA-E7AD228694E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8489" y="792798"/>
            <a:ext cx="2832433" cy="2789237"/>
          </a:xfrm>
          <a:prstGeom prst="rect">
            <a:avLst/>
          </a:prstGeom>
        </p:spPr>
      </p:pic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1FC31A63-A686-1A25-C331-F9184BDF10C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24911" y="1633854"/>
            <a:ext cx="767080" cy="76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0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lot&#10;&#10;Description automatically generated">
            <a:extLst>
              <a:ext uri="{FF2B5EF4-FFF2-40B4-BE49-F238E27FC236}">
                <a16:creationId xmlns:a16="http://schemas.microsoft.com/office/drawing/2014/main" id="{BF9DE1AB-715A-BE3F-4881-8DF96B8BD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625" y="1281465"/>
            <a:ext cx="6198772" cy="317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3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B692FD-927C-0974-FAAC-DB25F628C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" y="453390"/>
            <a:ext cx="5969000" cy="556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CB445D-C3A9-7B65-A5A3-CE7DBA058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290" y="1336944"/>
            <a:ext cx="5892800" cy="3378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D6AD3B-09D7-29FB-4ECB-48390B06CA35}"/>
                  </a:ext>
                </a:extLst>
              </p:cNvPr>
              <p:cNvSpPr txBox="1"/>
              <p:nvPr/>
            </p:nvSpPr>
            <p:spPr>
              <a:xfrm>
                <a:off x="664898" y="6015990"/>
                <a:ext cx="54311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latin typeface="Candara" panose="020E0502030303020204" pitchFamily="34" charset="0"/>
                  </a:rPr>
                  <a:t>: Recursive </a:t>
                </a:r>
                <a:r>
                  <a:rPr lang="en-US" dirty="0" err="1">
                    <a:latin typeface="Candara" panose="020E0502030303020204" pitchFamily="34" charset="0"/>
                  </a:rPr>
                  <a:t>Reprompting</a:t>
                </a:r>
                <a:r>
                  <a:rPr lang="en-US" dirty="0">
                    <a:latin typeface="Candara" panose="020E0502030303020204" pitchFamily="34" charset="0"/>
                  </a:rPr>
                  <a:t> and Revision framework </a:t>
                </a:r>
              </a:p>
              <a:p>
                <a:endParaRPr lang="en-US" dirty="0">
                  <a:latin typeface="Candara" panose="020E0502030303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D6AD3B-09D7-29FB-4ECB-48390B06C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98" y="6015990"/>
                <a:ext cx="5431102" cy="646331"/>
              </a:xfrm>
              <a:prstGeom prst="rect">
                <a:avLst/>
              </a:prstGeom>
              <a:blipFill>
                <a:blip r:embed="rId4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3B3A140-24DA-C5F4-1C50-2AA6EF237F02}"/>
              </a:ext>
            </a:extLst>
          </p:cNvPr>
          <p:cNvSpPr txBox="1"/>
          <p:nvPr/>
        </p:nvSpPr>
        <p:spPr>
          <a:xfrm>
            <a:off x="7046849" y="6024719"/>
            <a:ext cx="4313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ndara" panose="020E0502030303020204" pitchFamily="34" charset="0"/>
              </a:rPr>
              <a:t>DOC: Detailed Outline Control framework  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83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494892-6A01-E1E5-BD68-D6BBE7A640D5}"/>
              </a:ext>
            </a:extLst>
          </p:cNvPr>
          <p:cNvSpPr/>
          <p:nvPr/>
        </p:nvSpPr>
        <p:spPr>
          <a:xfrm>
            <a:off x="862309" y="2077189"/>
            <a:ext cx="4155311" cy="428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DOC: </a:t>
            </a:r>
            <a:r>
              <a:rPr lang="en-US" sz="2400" dirty="0">
                <a:effectLst/>
                <a:latin typeface="Candara" panose="020E0502030303020204" pitchFamily="34" charset="0"/>
              </a:rPr>
              <a:t>Detailed Outline Control 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12FEDDC-4D4E-24CE-877A-3E3DB4DF7DFB}"/>
                  </a:ext>
                </a:extLst>
              </p:cNvPr>
              <p:cNvSpPr/>
              <p:nvPr/>
            </p:nvSpPr>
            <p:spPr>
              <a:xfrm>
                <a:off x="267974" y="1516573"/>
                <a:ext cx="5590571" cy="42826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latin typeface="Candara" panose="020E0502030303020204" pitchFamily="34" charset="0"/>
                  </a:rPr>
                  <a:t>: Recursive </a:t>
                </a:r>
                <a:r>
                  <a:rPr lang="en-US" sz="2400" dirty="0" err="1">
                    <a:latin typeface="Candara" panose="020E0502030303020204" pitchFamily="34" charset="0"/>
                  </a:rPr>
                  <a:t>Reprompting</a:t>
                </a:r>
                <a:r>
                  <a:rPr lang="en-US" sz="2400" dirty="0">
                    <a:latin typeface="Candara" panose="020E0502030303020204" pitchFamily="34" charset="0"/>
                  </a:rPr>
                  <a:t> and Revision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12FEDDC-4D4E-24CE-877A-3E3DB4DF7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74" y="1516573"/>
                <a:ext cx="5590571" cy="428263"/>
              </a:xfrm>
              <a:prstGeom prst="rect">
                <a:avLst/>
              </a:prstGeom>
              <a:blipFill>
                <a:blip r:embed="rId2"/>
                <a:stretch>
                  <a:fillRect t="-11429" r="-1131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1415E62A-88DB-1930-FD4F-D73DD9ED9D27}"/>
              </a:ext>
            </a:extLst>
          </p:cNvPr>
          <p:cNvSpPr/>
          <p:nvPr/>
        </p:nvSpPr>
        <p:spPr>
          <a:xfrm>
            <a:off x="7317605" y="3878814"/>
            <a:ext cx="3182078" cy="696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PerSE</a:t>
            </a:r>
            <a:r>
              <a:rPr lang="en-US" sz="2400" dirty="0"/>
              <a:t>: Personalized Story Evaluator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84D37-110E-45D1-A24D-1C6308178E01}"/>
              </a:ext>
            </a:extLst>
          </p:cNvPr>
          <p:cNvSpPr/>
          <p:nvPr/>
        </p:nvSpPr>
        <p:spPr>
          <a:xfrm>
            <a:off x="690450" y="2625007"/>
            <a:ext cx="4745620" cy="683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  <a:r>
              <a:rPr lang="en-US" altLang="zh-CN" sz="2400" dirty="0"/>
              <a:t>2E</a:t>
            </a:r>
            <a:r>
              <a:rPr lang="zh-CN" altLang="en-US" sz="2400" dirty="0"/>
              <a:t> </a:t>
            </a:r>
            <a:r>
              <a:rPr lang="en-US" altLang="zh-CN" sz="2400" dirty="0"/>
              <a:t>Plot</a:t>
            </a:r>
            <a:r>
              <a:rPr lang="en-US" sz="2400" dirty="0"/>
              <a:t>: Plot Generator with Human Feedback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2DE7EC1-EA3F-821A-BF6E-15CD9A3391CF}"/>
              </a:ext>
            </a:extLst>
          </p:cNvPr>
          <p:cNvSpPr/>
          <p:nvPr/>
        </p:nvSpPr>
        <p:spPr>
          <a:xfrm>
            <a:off x="88567" y="1281465"/>
            <a:ext cx="5949387" cy="2147535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F289597-A80E-A700-2860-A5C4BE05FDB8}"/>
              </a:ext>
            </a:extLst>
          </p:cNvPr>
          <p:cNvSpPr/>
          <p:nvPr/>
        </p:nvSpPr>
        <p:spPr>
          <a:xfrm>
            <a:off x="7036784" y="3643019"/>
            <a:ext cx="3819648" cy="1719497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4B375F5-FB98-9F3E-4DC7-136B7292899B}"/>
              </a:ext>
            </a:extLst>
          </p:cNvPr>
          <p:cNvCxnSpPr>
            <a:cxnSpLocks/>
            <a:stCxn id="20" idx="1"/>
            <a:endCxn id="17" idx="2"/>
          </p:cNvCxnSpPr>
          <p:nvPr/>
        </p:nvCxnSpPr>
        <p:spPr>
          <a:xfrm rot="10800000">
            <a:off x="3063260" y="3308220"/>
            <a:ext cx="3973524" cy="11945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loud 28">
            <a:extLst>
              <a:ext uri="{FF2B5EF4-FFF2-40B4-BE49-F238E27FC236}">
                <a16:creationId xmlns:a16="http://schemas.microsoft.com/office/drawing/2014/main" id="{FB5553B9-CF51-497E-37EC-202692DEA793}"/>
              </a:ext>
            </a:extLst>
          </p:cNvPr>
          <p:cNvSpPr/>
          <p:nvPr/>
        </p:nvSpPr>
        <p:spPr>
          <a:xfrm>
            <a:off x="7540283" y="1516573"/>
            <a:ext cx="2812651" cy="1634004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Long</a:t>
            </a:r>
            <a:r>
              <a:rPr lang="en-US" altLang="zh-CN" sz="2800" dirty="0"/>
              <a:t>-form</a:t>
            </a:r>
            <a:r>
              <a:rPr lang="zh-CN" altLang="en-US" sz="2800" dirty="0"/>
              <a:t> </a:t>
            </a:r>
            <a:r>
              <a:rPr lang="en-US" altLang="zh-CN" sz="2800" dirty="0"/>
              <a:t>Story</a:t>
            </a:r>
            <a:endParaRPr lang="en-US" sz="28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C8A77E-CF8F-F1E7-80D4-C2970A41A605}"/>
              </a:ext>
            </a:extLst>
          </p:cNvPr>
          <p:cNvCxnSpPr>
            <a:cxnSpLocks/>
            <a:stCxn id="18" idx="3"/>
            <a:endCxn id="29" idx="2"/>
          </p:cNvCxnSpPr>
          <p:nvPr/>
        </p:nvCxnSpPr>
        <p:spPr>
          <a:xfrm flipV="1">
            <a:off x="6037954" y="2333575"/>
            <a:ext cx="1511053" cy="2165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4F3FEE-EE3D-AAEA-F1DD-B38061E7B882}"/>
              </a:ext>
            </a:extLst>
          </p:cNvPr>
          <p:cNvSpPr txBox="1"/>
          <p:nvPr/>
        </p:nvSpPr>
        <p:spPr>
          <a:xfrm>
            <a:off x="6217361" y="1935336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Generate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949A06-6370-7966-B09B-60ADA9A752C9}"/>
              </a:ext>
            </a:extLst>
          </p:cNvPr>
          <p:cNvCxnSpPr>
            <a:cxnSpLocks/>
            <a:stCxn id="20" idx="0"/>
            <a:endCxn id="29" idx="1"/>
          </p:cNvCxnSpPr>
          <p:nvPr/>
        </p:nvCxnSpPr>
        <p:spPr>
          <a:xfrm flipV="1">
            <a:off x="8946608" y="3148837"/>
            <a:ext cx="1" cy="49418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4C2757C-F4ED-057C-2EE2-A029ED859772}"/>
              </a:ext>
            </a:extLst>
          </p:cNvPr>
          <p:cNvSpPr txBox="1"/>
          <p:nvPr/>
        </p:nvSpPr>
        <p:spPr>
          <a:xfrm>
            <a:off x="9035170" y="315579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Evaluate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7B915E-0D71-EBD3-4510-5085B46B731C}"/>
              </a:ext>
            </a:extLst>
          </p:cNvPr>
          <p:cNvSpPr txBox="1"/>
          <p:nvPr/>
        </p:nvSpPr>
        <p:spPr>
          <a:xfrm>
            <a:off x="7728166" y="4723771"/>
            <a:ext cx="243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Human</a:t>
            </a:r>
            <a:r>
              <a:rPr lang="zh-CN" altLang="en-US" sz="2400" dirty="0">
                <a:latin typeface="Candara" panose="020E0502030303020204" pitchFamily="34" charset="0"/>
              </a:rPr>
              <a:t> </a:t>
            </a:r>
            <a:r>
              <a:rPr lang="en-US" altLang="zh-CN" sz="2400" dirty="0">
                <a:latin typeface="Candara" panose="020E0502030303020204" pitchFamily="34" charset="0"/>
              </a:rPr>
              <a:t>Feedback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52A8867-3953-04B8-01BB-9ADD9768262C}"/>
              </a:ext>
            </a:extLst>
          </p:cNvPr>
          <p:cNvSpPr txBox="1"/>
          <p:nvPr/>
        </p:nvSpPr>
        <p:spPr>
          <a:xfrm>
            <a:off x="3524294" y="3996183"/>
            <a:ext cx="3337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Reinforcement</a:t>
            </a:r>
            <a:r>
              <a:rPr lang="zh-CN" altLang="en-US" sz="2400" dirty="0">
                <a:latin typeface="Candara" panose="020E0502030303020204" pitchFamily="34" charset="0"/>
              </a:rPr>
              <a:t> </a:t>
            </a:r>
            <a:r>
              <a:rPr lang="en-US" altLang="zh-CN" sz="2400" dirty="0">
                <a:latin typeface="Candara" panose="020E0502030303020204" pitchFamily="34" charset="0"/>
              </a:rPr>
              <a:t>Learning</a:t>
            </a:r>
            <a:endParaRPr lang="en-US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65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069D598-0D75-A4FE-09DC-9F5C431CCDB8}"/>
              </a:ext>
            </a:extLst>
          </p:cNvPr>
          <p:cNvGrpSpPr/>
          <p:nvPr/>
        </p:nvGrpSpPr>
        <p:grpSpPr>
          <a:xfrm>
            <a:off x="508833" y="212705"/>
            <a:ext cx="8467455" cy="6645295"/>
            <a:chOff x="508833" y="-164575"/>
            <a:chExt cx="8467455" cy="664529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C69CE7-D865-3B09-BC61-C21387F9F93A}"/>
                </a:ext>
              </a:extLst>
            </p:cNvPr>
            <p:cNvSpPr/>
            <p:nvPr/>
          </p:nvSpPr>
          <p:spPr>
            <a:xfrm>
              <a:off x="688238" y="1471524"/>
              <a:ext cx="4257727" cy="42826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andara" panose="020E0502030303020204" pitchFamily="34" charset="0"/>
                </a:rPr>
                <a:t>DOC: </a:t>
              </a:r>
              <a:r>
                <a:rPr lang="en-US" sz="2400" dirty="0">
                  <a:effectLst/>
                  <a:latin typeface="Candara" panose="020E0502030303020204" pitchFamily="34" charset="0"/>
                </a:rPr>
                <a:t>Detailed Outline Control </a:t>
              </a:r>
              <a:endParaRPr lang="en-US" sz="2400" dirty="0">
                <a:latin typeface="Candara" panose="020E0502030303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EBFE0F5-CF20-5C8E-26B9-C933D9062798}"/>
                    </a:ext>
                  </a:extLst>
                </p:cNvPr>
                <p:cNvSpPr/>
                <p:nvPr/>
              </p:nvSpPr>
              <p:spPr>
                <a:xfrm>
                  <a:off x="688238" y="492372"/>
                  <a:ext cx="4257727" cy="81700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lang="en-US" sz="2400" dirty="0">
                      <a:latin typeface="Candara" panose="020E0502030303020204" pitchFamily="34" charset="0"/>
                    </a:rPr>
                    <a:t>: Recursive </a:t>
                  </a:r>
                  <a:r>
                    <a:rPr lang="en-US" sz="2400" dirty="0" err="1">
                      <a:latin typeface="Candara" panose="020E0502030303020204" pitchFamily="34" charset="0"/>
                    </a:rPr>
                    <a:t>Reprompting</a:t>
                  </a:r>
                  <a:r>
                    <a:rPr lang="en-US" sz="2400" dirty="0">
                      <a:latin typeface="Candara" panose="020E0502030303020204" pitchFamily="34" charset="0"/>
                    </a:rPr>
                    <a:t> and Revision</a:t>
                  </a:r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EBFE0F5-CF20-5C8E-26B9-C933D90627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238" y="492372"/>
                  <a:ext cx="4257727" cy="817002"/>
                </a:xfrm>
                <a:prstGeom prst="rect">
                  <a:avLst/>
                </a:prstGeom>
                <a:blipFill>
                  <a:blip r:embed="rId2"/>
                  <a:stretch>
                    <a:fillRect t="-4615" b="-1692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2ACE6E-EAA7-6219-7E28-2782F9DE2C2F}"/>
                </a:ext>
              </a:extLst>
            </p:cNvPr>
            <p:cNvSpPr/>
            <p:nvPr/>
          </p:nvSpPr>
          <p:spPr>
            <a:xfrm>
              <a:off x="3147052" y="4452091"/>
              <a:ext cx="2826063" cy="696405"/>
            </a:xfrm>
            <a:prstGeom prst="rect">
              <a:avLst/>
            </a:prstGeom>
            <a:solidFill>
              <a:srgbClr val="7030A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latin typeface="Candara" panose="020E0502030303020204" pitchFamily="34" charset="0"/>
                </a:rPr>
                <a:t>PerSE</a:t>
              </a:r>
              <a:r>
                <a:rPr lang="en-US" sz="2400" dirty="0">
                  <a:latin typeface="Candara" panose="020E0502030303020204" pitchFamily="34" charset="0"/>
                </a:rPr>
                <a:t>: Personalized Story Evaluator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1ED48BB-AB73-11DA-4A10-AC9D5C6CC595}"/>
                </a:ext>
              </a:extLst>
            </p:cNvPr>
            <p:cNvSpPr/>
            <p:nvPr/>
          </p:nvSpPr>
          <p:spPr>
            <a:xfrm>
              <a:off x="5166187" y="634336"/>
              <a:ext cx="3163710" cy="10608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andara" panose="020E0502030303020204" pitchFamily="34" charset="0"/>
                </a:rPr>
                <a:t>E</a:t>
              </a:r>
              <a:r>
                <a:rPr lang="en-US" altLang="zh-CN" sz="2400" dirty="0">
                  <a:latin typeface="Candara" panose="020E0502030303020204" pitchFamily="34" charset="0"/>
                </a:rPr>
                <a:t>2E</a:t>
              </a:r>
              <a:r>
                <a:rPr lang="zh-CN" altLang="en-US" sz="2400" dirty="0">
                  <a:latin typeface="Candara" panose="020E0502030303020204" pitchFamily="34" charset="0"/>
                </a:rPr>
                <a:t> </a:t>
              </a:r>
              <a:r>
                <a:rPr lang="en-US" altLang="zh-CN" sz="2400" dirty="0">
                  <a:latin typeface="Candara" panose="020E0502030303020204" pitchFamily="34" charset="0"/>
                </a:rPr>
                <a:t>Plot</a:t>
              </a:r>
              <a:r>
                <a:rPr lang="en-US" sz="2400" dirty="0">
                  <a:latin typeface="Candara" panose="020E0502030303020204" pitchFamily="34" charset="0"/>
                </a:rPr>
                <a:t>: Plot Generator with Human Feedback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523B01E-2EC6-23A7-1357-7FBA7033583A}"/>
                </a:ext>
              </a:extLst>
            </p:cNvPr>
            <p:cNvSpPr/>
            <p:nvPr/>
          </p:nvSpPr>
          <p:spPr>
            <a:xfrm>
              <a:off x="508833" y="335280"/>
              <a:ext cx="8041286" cy="1733141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BDEF28E-B17A-6AAC-AD36-E5C8D2379E78}"/>
                </a:ext>
              </a:extLst>
            </p:cNvPr>
            <p:cNvSpPr/>
            <p:nvPr/>
          </p:nvSpPr>
          <p:spPr>
            <a:xfrm>
              <a:off x="2951545" y="4353071"/>
              <a:ext cx="3167605" cy="1633954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Cloud 24">
              <a:extLst>
                <a:ext uri="{FF2B5EF4-FFF2-40B4-BE49-F238E27FC236}">
                  <a16:creationId xmlns:a16="http://schemas.microsoft.com/office/drawing/2014/main" id="{21A92F60-972E-5913-3DA4-B21CB2262341}"/>
                </a:ext>
              </a:extLst>
            </p:cNvPr>
            <p:cNvSpPr/>
            <p:nvPr/>
          </p:nvSpPr>
          <p:spPr>
            <a:xfrm>
              <a:off x="3040951" y="2515053"/>
              <a:ext cx="2991966" cy="1330327"/>
            </a:xfrm>
            <a:prstGeom prst="clou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Candara" panose="020E0502030303020204" pitchFamily="34" charset="0"/>
                </a:rPr>
                <a:t>Long</a:t>
              </a:r>
              <a:r>
                <a:rPr lang="en-US" altLang="zh-CN" sz="2800" dirty="0">
                  <a:latin typeface="Candara" panose="020E0502030303020204" pitchFamily="34" charset="0"/>
                </a:rPr>
                <a:t>-form</a:t>
              </a:r>
              <a:r>
                <a:rPr lang="zh-CN" altLang="en-US" sz="2800" dirty="0">
                  <a:latin typeface="Candara" panose="020E0502030303020204" pitchFamily="34" charset="0"/>
                </a:rPr>
                <a:t> </a:t>
              </a:r>
              <a:r>
                <a:rPr lang="en-US" altLang="zh-CN" sz="2800" dirty="0">
                  <a:latin typeface="Candara" panose="020E0502030303020204" pitchFamily="34" charset="0"/>
                </a:rPr>
                <a:t>Story</a:t>
              </a:r>
              <a:endParaRPr lang="en-US" sz="2800" dirty="0">
                <a:latin typeface="Candara" panose="020E0502030303020204" pitchFamily="34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678795E-DBB0-DEFD-9537-AFCBF372288B}"/>
                </a:ext>
              </a:extLst>
            </p:cNvPr>
            <p:cNvCxnSpPr>
              <a:cxnSpLocks/>
              <a:stCxn id="22" idx="2"/>
              <a:endCxn id="25" idx="3"/>
            </p:cNvCxnSpPr>
            <p:nvPr/>
          </p:nvCxnSpPr>
          <p:spPr>
            <a:xfrm>
              <a:off x="4529476" y="2068421"/>
              <a:ext cx="0" cy="52269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B420D07-F723-1A37-C05F-73D956533228}"/>
                </a:ext>
              </a:extLst>
            </p:cNvPr>
            <p:cNvSpPr txBox="1"/>
            <p:nvPr/>
          </p:nvSpPr>
          <p:spPr>
            <a:xfrm>
              <a:off x="3025882" y="2094248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ndara" panose="020E0502030303020204" pitchFamily="34" charset="0"/>
                </a:rPr>
                <a:t>Generate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BD4449F-08F1-4C44-29DD-D4177BC79382}"/>
                </a:ext>
              </a:extLst>
            </p:cNvPr>
            <p:cNvCxnSpPr>
              <a:cxnSpLocks/>
              <a:stCxn id="23" idx="0"/>
              <a:endCxn id="25" idx="1"/>
            </p:cNvCxnSpPr>
            <p:nvPr/>
          </p:nvCxnSpPr>
          <p:spPr>
            <a:xfrm flipV="1">
              <a:off x="4535348" y="3843963"/>
              <a:ext cx="1586" cy="50910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064EB55-437E-8C68-CF50-66334D10E992}"/>
                </a:ext>
              </a:extLst>
            </p:cNvPr>
            <p:cNvSpPr txBox="1"/>
            <p:nvPr/>
          </p:nvSpPr>
          <p:spPr>
            <a:xfrm>
              <a:off x="3070766" y="3795196"/>
              <a:ext cx="1298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ndara" panose="020E0502030303020204" pitchFamily="34" charset="0"/>
                </a:rPr>
                <a:t>Evaluate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A6740B-41CE-07B7-1B36-D3135D3AE93F}"/>
                </a:ext>
              </a:extLst>
            </p:cNvPr>
            <p:cNvSpPr txBox="1"/>
            <p:nvPr/>
          </p:nvSpPr>
          <p:spPr>
            <a:xfrm>
              <a:off x="6632084" y="3068204"/>
              <a:ext cx="2344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ndara" panose="020E0502030303020204" pitchFamily="34" charset="0"/>
                </a:rPr>
                <a:t>Reinforcement</a:t>
              </a:r>
              <a:r>
                <a:rPr lang="zh-CN" altLang="en-US" sz="2400" dirty="0">
                  <a:latin typeface="Candara" panose="020E0502030303020204" pitchFamily="34" charset="0"/>
                </a:rPr>
                <a:t> </a:t>
              </a:r>
              <a:r>
                <a:rPr lang="en-US" altLang="zh-CN" sz="2400" dirty="0">
                  <a:latin typeface="Candara" panose="020E0502030303020204" pitchFamily="34" charset="0"/>
                </a:rPr>
                <a:t>Learning</a:t>
              </a:r>
              <a:endParaRPr lang="en-US" sz="2400" dirty="0">
                <a:latin typeface="Candara" panose="020E0502030303020204" pitchFamily="34" charset="0"/>
              </a:endParaRPr>
            </a:p>
          </p:txBody>
        </p: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A4510F29-32DE-4186-14E1-B4860DB2CBF8}"/>
                </a:ext>
              </a:extLst>
            </p:cNvPr>
            <p:cNvCxnSpPr>
              <a:cxnSpLocks/>
              <a:stCxn id="23" idx="3"/>
              <a:endCxn id="21" idx="2"/>
            </p:cNvCxnSpPr>
            <p:nvPr/>
          </p:nvCxnSpPr>
          <p:spPr>
            <a:xfrm flipV="1">
              <a:off x="6119150" y="1695178"/>
              <a:ext cx="628892" cy="347487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154C193-DFC0-4942-D68B-5D9A6FBF04CC}"/>
                </a:ext>
              </a:extLst>
            </p:cNvPr>
            <p:cNvSpPr txBox="1"/>
            <p:nvPr/>
          </p:nvSpPr>
          <p:spPr>
            <a:xfrm>
              <a:off x="3384223" y="-164575"/>
              <a:ext cx="2393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chemeClr val="accent1"/>
                  </a:solidFill>
                  <a:latin typeface="Candara" panose="020E0502030303020204" pitchFamily="34" charset="0"/>
                </a:rPr>
                <a:t>Story Generation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948E6DB-6ADE-13E4-C5DD-052DD029F683}"/>
                </a:ext>
              </a:extLst>
            </p:cNvPr>
            <p:cNvSpPr txBox="1"/>
            <p:nvPr/>
          </p:nvSpPr>
          <p:spPr>
            <a:xfrm>
              <a:off x="3384223" y="6019055"/>
              <a:ext cx="23038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chemeClr val="accent1"/>
                  </a:solidFill>
                  <a:latin typeface="Candara" panose="020E0502030303020204" pitchFamily="34" charset="0"/>
                </a:rPr>
                <a:t>Story Evaluation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345EFED-49B1-D163-2028-BE01C5CDDF5D}"/>
                </a:ext>
              </a:extLst>
            </p:cNvPr>
            <p:cNvSpPr/>
            <p:nvPr/>
          </p:nvSpPr>
          <p:spPr>
            <a:xfrm>
              <a:off x="3147052" y="5219558"/>
              <a:ext cx="2826063" cy="69640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andara" panose="020E0502030303020204" pitchFamily="34" charset="0"/>
                </a:rPr>
                <a:t>General Human Feedback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02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>
            <a:extLst>
              <a:ext uri="{FF2B5EF4-FFF2-40B4-BE49-F238E27FC236}">
                <a16:creationId xmlns:a16="http://schemas.microsoft.com/office/drawing/2014/main" id="{380BC766-218C-ADA0-9B8C-18321D5AA832}"/>
              </a:ext>
            </a:extLst>
          </p:cNvPr>
          <p:cNvSpPr/>
          <p:nvPr/>
        </p:nvSpPr>
        <p:spPr>
          <a:xfrm>
            <a:off x="4618298" y="486459"/>
            <a:ext cx="2611339" cy="1634004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Author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113795BA-6685-5935-E6CB-B5144CAA5D01}"/>
              </a:ext>
            </a:extLst>
          </p:cNvPr>
          <p:cNvSpPr/>
          <p:nvPr/>
        </p:nvSpPr>
        <p:spPr>
          <a:xfrm>
            <a:off x="4618298" y="4212685"/>
            <a:ext cx="2611339" cy="1634004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16E82-E2B8-AC93-D45B-75FDFC3DF1A4}"/>
              </a:ext>
            </a:extLst>
          </p:cNvPr>
          <p:cNvSpPr/>
          <p:nvPr/>
        </p:nvSpPr>
        <p:spPr>
          <a:xfrm>
            <a:off x="7502694" y="3334722"/>
            <a:ext cx="4257727" cy="428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DOC: </a:t>
            </a:r>
            <a:r>
              <a:rPr lang="en-US" sz="2400" dirty="0">
                <a:effectLst/>
                <a:latin typeface="Candara" panose="020E0502030303020204" pitchFamily="34" charset="0"/>
              </a:rPr>
              <a:t>Detailed Outline Control 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D28ECD-E824-9E76-C6BC-B554BA71C7D6}"/>
                  </a:ext>
                </a:extLst>
              </p:cNvPr>
              <p:cNvSpPr/>
              <p:nvPr/>
            </p:nvSpPr>
            <p:spPr>
              <a:xfrm>
                <a:off x="7502694" y="2355570"/>
                <a:ext cx="4257727" cy="81700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latin typeface="Candara" panose="020E0502030303020204" pitchFamily="34" charset="0"/>
                  </a:rPr>
                  <a:t>: Recursive </a:t>
                </a:r>
                <a:r>
                  <a:rPr lang="en-US" sz="2400" dirty="0" err="1">
                    <a:latin typeface="Candara" panose="020E0502030303020204" pitchFamily="34" charset="0"/>
                  </a:rPr>
                  <a:t>Reprompting</a:t>
                </a:r>
                <a:r>
                  <a:rPr lang="en-US" sz="2400" dirty="0">
                    <a:latin typeface="Candara" panose="020E0502030303020204" pitchFamily="34" charset="0"/>
                  </a:rPr>
                  <a:t> and Revision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D28ECD-E824-9E76-C6BC-B554BA71C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694" y="2355570"/>
                <a:ext cx="4257727" cy="817002"/>
              </a:xfrm>
              <a:prstGeom prst="rect">
                <a:avLst/>
              </a:prstGeom>
              <a:blipFill>
                <a:blip r:embed="rId2"/>
                <a:stretch>
                  <a:fillRect t="-2985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68596D4-7C07-692C-0A40-872FD2055100}"/>
              </a:ext>
            </a:extLst>
          </p:cNvPr>
          <p:cNvSpPr/>
          <p:nvPr/>
        </p:nvSpPr>
        <p:spPr>
          <a:xfrm>
            <a:off x="7323288" y="2120463"/>
            <a:ext cx="4563150" cy="1867372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77AFAB-80B6-FB17-3172-57A6B2D60D10}"/>
              </a:ext>
            </a:extLst>
          </p:cNvPr>
          <p:cNvSpPr/>
          <p:nvPr/>
        </p:nvSpPr>
        <p:spPr>
          <a:xfrm>
            <a:off x="837591" y="2674052"/>
            <a:ext cx="3182078" cy="696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PerSE</a:t>
            </a:r>
            <a:r>
              <a:rPr lang="en-US" sz="2400" dirty="0"/>
              <a:t>: Personalized Story Evaluator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DC00B30-812C-B9B8-BBBA-3B29A48FBF4B}"/>
              </a:ext>
            </a:extLst>
          </p:cNvPr>
          <p:cNvSpPr/>
          <p:nvPr/>
        </p:nvSpPr>
        <p:spPr>
          <a:xfrm>
            <a:off x="431579" y="2476173"/>
            <a:ext cx="3819648" cy="1392797"/>
          </a:xfrm>
          <a:prstGeom prst="roundRect">
            <a:avLst/>
          </a:prstGeom>
          <a:noFill/>
          <a:ln w="38100"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662B4D-5457-226F-1A47-A3332E5305E3}"/>
              </a:ext>
            </a:extLst>
          </p:cNvPr>
          <p:cNvSpPr txBox="1"/>
          <p:nvPr/>
        </p:nvSpPr>
        <p:spPr>
          <a:xfrm>
            <a:off x="1210187" y="3408618"/>
            <a:ext cx="243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Human</a:t>
            </a:r>
            <a:r>
              <a:rPr lang="zh-CN" altLang="en-US" sz="2400" dirty="0">
                <a:latin typeface="Candara" panose="020E0502030303020204" pitchFamily="34" charset="0"/>
              </a:rPr>
              <a:t> </a:t>
            </a:r>
            <a:r>
              <a:rPr lang="en-US" altLang="zh-CN" sz="2400" dirty="0">
                <a:latin typeface="Candara" panose="020E0502030303020204" pitchFamily="34" charset="0"/>
              </a:rPr>
              <a:t>Feedback</a:t>
            </a:r>
            <a:endParaRPr lang="en-US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90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106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Brxx Micro</dc:creator>
  <cp:lastModifiedBy>Brxx Micro</cp:lastModifiedBy>
  <cp:revision>1</cp:revision>
  <dcterms:created xsi:type="dcterms:W3CDTF">2023-11-24T22:38:32Z</dcterms:created>
  <dcterms:modified xsi:type="dcterms:W3CDTF">2023-11-26T01:51:46Z</dcterms:modified>
</cp:coreProperties>
</file>