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5"/>
  </p:notesMasterIdLst>
  <p:sldIdLst>
    <p:sldId id="425" r:id="rId2"/>
    <p:sldId id="426" r:id="rId3"/>
    <p:sldId id="429" r:id="rId4"/>
    <p:sldId id="428" r:id="rId5"/>
    <p:sldId id="394" r:id="rId6"/>
    <p:sldId id="395" r:id="rId7"/>
    <p:sldId id="396" r:id="rId8"/>
    <p:sldId id="397" r:id="rId9"/>
    <p:sldId id="430" r:id="rId10"/>
    <p:sldId id="398" r:id="rId11"/>
    <p:sldId id="399" r:id="rId12"/>
    <p:sldId id="413" r:id="rId13"/>
    <p:sldId id="427" r:id="rId14"/>
  </p:sldIdLst>
  <p:sldSz cx="9144000" cy="5143500" type="screen16x9"/>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2" userDrawn="1">
          <p15:clr>
            <a:srgbClr val="A4A3A4"/>
          </p15:clr>
        </p15:guide>
        <p15:guide id="3" pos="304" userDrawn="1">
          <p15:clr>
            <a:srgbClr val="A4A3A4"/>
          </p15:clr>
        </p15:guide>
        <p15:guide id="4" pos="1892" userDrawn="1">
          <p15:clr>
            <a:srgbClr val="A4A3A4"/>
          </p15:clr>
        </p15:guide>
        <p15:guide id="5" pos="1211" userDrawn="1">
          <p15:clr>
            <a:srgbClr val="A4A3A4"/>
          </p15:clr>
        </p15:guide>
        <p15:guide id="6" orient="horz" pos="1620" userDrawn="1">
          <p15:clr>
            <a:srgbClr val="A4A3A4"/>
          </p15:clr>
        </p15:guide>
        <p15:guide id="7" pos="2880" userDrawn="1">
          <p15:clr>
            <a:srgbClr val="A4A3A4"/>
          </p15:clr>
        </p15:guide>
        <p15:guide id="8" pos="228" userDrawn="1">
          <p15:clr>
            <a:srgbClr val="A4A3A4"/>
          </p15:clr>
        </p15:guide>
        <p15:guide id="9" pos="1418" userDrawn="1">
          <p15:clr>
            <a:srgbClr val="A4A3A4"/>
          </p15:clr>
        </p15:guide>
        <p15:guide id="10" pos="9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 Brxx" initials="MB" lastIdx="2" clrIdx="0">
    <p:extLst>
      <p:ext uri="{19B8F6BF-5375-455C-9EA6-DF929625EA0E}">
        <p15:presenceInfo xmlns:p15="http://schemas.microsoft.com/office/powerpoint/2012/main" userId="ce3735d86a4d10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FFC400"/>
    <a:srgbClr val="8AB05B"/>
    <a:srgbClr val="A6C2DE"/>
    <a:srgbClr val="5C4948"/>
    <a:srgbClr val="0071C1"/>
    <a:srgbClr val="FAFAFA"/>
    <a:srgbClr val="FFD347"/>
    <a:srgbClr val="FFC91D"/>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62" autoAdjust="0"/>
    <p:restoredTop sz="79454" autoAdjust="0"/>
  </p:normalViewPr>
  <p:slideViewPr>
    <p:cSldViewPr>
      <p:cViewPr varScale="1">
        <p:scale>
          <a:sx n="95" d="100"/>
          <a:sy n="95" d="100"/>
        </p:scale>
        <p:origin x="1238" y="53"/>
      </p:cViewPr>
      <p:guideLst>
        <p:guide orient="horz" pos="2160"/>
        <p:guide pos="3842"/>
        <p:guide pos="304"/>
        <p:guide pos="1892"/>
        <p:guide pos="1211"/>
        <p:guide orient="horz" pos="1620"/>
        <p:guide pos="2880"/>
        <p:guide pos="228"/>
        <p:guide pos="1418"/>
        <p:guide pos="908"/>
      </p:guideLst>
    </p:cSldViewPr>
  </p:slideViewPr>
  <p:notesTextViewPr>
    <p:cViewPr>
      <p:scale>
        <a:sx n="1" d="1"/>
        <a:sy n="1" d="1"/>
      </p:scale>
      <p:origin x="0" y="0"/>
    </p:cViewPr>
  </p:notesTextViewPr>
  <p:sorterViewPr>
    <p:cViewPr>
      <p:scale>
        <a:sx n="150" d="100"/>
        <a:sy n="150" d="100"/>
      </p:scale>
      <p:origin x="0" y="115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2020/06/17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914156" rtl="0" eaLnBrk="1" latinLnBrk="0" hangingPunct="1">
      <a:defRPr sz="1200" kern="1200">
        <a:solidFill>
          <a:schemeClr val="tx1"/>
        </a:solidFill>
        <a:latin typeface="+mn-lt"/>
        <a:ea typeface="+mn-ea"/>
        <a:cs typeface="+mn-cs"/>
      </a:defRPr>
    </a:lvl1pPr>
    <a:lvl2pPr marL="457078" algn="l" defTabSz="914156" rtl="0" eaLnBrk="1" latinLnBrk="0" hangingPunct="1">
      <a:defRPr sz="1200" kern="1200">
        <a:solidFill>
          <a:schemeClr val="tx1"/>
        </a:solidFill>
        <a:latin typeface="+mn-lt"/>
        <a:ea typeface="+mn-ea"/>
        <a:cs typeface="+mn-cs"/>
      </a:defRPr>
    </a:lvl2pPr>
    <a:lvl3pPr marL="914156" algn="l" defTabSz="914156" rtl="0" eaLnBrk="1" latinLnBrk="0" hangingPunct="1">
      <a:defRPr sz="1200" kern="1200">
        <a:solidFill>
          <a:schemeClr val="tx1"/>
        </a:solidFill>
        <a:latin typeface="+mn-lt"/>
        <a:ea typeface="+mn-ea"/>
        <a:cs typeface="+mn-cs"/>
      </a:defRPr>
    </a:lvl3pPr>
    <a:lvl4pPr marL="1371233" algn="l" defTabSz="914156" rtl="0" eaLnBrk="1" latinLnBrk="0" hangingPunct="1">
      <a:defRPr sz="1200" kern="1200">
        <a:solidFill>
          <a:schemeClr val="tx1"/>
        </a:solidFill>
        <a:latin typeface="+mn-lt"/>
        <a:ea typeface="+mn-ea"/>
        <a:cs typeface="+mn-cs"/>
      </a:defRPr>
    </a:lvl4pPr>
    <a:lvl5pPr marL="1828312" algn="l" defTabSz="914156" rtl="0" eaLnBrk="1" latinLnBrk="0" hangingPunct="1">
      <a:defRPr sz="1200" kern="1200">
        <a:solidFill>
          <a:schemeClr val="tx1"/>
        </a:solidFill>
        <a:latin typeface="+mn-lt"/>
        <a:ea typeface="+mn-ea"/>
        <a:cs typeface="+mn-cs"/>
      </a:defRPr>
    </a:lvl5pPr>
    <a:lvl6pPr marL="2285391" algn="l" defTabSz="914156" rtl="0" eaLnBrk="1" latinLnBrk="0" hangingPunct="1">
      <a:defRPr sz="1200" kern="1200">
        <a:solidFill>
          <a:schemeClr val="tx1"/>
        </a:solidFill>
        <a:latin typeface="+mn-lt"/>
        <a:ea typeface="+mn-ea"/>
        <a:cs typeface="+mn-cs"/>
      </a:defRPr>
    </a:lvl6pPr>
    <a:lvl7pPr marL="2742468" algn="l" defTabSz="914156" rtl="0" eaLnBrk="1" latinLnBrk="0" hangingPunct="1">
      <a:defRPr sz="1200" kern="1200">
        <a:solidFill>
          <a:schemeClr val="tx1"/>
        </a:solidFill>
        <a:latin typeface="+mn-lt"/>
        <a:ea typeface="+mn-ea"/>
        <a:cs typeface="+mn-cs"/>
      </a:defRPr>
    </a:lvl7pPr>
    <a:lvl8pPr marL="3199547" algn="l" defTabSz="914156" rtl="0" eaLnBrk="1" latinLnBrk="0" hangingPunct="1">
      <a:defRPr sz="1200" kern="1200">
        <a:solidFill>
          <a:schemeClr val="tx1"/>
        </a:solidFill>
        <a:latin typeface="+mn-lt"/>
        <a:ea typeface="+mn-ea"/>
        <a:cs typeface="+mn-cs"/>
      </a:defRPr>
    </a:lvl8pPr>
    <a:lvl9pPr marL="3656624" algn="l" defTabSz="9141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Hello everyone! Thanks for watching this video. Today I'm going to introduce our work on ACL 2020. The title of our work is Heterogeneous Graph Neural Networks for Extractive Document Summarization. I am Danqing Wang from the NLP group of Fudan </a:t>
            </a:r>
            <a:r>
              <a:rPr lang="zh-CN" altLang="zh-CN" sz="1200" kern="1200" dirty="0">
                <a:solidFill>
                  <a:schemeClr val="tx1"/>
                </a:solidFill>
                <a:effectLst/>
                <a:latin typeface="+mn-lt"/>
                <a:ea typeface="+mn-ea"/>
                <a:cs typeface="+mn-cs"/>
              </a:rPr>
              <a:t>University</a:t>
            </a:r>
            <a:r>
              <a:rPr lang="en-US" altLang="zh-CN" sz="1200" kern="1200" dirty="0">
                <a:solidFill>
                  <a:schemeClr val="tx1"/>
                </a:solidFill>
                <a:effectLst/>
                <a:latin typeface="+mn-lt"/>
                <a:ea typeface="+mn-ea"/>
                <a:cs typeface="+mn-cs"/>
              </a:rPr>
              <a:t>.</a:t>
            </a:r>
            <a:endParaRPr lang="en-US" altLang="zh-CN" baseline="0"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422626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we show some of our </a:t>
            </a:r>
            <a:r>
              <a:rPr lang="zh-CN" altLang="zh-CN" sz="1200" kern="1200" dirty="0">
                <a:solidFill>
                  <a:schemeClr val="tx1"/>
                </a:solidFill>
                <a:effectLst/>
                <a:latin typeface="+mn-lt"/>
                <a:ea typeface="+mn-ea"/>
                <a:cs typeface="+mn-cs"/>
              </a:rPr>
              <a:t>experimental</a:t>
            </a:r>
            <a:r>
              <a:rPr lang="en-US" altLang="zh-CN" sz="1200" kern="1200" dirty="0">
                <a:solidFill>
                  <a:schemeClr val="tx1"/>
                </a:solidFill>
                <a:effectLst/>
                <a:latin typeface="+mn-lt"/>
                <a:ea typeface="+mn-ea"/>
                <a:cs typeface="+mn-cs"/>
              </a:rPr>
              <a:t> results.  Note that d</a:t>
            </a:r>
            <a:r>
              <a:rPr lang="zh-CN" altLang="zh-CN" sz="1200" kern="1200" dirty="0">
                <a:solidFill>
                  <a:schemeClr val="tx1"/>
                </a:solidFill>
                <a:effectLst/>
                <a:latin typeface="+mn-lt"/>
                <a:ea typeface="+mn-ea"/>
                <a:cs typeface="+mn-cs"/>
              </a:rPr>
              <a:t>ue to the limited resource, we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do</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o</a:t>
            </a:r>
            <a:r>
              <a:rPr lang="zh-CN" altLang="zh-CN" sz="1200" kern="1200" dirty="0">
                <a:solidFill>
                  <a:schemeClr val="tx1"/>
                </a:solidFill>
                <a:effectLst/>
                <a:latin typeface="+mn-lt"/>
                <a:ea typeface="+mn-ea"/>
                <a:cs typeface="+mn-cs"/>
              </a:rPr>
              <a:t>t apply pre-trained encoder to our models,</a:t>
            </a:r>
            <a:r>
              <a:rPr lang="en-US" altLang="zh-CN" sz="1200" kern="1200" dirty="0">
                <a:solidFill>
                  <a:schemeClr val="tx1"/>
                </a:solidFill>
                <a:effectLst/>
                <a:latin typeface="+mn-lt"/>
                <a:ea typeface="+mn-ea"/>
                <a:cs typeface="+mn-cs"/>
              </a:rPr>
              <a:t> thus </a:t>
            </a:r>
            <a:r>
              <a:rPr lang="zh-CN" altLang="zh-CN" sz="1200" kern="1200" dirty="0">
                <a:solidFill>
                  <a:schemeClr val="tx1"/>
                </a:solidFill>
                <a:effectLst/>
                <a:latin typeface="+mn-lt"/>
                <a:ea typeface="+mn-ea"/>
                <a:cs typeface="+mn-cs"/>
              </a:rPr>
              <a:t>we only compare with models without pre-trained</a:t>
            </a:r>
            <a:r>
              <a:rPr lang="en-US" altLang="zh-CN" sz="1200" kern="1200" dirty="0">
                <a:solidFill>
                  <a:schemeClr val="tx1"/>
                </a:solidFill>
                <a:effectLst/>
                <a:latin typeface="+mn-lt"/>
                <a:ea typeface="+mn-ea"/>
                <a:cs typeface="+mn-cs"/>
              </a:rPr>
              <a:t> language </a:t>
            </a:r>
            <a:r>
              <a:rPr lang="zh-CN" altLang="zh-CN" sz="1200" kern="1200" dirty="0">
                <a:solidFill>
                  <a:schemeClr val="tx1"/>
                </a:solidFill>
                <a:effectLst/>
                <a:latin typeface="+mn-lt"/>
                <a:ea typeface="+mn-ea"/>
                <a:cs typeface="+mn-cs"/>
              </a:rPr>
              <a:t>models</a:t>
            </a:r>
            <a:r>
              <a:rPr lang="en-US" altLang="zh-CN" sz="1200" kern="1200" dirty="0">
                <a:solidFill>
                  <a:schemeClr val="tx1"/>
                </a:solidFill>
                <a:effectLst/>
                <a:latin typeface="+mn-lt"/>
                <a:ea typeface="+mn-ea"/>
                <a:cs typeface="+mn-cs"/>
              </a:rPr>
              <a:t>. As the results show, our models outperform others under both single and multi-document settings.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4025431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In order to better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understand the contribution of different modules</a:t>
            </a:r>
            <a:r>
              <a:rPr lang="en-US" altLang="zh-CN" sz="1200" kern="1200" dirty="0">
                <a:solidFill>
                  <a:schemeClr val="tx1"/>
                </a:solidFill>
                <a:effectLst/>
                <a:latin typeface="+mn-lt"/>
                <a:ea typeface="+mn-ea"/>
                <a:cs typeface="+mn-cs"/>
              </a:rPr>
              <a:t>, we conduct ablation </a:t>
            </a:r>
            <a:r>
              <a:rPr lang="zh-CN" altLang="zh-CN" sz="1200" kern="1200" dirty="0">
                <a:solidFill>
                  <a:schemeClr val="tx1"/>
                </a:solidFill>
                <a:effectLst/>
                <a:latin typeface="+mn-lt"/>
                <a:ea typeface="+mn-ea"/>
                <a:cs typeface="+mn-cs"/>
              </a:rPr>
              <a:t>/əˈbleɪʃn/ </a:t>
            </a:r>
            <a:r>
              <a:rPr lang="en-US" altLang="zh-CN" sz="1200" kern="1200" dirty="0">
                <a:solidFill>
                  <a:schemeClr val="tx1"/>
                </a:solidFill>
                <a:effectLst/>
                <a:latin typeface="+mn-lt"/>
                <a:ea typeface="+mn-ea"/>
                <a:cs typeface="+mn-cs"/>
              </a:rPr>
              <a:t>study and q</a:t>
            </a:r>
            <a:r>
              <a:rPr lang="zh-CN" altLang="zh-CN" sz="1200" kern="1200" dirty="0">
                <a:solidFill>
                  <a:schemeClr val="tx1"/>
                </a:solidFill>
                <a:effectLst/>
                <a:latin typeface="+mn-lt"/>
                <a:ea typeface="+mn-ea"/>
                <a:cs typeface="+mn-cs"/>
              </a:rPr>
              <a:t>ualitative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/ˈkwɑːlɪteɪtɪv/ </a:t>
            </a:r>
            <a:r>
              <a:rPr lang="en-US" altLang="zh-CN" sz="1200" kern="1200" dirty="0">
                <a:solidFill>
                  <a:schemeClr val="tx1"/>
                </a:solidFill>
                <a:effectLst/>
                <a:latin typeface="+mn-lt"/>
                <a:ea typeface="+mn-ea"/>
                <a:cs typeface="+mn-cs"/>
              </a:rPr>
              <a:t>experiments. The ablation study shows that all modules make sense and the updating of word nodes and </a:t>
            </a:r>
            <a:r>
              <a:rPr lang="en-US" altLang="zh-CN" sz="1200" kern="1200" dirty="0" err="1">
                <a:solidFill>
                  <a:schemeClr val="tx1"/>
                </a:solidFill>
                <a:effectLst/>
                <a:latin typeface="+mn-lt"/>
                <a:ea typeface="+mn-ea"/>
                <a:cs typeface="+mn-cs"/>
              </a:rPr>
              <a:t>BiLSTM</a:t>
            </a:r>
            <a:r>
              <a:rPr lang="en-US" altLang="zh-CN" sz="1200" kern="1200" dirty="0">
                <a:solidFill>
                  <a:schemeClr val="tx1"/>
                </a:solidFill>
                <a:effectLst/>
                <a:latin typeface="+mn-lt"/>
                <a:ea typeface="+mn-ea"/>
                <a:cs typeface="+mn-cs"/>
              </a:rPr>
              <a:t> initialization for sentence nodes are the most important. Besides, by exploring the influence of the average word nodes' degrees, we find that our model </a:t>
            </a:r>
            <a:r>
              <a:rPr lang="zh-CN" altLang="zh-CN" sz="1200" kern="1200" dirty="0">
                <a:solidFill>
                  <a:schemeClr val="tx1"/>
                </a:solidFill>
                <a:effectLst/>
                <a:latin typeface="+mn-lt"/>
                <a:ea typeface="+mn-ea"/>
                <a:cs typeface="+mn-cs"/>
              </a:rPr>
              <a:t>performs much better for documents with a higher word degree. This proves that the benefit brought by word nodes lies in the aggregation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of information from sentences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and the propagation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of their global representations</a:t>
            </a:r>
            <a:r>
              <a:rPr lang="en-US" altLang="zh-CN" sz="1200" kern="1200" dirty="0">
                <a:solidFill>
                  <a:schemeClr val="tx1"/>
                </a:solidFill>
                <a:effectLst/>
                <a:latin typeface="+mn-lt"/>
                <a:ea typeface="+mn-ea"/>
                <a:cs typeface="+mn-cs"/>
              </a:rPr>
              <a:t>. The experiment of the number of source documents for multi-document summarization, </a:t>
            </a:r>
            <a:r>
              <a:rPr lang="zh-CN" altLang="zh-CN" sz="1200" kern="1200" dirty="0">
                <a:solidFill>
                  <a:schemeClr val="tx1"/>
                </a:solidFill>
                <a:effectLst/>
                <a:latin typeface="+mn-lt"/>
                <a:ea typeface="+mn-ea"/>
                <a:cs typeface="+mn-cs"/>
              </a:rPr>
              <a:t>indicates</a:t>
            </a:r>
            <a:r>
              <a:rPr lang="en-US" altLang="zh-CN" sz="1200" kern="1200" dirty="0">
                <a:solidFill>
                  <a:schemeClr val="tx1"/>
                </a:solidFill>
                <a:effectLst/>
                <a:latin typeface="+mn-lt"/>
                <a:ea typeface="+mn-ea"/>
                <a:cs typeface="+mn-cs"/>
              </a:rPr>
              <a:t> that </a:t>
            </a:r>
            <a:r>
              <a:rPr lang="zh-CN" altLang="zh-CN" sz="1200" kern="1200" dirty="0">
                <a:solidFill>
                  <a:schemeClr val="tx1"/>
                </a:solidFill>
                <a:effectLst/>
                <a:latin typeface="+mn-lt"/>
                <a:ea typeface="+mn-ea"/>
                <a:cs typeface="+mn-cs"/>
              </a:rPr>
              <a:t>the benefit of</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document nodes will become more significant for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more complex</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/ˈkɒmpleks/  cross-document relationships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11</a:t>
            </a:fld>
            <a:endParaRPr lang="zh-CN" altLang="en-US"/>
          </a:p>
        </p:txBody>
      </p:sp>
    </p:spTree>
    <p:extLst>
      <p:ext uri="{BB962C8B-B14F-4D97-AF65-F5344CB8AC3E}">
        <p14:creationId xmlns:p14="http://schemas.microsoft.com/office/powerpoint/2010/main" val="3012947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To conclude, why we choose a heterogeneous graph structure like this?  Firstly, the graph is a suitable structure for extractive summarization for modeling the non-local relationship and has been proved effective in early traditional works. Secondly, by introducing different types of nodes, we can enrich cross-sentence relationships. Besides, it also makes it easier to adapt from single to multi-document summarization. Finally, the iterative updating mechanism /ˈmekənɪzəm/ makes the message propagation more effective and interpretable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/ɪnˈtɜːrprətəbl/ </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12</a:t>
            </a:fld>
            <a:endParaRPr lang="zh-CN" altLang="en-US"/>
          </a:p>
        </p:txBody>
      </p:sp>
    </p:spTree>
    <p:extLst>
      <p:ext uri="{BB962C8B-B14F-4D97-AF65-F5344CB8AC3E}">
        <p14:creationId xmlns:p14="http://schemas.microsoft.com/office/powerpoint/2010/main" val="454153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That's all for my presentation. Thanks for listening!</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t>13</a:t>
            </a:fld>
            <a:endParaRPr lang="zh-CN" altLang="en-US"/>
          </a:p>
        </p:txBody>
      </p:sp>
    </p:spTree>
    <p:extLst>
      <p:ext uri="{BB962C8B-B14F-4D97-AF65-F5344CB8AC3E}">
        <p14:creationId xmlns:p14="http://schemas.microsoft.com/office/powerpoint/2010/main" val="2558075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Firstly I will give a brief introduction of extractive summarization as the background. </a:t>
            </a:r>
            <a:r>
              <a:rPr lang="zh-CN" altLang="zh-CN" sz="1200" kern="1200" dirty="0">
                <a:solidFill>
                  <a:schemeClr val="tx1"/>
                </a:solidFill>
                <a:effectLst/>
                <a:latin typeface="+mn-lt"/>
                <a:ea typeface="+mn-ea"/>
                <a:cs typeface="+mn-cs"/>
              </a:rPr>
              <a:t>Automatic text summar</a:t>
            </a:r>
            <a:r>
              <a:rPr lang="en-US" altLang="zh-CN" sz="1200" kern="1200" dirty="0" err="1">
                <a:solidFill>
                  <a:schemeClr val="tx1"/>
                </a:solidFill>
                <a:effectLst/>
                <a:latin typeface="+mn-lt"/>
                <a:ea typeface="+mn-ea"/>
                <a:cs typeface="+mn-cs"/>
              </a:rPr>
              <a:t>ization</a:t>
            </a:r>
            <a:r>
              <a:rPr lang="en-US" altLang="zh-CN" sz="1200" kern="1200" dirty="0">
                <a:solidFill>
                  <a:schemeClr val="tx1"/>
                </a:solidFill>
                <a:effectLst/>
                <a:latin typeface="+mn-lt"/>
                <a:ea typeface="+mn-ea"/>
                <a:cs typeface="+mn-cs"/>
              </a:rPr>
              <a:t> aims to generate a </a:t>
            </a:r>
            <a:r>
              <a:rPr lang="zh-CN" altLang="zh-CN" sz="1200" kern="1200" dirty="0">
                <a:solidFill>
                  <a:schemeClr val="tx1"/>
                </a:solidFill>
                <a:effectLst/>
                <a:latin typeface="+mn-lt"/>
                <a:ea typeface="+mn-ea"/>
                <a:cs typeface="+mn-cs"/>
              </a:rPr>
              <a:t>concise/kənˈsaɪs/ </a:t>
            </a:r>
            <a:r>
              <a:rPr lang="en-US" altLang="zh-CN" sz="1200" kern="1200" dirty="0">
                <a:solidFill>
                  <a:schemeClr val="tx1"/>
                </a:solidFill>
                <a:effectLst/>
                <a:latin typeface="+mn-lt"/>
                <a:ea typeface="+mn-ea"/>
                <a:cs typeface="+mn-cs"/>
              </a:rPr>
              <a:t>summary for the long document, which can help us quickly get the key points of the </a:t>
            </a:r>
            <a:r>
              <a:rPr lang="zh-CN" altLang="zh-CN" sz="1200" kern="1200" dirty="0">
                <a:solidFill>
                  <a:schemeClr val="tx1"/>
                </a:solidFill>
                <a:effectLst/>
                <a:latin typeface="+mn-lt"/>
                <a:ea typeface="+mn-ea"/>
                <a:cs typeface="+mn-cs"/>
              </a:rPr>
              <a:t>materials</a:t>
            </a:r>
            <a:r>
              <a:rPr lang="en-US" altLang="zh-CN" sz="1200" kern="1200" dirty="0">
                <a:solidFill>
                  <a:schemeClr val="tx1"/>
                </a:solidFill>
                <a:effectLst/>
                <a:latin typeface="+mn-lt"/>
                <a:ea typeface="+mn-ea"/>
                <a:cs typeface="+mn-cs"/>
              </a:rPr>
              <a:t>.  According to the way of generation, it can be divided into abstractive and extractive. Extractive summarization selects several sentences from the original document and reorganizes them as the summary. So, f</a:t>
            </a:r>
            <a:r>
              <a:rPr lang="zh-CN" altLang="zh-CN" sz="1200" kern="1200" dirty="0">
                <a:solidFill>
                  <a:schemeClr val="tx1"/>
                </a:solidFill>
                <a:effectLst/>
                <a:latin typeface="+mn-lt"/>
                <a:ea typeface="+mn-ea"/>
                <a:cs typeface="+mn-cs"/>
              </a:rPr>
              <a:t>ormally, given a document D </a:t>
            </a:r>
            <a:r>
              <a:rPr lang="en-US" altLang="zh-CN" sz="1200" kern="1200" dirty="0">
                <a:solidFill>
                  <a:schemeClr val="tx1"/>
                </a:solidFill>
                <a:effectLst/>
                <a:latin typeface="+mn-lt"/>
                <a:ea typeface="+mn-ea"/>
                <a:cs typeface="+mn-cs"/>
              </a:rPr>
              <a:t>with </a:t>
            </a:r>
            <a:r>
              <a:rPr lang="zh-CN" altLang="zh-CN" sz="1200" kern="1200" dirty="0">
                <a:solidFill>
                  <a:schemeClr val="tx1"/>
                </a:solidFill>
                <a:effectLst/>
                <a:latin typeface="+mn-lt"/>
                <a:ea typeface="+mn-ea"/>
                <a:cs typeface="+mn-cs"/>
              </a:rPr>
              <a:t>n sentences, the </a:t>
            </a:r>
            <a:r>
              <a:rPr lang="en-US" altLang="zh-CN" sz="1200" kern="1200" dirty="0">
                <a:solidFill>
                  <a:schemeClr val="tx1"/>
                </a:solidFill>
                <a:effectLst/>
                <a:latin typeface="+mn-lt"/>
                <a:ea typeface="+mn-ea"/>
                <a:cs typeface="+mn-cs"/>
              </a:rPr>
              <a:t>extractive </a:t>
            </a:r>
            <a:r>
              <a:rPr lang="zh-CN" altLang="zh-CN" sz="1200" kern="1200" dirty="0">
                <a:solidFill>
                  <a:schemeClr val="tx1"/>
                </a:solidFill>
                <a:effectLst/>
                <a:latin typeface="+mn-lt"/>
                <a:ea typeface="+mn-ea"/>
                <a:cs typeface="+mn-cs"/>
              </a:rPr>
              <a:t>objective is to extract a subset of </a:t>
            </a:r>
            <a:r>
              <a:rPr lang="en-US" altLang="zh-CN" sz="1200" kern="1200" dirty="0">
                <a:solidFill>
                  <a:schemeClr val="tx1"/>
                </a:solidFill>
                <a:effectLst/>
                <a:latin typeface="+mn-lt"/>
                <a:ea typeface="+mn-ea"/>
                <a:cs typeface="+mn-cs"/>
              </a:rPr>
              <a:t>m </a:t>
            </a:r>
            <a:r>
              <a:rPr lang="zh-CN" altLang="zh-CN" sz="1200" kern="1200" dirty="0">
                <a:solidFill>
                  <a:schemeClr val="tx1"/>
                </a:solidFill>
                <a:effectLst/>
                <a:latin typeface="+mn-lt"/>
                <a:ea typeface="+mn-ea"/>
                <a:cs typeface="+mn-cs"/>
              </a:rPr>
              <a:t>sentences </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 from D</a:t>
            </a:r>
            <a:r>
              <a:rPr lang="en-US" altLang="zh-CN" sz="1200" kern="1200" dirty="0">
                <a:solidFill>
                  <a:schemeClr val="tx1"/>
                </a:solidFill>
                <a:effectLst/>
                <a:latin typeface="+mn-lt"/>
                <a:ea typeface="+mn-ea"/>
                <a:cs typeface="+mn-cs"/>
              </a:rPr>
              <a:t>, which ensuring m less than n. In order to get the supervised signal for each sentence, the human-written summary is usually aligned</a:t>
            </a:r>
            <a:r>
              <a:rPr lang="zh-CN" altLang="zh-CN" sz="1200" kern="1200" dirty="0">
                <a:solidFill>
                  <a:schemeClr val="tx1"/>
                </a:solidFill>
                <a:effectLst/>
                <a:latin typeface="+mn-lt"/>
                <a:ea typeface="+mn-ea"/>
                <a:cs typeface="+mn-cs"/>
              </a:rPr>
              <a:t> /ə'laɪn/</a:t>
            </a:r>
            <a:r>
              <a:rPr lang="en-US" altLang="zh-CN" sz="1200" kern="1200" dirty="0">
                <a:solidFill>
                  <a:schemeClr val="tx1"/>
                </a:solidFill>
                <a:effectLst/>
                <a:latin typeface="+mn-lt"/>
                <a:ea typeface="+mn-ea"/>
                <a:cs typeface="+mn-cs"/>
              </a:rPr>
              <a:t> with document sentences via greedy algorithm. For example, the left is the document and the right is the gold summary which talks about the game results of a rugby</a:t>
            </a:r>
            <a:r>
              <a:rPr lang="zh-CN" altLang="zh-CN" sz="1200" kern="1200" dirty="0">
                <a:solidFill>
                  <a:schemeClr val="tx1"/>
                </a:solidFill>
                <a:effectLst/>
                <a:latin typeface="+mn-lt"/>
                <a:ea typeface="+mn-ea"/>
                <a:cs typeface="+mn-cs"/>
              </a:rPr>
              <a:t>/ˈrʌɡbi/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team</a:t>
            </a:r>
            <a:r>
              <a:rPr lang="en-US" altLang="zh-CN" sz="1200" kern="1200" dirty="0">
                <a:solidFill>
                  <a:schemeClr val="tx1"/>
                </a:solidFill>
                <a:effectLst/>
                <a:latin typeface="+mn-lt"/>
                <a:ea typeface="+mn-ea"/>
                <a:cs typeface="+mn-cs"/>
              </a:rPr>
              <a:t> and the decision of its chairman. We calculate the </a:t>
            </a:r>
            <a:r>
              <a:rPr lang="zh-CN" altLang="zh-CN" sz="1200" kern="1200" dirty="0">
                <a:solidFill>
                  <a:schemeClr val="tx1"/>
                </a:solidFill>
                <a:effectLst/>
                <a:latin typeface="+mn-lt"/>
                <a:ea typeface="+mn-ea"/>
                <a:cs typeface="+mn-cs"/>
              </a:rPr>
              <a:t>automatic</a:t>
            </a:r>
            <a:r>
              <a:rPr lang="en-US" altLang="zh-CN" sz="1200" kern="1200" dirty="0">
                <a:solidFill>
                  <a:schemeClr val="tx1"/>
                </a:solidFill>
                <a:effectLst/>
                <a:latin typeface="+mn-lt"/>
                <a:ea typeface="+mn-ea"/>
                <a:cs typeface="+mn-cs"/>
              </a:rPr>
              <a:t> evaluation metric ROUGE between document sentences and the gold summary and find that the second and third sentences cover most key points (with indicated by bold) and should be extracted. So they will get the label 1 while the remaining sentences will get 0.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2</a:t>
            </a:fld>
            <a:endParaRPr lang="zh-CN" altLang="en-US"/>
          </a:p>
        </p:txBody>
      </p:sp>
    </p:spTree>
    <p:extLst>
      <p:ext uri="{BB962C8B-B14F-4D97-AF65-F5344CB8AC3E}">
        <p14:creationId xmlns:p14="http://schemas.microsoft.com/office/powerpoint/2010/main" val="313093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So the crucial</a:t>
            </a:r>
            <a:r>
              <a:rPr lang="zh-CN" altLang="zh-CN" sz="1200" kern="1200" dirty="0">
                <a:solidFill>
                  <a:schemeClr val="tx1"/>
                </a:solidFill>
                <a:effectLst/>
                <a:latin typeface="+mn-lt"/>
                <a:ea typeface="+mn-ea"/>
                <a:cs typeface="+mn-cs"/>
              </a:rPr>
              <a:t>/ˈkruːʃl/ </a:t>
            </a:r>
            <a:r>
              <a:rPr lang="en-US" altLang="zh-CN" sz="1200" kern="1200" dirty="0">
                <a:solidFill>
                  <a:schemeClr val="tx1"/>
                </a:solidFill>
                <a:effectLst/>
                <a:latin typeface="+mn-lt"/>
                <a:ea typeface="+mn-ea"/>
                <a:cs typeface="+mn-cs"/>
              </a:rPr>
              <a:t>step in extractive summarization is the learning of cross-sentence relationships in order to </a:t>
            </a:r>
            <a:r>
              <a:rPr lang="zh-CN" altLang="zh-CN" sz="1200" kern="1200" dirty="0">
                <a:solidFill>
                  <a:schemeClr val="tx1"/>
                </a:solidFill>
                <a:effectLst/>
                <a:latin typeface="+mn-lt"/>
                <a:ea typeface="+mn-ea"/>
                <a:cs typeface="+mn-cs"/>
              </a:rPr>
              <a:t>find</a:t>
            </a:r>
            <a:r>
              <a:rPr lang="en-US" altLang="zh-CN" sz="1200" kern="1200" dirty="0">
                <a:solidFill>
                  <a:schemeClr val="tx1"/>
                </a:solidFill>
                <a:effectLst/>
                <a:latin typeface="+mn-lt"/>
                <a:ea typeface="+mn-ea"/>
                <a:cs typeface="+mn-cs"/>
              </a:rPr>
              <a:t> the most important sentences among the long document, as well as to avoid redundancy</a:t>
            </a:r>
            <a:r>
              <a:rPr lang="zh-CN" altLang="zh-CN" sz="1200" kern="1200" dirty="0">
                <a:solidFill>
                  <a:schemeClr val="tx1"/>
                </a:solidFill>
                <a:effectLst/>
                <a:latin typeface="+mn-lt"/>
                <a:ea typeface="+mn-ea"/>
                <a:cs typeface="+mn-cs"/>
              </a:rPr>
              <a:t>/rɪˈdʌndənsi/</a:t>
            </a:r>
            <a:r>
              <a:rPr lang="en-US" altLang="zh-CN" sz="1200" kern="1200" dirty="0">
                <a:solidFill>
                  <a:schemeClr val="tx1"/>
                </a:solidFill>
                <a:effectLst/>
                <a:latin typeface="+mn-lt"/>
                <a:ea typeface="+mn-ea"/>
                <a:cs typeface="+mn-cs"/>
              </a:rPr>
              <a:t> and keep </a:t>
            </a:r>
            <a:r>
              <a:rPr lang="zh-CN" altLang="zh-CN" sz="1200" kern="1200" dirty="0">
                <a:solidFill>
                  <a:schemeClr val="tx1"/>
                </a:solidFill>
                <a:effectLst/>
                <a:latin typeface="+mn-lt"/>
                <a:ea typeface="+mn-ea"/>
                <a:cs typeface="+mn-cs"/>
              </a:rPr>
              <a:t>consistency</a:t>
            </a:r>
            <a:r>
              <a:rPr lang="en-US" altLang="zh-CN" sz="1200" kern="1200" dirty="0">
                <a:solidFill>
                  <a:schemeClr val="tx1"/>
                </a:solidFill>
                <a:effectLst/>
                <a:latin typeface="+mn-lt"/>
                <a:ea typeface="+mn-ea"/>
                <a:cs typeface="+mn-cs"/>
              </a:rPr>
              <a:t> within the summary. </a:t>
            </a:r>
            <a:r>
              <a:rPr lang="zh-CN" altLang="zh-CN" sz="1200" kern="1200" dirty="0">
                <a:solidFill>
                  <a:schemeClr val="tx1"/>
                </a:solidFill>
                <a:effectLst/>
                <a:latin typeface="+mn-lt"/>
                <a:ea typeface="+mn-ea"/>
                <a:cs typeface="+mn-cs"/>
              </a:rPr>
              <a:t>Most current models capture </a:t>
            </a:r>
            <a:r>
              <a:rPr lang="en-US" altLang="zh-CN" sz="1200" kern="1200" dirty="0">
                <a:solidFill>
                  <a:schemeClr val="tx1"/>
                </a:solidFill>
                <a:effectLst/>
                <a:latin typeface="+mn-lt"/>
                <a:ea typeface="+mn-ea"/>
                <a:cs typeface="+mn-cs"/>
              </a:rPr>
              <a:t>these</a:t>
            </a:r>
            <a:r>
              <a:rPr lang="zh-CN" altLang="zh-CN" sz="1200" kern="1200" dirty="0">
                <a:solidFill>
                  <a:schemeClr val="tx1"/>
                </a:solidFill>
                <a:effectLst/>
                <a:latin typeface="+mn-lt"/>
                <a:ea typeface="+mn-ea"/>
                <a:cs typeface="+mn-cs"/>
              </a:rPr>
              <a:t> relations </a:t>
            </a:r>
            <a:r>
              <a:rPr lang="en-US" altLang="zh-CN" sz="1200" kern="1200" dirty="0">
                <a:solidFill>
                  <a:schemeClr val="tx1"/>
                </a:solidFill>
                <a:effectLst/>
                <a:latin typeface="+mn-lt"/>
                <a:ea typeface="+mn-ea"/>
                <a:cs typeface="+mn-cs"/>
              </a:rPr>
              <a:t>via</a:t>
            </a:r>
            <a:r>
              <a:rPr lang="zh-CN" altLang="zh-CN" sz="1200" kern="1200" dirty="0">
                <a:solidFill>
                  <a:schemeClr val="tx1"/>
                </a:solidFill>
                <a:effectLst/>
                <a:latin typeface="+mn-lt"/>
                <a:ea typeface="+mn-ea"/>
                <a:cs typeface="+mn-cs"/>
              </a:rPr>
              <a:t> RNN</a:t>
            </a:r>
            <a:r>
              <a:rPr lang="en-US" altLang="zh-CN" sz="1200" kern="1200" dirty="0">
                <a:solidFill>
                  <a:schemeClr val="tx1"/>
                </a:solidFill>
                <a:effectLst/>
                <a:latin typeface="+mn-lt"/>
                <a:ea typeface="+mn-ea"/>
                <a:cs typeface="+mn-cs"/>
              </a:rPr>
              <a:t>. However, RNN-based models do not work well for sentence-level long-distance dependency, </a:t>
            </a:r>
            <a:r>
              <a:rPr lang="zh-CN" altLang="zh-CN" sz="1200" kern="1200" dirty="0">
                <a:solidFill>
                  <a:schemeClr val="tx1"/>
                </a:solidFill>
                <a:effectLst/>
                <a:latin typeface="+mn-lt"/>
                <a:ea typeface="+mn-ea"/>
                <a:cs typeface="+mn-cs"/>
              </a:rPr>
              <a:t>especially in the case of the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multi</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documents.</a:t>
            </a:r>
            <a:r>
              <a:rPr lang="en-US" altLang="zh-CN" sz="1200" kern="1200" dirty="0">
                <a:solidFill>
                  <a:schemeClr val="tx1"/>
                </a:solidFill>
                <a:effectLst/>
                <a:latin typeface="+mn-lt"/>
                <a:ea typeface="+mn-ea"/>
                <a:cs typeface="+mn-cs"/>
              </a:rPr>
              <a:t> Graph structures may be more suitable for global modeling, however, it is challenging to find an effective structure for summarization. </a:t>
            </a:r>
            <a:r>
              <a:rPr lang="zh-CN" altLang="zh-CN" sz="1200" kern="1200" dirty="0">
                <a:solidFill>
                  <a:schemeClr val="tx1"/>
                </a:solidFill>
                <a:effectLst/>
                <a:latin typeface="+mn-lt"/>
                <a:ea typeface="+mn-ea"/>
                <a:cs typeface="+mn-cs"/>
              </a:rPr>
              <a:t>Early traditional</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work makes use of inter-sentence cosine similarity to build the connectivity graph like LexRank</a:t>
            </a:r>
            <a:r>
              <a:rPr lang="en-US" altLang="zh-CN" sz="1200" kern="1200" dirty="0">
                <a:solidFill>
                  <a:schemeClr val="tx1"/>
                </a:solidFill>
                <a:effectLst/>
                <a:latin typeface="+mn-lt"/>
                <a:ea typeface="+mn-ea"/>
                <a:cs typeface="+mn-cs"/>
              </a:rPr>
              <a:t> and </a:t>
            </a:r>
            <a:r>
              <a:rPr lang="zh-CN" altLang="zh-CN" sz="1200" kern="1200" dirty="0">
                <a:solidFill>
                  <a:schemeClr val="tx1"/>
                </a:solidFill>
                <a:effectLst/>
                <a:latin typeface="+mn-lt"/>
                <a:ea typeface="+mn-ea"/>
                <a:cs typeface="+mn-cs"/>
              </a:rPr>
              <a:t>TextRank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Recently, some works account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for discourse </a:t>
            </a:r>
            <a:r>
              <a:rPr lang="en-US" altLang="zh-CN" sz="1200" kern="1200" dirty="0">
                <a:solidFill>
                  <a:schemeClr val="tx1"/>
                </a:solidFill>
                <a:effectLst/>
                <a:latin typeface="+mn-lt"/>
                <a:ea typeface="+mn-ea"/>
                <a:cs typeface="+mn-cs"/>
              </a:rPr>
              <a:t>cross-sentence</a:t>
            </a:r>
            <a:r>
              <a:rPr lang="zh-CN" altLang="zh-CN" sz="1200" kern="1200" dirty="0">
                <a:solidFill>
                  <a:schemeClr val="tx1"/>
                </a:solidFill>
                <a:effectLst/>
                <a:latin typeface="+mn-lt"/>
                <a:ea typeface="+mn-ea"/>
                <a:cs typeface="+mn-cs"/>
              </a:rPr>
              <a:t> relationships</a:t>
            </a:r>
            <a:r>
              <a:rPr lang="en-US" altLang="zh-CN" sz="1200" kern="1200" dirty="0">
                <a:solidFill>
                  <a:schemeClr val="tx1"/>
                </a:solidFill>
                <a:effectLst/>
                <a:latin typeface="+mn-lt"/>
                <a:ea typeface="+mn-ea"/>
                <a:cs typeface="+mn-cs"/>
              </a:rPr>
              <a:t> such as </a:t>
            </a:r>
            <a:r>
              <a:rPr lang="zh-CN" altLang="zh-CN" sz="1200" kern="1200" dirty="0">
                <a:solidFill>
                  <a:schemeClr val="tx1"/>
                </a:solidFill>
                <a:effectLst/>
                <a:latin typeface="+mn-lt"/>
                <a:ea typeface="+mn-ea"/>
                <a:cs typeface="+mn-cs"/>
              </a:rPr>
              <a:t>Approximate Discourse Graph</a:t>
            </a:r>
            <a:r>
              <a:rPr lang="en-US" altLang="zh-CN" sz="1200" kern="1200" dirty="0">
                <a:solidFill>
                  <a:schemeClr val="tx1"/>
                </a:solidFill>
                <a:effectLst/>
                <a:latin typeface="+mn-lt"/>
                <a:ea typeface="+mn-ea"/>
                <a:cs typeface="+mn-cs"/>
              </a:rPr>
              <a:t> and </a:t>
            </a:r>
            <a:r>
              <a:rPr lang="zh-CN" altLang="zh-CN" sz="1200" kern="1200" dirty="0">
                <a:solidFill>
                  <a:schemeClr val="tx1"/>
                </a:solidFill>
                <a:effectLst/>
                <a:latin typeface="+mn-lt"/>
                <a:ea typeface="+mn-ea"/>
                <a:cs typeface="+mn-cs"/>
              </a:rPr>
              <a:t>Rhetorical/rɪˈtɔːrɪkl/ Structure </a:t>
            </a:r>
            <a:r>
              <a:rPr lang="en-US" altLang="zh-CN" sz="1200" kern="1200" dirty="0">
                <a:solidFill>
                  <a:schemeClr val="tx1"/>
                </a:solidFill>
                <a:effectLst/>
                <a:latin typeface="+mn-lt"/>
                <a:ea typeface="+mn-ea"/>
                <a:cs typeface="+mn-cs"/>
              </a:rPr>
              <a:t>Tree. Also, the most popular neural network Transformer can be viewed as a fully-connected graph structure.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3</a:t>
            </a:fld>
            <a:endParaRPr lang="zh-CN" altLang="en-US"/>
          </a:p>
        </p:txBody>
      </p:sp>
    </p:spTree>
    <p:extLst>
      <p:ext uri="{BB962C8B-B14F-4D97-AF65-F5344CB8AC3E}">
        <p14:creationId xmlns:p14="http://schemas.microsoft.com/office/powerpoint/2010/main" val="464012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However, there are several problems with the existing structure. As for similarity-based graphs, it is difficult to choose a threshold </a:t>
            </a:r>
            <a:r>
              <a:rPr lang="zh-CN" altLang="zh-CN" sz="1200" kern="1200" dirty="0">
                <a:solidFill>
                  <a:schemeClr val="tx1"/>
                </a:solidFill>
                <a:effectLst/>
                <a:latin typeface="+mn-lt"/>
                <a:ea typeface="+mn-ea"/>
                <a:cs typeface="+mn-cs"/>
              </a:rPr>
              <a:t>/ˈθreʃhoʊld/</a:t>
            </a:r>
            <a:r>
              <a:rPr lang="en-US" altLang="zh-CN" sz="1200" kern="1200" dirty="0">
                <a:solidFill>
                  <a:schemeClr val="tx1"/>
                </a:solidFill>
                <a:effectLst/>
                <a:latin typeface="+mn-lt"/>
                <a:ea typeface="+mn-ea"/>
                <a:cs typeface="+mn-cs"/>
              </a:rPr>
              <a:t>that can work well for all documents in the dataset. And for discourse structure, the introduction of external</a:t>
            </a:r>
            <a:r>
              <a:rPr lang="zh-CN" altLang="zh-CN" sz="1200" kern="1200" dirty="0">
                <a:solidFill>
                  <a:schemeClr val="tx1"/>
                </a:solidFill>
                <a:effectLst/>
                <a:latin typeface="+mn-lt"/>
                <a:ea typeface="+mn-ea"/>
                <a:cs typeface="+mn-cs"/>
              </a:rPr>
              <a:t> /ɪkˈstɜːrnl/</a:t>
            </a:r>
            <a:r>
              <a:rPr lang="en-US" altLang="zh-CN" sz="1200" kern="1200" dirty="0">
                <a:solidFill>
                  <a:schemeClr val="tx1"/>
                </a:solidFill>
                <a:effectLst/>
                <a:latin typeface="+mn-lt"/>
                <a:ea typeface="+mn-ea"/>
                <a:cs typeface="+mn-cs"/>
              </a:rPr>
              <a:t> tools or human labeling may cause extra errors or costs. Fully-connected Transformers is t</a:t>
            </a:r>
            <a:r>
              <a:rPr lang="zh-CN" altLang="zh-CN" sz="1200" kern="1200" dirty="0">
                <a:solidFill>
                  <a:schemeClr val="tx1"/>
                </a:solidFill>
                <a:effectLst/>
                <a:latin typeface="+mn-lt"/>
                <a:ea typeface="+mn-ea"/>
                <a:cs typeface="+mn-cs"/>
              </a:rPr>
              <a:t>he foolproof method</a:t>
            </a:r>
            <a:r>
              <a:rPr lang="en-US" altLang="zh-CN" sz="1200" kern="1200" dirty="0">
                <a:solidFill>
                  <a:schemeClr val="tx1"/>
                </a:solidFill>
                <a:effectLst/>
                <a:latin typeface="+mn-lt"/>
                <a:ea typeface="+mn-ea"/>
                <a:cs typeface="+mn-cs"/>
              </a:rPr>
              <a:t> to build graphs, but it loses the t</a:t>
            </a:r>
            <a:r>
              <a:rPr lang="zh-CN" altLang="zh-CN" sz="1200" kern="1200" dirty="0">
                <a:solidFill>
                  <a:schemeClr val="tx1"/>
                </a:solidFill>
                <a:effectLst/>
                <a:latin typeface="+mn-lt"/>
                <a:ea typeface="+mn-ea"/>
                <a:cs typeface="+mn-cs"/>
              </a:rPr>
              <a:t>opology information</a:t>
            </a:r>
            <a:r>
              <a:rPr lang="en-US" altLang="zh-CN" sz="1200" kern="1200" dirty="0">
                <a:solidFill>
                  <a:schemeClr val="tx1"/>
                </a:solidFill>
                <a:effectLst/>
                <a:latin typeface="+mn-lt"/>
                <a:ea typeface="+mn-ea"/>
                <a:cs typeface="+mn-cs"/>
              </a:rPr>
              <a:t> and makes it harder to learn.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extLst>
      <p:ext uri="{BB962C8B-B14F-4D97-AF65-F5344CB8AC3E}">
        <p14:creationId xmlns:p14="http://schemas.microsoft.com/office/powerpoint/2010/main" val="122583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Therefore, we try to introduce more semantic units as additional nodes in the graph to enrich the cross-sentence relationships . These additional nodes act as the intermediary/</a:t>
            </a:r>
            <a:r>
              <a:rPr lang="zh-CN" altLang="zh-CN" sz="1200" kern="1200" dirty="0">
                <a:solidFill>
                  <a:schemeClr val="tx1"/>
                </a:solidFill>
                <a:effectLst/>
                <a:latin typeface="+mn-lt"/>
                <a:ea typeface="+mn-ea"/>
                <a:cs typeface="+mn-cs"/>
              </a:rPr>
              <a:t>ˌɪntərˈmiːdieri</a:t>
            </a:r>
            <a:r>
              <a:rPr lang="en-US" altLang="zh-CN" sz="1200" kern="1200" dirty="0">
                <a:solidFill>
                  <a:schemeClr val="tx1"/>
                </a:solidFill>
                <a:effectLst/>
                <a:latin typeface="+mn-lt"/>
                <a:ea typeface="+mn-ea"/>
                <a:cs typeface="+mn-cs"/>
              </a:rPr>
              <a:t>/ and each unit can be viewed as a special relationship between sentences. So, the graph structure changes from the left h</a:t>
            </a:r>
            <a:r>
              <a:rPr lang="zh-CN" altLang="zh-CN" sz="1200" kern="1200" dirty="0">
                <a:solidFill>
                  <a:schemeClr val="tx1"/>
                </a:solidFill>
                <a:effectLst/>
                <a:latin typeface="+mn-lt"/>
                <a:ea typeface="+mn-ea"/>
                <a:cs typeface="+mn-cs"/>
              </a:rPr>
              <a:t>omogeneous </a:t>
            </a:r>
            <a:r>
              <a:rPr lang="en-US" altLang="zh-CN" sz="1200" kern="1200" dirty="0">
                <a:solidFill>
                  <a:schemeClr val="tx1"/>
                </a:solidFill>
                <a:effectLst/>
                <a:latin typeface="+mn-lt"/>
                <a:ea typeface="+mn-ea"/>
                <a:cs typeface="+mn-cs"/>
              </a:rPr>
              <a:t>graph to the right heterogeneous graph which consisting of two types of nodes: </a:t>
            </a:r>
            <a:r>
              <a:rPr lang="zh-CN" altLang="zh-CN" sz="1200" kern="1200" dirty="0">
                <a:solidFill>
                  <a:schemeClr val="tx1"/>
                </a:solidFill>
                <a:effectLst/>
                <a:latin typeface="+mn-lt"/>
                <a:ea typeface="+mn-ea"/>
                <a:cs typeface="+mn-cs"/>
              </a:rPr>
              <a:t>basic</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semantic nodes as </a:t>
            </a:r>
            <a:r>
              <a:rPr lang="zh-CN" altLang="zh-CN" sz="1200" b="1" kern="1200" dirty="0">
                <a:solidFill>
                  <a:schemeClr val="tx1"/>
                </a:solidFill>
                <a:effectLst/>
                <a:latin typeface="+mn-lt"/>
                <a:ea typeface="+mn-ea"/>
                <a:cs typeface="+mn-cs"/>
              </a:rPr>
              <a:t>relay</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nodes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(e.g. words, concepts, etc.) and other units of discourse as </a:t>
            </a:r>
            <a:r>
              <a:rPr lang="zh-CN" altLang="zh-CN" sz="1200" b="1" kern="1200" dirty="0">
                <a:solidFill>
                  <a:schemeClr val="tx1"/>
                </a:solidFill>
                <a:effectLst/>
                <a:latin typeface="+mn-lt"/>
                <a:ea typeface="+mn-ea"/>
                <a:cs typeface="+mn-cs"/>
              </a:rPr>
              <a:t>supernodes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(e.g. phrases,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sentences, documents, etc.)</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n this paper we take words as </a:t>
            </a:r>
            <a:r>
              <a:rPr lang="zh-CN" altLang="zh-CN" sz="1200" kern="1200" dirty="0">
                <a:solidFill>
                  <a:schemeClr val="tx1"/>
                </a:solidFill>
                <a:effectLst/>
                <a:latin typeface="+mn-lt"/>
                <a:ea typeface="+mn-ea"/>
                <a:cs typeface="+mn-cs"/>
              </a:rPr>
              <a:t>intermediary</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node</a:t>
            </a:r>
            <a:r>
              <a:rPr lang="en-US" altLang="zh-CN" sz="1200" kern="1200" dirty="0">
                <a:solidFill>
                  <a:schemeClr val="tx1"/>
                </a:solidFill>
                <a:effectLst/>
                <a:latin typeface="+mn-lt"/>
                <a:ea typeface="+mn-ea"/>
                <a:cs typeface="+mn-cs"/>
              </a:rPr>
              <a:t>s,  for them naturally forming sentences. We make it </a:t>
            </a:r>
            <a:r>
              <a:rPr lang="zh-CN" altLang="zh-CN" sz="1200" kern="1200" dirty="0">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bipartite/baɪˈpɑːrtaɪt/ graph</a:t>
            </a:r>
            <a:r>
              <a:rPr lang="en-US" altLang="zh-CN" sz="1200" kern="1200" dirty="0">
                <a:solidFill>
                  <a:schemeClr val="tx1"/>
                </a:solidFill>
                <a:effectLst/>
                <a:latin typeface="+mn-lt"/>
                <a:ea typeface="+mn-ea"/>
                <a:cs typeface="+mn-cs"/>
              </a:rPr>
              <a:t> which only contains edges between words and sentences to enforce the updating messages for sentences only come from those sharing the same words.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222470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The</a:t>
            </a:r>
            <a:r>
              <a:rPr lang="en-US" altLang="zh-CN" sz="1200" kern="1200" dirty="0">
                <a:solidFill>
                  <a:schemeClr val="tx1"/>
                </a:solidFill>
                <a:effectLst/>
                <a:latin typeface="+mn-lt"/>
                <a:ea typeface="+mn-ea"/>
                <a:cs typeface="+mn-cs"/>
              </a:rPr>
              <a:t> framework is shown like this. It consists of three major modules: the graph initializer</a:t>
            </a:r>
            <a:r>
              <a:rPr lang="zh-CN" altLang="zh-CN" sz="1200" kern="1200" dirty="0">
                <a:solidFill>
                  <a:schemeClr val="tx1"/>
                </a:solidFill>
                <a:effectLst/>
                <a:latin typeface="+mn-lt"/>
                <a:ea typeface="+mn-ea"/>
                <a:cs typeface="+mn-cs"/>
              </a:rPr>
              <a:t>/i'niʃəlaizə/ </a:t>
            </a:r>
            <a:r>
              <a:rPr lang="en-US" altLang="zh-CN" sz="1200" kern="1200" dirty="0">
                <a:solidFill>
                  <a:schemeClr val="tx1"/>
                </a:solidFill>
                <a:effectLst/>
                <a:latin typeface="+mn-lt"/>
                <a:ea typeface="+mn-ea"/>
                <a:cs typeface="+mn-cs"/>
              </a:rPr>
              <a:t>, heterogeneous graph layer, and sentence selector. The in</a:t>
            </a:r>
            <a:r>
              <a:rPr lang="zh-CN" altLang="zh-CN" sz="1200" kern="1200" dirty="0">
                <a:solidFill>
                  <a:schemeClr val="tx1"/>
                </a:solidFill>
                <a:effectLst/>
                <a:latin typeface="+mn-lt"/>
                <a:ea typeface="+mn-ea"/>
                <a:cs typeface="+mn-cs"/>
              </a:rPr>
              <a:t>i</a:t>
            </a:r>
            <a:r>
              <a:rPr lang="en-US" altLang="zh-CN" sz="1200" kern="1200" dirty="0" err="1">
                <a:solidFill>
                  <a:schemeClr val="tx1"/>
                </a:solidFill>
                <a:effectLst/>
                <a:latin typeface="+mn-lt"/>
                <a:ea typeface="+mn-ea"/>
                <a:cs typeface="+mn-cs"/>
              </a:rPr>
              <a:t>tializer</a:t>
            </a:r>
            <a:r>
              <a:rPr lang="en-US" altLang="zh-CN" sz="1200" kern="1200" dirty="0">
                <a:solidFill>
                  <a:schemeClr val="tx1"/>
                </a:solidFill>
                <a:effectLst/>
                <a:latin typeface="+mn-lt"/>
                <a:ea typeface="+mn-ea"/>
                <a:cs typeface="+mn-cs"/>
              </a:rPr>
              <a:t> provide</a:t>
            </a:r>
            <a:r>
              <a:rPr lang="zh-CN" altLang="zh-CN" sz="1200" kern="1200" dirty="0">
                <a:solidFill>
                  <a:schemeClr val="tx1"/>
                </a:solidFill>
                <a:effectLst/>
                <a:latin typeface="+mn-lt"/>
                <a:ea typeface="+mn-ea"/>
                <a:cs typeface="+mn-cs"/>
              </a:rPr>
              <a:t>s</a:t>
            </a:r>
            <a:r>
              <a:rPr lang="en-US" altLang="zh-CN" sz="1200" kern="1200" dirty="0">
                <a:solidFill>
                  <a:schemeClr val="tx1"/>
                </a:solidFill>
                <a:effectLst/>
                <a:latin typeface="+mn-lt"/>
                <a:ea typeface="+mn-ea"/>
                <a:cs typeface="+mn-cs"/>
              </a:rPr>
              <a:t> states for different types of nodes as well as the edge features. The sentence selector ranks sentence nodes and chooses the top k to be included in the final summary.  </a:t>
            </a:r>
            <a:r>
              <a:rPr lang="zh-CN" altLang="zh-CN" sz="1200" kern="1200" dirty="0">
                <a:solidFill>
                  <a:schemeClr val="tx1"/>
                </a:solidFill>
                <a:effectLst/>
                <a:latin typeface="+mn-lt"/>
                <a:ea typeface="+mn-ea"/>
                <a:cs typeface="+mn-cs"/>
              </a:rPr>
              <a:t>The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heterogeneous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graph</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consists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of</a:t>
            </a:r>
            <a:r>
              <a:rPr lang="en-US" altLang="zh-CN" sz="1200" kern="1200" dirty="0">
                <a:solidFill>
                  <a:schemeClr val="tx1"/>
                </a:solidFill>
                <a:effectLst/>
                <a:latin typeface="+mn-lt"/>
                <a:ea typeface="+mn-ea"/>
                <a:cs typeface="+mn-cs"/>
              </a:rPr>
              <a:t> the </a:t>
            </a:r>
            <a:r>
              <a:rPr lang="zh-CN" altLang="zh-CN" sz="1200" kern="1200" dirty="0">
                <a:solidFill>
                  <a:schemeClr val="tx1"/>
                </a:solidFill>
                <a:effectLst/>
                <a:latin typeface="+mn-lt"/>
                <a:ea typeface="+mn-ea"/>
                <a:cs typeface="+mn-cs"/>
              </a:rPr>
              <a:t>upda</a:t>
            </a:r>
            <a:r>
              <a:rPr lang="en-US" altLang="zh-CN" sz="1200" kern="1200" dirty="0">
                <a:solidFill>
                  <a:schemeClr val="tx1"/>
                </a:solidFill>
                <a:effectLst/>
                <a:latin typeface="+mn-lt"/>
                <a:ea typeface="+mn-ea"/>
                <a:cs typeface="+mn-cs"/>
              </a:rPr>
              <a:t>ting </a:t>
            </a:r>
            <a:r>
              <a:rPr lang="zh-CN" altLang="zh-CN" sz="1200" kern="1200" dirty="0">
                <a:solidFill>
                  <a:schemeClr val="tx1"/>
                </a:solidFill>
                <a:effectLst/>
                <a:latin typeface="+mn-lt"/>
                <a:ea typeface="+mn-ea"/>
                <a:cs typeface="+mn-cs"/>
              </a:rPr>
              <a:t>process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from</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word</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to</a:t>
            </a:r>
            <a:r>
              <a:rPr lang="en-US" altLang="zh-CN" sz="1200" kern="1200" dirty="0">
                <a:solidFill>
                  <a:schemeClr val="tx1"/>
                </a:solidFill>
                <a:effectLst/>
                <a:latin typeface="+mn-lt"/>
                <a:ea typeface="+mn-ea"/>
                <a:cs typeface="+mn-cs"/>
              </a:rPr>
              <a:t> sentence and </a:t>
            </a:r>
            <a:r>
              <a:rPr lang="zh-CN" altLang="zh-CN" sz="1200" kern="1200" dirty="0">
                <a:solidFill>
                  <a:schemeClr val="tx1"/>
                </a:solidFill>
                <a:effectLst/>
                <a:latin typeface="+mn-lt"/>
                <a:ea typeface="+mn-ea"/>
                <a:cs typeface="+mn-cs"/>
              </a:rPr>
              <a:t>sentence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to</a:t>
            </a:r>
            <a:r>
              <a:rPr lang="en-US" altLang="zh-CN" sz="1200" kern="1200" dirty="0">
                <a:solidFill>
                  <a:schemeClr val="tx1"/>
                </a:solidFill>
                <a:effectLst/>
                <a:latin typeface="+mn-lt"/>
                <a:ea typeface="+mn-ea"/>
                <a:cs typeface="+mn-cs"/>
              </a:rPr>
              <a:t> word.</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6</a:t>
            </a:fld>
            <a:endParaRPr lang="zh-CN" altLang="en-US"/>
          </a:p>
        </p:txBody>
      </p:sp>
    </p:spTree>
    <p:extLst>
      <p:ext uri="{BB962C8B-B14F-4D97-AF65-F5344CB8AC3E}">
        <p14:creationId xmlns:p14="http://schemas.microsoft.com/office/powerpoint/2010/main" val="347364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o be specific</a:t>
            </a:r>
            <a:r>
              <a:rPr lang="en-US" altLang="zh-CN" sz="1200" kern="1200" dirty="0">
                <a:solidFill>
                  <a:schemeClr val="tx1"/>
                </a:solidFill>
                <a:effectLst/>
                <a:latin typeface="+mn-lt"/>
                <a:ea typeface="+mn-ea"/>
                <a:cs typeface="+mn-cs"/>
              </a:rPr>
              <a:t>, firstly </a:t>
            </a:r>
            <a:r>
              <a:rPr lang="zh-CN" altLang="zh-CN" sz="1200" kern="1200" dirty="0">
                <a:solidFill>
                  <a:schemeClr val="tx1"/>
                </a:solidFill>
                <a:effectLst/>
                <a:latin typeface="+mn-lt"/>
                <a:ea typeface="+mn-ea"/>
                <a:cs typeface="+mn-cs"/>
              </a:rPr>
              <a:t>sentence nodes </a:t>
            </a:r>
            <a:r>
              <a:rPr lang="en-US" altLang="zh-CN" sz="1200" kern="1200" dirty="0">
                <a:solidFill>
                  <a:schemeClr val="tx1"/>
                </a:solidFill>
                <a:effectLst/>
                <a:latin typeface="+mn-lt"/>
                <a:ea typeface="+mn-ea"/>
                <a:cs typeface="+mn-cs"/>
              </a:rPr>
              <a:t>are updated </a:t>
            </a:r>
            <a:r>
              <a:rPr lang="zh-CN" altLang="zh-CN" sz="1200" kern="1200" dirty="0">
                <a:solidFill>
                  <a:schemeClr val="tx1"/>
                </a:solidFill>
                <a:effectLst/>
                <a:latin typeface="+mn-lt"/>
                <a:ea typeface="+mn-ea"/>
                <a:cs typeface="+mn-cs"/>
              </a:rPr>
              <a:t>with their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neighbor word nodes </a:t>
            </a:r>
            <a:r>
              <a:rPr lang="en-US" altLang="zh-CN" sz="1200" kern="1200" dirty="0">
                <a:solidFill>
                  <a:schemeClr val="tx1"/>
                </a:solidFill>
                <a:effectLst/>
                <a:latin typeface="+mn-lt"/>
                <a:ea typeface="+mn-ea"/>
                <a:cs typeface="+mn-cs"/>
              </a:rPr>
              <a:t>with </a:t>
            </a:r>
            <a:r>
              <a:rPr lang="zh-CN" altLang="zh-CN" sz="1200" kern="1200" dirty="0">
                <a:solidFill>
                  <a:schemeClr val="tx1"/>
                </a:solidFill>
                <a:effectLst/>
                <a:latin typeface="+mn-lt"/>
                <a:ea typeface="+mn-ea"/>
                <a:cs typeface="+mn-cs"/>
              </a:rPr>
              <a:t>GAT</a:t>
            </a:r>
            <a:r>
              <a:rPr lang="en-US" altLang="zh-CN" sz="1200" kern="1200" dirty="0">
                <a:solidFill>
                  <a:schemeClr val="tx1"/>
                </a:solidFill>
                <a:effectLst/>
                <a:latin typeface="+mn-lt"/>
                <a:ea typeface="+mn-ea"/>
                <a:cs typeface="+mn-cs"/>
              </a:rPr>
              <a:t>. After that, the word nodes aggregate nearby sentence representations and update the states. The sentence2</a:t>
            </a:r>
            <a:r>
              <a:rPr lang="zh-CN" altLang="zh-CN" sz="1200" kern="1200" dirty="0">
                <a:solidFill>
                  <a:schemeClr val="tx1"/>
                </a:solidFill>
                <a:effectLst/>
                <a:latin typeface="+mn-lt"/>
                <a:ea typeface="+mn-ea"/>
                <a:cs typeface="+mn-cs"/>
              </a:rPr>
              <a:t>word</a:t>
            </a:r>
            <a:r>
              <a:rPr lang="en-US" altLang="zh-CN" sz="1200" kern="1200" dirty="0">
                <a:solidFill>
                  <a:schemeClr val="tx1"/>
                </a:solidFill>
                <a:effectLst/>
                <a:latin typeface="+mn-lt"/>
                <a:ea typeface="+mn-ea"/>
                <a:cs typeface="+mn-cs"/>
              </a:rPr>
              <a:t> and word2sentence run t turns (t is a hyperparameter selected </a:t>
            </a:r>
            <a:r>
              <a:rPr lang="zh-CN" altLang="zh-CN" sz="1200" kern="1200" dirty="0">
                <a:solidFill>
                  <a:schemeClr val="tx1"/>
                </a:solidFill>
                <a:effectLst/>
                <a:latin typeface="+mn-lt"/>
                <a:ea typeface="+mn-ea"/>
                <a:cs typeface="+mn-cs"/>
              </a:rPr>
              <a:t>based on </a:t>
            </a:r>
            <a:r>
              <a:rPr lang="en-US" altLang="zh-CN" sz="1200" kern="1200" dirty="0">
                <a:solidFill>
                  <a:schemeClr val="tx1"/>
                </a:solidFill>
                <a:effectLst/>
                <a:latin typeface="+mn-lt"/>
                <a:ea typeface="+mn-ea"/>
                <a:cs typeface="+mn-cs"/>
              </a:rPr>
              <a:t>the </a:t>
            </a:r>
            <a:r>
              <a:rPr lang="zh-CN" altLang="zh-CN" sz="1200" kern="1200" dirty="0">
                <a:solidFill>
                  <a:schemeClr val="tx1"/>
                </a:solidFill>
                <a:effectLst/>
                <a:latin typeface="+mn-lt"/>
                <a:ea typeface="+mn-ea"/>
                <a:cs typeface="+mn-cs"/>
              </a:rPr>
              <a:t>performance </a:t>
            </a:r>
            <a:r>
              <a:rPr lang="en-US" altLang="zh-CN" sz="1200" kern="1200" dirty="0">
                <a:solidFill>
                  <a:schemeClr val="tx1"/>
                </a:solidFill>
                <a:effectLst/>
                <a:latin typeface="+mn-lt"/>
                <a:ea typeface="+mn-ea"/>
                <a:cs typeface="+mn-cs"/>
              </a:rPr>
              <a:t>on the</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development </a:t>
            </a:r>
            <a:r>
              <a:rPr lang="zh-CN" altLang="zh-CN" sz="1200" kern="1200" dirty="0">
                <a:solidFill>
                  <a:schemeClr val="tx1"/>
                </a:solidFill>
                <a:effectLst/>
                <a:latin typeface="+mn-lt"/>
                <a:ea typeface="+mn-ea"/>
                <a:cs typeface="+mn-cs"/>
              </a:rPr>
              <a:t>set</a:t>
            </a:r>
            <a:r>
              <a:rPr lang="en-US" altLang="zh-CN" sz="1200" kern="1200" dirty="0">
                <a:solidFill>
                  <a:schemeClr val="tx1"/>
                </a:solidFill>
                <a:effectLst/>
                <a:latin typeface="+mn-lt"/>
                <a:ea typeface="+mn-ea"/>
                <a:cs typeface="+mn-cs"/>
              </a:rPr>
              <a:t>). This </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terative updating</a:t>
            </a:r>
            <a:r>
              <a:rPr lang="en-US" altLang="zh-CN" sz="1200" kern="1200" dirty="0">
                <a:solidFill>
                  <a:schemeClr val="tx1"/>
                </a:solidFill>
                <a:effectLst/>
                <a:latin typeface="+mn-lt"/>
                <a:ea typeface="+mn-ea"/>
                <a:cs typeface="+mn-cs"/>
              </a:rPr>
              <a:t> can help </a:t>
            </a:r>
            <a:r>
              <a:rPr lang="zh-CN" altLang="zh-CN" sz="1200" kern="1200" dirty="0">
                <a:solidFill>
                  <a:schemeClr val="tx1"/>
                </a:solidFill>
                <a:effectLst/>
                <a:latin typeface="+mn-lt"/>
                <a:ea typeface="+mn-ea"/>
                <a:cs typeface="+mn-cs"/>
              </a:rPr>
              <a:t>word nodes</a:t>
            </a:r>
            <a:r>
              <a:rPr lang="en-US" altLang="zh-CN" sz="1200" kern="1200" dirty="0">
                <a:solidFill>
                  <a:schemeClr val="tx1"/>
                </a:solidFill>
                <a:effectLst/>
                <a:latin typeface="+mn-lt"/>
                <a:ea typeface="+mn-ea"/>
                <a:cs typeface="+mn-cs"/>
              </a:rPr>
              <a:t> to </a:t>
            </a:r>
            <a:r>
              <a:rPr lang="zh-CN" altLang="zh-CN" sz="1200" kern="1200" dirty="0">
                <a:solidFill>
                  <a:schemeClr val="tx1"/>
                </a:solidFill>
                <a:effectLst/>
                <a:latin typeface="+mn-lt"/>
                <a:ea typeface="+mn-ea"/>
                <a:cs typeface="+mn-cs"/>
              </a:rPr>
              <a:t>aggregate the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document-level information from senten</a:t>
            </a:r>
            <a:r>
              <a:rPr lang="en-US" altLang="zh-CN" sz="1200" kern="1200" dirty="0" err="1">
                <a:solidFill>
                  <a:schemeClr val="tx1"/>
                </a:solidFill>
                <a:effectLst/>
                <a:latin typeface="+mn-lt"/>
                <a:ea typeface="+mn-ea"/>
                <a:cs typeface="+mn-cs"/>
              </a:rPr>
              <a:t>ces</a:t>
            </a:r>
            <a:r>
              <a:rPr lang="en-US" altLang="zh-CN" sz="1200" kern="1200" dirty="0">
                <a:solidFill>
                  <a:schemeClr val="tx1"/>
                </a:solidFill>
                <a:effectLst/>
                <a:latin typeface="+mn-lt"/>
                <a:ea typeface="+mn-ea"/>
                <a:cs typeface="+mn-cs"/>
              </a:rPr>
              <a:t> and thus distinguish the keywords. This information will help in turn to select sentences with more keywords.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7</a:t>
            </a:fld>
            <a:endParaRPr lang="zh-CN" altLang="en-US"/>
          </a:p>
        </p:txBody>
      </p:sp>
    </p:spTree>
    <p:extLst>
      <p:ext uri="{BB962C8B-B14F-4D97-AF65-F5344CB8AC3E}">
        <p14:creationId xmlns:p14="http://schemas.microsoft.com/office/powerpoint/2010/main" val="418882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156"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As stated before, more types of nodes can be introduced into the graph. For example, document nodes can help build cross-document relationships just as the sentence. So our model can be easily adapted from single-document summarization to multi-document. The basic semantic units (words) also be the relay nodes between different documents, and then documents </a:t>
            </a:r>
            <a:r>
              <a:rPr lang="zh-CN" altLang="zh-CN" sz="1200" kern="1200" dirty="0">
                <a:solidFill>
                  <a:schemeClr val="tx1"/>
                </a:solidFill>
                <a:effectLst/>
                <a:latin typeface="+mn-lt"/>
                <a:ea typeface="+mn-ea"/>
                <a:cs typeface="+mn-cs"/>
              </a:rPr>
              <a:t>with more similar content will be more closely connected</a:t>
            </a:r>
            <a:r>
              <a:rPr lang="en-US" altLang="zh-CN" sz="1200" kern="1200" dirty="0">
                <a:solidFill>
                  <a:schemeClr val="tx1"/>
                </a:solidFill>
                <a:effectLst/>
                <a:latin typeface="+mn-lt"/>
                <a:ea typeface="+mn-ea"/>
                <a:cs typeface="+mn-cs"/>
              </a:rPr>
              <a:t>. Pay attention that we do not connect documents by sentences, for few documents sharing the exact/</a:t>
            </a:r>
            <a:r>
              <a:rPr lang="zh-CN" altLang="zh-CN" sz="1200" kern="1200" dirty="0">
                <a:solidFill>
                  <a:schemeClr val="tx1"/>
                </a:solidFill>
                <a:effectLst/>
                <a:latin typeface="+mn-lt"/>
                <a:ea typeface="+mn-ea"/>
                <a:cs typeface="+mn-cs"/>
              </a:rPr>
              <a:t> /ɪɡˈzækt</a:t>
            </a:r>
            <a:r>
              <a:rPr lang="en-US" altLang="zh-CN" sz="1200" kern="1200" dirty="0">
                <a:solidFill>
                  <a:schemeClr val="tx1"/>
                </a:solidFill>
                <a:effectLst/>
                <a:latin typeface="+mn-lt"/>
                <a:ea typeface="+mn-ea"/>
                <a:cs typeface="+mn-cs"/>
              </a:rPr>
              <a:t>/ same sentences, and the cross-document connections will be very sparse </a:t>
            </a:r>
            <a:r>
              <a:rPr lang="zh-CN" altLang="zh-CN" sz="1200" kern="1200" dirty="0">
                <a:solidFill>
                  <a:schemeClr val="tx1"/>
                </a:solidFill>
                <a:effectLst/>
                <a:latin typeface="+mn-lt"/>
                <a:ea typeface="+mn-ea"/>
                <a:cs typeface="+mn-cs"/>
              </a:rPr>
              <a:t>/spɑːrs/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marL="0" indent="0">
              <a:buNone/>
            </a:pPr>
            <a:endParaRPr lang="zh-CN" altLang="en-US" sz="2000"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8</a:t>
            </a:fld>
            <a:endParaRPr lang="zh-CN" altLang="en-US"/>
          </a:p>
        </p:txBody>
      </p:sp>
    </p:spTree>
    <p:extLst>
      <p:ext uri="{BB962C8B-B14F-4D97-AF65-F5344CB8AC3E}">
        <p14:creationId xmlns:p14="http://schemas.microsoft.com/office/powerpoint/2010/main" val="121805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evaluate our model on the CNN/DM and NYT50 datasets for single-document summarization and Multi-News for multi-document. We take </a:t>
            </a:r>
            <a:r>
              <a:rPr lang="en-US" altLang="zh-CN" sz="1200" kern="1200" dirty="0" err="1">
                <a:solidFill>
                  <a:schemeClr val="tx1"/>
                </a:solidFill>
                <a:effectLst/>
                <a:latin typeface="+mn-lt"/>
                <a:ea typeface="+mn-ea"/>
                <a:cs typeface="+mn-cs"/>
              </a:rPr>
              <a:t>BiLSTM</a:t>
            </a:r>
            <a:r>
              <a:rPr lang="en-US" altLang="zh-CN" sz="1200" kern="1200" dirty="0">
                <a:solidFill>
                  <a:schemeClr val="tx1"/>
                </a:solidFill>
                <a:effectLst/>
                <a:latin typeface="+mn-lt"/>
                <a:ea typeface="+mn-ea"/>
                <a:cs typeface="+mn-cs"/>
              </a:rPr>
              <a:t> and Transformer as the baseline model, and extra </a:t>
            </a:r>
            <a:r>
              <a:rPr lang="zh-CN" altLang="zh-CN" sz="1200" kern="1200" dirty="0">
                <a:solidFill>
                  <a:schemeClr val="tx1"/>
                </a:solidFill>
                <a:effectLst/>
                <a:latin typeface="+mn-lt"/>
                <a:ea typeface="+mn-ea"/>
                <a:cs typeface="+mn-cs"/>
              </a:rPr>
              <a:t>concat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/kɑn'kæt/ </a:t>
            </a:r>
            <a:r>
              <a:rPr lang="en-US" altLang="zh-CN" sz="1200" kern="1200" dirty="0">
                <a:solidFill>
                  <a:schemeClr val="tx1"/>
                </a:solidFill>
                <a:effectLst/>
                <a:latin typeface="+mn-lt"/>
                <a:ea typeface="+mn-ea"/>
                <a:cs typeface="+mn-cs"/>
              </a:rPr>
              <a:t>multiple documents </a:t>
            </a:r>
            <a:r>
              <a:rPr lang="zh-CN" altLang="zh-CN" sz="1200" kern="1200" dirty="0">
                <a:solidFill>
                  <a:schemeClr val="tx1"/>
                </a:solidFill>
                <a:effectLst/>
                <a:latin typeface="+mn-lt"/>
                <a:ea typeface="+mn-ea"/>
                <a:cs typeface="+mn-cs"/>
              </a:rPr>
              <a:t>to a single </a:t>
            </a:r>
            <a:r>
              <a:rPr lang="en-US" altLang="zh-CN" sz="1200" kern="1200" dirty="0">
                <a:solidFill>
                  <a:schemeClr val="tx1"/>
                </a:solidFill>
                <a:effectLst/>
                <a:latin typeface="+mn-lt"/>
                <a:ea typeface="+mn-ea"/>
                <a:cs typeface="+mn-cs"/>
              </a:rPr>
              <a:t>long </a:t>
            </a:r>
            <a:r>
              <a:rPr lang="zh-CN" altLang="zh-CN" sz="1200" kern="1200" dirty="0">
                <a:solidFill>
                  <a:schemeClr val="tx1"/>
                </a:solidFill>
                <a:effectLst/>
                <a:latin typeface="+mn-lt"/>
                <a:ea typeface="+mn-ea"/>
                <a:cs typeface="+mn-cs"/>
              </a:rPr>
              <a:t>documen</a:t>
            </a:r>
            <a:r>
              <a:rPr lang="en-US" altLang="zh-CN" sz="1200" kern="1200" dirty="0">
                <a:solidFill>
                  <a:schemeClr val="tx1"/>
                </a:solidFill>
                <a:effectLst/>
                <a:latin typeface="+mn-lt"/>
                <a:ea typeface="+mn-ea"/>
                <a:cs typeface="+mn-cs"/>
              </a:rPr>
              <a:t>t and feed it to our single-document model as the comparison.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E21FD59-C920-460C-B1C9-0346C59420B0}" type="slidenum">
              <a:rPr lang="zh-CN" altLang="en-US" smtClean="0"/>
              <a:t>9</a:t>
            </a:fld>
            <a:endParaRPr lang="zh-CN" altLang="en-US"/>
          </a:p>
        </p:txBody>
      </p:sp>
    </p:spTree>
    <p:extLst>
      <p:ext uri="{BB962C8B-B14F-4D97-AF65-F5344CB8AC3E}">
        <p14:creationId xmlns:p14="http://schemas.microsoft.com/office/powerpoint/2010/main" val="347446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6/17/2020</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09786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34D819-9F07-4261-B09B-9E467E5D9002}" type="datetimeFigureOut">
              <a:rPr lang="en-US" smtClean="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02025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96303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105760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70071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428694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3086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F659192-60C8-49F5-94DF-1E29C3FCC85C}" type="datetimeFigureOut">
              <a:rPr lang="zh-CN" altLang="en-US" smtClean="0"/>
              <a:t>2020/06/17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30883-2733-4EB0-9793-894FF9D50112}" type="slidenum">
              <a:rPr lang="zh-CN" altLang="en-US" smtClean="0"/>
              <a:t>‹#›</a:t>
            </a:fld>
            <a:endParaRPr lang="zh-CN" altLang="en-US"/>
          </a:p>
        </p:txBody>
      </p:sp>
      <p:sp>
        <p:nvSpPr>
          <p:cNvPr id="7" name="Rectangle 4">
            <a:extLst>
              <a:ext uri="{FF2B5EF4-FFF2-40B4-BE49-F238E27FC236}">
                <a16:creationId xmlns:a16="http://schemas.microsoft.com/office/drawing/2014/main" id="{8B4FC488-6185-4CF9-B437-E9BC29A2864D}"/>
              </a:ext>
            </a:extLst>
          </p:cNvPr>
          <p:cNvSpPr txBox="1">
            <a:spLocks noChangeArrowheads="1"/>
          </p:cNvSpPr>
          <p:nvPr userDrawn="1"/>
        </p:nvSpPr>
        <p:spPr bwMode="auto">
          <a:xfrm>
            <a:off x="-5698" y="5326057"/>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038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096460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8" y="5326057"/>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981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1171394" y="519997"/>
            <a:ext cx="797260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4"/>
          <p:cNvSpPr txBox="1">
            <a:spLocks noChangeArrowheads="1"/>
          </p:cNvSpPr>
          <p:nvPr userDrawn="1"/>
        </p:nvSpPr>
        <p:spPr bwMode="auto">
          <a:xfrm>
            <a:off x="-5698" y="5326057"/>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000" dirty="0">
              <a:solidFill>
                <a:srgbClr val="FF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5329" r="67498" b="8026"/>
          <a:stretch/>
        </p:blipFill>
        <p:spPr>
          <a:xfrm>
            <a:off x="0" y="0"/>
            <a:ext cx="1008112" cy="1080120"/>
          </a:xfrm>
          <a:prstGeom prst="rect">
            <a:avLst/>
          </a:prstGeom>
        </p:spPr>
      </p:pic>
    </p:spTree>
    <p:extLst>
      <p:ext uri="{BB962C8B-B14F-4D97-AF65-F5344CB8AC3E}">
        <p14:creationId xmlns:p14="http://schemas.microsoft.com/office/powerpoint/2010/main" val="18678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817157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4280" y="2384"/>
            <a:ext cx="9228378" cy="51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4520" y="0"/>
            <a:ext cx="9228619" cy="5143500"/>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40" tIns="34269" rIns="68540" bIns="34269" anchor="ctr"/>
          <a:lstStyle/>
          <a:p>
            <a:pPr algn="ctr" eaLnBrk="0" hangingPunct="0">
              <a:defRPr/>
            </a:pPr>
            <a:endParaRPr lang="zh-CN" altLang="en-US" sz="2400"/>
          </a:p>
        </p:txBody>
      </p:sp>
      <p:sp>
        <p:nvSpPr>
          <p:cNvPr id="4" name="Rectangle 4"/>
          <p:cNvSpPr txBox="1">
            <a:spLocks noChangeArrowheads="1"/>
          </p:cNvSpPr>
          <p:nvPr userDrawn="1"/>
        </p:nvSpPr>
        <p:spPr bwMode="auto">
          <a:xfrm>
            <a:off x="-5698" y="5326057"/>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360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34D819-9F07-4261-B09B-9E467E5D9002}"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79242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473452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64769532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F659192-60C8-49F5-94DF-1E29C3FCC85C}" type="datetimeFigureOut">
              <a:rPr lang="zh-CN" altLang="en-US" smtClean="0"/>
              <a:t>2020/06/17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30883-2733-4EB0-9793-894FF9D50112}" type="slidenum">
              <a:rPr lang="zh-CN" altLang="en-US" smtClean="0"/>
              <a:t>‹#›</a:t>
            </a:fld>
            <a:endParaRPr lang="zh-CN" altLang="en-US"/>
          </a:p>
        </p:txBody>
      </p:sp>
      <p:sp>
        <p:nvSpPr>
          <p:cNvPr id="6" name="Rectangle 4">
            <a:extLst>
              <a:ext uri="{FF2B5EF4-FFF2-40B4-BE49-F238E27FC236}">
                <a16:creationId xmlns:a16="http://schemas.microsoft.com/office/drawing/2014/main" id="{20C6A0F3-5DC2-43AD-8A81-FC3E1A60499F}"/>
              </a:ext>
            </a:extLst>
          </p:cNvPr>
          <p:cNvSpPr txBox="1">
            <a:spLocks noChangeArrowheads="1"/>
          </p:cNvSpPr>
          <p:nvPr userDrawn="1"/>
        </p:nvSpPr>
        <p:spPr bwMode="auto">
          <a:xfrm>
            <a:off x="-5698" y="5326057"/>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477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59192-60C8-49F5-94DF-1E29C3FCC85C}" type="datetimeFigureOut">
              <a:rPr lang="zh-CN" altLang="en-US" smtClean="0"/>
              <a:t>2020/06/17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30883-2733-4EB0-9793-894FF9D50112}" type="slidenum">
              <a:rPr lang="zh-CN" altLang="en-US" smtClean="0"/>
              <a:t>‹#›</a:t>
            </a:fld>
            <a:endParaRPr lang="zh-CN" altLang="en-US"/>
          </a:p>
        </p:txBody>
      </p:sp>
      <p:sp>
        <p:nvSpPr>
          <p:cNvPr id="5" name="Rectangle 4">
            <a:extLst>
              <a:ext uri="{FF2B5EF4-FFF2-40B4-BE49-F238E27FC236}">
                <a16:creationId xmlns:a16="http://schemas.microsoft.com/office/drawing/2014/main" id="{453C6899-C196-4203-8577-DA44B6493817}"/>
              </a:ext>
            </a:extLst>
          </p:cNvPr>
          <p:cNvSpPr txBox="1">
            <a:spLocks noChangeArrowheads="1"/>
          </p:cNvSpPr>
          <p:nvPr userDrawn="1"/>
        </p:nvSpPr>
        <p:spPr bwMode="auto">
          <a:xfrm>
            <a:off x="-5698" y="5326057"/>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87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zh-CN" altLang="en-US"/>
              <a:t>单击此处编辑母版标题样式</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F659192-60C8-49F5-94DF-1E29C3FCC85C}" type="datetimeFigureOut">
              <a:rPr lang="zh-CN" altLang="en-US" smtClean="0"/>
              <a:t>2020/06/17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40047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F659192-60C8-49F5-94DF-1E29C3FCC85C}" type="datetimeFigureOut">
              <a:rPr lang="zh-CN" altLang="en-US" smtClean="0"/>
              <a:t>2020/06/17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30347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334D819-9F07-4261-B09B-9E467E5D9002}" type="datetimeFigureOut">
              <a:rPr lang="en-US" smtClean="0"/>
              <a:pPr/>
              <a:t>6/17/2020</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71766878-3199-4EAB-94E7-2D6D11070E14}" type="slidenum">
              <a:rPr lang="en-US" smtClean="0"/>
              <a:pPr/>
              <a:t>‹#›</a:t>
            </a:fld>
            <a:endParaRPr lang="en-US" dirty="0"/>
          </a:p>
        </p:txBody>
      </p:sp>
      <p:sp>
        <p:nvSpPr>
          <p:cNvPr id="14" name="Rectangle 4">
            <a:extLst>
              <a:ext uri="{FF2B5EF4-FFF2-40B4-BE49-F238E27FC236}">
                <a16:creationId xmlns:a16="http://schemas.microsoft.com/office/drawing/2014/main" id="{F4395B99-B408-429E-84BC-677F7F99E21A}"/>
              </a:ext>
            </a:extLst>
          </p:cNvPr>
          <p:cNvSpPr txBox="1">
            <a:spLocks noChangeArrowheads="1"/>
          </p:cNvSpPr>
          <p:nvPr userDrawn="1"/>
        </p:nvSpPr>
        <p:spPr bwMode="auto">
          <a:xfrm>
            <a:off x="-5698" y="5326057"/>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0876010"/>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660" r:id="rId2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brxx122/HeterSumGraph"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17.png"/><Relationship Id="rId15" Type="http://schemas.openxmlformats.org/officeDocument/2006/relationships/image" Target="../media/image11.png"/><Relationship Id="rId10"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21"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8.xm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19.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12"/>
          <p:cNvSpPr txBox="1">
            <a:spLocks/>
          </p:cNvSpPr>
          <p:nvPr/>
        </p:nvSpPr>
        <p:spPr>
          <a:xfrm>
            <a:off x="1475656" y="2211710"/>
            <a:ext cx="6829799" cy="387741"/>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rgbClr val="005DA2"/>
                </a:solidFill>
              </a:rPr>
              <a:t>Heterogeneous Graph Neural Networks for  Extractive Document Summarization</a:t>
            </a:r>
            <a:endParaRPr lang="zh-CN" altLang="en-US" sz="3200" dirty="0">
              <a:solidFill>
                <a:srgbClr val="005DA2"/>
              </a:solidFill>
            </a:endParaRPr>
          </a:p>
        </p:txBody>
      </p:sp>
      <p:sp>
        <p:nvSpPr>
          <p:cNvPr id="34" name="Text Placeholder 12"/>
          <p:cNvSpPr txBox="1">
            <a:spLocks/>
          </p:cNvSpPr>
          <p:nvPr/>
        </p:nvSpPr>
        <p:spPr>
          <a:xfrm>
            <a:off x="1974231" y="3402329"/>
            <a:ext cx="5832648" cy="465565"/>
          </a:xfrm>
          <a:prstGeom prst="rect">
            <a:avLst/>
          </a:prstGeom>
        </p:spPr>
        <p:txBody>
          <a:bodyPr lIns="0" rIns="0" anchor="ctr">
            <a:noAutofit/>
          </a:bodyPr>
          <a:lstStyle>
            <a:lvl1pPr marL="0" indent="0" algn="ctr" defTabSz="914400" rtl="0" eaLnBrk="1" latinLnBrk="0" hangingPunct="1">
              <a:spcBef>
                <a:spcPct val="20000"/>
              </a:spcBef>
              <a:buFont typeface="Arial" pitchFamily="34" charset="0"/>
              <a:buNone/>
              <a:defRPr sz="800" b="0" kern="1200" baseline="0">
                <a:solidFill>
                  <a:schemeClr val="tx1"/>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i="1" dirty="0">
                <a:solidFill>
                  <a:srgbClr val="005DA2"/>
                </a:solidFill>
              </a:rPr>
              <a:t>Danqing Wang∗, </a:t>
            </a:r>
            <a:r>
              <a:rPr lang="en-US" altLang="zh-CN" sz="1600" i="1" dirty="0" err="1">
                <a:solidFill>
                  <a:srgbClr val="005DA2"/>
                </a:solidFill>
              </a:rPr>
              <a:t>Pengfei</a:t>
            </a:r>
            <a:r>
              <a:rPr lang="en-US" altLang="zh-CN" sz="1600" i="1" dirty="0">
                <a:solidFill>
                  <a:srgbClr val="005DA2"/>
                </a:solidFill>
              </a:rPr>
              <a:t> Liu∗, </a:t>
            </a:r>
            <a:r>
              <a:rPr lang="en-US" altLang="zh-CN" sz="1600" i="1" dirty="0" err="1">
                <a:solidFill>
                  <a:srgbClr val="005DA2"/>
                </a:solidFill>
              </a:rPr>
              <a:t>Yining</a:t>
            </a:r>
            <a:r>
              <a:rPr lang="en-US" altLang="zh-CN" sz="1600" i="1" dirty="0">
                <a:solidFill>
                  <a:srgbClr val="005DA2"/>
                </a:solidFill>
              </a:rPr>
              <a:t> Zheng, Xipeng Qiu†, </a:t>
            </a:r>
            <a:r>
              <a:rPr lang="en-US" altLang="zh-CN" sz="1600" i="1" dirty="0" err="1">
                <a:solidFill>
                  <a:srgbClr val="005DA2"/>
                </a:solidFill>
              </a:rPr>
              <a:t>Xuanjing</a:t>
            </a:r>
            <a:r>
              <a:rPr lang="en-US" altLang="zh-CN" sz="1600" i="1" dirty="0">
                <a:solidFill>
                  <a:srgbClr val="005DA2"/>
                </a:solidFill>
              </a:rPr>
              <a:t> Huang</a:t>
            </a:r>
          </a:p>
          <a:p>
            <a:r>
              <a:rPr lang="en-US" altLang="zh-CN" sz="1600" i="1" dirty="0">
                <a:solidFill>
                  <a:srgbClr val="005DA2"/>
                </a:solidFill>
              </a:rPr>
              <a:t>ACL2020</a:t>
            </a:r>
            <a:endParaRPr lang="zh-CN" altLang="en-US" sz="1600" i="1" dirty="0">
              <a:solidFill>
                <a:srgbClr val="005DA2"/>
              </a:solidFill>
            </a:endParaRPr>
          </a:p>
        </p:txBody>
      </p:sp>
      <p:cxnSp>
        <p:nvCxnSpPr>
          <p:cNvPr id="35" name="直接连接符 34"/>
          <p:cNvCxnSpPr/>
          <p:nvPr/>
        </p:nvCxnSpPr>
        <p:spPr>
          <a:xfrm>
            <a:off x="1974231" y="3219822"/>
            <a:ext cx="592953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5" y="182963"/>
            <a:ext cx="2880320" cy="1308667"/>
          </a:xfrm>
          <a:prstGeom prst="rect">
            <a:avLst/>
          </a:prstGeom>
        </p:spPr>
      </p:pic>
    </p:spTree>
    <p:extLst>
      <p:ext uri="{BB962C8B-B14F-4D97-AF65-F5344CB8AC3E}">
        <p14:creationId xmlns:p14="http://schemas.microsoft.com/office/powerpoint/2010/main" val="6538037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4948835" cy="438545"/>
          </a:xfrm>
          <a:prstGeom prst="rect">
            <a:avLst/>
          </a:prstGeom>
          <a:noFill/>
        </p:spPr>
        <p:txBody>
          <a:bodyPr wrap="square" lIns="68543" tIns="34272" rIns="68543" bIns="34272" rtlCol="0">
            <a:spAutoFit/>
          </a:bodyPr>
          <a:lstStyle/>
          <a:p>
            <a:r>
              <a:rPr lang="en-US" altLang="zh-CN" sz="2400" b="1" i="1" dirty="0">
                <a:solidFill>
                  <a:schemeClr val="accent1"/>
                </a:solidFill>
                <a:latin typeface="+mj-lt"/>
                <a:ea typeface="微软雅黑" pitchFamily="34" charset="-122"/>
              </a:rPr>
              <a:t>Evaluation</a:t>
            </a:r>
            <a:endParaRPr lang="zh-CN" altLang="en-US" sz="2400" b="1" i="1" dirty="0">
              <a:solidFill>
                <a:schemeClr val="accent1"/>
              </a:solidFill>
              <a:latin typeface="+mj-lt"/>
              <a:ea typeface="微软雅黑" pitchFamily="34" charset="-122"/>
            </a:endParaRPr>
          </a:p>
        </p:txBody>
      </p:sp>
      <p:sp>
        <p:nvSpPr>
          <p:cNvPr id="3" name="TextBox 2">
            <a:extLst>
              <a:ext uri="{FF2B5EF4-FFF2-40B4-BE49-F238E27FC236}">
                <a16:creationId xmlns:a16="http://schemas.microsoft.com/office/drawing/2014/main" id="{AA14A6C9-7CEA-48BE-B7B8-0444ADD38D82}"/>
              </a:ext>
            </a:extLst>
          </p:cNvPr>
          <p:cNvSpPr txBox="1"/>
          <p:nvPr/>
        </p:nvSpPr>
        <p:spPr>
          <a:xfrm>
            <a:off x="1115616" y="771550"/>
            <a:ext cx="7272808" cy="461665"/>
          </a:xfrm>
          <a:prstGeom prst="rect">
            <a:avLst/>
          </a:prstGeom>
          <a:noFill/>
        </p:spPr>
        <p:txBody>
          <a:bodyPr wrap="square" rtlCol="0">
            <a:spAutoFit/>
          </a:bodyPr>
          <a:lstStyle/>
          <a:p>
            <a:r>
              <a:rPr lang="en-US" altLang="zh-CN" sz="2400" b="0" dirty="0"/>
              <a:t>Some results on </a:t>
            </a:r>
            <a:r>
              <a:rPr lang="en-US" altLang="zh-CN" sz="2400" dirty="0"/>
              <a:t>s</a:t>
            </a:r>
            <a:r>
              <a:rPr lang="en-US" altLang="zh-CN" sz="2400" b="0" dirty="0"/>
              <a:t>ingle and multi-document datasets</a:t>
            </a:r>
          </a:p>
        </p:txBody>
      </p:sp>
      <p:pic>
        <p:nvPicPr>
          <p:cNvPr id="6" name="图片 5">
            <a:extLst>
              <a:ext uri="{FF2B5EF4-FFF2-40B4-BE49-F238E27FC236}">
                <a16:creationId xmlns:a16="http://schemas.microsoft.com/office/drawing/2014/main" id="{6E139985-C5BC-4219-A9CE-F407FB294738}"/>
              </a:ext>
            </a:extLst>
          </p:cNvPr>
          <p:cNvPicPr>
            <a:picLocks noChangeAspect="1"/>
          </p:cNvPicPr>
          <p:nvPr/>
        </p:nvPicPr>
        <p:blipFill>
          <a:blip r:embed="rId3"/>
          <a:stretch>
            <a:fillRect/>
          </a:stretch>
        </p:blipFill>
        <p:spPr>
          <a:xfrm>
            <a:off x="1115616" y="1414581"/>
            <a:ext cx="3127138" cy="3147814"/>
          </a:xfrm>
          <a:prstGeom prst="rect">
            <a:avLst/>
          </a:prstGeom>
        </p:spPr>
      </p:pic>
      <p:pic>
        <p:nvPicPr>
          <p:cNvPr id="7" name="图片 6">
            <a:extLst>
              <a:ext uri="{FF2B5EF4-FFF2-40B4-BE49-F238E27FC236}">
                <a16:creationId xmlns:a16="http://schemas.microsoft.com/office/drawing/2014/main" id="{56551602-3258-40B8-96A0-6CB730449FEE}"/>
              </a:ext>
            </a:extLst>
          </p:cNvPr>
          <p:cNvPicPr>
            <a:picLocks noChangeAspect="1"/>
          </p:cNvPicPr>
          <p:nvPr/>
        </p:nvPicPr>
        <p:blipFill>
          <a:blip r:embed="rId4"/>
          <a:stretch>
            <a:fillRect/>
          </a:stretch>
        </p:blipFill>
        <p:spPr>
          <a:xfrm>
            <a:off x="4901248" y="1342573"/>
            <a:ext cx="3132382" cy="3291830"/>
          </a:xfrm>
          <a:prstGeom prst="rect">
            <a:avLst/>
          </a:prstGeom>
        </p:spPr>
      </p:pic>
    </p:spTree>
    <p:extLst>
      <p:ext uri="{BB962C8B-B14F-4D97-AF65-F5344CB8AC3E}">
        <p14:creationId xmlns:p14="http://schemas.microsoft.com/office/powerpoint/2010/main" val="290817049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4948835" cy="438545"/>
          </a:xfrm>
          <a:prstGeom prst="rect">
            <a:avLst/>
          </a:prstGeom>
          <a:noFill/>
        </p:spPr>
        <p:txBody>
          <a:bodyPr wrap="square" lIns="68543" tIns="34272" rIns="68543" bIns="34272" rtlCol="0">
            <a:spAutoFit/>
          </a:bodyPr>
          <a:lstStyle/>
          <a:p>
            <a:r>
              <a:rPr lang="en-US" altLang="zh-CN" sz="2400" b="1" i="1" dirty="0">
                <a:solidFill>
                  <a:schemeClr val="accent1"/>
                </a:solidFill>
                <a:latin typeface="+mj-lt"/>
                <a:ea typeface="微软雅黑" pitchFamily="34" charset="-122"/>
              </a:rPr>
              <a:t>Analysis</a:t>
            </a:r>
            <a:endParaRPr lang="zh-CN" altLang="en-US" sz="2400" b="1" i="1" dirty="0">
              <a:solidFill>
                <a:schemeClr val="accent1"/>
              </a:solidFill>
              <a:latin typeface="+mj-lt"/>
              <a:ea typeface="微软雅黑" pitchFamily="34" charset="-122"/>
            </a:endParaRPr>
          </a:p>
        </p:txBody>
      </p:sp>
      <p:sp>
        <p:nvSpPr>
          <p:cNvPr id="3" name="TextBox 2">
            <a:extLst>
              <a:ext uri="{FF2B5EF4-FFF2-40B4-BE49-F238E27FC236}">
                <a16:creationId xmlns:a16="http://schemas.microsoft.com/office/drawing/2014/main" id="{AA14A6C9-7CEA-48BE-B7B8-0444ADD38D82}"/>
              </a:ext>
            </a:extLst>
          </p:cNvPr>
          <p:cNvSpPr txBox="1"/>
          <p:nvPr/>
        </p:nvSpPr>
        <p:spPr>
          <a:xfrm>
            <a:off x="1115616" y="771550"/>
            <a:ext cx="7272808" cy="461665"/>
          </a:xfrm>
          <a:prstGeom prst="rect">
            <a:avLst/>
          </a:prstGeom>
          <a:noFill/>
        </p:spPr>
        <p:txBody>
          <a:bodyPr wrap="square" rtlCol="0">
            <a:spAutoFit/>
          </a:bodyPr>
          <a:lstStyle/>
          <a:p>
            <a:r>
              <a:rPr lang="en-US" altLang="zh-CN" sz="2400" b="0" dirty="0"/>
              <a:t>Ablation and Analysis</a:t>
            </a:r>
          </a:p>
        </p:txBody>
      </p:sp>
      <p:pic>
        <p:nvPicPr>
          <p:cNvPr id="2" name="图片 1">
            <a:extLst>
              <a:ext uri="{FF2B5EF4-FFF2-40B4-BE49-F238E27FC236}">
                <a16:creationId xmlns:a16="http://schemas.microsoft.com/office/drawing/2014/main" id="{60C11E8E-C68E-4998-AB65-8CEA9E6778D5}"/>
              </a:ext>
            </a:extLst>
          </p:cNvPr>
          <p:cNvPicPr>
            <a:picLocks noChangeAspect="1"/>
          </p:cNvPicPr>
          <p:nvPr/>
        </p:nvPicPr>
        <p:blipFill>
          <a:blip r:embed="rId3"/>
          <a:stretch>
            <a:fillRect/>
          </a:stretch>
        </p:blipFill>
        <p:spPr>
          <a:xfrm>
            <a:off x="4893187" y="703193"/>
            <a:ext cx="3495237" cy="2016483"/>
          </a:xfrm>
          <a:prstGeom prst="rect">
            <a:avLst/>
          </a:prstGeom>
        </p:spPr>
      </p:pic>
      <p:pic>
        <p:nvPicPr>
          <p:cNvPr id="4" name="图片 3">
            <a:extLst>
              <a:ext uri="{FF2B5EF4-FFF2-40B4-BE49-F238E27FC236}">
                <a16:creationId xmlns:a16="http://schemas.microsoft.com/office/drawing/2014/main" id="{D2455B0D-E65A-48FD-8A43-5BD5D278BF68}"/>
              </a:ext>
            </a:extLst>
          </p:cNvPr>
          <p:cNvPicPr>
            <a:picLocks noChangeAspect="1"/>
          </p:cNvPicPr>
          <p:nvPr/>
        </p:nvPicPr>
        <p:blipFill>
          <a:blip r:embed="rId4"/>
          <a:stretch>
            <a:fillRect/>
          </a:stretch>
        </p:blipFill>
        <p:spPr>
          <a:xfrm>
            <a:off x="4893187" y="2719676"/>
            <a:ext cx="3135563" cy="2209826"/>
          </a:xfrm>
          <a:prstGeom prst="rect">
            <a:avLst/>
          </a:prstGeom>
        </p:spPr>
      </p:pic>
      <p:pic>
        <p:nvPicPr>
          <p:cNvPr id="6" name="图片 5">
            <a:extLst>
              <a:ext uri="{FF2B5EF4-FFF2-40B4-BE49-F238E27FC236}">
                <a16:creationId xmlns:a16="http://schemas.microsoft.com/office/drawing/2014/main" id="{54379288-377E-459B-923B-8C51C16E7CA0}"/>
              </a:ext>
            </a:extLst>
          </p:cNvPr>
          <p:cNvPicPr>
            <a:picLocks noChangeAspect="1"/>
          </p:cNvPicPr>
          <p:nvPr/>
        </p:nvPicPr>
        <p:blipFill>
          <a:blip r:embed="rId5"/>
          <a:stretch>
            <a:fillRect/>
          </a:stretch>
        </p:blipFill>
        <p:spPr>
          <a:xfrm>
            <a:off x="1153358" y="1563638"/>
            <a:ext cx="3099609" cy="2716686"/>
          </a:xfrm>
          <a:prstGeom prst="rect">
            <a:avLst/>
          </a:prstGeom>
        </p:spPr>
      </p:pic>
    </p:spTree>
    <p:extLst>
      <p:ext uri="{BB962C8B-B14F-4D97-AF65-F5344CB8AC3E}">
        <p14:creationId xmlns:p14="http://schemas.microsoft.com/office/powerpoint/2010/main" val="19224761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4948835" cy="438545"/>
          </a:xfrm>
          <a:prstGeom prst="rect">
            <a:avLst/>
          </a:prstGeom>
          <a:noFill/>
        </p:spPr>
        <p:txBody>
          <a:bodyPr wrap="square" lIns="68543" tIns="34272" rIns="68543" bIns="34272" rtlCol="0">
            <a:spAutoFit/>
          </a:bodyPr>
          <a:lstStyle/>
          <a:p>
            <a:r>
              <a:rPr lang="en-US" altLang="zh-CN" sz="2400" b="1" i="1" dirty="0">
                <a:solidFill>
                  <a:schemeClr val="accent1"/>
                </a:solidFill>
                <a:latin typeface="+mj-lt"/>
                <a:ea typeface="微软雅黑" pitchFamily="34" charset="-122"/>
              </a:rPr>
              <a:t>Conclusion</a:t>
            </a:r>
            <a:endParaRPr lang="zh-CN" altLang="en-US" sz="2400" b="1" i="1" dirty="0">
              <a:solidFill>
                <a:schemeClr val="accent1"/>
              </a:solidFill>
              <a:latin typeface="+mj-lt"/>
              <a:ea typeface="微软雅黑" pitchFamily="34" charset="-122"/>
            </a:endParaRPr>
          </a:p>
        </p:txBody>
      </p:sp>
      <p:sp>
        <p:nvSpPr>
          <p:cNvPr id="3" name="TextBox 2">
            <a:extLst>
              <a:ext uri="{FF2B5EF4-FFF2-40B4-BE49-F238E27FC236}">
                <a16:creationId xmlns:a16="http://schemas.microsoft.com/office/drawing/2014/main" id="{AA14A6C9-7CEA-48BE-B7B8-0444ADD38D82}"/>
              </a:ext>
            </a:extLst>
          </p:cNvPr>
          <p:cNvSpPr txBox="1"/>
          <p:nvPr/>
        </p:nvSpPr>
        <p:spPr>
          <a:xfrm>
            <a:off x="1115616" y="771550"/>
            <a:ext cx="7272808" cy="461665"/>
          </a:xfrm>
          <a:prstGeom prst="rect">
            <a:avLst/>
          </a:prstGeom>
          <a:noFill/>
        </p:spPr>
        <p:txBody>
          <a:bodyPr wrap="square" rtlCol="0">
            <a:spAutoFit/>
          </a:bodyPr>
          <a:lstStyle/>
          <a:p>
            <a:r>
              <a:rPr lang="en-US" altLang="zh-CN" sz="2400" b="0" dirty="0"/>
              <a:t>Wh</a:t>
            </a:r>
            <a:r>
              <a:rPr lang="en-US" altLang="zh-CN" sz="2400" dirty="0"/>
              <a:t>y</a:t>
            </a:r>
            <a:r>
              <a:rPr lang="zh-CN" altLang="en-US" sz="2400" dirty="0"/>
              <a:t> </a:t>
            </a:r>
            <a:r>
              <a:rPr lang="en-US" altLang="zh-CN" sz="2400" b="0" dirty="0" err="1"/>
              <a:t>HeterSumGraph</a:t>
            </a:r>
            <a:r>
              <a:rPr lang="en-US" altLang="zh-CN" sz="2400" b="0" dirty="0"/>
              <a:t>?</a:t>
            </a:r>
          </a:p>
        </p:txBody>
      </p:sp>
      <p:sp>
        <p:nvSpPr>
          <p:cNvPr id="4" name="文本框 3">
            <a:extLst>
              <a:ext uri="{FF2B5EF4-FFF2-40B4-BE49-F238E27FC236}">
                <a16:creationId xmlns:a16="http://schemas.microsoft.com/office/drawing/2014/main" id="{2262B3FE-9FA8-46AC-9B1D-63E6F5891888}"/>
              </a:ext>
            </a:extLst>
          </p:cNvPr>
          <p:cNvSpPr txBox="1"/>
          <p:nvPr/>
        </p:nvSpPr>
        <p:spPr>
          <a:xfrm>
            <a:off x="1115616" y="1491630"/>
            <a:ext cx="7272808" cy="286232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Graph for summarization</a:t>
            </a:r>
          </a:p>
          <a:p>
            <a:pPr marL="742828" lvl="1" indent="-285750">
              <a:buFont typeface="Wingdings" panose="05000000000000000000" pitchFamily="2" charset="2"/>
              <a:buChar char="Ø"/>
            </a:pPr>
            <a:r>
              <a:rPr lang="en-US" altLang="zh-CN" dirty="0"/>
              <a:t>model the non-local relationship</a:t>
            </a:r>
          </a:p>
          <a:p>
            <a:pPr marL="742828" lvl="1" indent="-285750">
              <a:buFont typeface="Wingdings" panose="05000000000000000000" pitchFamily="2" charset="2"/>
              <a:buChar char="Ø"/>
            </a:pPr>
            <a:r>
              <a:rPr lang="en-US" altLang="zh-CN" dirty="0"/>
              <a:t>typic structure for ranking problem</a:t>
            </a:r>
          </a:p>
          <a:p>
            <a:pPr marL="285750" indent="-285750">
              <a:buFont typeface="Wingdings" panose="05000000000000000000" pitchFamily="2" charset="2"/>
              <a:buChar char="Ø"/>
            </a:pPr>
            <a:r>
              <a:rPr lang="en-US" altLang="zh-CN" dirty="0"/>
              <a:t>Heterogeneous nodes</a:t>
            </a:r>
          </a:p>
          <a:p>
            <a:pPr marL="742828" lvl="1" indent="-285750">
              <a:buFont typeface="Wingdings" panose="05000000000000000000" pitchFamily="2" charset="2"/>
              <a:buChar char="Ø"/>
            </a:pPr>
            <a:r>
              <a:rPr lang="en-US" altLang="zh-CN" dirty="0"/>
              <a:t>different semantic units (words, entities, etc.)</a:t>
            </a:r>
          </a:p>
          <a:p>
            <a:pPr marL="742828" lvl="1" indent="-285750">
              <a:buFont typeface="Wingdings" panose="05000000000000000000" pitchFamily="2" charset="2"/>
              <a:buChar char="Ø"/>
            </a:pPr>
            <a:r>
              <a:rPr lang="en-US" altLang="zh-CN" dirty="0"/>
              <a:t>enrich cross-sentence relationships (</a:t>
            </a:r>
            <a:r>
              <a:rPr lang="en-US" altLang="zh-CN" i="1" dirty="0"/>
              <a:t>sentence-word-sentence</a:t>
            </a:r>
            <a:r>
              <a:rPr lang="en-US" altLang="zh-CN" dirty="0"/>
              <a:t>) </a:t>
            </a:r>
          </a:p>
          <a:p>
            <a:pPr marL="742828" lvl="1" indent="-285750">
              <a:buFont typeface="Wingdings" panose="05000000000000000000" pitchFamily="2" charset="2"/>
              <a:buChar char="Ø"/>
            </a:pPr>
            <a:r>
              <a:rPr lang="en-US" altLang="zh-CN" dirty="0"/>
              <a:t>easily adapt from single-document to multi-document (</a:t>
            </a:r>
            <a:r>
              <a:rPr lang="en-US" altLang="zh-CN" i="1" dirty="0"/>
              <a:t>document nodes</a:t>
            </a:r>
            <a:r>
              <a:rPr lang="en-US" altLang="zh-CN" dirty="0"/>
              <a:t>)</a:t>
            </a:r>
          </a:p>
          <a:p>
            <a:pPr marL="285750" indent="-285750">
              <a:buFont typeface="Wingdings" panose="05000000000000000000" pitchFamily="2" charset="2"/>
              <a:buChar char="Ø"/>
            </a:pPr>
            <a:r>
              <a:rPr lang="en-US" altLang="zh-CN" dirty="0"/>
              <a:t>Update mechanism</a:t>
            </a:r>
          </a:p>
          <a:p>
            <a:pPr marL="742828" lvl="1" indent="-285750">
              <a:buFont typeface="Wingdings" panose="05000000000000000000" pitchFamily="2" charset="2"/>
              <a:buChar char="Ø"/>
            </a:pPr>
            <a:r>
              <a:rPr lang="en-US" altLang="zh-CN" dirty="0"/>
              <a:t>iterative process</a:t>
            </a:r>
            <a:endParaRPr lang="zh-CN" altLang="en-US" dirty="0"/>
          </a:p>
        </p:txBody>
      </p:sp>
    </p:spTree>
    <p:extLst>
      <p:ext uri="{BB962C8B-B14F-4D97-AF65-F5344CB8AC3E}">
        <p14:creationId xmlns:p14="http://schemas.microsoft.com/office/powerpoint/2010/main" val="346321058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12"/>
          <p:cNvSpPr txBox="1">
            <a:spLocks/>
          </p:cNvSpPr>
          <p:nvPr/>
        </p:nvSpPr>
        <p:spPr>
          <a:xfrm>
            <a:off x="1475656" y="2211710"/>
            <a:ext cx="6829799" cy="387741"/>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i="1" dirty="0">
                <a:solidFill>
                  <a:srgbClr val="005DA2"/>
                </a:solidFill>
              </a:rPr>
              <a:t>Thanks for your listening!</a:t>
            </a:r>
            <a:endParaRPr lang="zh-CN" altLang="en-US" sz="3200" i="1" dirty="0">
              <a:solidFill>
                <a:srgbClr val="005DA2"/>
              </a:solidFill>
            </a:endParaRPr>
          </a:p>
        </p:txBody>
      </p:sp>
      <p:sp>
        <p:nvSpPr>
          <p:cNvPr id="34" name="Text Placeholder 12"/>
          <p:cNvSpPr txBox="1">
            <a:spLocks/>
          </p:cNvSpPr>
          <p:nvPr/>
        </p:nvSpPr>
        <p:spPr>
          <a:xfrm>
            <a:off x="2490725" y="3810582"/>
            <a:ext cx="2448271" cy="465565"/>
          </a:xfrm>
          <a:prstGeom prst="rect">
            <a:avLst/>
          </a:prstGeom>
        </p:spPr>
        <p:txBody>
          <a:bodyPr lIns="0" rIns="0" anchor="ctr">
            <a:noAutofit/>
          </a:bodyPr>
          <a:lstStyle>
            <a:lvl1pPr marL="0" indent="0" algn="ctr" defTabSz="914400" rtl="0" eaLnBrk="1" latinLnBrk="0" hangingPunct="1">
              <a:spcBef>
                <a:spcPct val="20000"/>
              </a:spcBef>
              <a:buFont typeface="Arial" pitchFamily="34" charset="0"/>
              <a:buNone/>
              <a:defRPr sz="800" b="0" kern="1200" baseline="0">
                <a:solidFill>
                  <a:schemeClr val="tx1"/>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hlinkClick r:id="rId3"/>
              </a:rPr>
              <a:t>https://github.com/brxx122/HeterSumGraph</a:t>
            </a:r>
            <a:endParaRPr lang="en-US" altLang="zh-CN" sz="1600" i="1" dirty="0">
              <a:solidFill>
                <a:srgbClr val="005DA2"/>
              </a:solidFill>
            </a:endParaRPr>
          </a:p>
        </p:txBody>
      </p:sp>
      <p:cxnSp>
        <p:nvCxnSpPr>
          <p:cNvPr id="35" name="直接连接符 34"/>
          <p:cNvCxnSpPr/>
          <p:nvPr/>
        </p:nvCxnSpPr>
        <p:spPr>
          <a:xfrm>
            <a:off x="1974231" y="3219822"/>
            <a:ext cx="592953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7825" y="182963"/>
            <a:ext cx="2880320" cy="1308667"/>
          </a:xfrm>
          <a:prstGeom prst="rect">
            <a:avLst/>
          </a:prstGeom>
        </p:spPr>
      </p:pic>
      <p:pic>
        <p:nvPicPr>
          <p:cNvPr id="8" name="图片 7" descr="图片包含 游戏机, 黑色, 画, 标志&#10;&#10;描述已自动生成">
            <a:extLst>
              <a:ext uri="{FF2B5EF4-FFF2-40B4-BE49-F238E27FC236}">
                <a16:creationId xmlns:a16="http://schemas.microsoft.com/office/drawing/2014/main" id="{954921FF-8927-4170-B03D-9B4112B1C8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128" y="3305951"/>
            <a:ext cx="1512167" cy="1512167"/>
          </a:xfrm>
          <a:prstGeom prst="rect">
            <a:avLst/>
          </a:prstGeom>
        </p:spPr>
      </p:pic>
      <p:sp>
        <p:nvSpPr>
          <p:cNvPr id="13" name="Text Placeholder 12">
            <a:extLst>
              <a:ext uri="{FF2B5EF4-FFF2-40B4-BE49-F238E27FC236}">
                <a16:creationId xmlns:a16="http://schemas.microsoft.com/office/drawing/2014/main" id="{E66081A5-303C-4751-BF19-EE67794BB79A}"/>
              </a:ext>
            </a:extLst>
          </p:cNvPr>
          <p:cNvSpPr txBox="1">
            <a:spLocks/>
          </p:cNvSpPr>
          <p:nvPr/>
        </p:nvSpPr>
        <p:spPr>
          <a:xfrm>
            <a:off x="3666419" y="2702147"/>
            <a:ext cx="2448271" cy="465565"/>
          </a:xfrm>
          <a:prstGeom prst="rect">
            <a:avLst/>
          </a:prstGeom>
        </p:spPr>
        <p:txBody>
          <a:bodyPr lIns="0" rIns="0" anchor="ctr">
            <a:noAutofit/>
          </a:bodyPr>
          <a:lstStyle>
            <a:lvl1pPr marL="0" indent="0" algn="ctr" defTabSz="914400" rtl="0" eaLnBrk="1" latinLnBrk="0" hangingPunct="1">
              <a:spcBef>
                <a:spcPct val="20000"/>
              </a:spcBef>
              <a:buFont typeface="Arial" pitchFamily="34" charset="0"/>
              <a:buNone/>
              <a:defRPr sz="800" b="0" kern="1200" baseline="0">
                <a:solidFill>
                  <a:schemeClr val="tx1"/>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a:solidFill>
                  <a:srgbClr val="005DA2"/>
                </a:solidFill>
              </a:rPr>
              <a:t>Q &amp; A</a:t>
            </a:r>
            <a:endParaRPr lang="en-US" altLang="zh-CN" sz="2000" i="1" dirty="0">
              <a:solidFill>
                <a:srgbClr val="005DA2"/>
              </a:solidFill>
            </a:endParaRPr>
          </a:p>
        </p:txBody>
      </p:sp>
    </p:spTree>
    <p:extLst>
      <p:ext uri="{BB962C8B-B14F-4D97-AF65-F5344CB8AC3E}">
        <p14:creationId xmlns:p14="http://schemas.microsoft.com/office/powerpoint/2010/main" val="168262066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4948835" cy="438545"/>
          </a:xfrm>
          <a:prstGeom prst="rect">
            <a:avLst/>
          </a:prstGeom>
          <a:noFill/>
        </p:spPr>
        <p:txBody>
          <a:bodyPr wrap="square" lIns="68543" tIns="34272" rIns="68543" bIns="34272" rtlCol="0">
            <a:spAutoFit/>
          </a:bodyPr>
          <a:lstStyle/>
          <a:p>
            <a:r>
              <a:rPr lang="en-US" altLang="zh-CN" sz="2400" b="1" dirty="0">
                <a:solidFill>
                  <a:schemeClr val="accent1"/>
                </a:solidFill>
                <a:latin typeface="+mj-lt"/>
                <a:ea typeface="微软雅黑" pitchFamily="34" charset="-122"/>
              </a:rPr>
              <a:t>Extractive Summarization</a:t>
            </a:r>
            <a:endParaRPr lang="zh-CN" altLang="en-US" sz="2400" b="1" dirty="0">
              <a:solidFill>
                <a:schemeClr val="accent1"/>
              </a:solidFill>
              <a:latin typeface="+mj-lt"/>
              <a:ea typeface="微软雅黑" pitchFamily="34" charset="-122"/>
            </a:endParaRPr>
          </a:p>
        </p:txBody>
      </p:sp>
      <mc:AlternateContent xmlns:mc="http://schemas.openxmlformats.org/markup-compatibility/2006" xmlns:a14="http://schemas.microsoft.com/office/drawing/2010/main">
        <mc:Choice Requires="a14">
          <p:sp>
            <p:nvSpPr>
              <p:cNvPr id="7" name="TextBox 2">
                <a:extLst>
                  <a:ext uri="{FF2B5EF4-FFF2-40B4-BE49-F238E27FC236}">
                    <a16:creationId xmlns:a16="http://schemas.microsoft.com/office/drawing/2014/main" id="{650B203D-69FB-43A2-93BD-53D69FDA2122}"/>
                  </a:ext>
                </a:extLst>
              </p:cNvPr>
              <p:cNvSpPr txBox="1"/>
              <p:nvPr/>
            </p:nvSpPr>
            <p:spPr>
              <a:xfrm>
                <a:off x="1115616" y="771550"/>
                <a:ext cx="7272808" cy="95410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dirty="0"/>
                  <a:t>Input: Document </a:t>
                </a:r>
                <a14:m>
                  <m:oMath xmlns:m="http://schemas.openxmlformats.org/officeDocument/2006/math">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oMath>
                </a14:m>
                <a:endParaRPr lang="en-US" sz="1600" dirty="0"/>
              </a:p>
              <a:p>
                <a:pPr marL="342900" indent="-342900">
                  <a:buFont typeface="Wingdings" panose="05000000000000000000" pitchFamily="2" charset="2"/>
                  <a:buChar char="Ø"/>
                </a:pPr>
                <a:r>
                  <a:rPr lang="en-US" sz="2000" dirty="0"/>
                  <a:t>Output: Summary </a:t>
                </a:r>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𝑚</m:t>
                            </m:r>
                          </m:sub>
                        </m:sSub>
                      </m:e>
                    </m:d>
                    <m:r>
                      <a:rPr lang="en-US" sz="2000" b="0" i="1" smtClean="0">
                        <a:latin typeface="Cambria Math" panose="02040503050406030204" pitchFamily="18" charset="0"/>
                      </a:rPr>
                      <m:t>, </m:t>
                    </m:r>
                    <m:r>
                      <a:rPr lang="en-US" sz="2000" b="0" i="1" smtClean="0">
                        <a:latin typeface="Cambria Math" panose="02040503050406030204" pitchFamily="18" charset="0"/>
                      </a:rPr>
                      <m:t>𝑚</m:t>
                    </m:r>
                    <m:r>
                      <a:rPr lang="en-US" sz="2000" b="0" i="1" smtClean="0">
                        <a:latin typeface="Cambria Math" panose="02040503050406030204" pitchFamily="18" charset="0"/>
                      </a:rPr>
                      <m:t>&lt;</m:t>
                    </m:r>
                    <m:r>
                      <a:rPr lang="en-US" sz="2000" b="0" i="1" smtClean="0">
                        <a:latin typeface="Cambria Math" panose="02040503050406030204" pitchFamily="18" charset="0"/>
                      </a:rPr>
                      <m:t>𝑛</m:t>
                    </m:r>
                  </m:oMath>
                </a14:m>
                <a:endParaRPr lang="en-US" sz="2000" dirty="0"/>
              </a:p>
              <a:p>
                <a:pPr marL="285750" indent="-285750">
                  <a:buFont typeface="Wingdings" panose="05000000000000000000" pitchFamily="2" charset="2"/>
                  <a:buChar char="Ø"/>
                </a:pPr>
                <a:endParaRPr lang="en-US" sz="1600" b="0" dirty="0"/>
              </a:p>
            </p:txBody>
          </p:sp>
        </mc:Choice>
        <mc:Fallback xmlns="">
          <p:sp>
            <p:nvSpPr>
              <p:cNvPr id="7" name="TextBox 2">
                <a:extLst>
                  <a:ext uri="{FF2B5EF4-FFF2-40B4-BE49-F238E27FC236}">
                    <a16:creationId xmlns:a16="http://schemas.microsoft.com/office/drawing/2014/main" id="{650B203D-69FB-43A2-93BD-53D69FDA2122}"/>
                  </a:ext>
                </a:extLst>
              </p:cNvPr>
              <p:cNvSpPr txBox="1">
                <a:spLocks noRot="1" noChangeAspect="1" noMove="1" noResize="1" noEditPoints="1" noAdjustHandles="1" noChangeArrowheads="1" noChangeShapeType="1" noTextEdit="1"/>
              </p:cNvSpPr>
              <p:nvPr/>
            </p:nvSpPr>
            <p:spPr>
              <a:xfrm>
                <a:off x="1115616" y="771550"/>
                <a:ext cx="7272808" cy="954107"/>
              </a:xfrm>
              <a:prstGeom prst="rect">
                <a:avLst/>
              </a:prstGeom>
              <a:blipFill>
                <a:blip r:embed="rId3"/>
                <a:stretch>
                  <a:fillRect l="-754" t="-3846"/>
                </a:stretch>
              </a:blipFill>
            </p:spPr>
            <p:txBody>
              <a:bodyPr/>
              <a:lstStyle/>
              <a:p>
                <a:r>
                  <a:rPr lang="zh-CN" altLang="en-US">
                    <a:noFill/>
                  </a:rPr>
                  <a:t> </a:t>
                </a:r>
              </a:p>
            </p:txBody>
          </p:sp>
        </mc:Fallback>
      </mc:AlternateContent>
      <p:sp>
        <p:nvSpPr>
          <p:cNvPr id="4" name="卷形: 垂直 3">
            <a:extLst>
              <a:ext uri="{FF2B5EF4-FFF2-40B4-BE49-F238E27FC236}">
                <a16:creationId xmlns:a16="http://schemas.microsoft.com/office/drawing/2014/main" id="{C513C680-657F-4329-B1B6-12BE711D3341}"/>
              </a:ext>
            </a:extLst>
          </p:cNvPr>
          <p:cNvSpPr/>
          <p:nvPr/>
        </p:nvSpPr>
        <p:spPr>
          <a:xfrm>
            <a:off x="1550483" y="1707654"/>
            <a:ext cx="2625473" cy="3164157"/>
          </a:xfrm>
          <a:prstGeom prst="verticalScroll">
            <a:avLst>
              <a:gd name="adj" fmla="val 90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[1]</a:t>
            </a:r>
            <a:r>
              <a:rPr lang="en-US" altLang="zh-CN" sz="1100" b="1" dirty="0">
                <a:solidFill>
                  <a:schemeClr val="tx1"/>
                </a:solidFill>
              </a:rPr>
              <a:t>Saracens</a:t>
            </a:r>
            <a:r>
              <a:rPr lang="en-US" altLang="zh-CN" sz="1100" dirty="0">
                <a:solidFill>
                  <a:schemeClr val="tx1"/>
                </a:solidFill>
              </a:rPr>
              <a:t> director of rugby mark </a:t>
            </a:r>
            <a:r>
              <a:rPr lang="en-US" altLang="zh-CN" sz="1100" dirty="0" err="1">
                <a:solidFill>
                  <a:schemeClr val="tx1"/>
                </a:solidFill>
              </a:rPr>
              <a:t>mccall</a:t>
            </a:r>
            <a:r>
              <a:rPr lang="en-US" altLang="zh-CN" sz="1100" dirty="0">
                <a:solidFill>
                  <a:schemeClr val="tx1"/>
                </a:solidFill>
              </a:rPr>
              <a:t> lauded his young guns after their latest </a:t>
            </a:r>
            <a:r>
              <a:rPr lang="en-US" altLang="zh-CN" sz="1100" dirty="0" err="1">
                <a:solidFill>
                  <a:schemeClr val="tx1"/>
                </a:solidFill>
              </a:rPr>
              <a:t>european</a:t>
            </a:r>
            <a:r>
              <a:rPr lang="en-US" altLang="zh-CN" sz="1100" dirty="0">
                <a:solidFill>
                  <a:schemeClr val="tx1"/>
                </a:solidFill>
              </a:rPr>
              <a:t> heartache before declaring he has no intention of overspending in a competitive post-world cup transfer market. </a:t>
            </a:r>
            <a:r>
              <a:rPr lang="en-US" altLang="zh-CN" sz="1100" dirty="0">
                <a:solidFill>
                  <a:schemeClr val="tx1"/>
                </a:solidFill>
                <a:highlight>
                  <a:srgbClr val="C0C0C0"/>
                </a:highlight>
              </a:rPr>
              <a:t>[2]</a:t>
            </a:r>
            <a:r>
              <a:rPr lang="en-US" altLang="zh-CN" sz="1100" dirty="0" err="1">
                <a:solidFill>
                  <a:schemeClr val="tx1"/>
                </a:solidFill>
                <a:highlight>
                  <a:srgbClr val="C0C0C0"/>
                </a:highlight>
              </a:rPr>
              <a:t>Mccall</a:t>
            </a:r>
            <a:r>
              <a:rPr lang="en-US" altLang="zh-CN" sz="1100" dirty="0">
                <a:solidFill>
                  <a:schemeClr val="tx1"/>
                </a:solidFill>
                <a:highlight>
                  <a:srgbClr val="C0C0C0"/>
                </a:highlight>
              </a:rPr>
              <a:t> watched his side, which </a:t>
            </a:r>
            <a:r>
              <a:rPr lang="en-US" altLang="zh-CN" sz="1100" b="1" dirty="0">
                <a:solidFill>
                  <a:schemeClr val="tx1"/>
                </a:solidFill>
                <a:highlight>
                  <a:srgbClr val="C0C0C0"/>
                </a:highlight>
              </a:rPr>
              <a:t>contained five </a:t>
            </a:r>
            <a:r>
              <a:rPr lang="en-US" altLang="zh-CN" sz="1100" b="1" dirty="0" err="1">
                <a:solidFill>
                  <a:schemeClr val="tx1"/>
                </a:solidFill>
                <a:highlight>
                  <a:srgbClr val="C0C0C0"/>
                </a:highlight>
              </a:rPr>
              <a:t>english</a:t>
            </a:r>
            <a:r>
              <a:rPr lang="en-US" altLang="zh-CN" sz="1100" b="1" dirty="0">
                <a:solidFill>
                  <a:schemeClr val="tx1"/>
                </a:solidFill>
                <a:highlight>
                  <a:srgbClr val="C0C0C0"/>
                </a:highlight>
              </a:rPr>
              <a:t>-qualified forwards in the starting pack</a:t>
            </a:r>
            <a:r>
              <a:rPr lang="en-US" altLang="zh-CN" sz="1100" dirty="0">
                <a:solidFill>
                  <a:schemeClr val="tx1"/>
                </a:solidFill>
                <a:highlight>
                  <a:srgbClr val="C0C0C0"/>
                </a:highlight>
              </a:rPr>
              <a:t>, battle in vain before </a:t>
            </a:r>
            <a:r>
              <a:rPr lang="en-US" altLang="zh-CN" sz="1100" b="1" dirty="0">
                <a:solidFill>
                  <a:schemeClr val="tx1"/>
                </a:solidFill>
                <a:highlight>
                  <a:srgbClr val="C0C0C0"/>
                </a:highlight>
              </a:rPr>
              <a:t>losing 13-9 to the </a:t>
            </a:r>
            <a:r>
              <a:rPr lang="en-US" altLang="zh-CN" sz="1100" b="1" dirty="0" err="1">
                <a:solidFill>
                  <a:schemeClr val="tx1"/>
                </a:solidFill>
                <a:highlight>
                  <a:srgbClr val="C0C0C0"/>
                </a:highlight>
              </a:rPr>
              <a:t>clermont</a:t>
            </a:r>
            <a:r>
              <a:rPr lang="en-US" altLang="zh-CN" sz="1100" b="1" dirty="0">
                <a:solidFill>
                  <a:schemeClr val="tx1"/>
                </a:solidFill>
                <a:highlight>
                  <a:srgbClr val="C0C0C0"/>
                </a:highlight>
              </a:rPr>
              <a:t> on </a:t>
            </a:r>
            <a:r>
              <a:rPr lang="en-US" altLang="zh-CN" sz="1100" b="1" dirty="0" err="1">
                <a:solidFill>
                  <a:schemeClr val="tx1"/>
                </a:solidFill>
                <a:highlight>
                  <a:srgbClr val="C0C0C0"/>
                </a:highlight>
              </a:rPr>
              <a:t>saturday</a:t>
            </a:r>
            <a:r>
              <a:rPr lang="en-US" altLang="zh-CN" sz="1100" dirty="0">
                <a:solidFill>
                  <a:schemeClr val="tx1"/>
                </a:solidFill>
                <a:highlight>
                  <a:srgbClr val="C0C0C0"/>
                </a:highlight>
              </a:rPr>
              <a:t>. [3]</a:t>
            </a:r>
            <a:r>
              <a:rPr lang="en-US" altLang="zh-CN" sz="1100" b="1" dirty="0">
                <a:solidFill>
                  <a:schemeClr val="tx1"/>
                </a:solidFill>
                <a:highlight>
                  <a:srgbClr val="C0C0C0"/>
                </a:highlight>
              </a:rPr>
              <a:t>Saracens' millionaire chairman </a:t>
            </a:r>
            <a:r>
              <a:rPr lang="en-US" altLang="zh-CN" sz="1100" b="1" dirty="0" err="1">
                <a:solidFill>
                  <a:schemeClr val="tx1"/>
                </a:solidFill>
                <a:highlight>
                  <a:srgbClr val="C0C0C0"/>
                </a:highlight>
              </a:rPr>
              <a:t>nigel</a:t>
            </a:r>
            <a:r>
              <a:rPr lang="en-US" altLang="zh-CN" sz="1100" b="1" dirty="0">
                <a:solidFill>
                  <a:schemeClr val="tx1"/>
                </a:solidFill>
                <a:highlight>
                  <a:srgbClr val="C0C0C0"/>
                </a:highlight>
              </a:rPr>
              <a:t> </a:t>
            </a:r>
            <a:r>
              <a:rPr lang="en-US" altLang="zh-CN" sz="1100" b="1" dirty="0" err="1">
                <a:solidFill>
                  <a:schemeClr val="tx1"/>
                </a:solidFill>
                <a:highlight>
                  <a:srgbClr val="C0C0C0"/>
                </a:highlight>
              </a:rPr>
              <a:t>wray</a:t>
            </a:r>
            <a:r>
              <a:rPr lang="en-US" altLang="zh-CN" sz="1100" dirty="0">
                <a:solidFill>
                  <a:schemeClr val="tx1"/>
                </a:solidFill>
                <a:highlight>
                  <a:srgbClr val="C0C0C0"/>
                </a:highlight>
              </a:rPr>
              <a:t> spent much of last week repeating his </a:t>
            </a:r>
            <a:r>
              <a:rPr lang="en-US" altLang="zh-CN" sz="1100" b="1" dirty="0">
                <a:solidFill>
                  <a:schemeClr val="tx1"/>
                </a:solidFill>
                <a:highlight>
                  <a:srgbClr val="C0C0C0"/>
                </a:highlight>
              </a:rPr>
              <a:t>belief the cap should be scrapped</a:t>
            </a:r>
            <a:r>
              <a:rPr lang="en-US" altLang="zh-CN" sz="1100" dirty="0">
                <a:solidFill>
                  <a:schemeClr val="tx1"/>
                </a:solidFill>
                <a:highlight>
                  <a:srgbClr val="C0C0C0"/>
                </a:highlight>
              </a:rPr>
              <a:t> ….[</a:t>
            </a:r>
            <a:r>
              <a:rPr lang="en-US" altLang="zh-CN" sz="1100" dirty="0">
                <a:solidFill>
                  <a:schemeClr val="tx1"/>
                </a:solidFill>
              </a:rPr>
              <a:t>11]…</a:t>
            </a:r>
            <a:endParaRPr lang="zh-CN" altLang="en-US" sz="1100" dirty="0"/>
          </a:p>
        </p:txBody>
      </p:sp>
      <p:sp>
        <p:nvSpPr>
          <p:cNvPr id="9" name="卷形: 垂直 8">
            <a:extLst>
              <a:ext uri="{FF2B5EF4-FFF2-40B4-BE49-F238E27FC236}">
                <a16:creationId xmlns:a16="http://schemas.microsoft.com/office/drawing/2014/main" id="{605E2A6E-EDB5-4678-B51D-1DB1E61175CF}"/>
              </a:ext>
            </a:extLst>
          </p:cNvPr>
          <p:cNvSpPr/>
          <p:nvPr/>
        </p:nvSpPr>
        <p:spPr>
          <a:xfrm>
            <a:off x="5364088" y="2053714"/>
            <a:ext cx="2121417" cy="2386747"/>
          </a:xfrm>
          <a:prstGeom prst="verticalScroll">
            <a:avLst>
              <a:gd name="adj" fmla="val 942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solidFill>
                  <a:schemeClr val="tx1"/>
                </a:solidFill>
              </a:rPr>
              <a:t>Saracens lost 13-9 to </a:t>
            </a:r>
            <a:r>
              <a:rPr lang="en-US" altLang="zh-CN" sz="1200" dirty="0" err="1">
                <a:solidFill>
                  <a:schemeClr val="tx1"/>
                </a:solidFill>
              </a:rPr>
              <a:t>clermont</a:t>
            </a:r>
            <a:r>
              <a:rPr lang="en-US" altLang="zh-CN" sz="1200" dirty="0">
                <a:solidFill>
                  <a:schemeClr val="tx1"/>
                </a:solidFill>
              </a:rPr>
              <a:t> at </a:t>
            </a:r>
            <a:r>
              <a:rPr lang="en-US" altLang="zh-CN" sz="1200" dirty="0" err="1">
                <a:solidFill>
                  <a:schemeClr val="tx1"/>
                </a:solidFill>
              </a:rPr>
              <a:t>stade</a:t>
            </a:r>
            <a:r>
              <a:rPr lang="en-US" altLang="zh-CN" sz="1200" dirty="0">
                <a:solidFill>
                  <a:schemeClr val="tx1"/>
                </a:solidFill>
              </a:rPr>
              <a:t> </a:t>
            </a:r>
            <a:r>
              <a:rPr lang="en-US" altLang="zh-CN" sz="1200" dirty="0" err="1">
                <a:solidFill>
                  <a:schemeClr val="tx1"/>
                </a:solidFill>
              </a:rPr>
              <a:t>geoffroy-guichard</a:t>
            </a:r>
            <a:r>
              <a:rPr lang="en-US" altLang="zh-CN" sz="1200" dirty="0">
                <a:solidFill>
                  <a:schemeClr val="tx1"/>
                </a:solidFill>
              </a:rPr>
              <a:t> on </a:t>
            </a:r>
            <a:r>
              <a:rPr lang="en-US" altLang="zh-CN" sz="1200" dirty="0" err="1">
                <a:solidFill>
                  <a:schemeClr val="tx1"/>
                </a:solidFill>
              </a:rPr>
              <a:t>saturday</a:t>
            </a:r>
            <a:r>
              <a:rPr lang="en-US" altLang="zh-CN" sz="1200" dirty="0">
                <a:solidFill>
                  <a:schemeClr val="tx1"/>
                </a:solidFill>
              </a:rPr>
              <a:t>. The </a:t>
            </a:r>
            <a:r>
              <a:rPr lang="en-US" altLang="zh-CN" sz="1200" dirty="0" err="1">
                <a:solidFill>
                  <a:schemeClr val="tx1"/>
                </a:solidFill>
              </a:rPr>
              <a:t>sarries</a:t>
            </a:r>
            <a:r>
              <a:rPr lang="en-US" altLang="zh-CN" sz="1200" dirty="0">
                <a:solidFill>
                  <a:schemeClr val="tx1"/>
                </a:solidFill>
              </a:rPr>
              <a:t> pack contained five </a:t>
            </a:r>
            <a:r>
              <a:rPr lang="en-US" altLang="zh-CN" sz="1200" dirty="0" err="1">
                <a:solidFill>
                  <a:schemeClr val="tx1"/>
                </a:solidFill>
              </a:rPr>
              <a:t>english</a:t>
            </a:r>
            <a:r>
              <a:rPr lang="en-US" altLang="zh-CN" sz="1200" dirty="0">
                <a:solidFill>
                  <a:schemeClr val="tx1"/>
                </a:solidFill>
              </a:rPr>
              <a:t>-qualified forwards. Saracens ' millionaire chairman </a:t>
            </a:r>
            <a:r>
              <a:rPr lang="en-US" altLang="zh-CN" sz="1200" dirty="0" err="1">
                <a:solidFill>
                  <a:schemeClr val="tx1"/>
                </a:solidFill>
              </a:rPr>
              <a:t>nigel</a:t>
            </a:r>
            <a:r>
              <a:rPr lang="en-US" altLang="zh-CN" sz="1200" dirty="0">
                <a:solidFill>
                  <a:schemeClr val="tx1"/>
                </a:solidFill>
              </a:rPr>
              <a:t> </a:t>
            </a:r>
            <a:r>
              <a:rPr lang="en-US" altLang="zh-CN" sz="1200" dirty="0" err="1">
                <a:solidFill>
                  <a:schemeClr val="tx1"/>
                </a:solidFill>
              </a:rPr>
              <a:t>wray</a:t>
            </a:r>
            <a:r>
              <a:rPr lang="en-US" altLang="zh-CN" sz="1200" dirty="0">
                <a:solidFill>
                  <a:schemeClr val="tx1"/>
                </a:solidFill>
              </a:rPr>
              <a:t> wants the salary cap scrapped.</a:t>
            </a:r>
            <a:endParaRPr lang="zh-CN" altLang="en-US" sz="1200" dirty="0"/>
          </a:p>
        </p:txBody>
      </p:sp>
      <p:sp>
        <p:nvSpPr>
          <p:cNvPr id="8" name="箭头: 右 7">
            <a:extLst>
              <a:ext uri="{FF2B5EF4-FFF2-40B4-BE49-F238E27FC236}">
                <a16:creationId xmlns:a16="http://schemas.microsoft.com/office/drawing/2014/main" id="{850CBC37-9E24-48A8-9C6C-C725BC19C286}"/>
              </a:ext>
            </a:extLst>
          </p:cNvPr>
          <p:cNvSpPr/>
          <p:nvPr/>
        </p:nvSpPr>
        <p:spPr>
          <a:xfrm>
            <a:off x="4247964" y="2769772"/>
            <a:ext cx="1008112" cy="64807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208625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5884940" cy="438545"/>
          </a:xfrm>
          <a:prstGeom prst="rect">
            <a:avLst/>
          </a:prstGeom>
          <a:noFill/>
        </p:spPr>
        <p:txBody>
          <a:bodyPr wrap="square" lIns="68543" tIns="34272" rIns="68543" bIns="34272" rtlCol="0">
            <a:spAutoFit/>
          </a:bodyPr>
          <a:lstStyle/>
          <a:p>
            <a:r>
              <a:rPr lang="en-US" altLang="zh-CN" sz="2400" b="1" i="1" dirty="0">
                <a:solidFill>
                  <a:schemeClr val="accent1"/>
                </a:solidFill>
                <a:latin typeface="+mj-lt"/>
                <a:ea typeface="微软雅黑" pitchFamily="34" charset="-122"/>
              </a:rPr>
              <a:t>Cross-sentence Relationship Modeling</a:t>
            </a:r>
            <a:endParaRPr lang="zh-CN" altLang="en-US" sz="2400" b="1" i="1" dirty="0">
              <a:solidFill>
                <a:schemeClr val="accent1"/>
              </a:solidFill>
              <a:latin typeface="+mj-lt"/>
              <a:ea typeface="微软雅黑" pitchFamily="34" charset="-122"/>
            </a:endParaRPr>
          </a:p>
        </p:txBody>
      </p:sp>
      <p:sp>
        <p:nvSpPr>
          <p:cNvPr id="3" name="TextBox 2">
            <a:extLst>
              <a:ext uri="{FF2B5EF4-FFF2-40B4-BE49-F238E27FC236}">
                <a16:creationId xmlns:a16="http://schemas.microsoft.com/office/drawing/2014/main" id="{AA14A6C9-7CEA-48BE-B7B8-0444ADD38D82}"/>
              </a:ext>
            </a:extLst>
          </p:cNvPr>
          <p:cNvSpPr txBox="1"/>
          <p:nvPr/>
        </p:nvSpPr>
        <p:spPr>
          <a:xfrm>
            <a:off x="1115616" y="771550"/>
            <a:ext cx="7272808" cy="461665"/>
          </a:xfrm>
          <a:prstGeom prst="rect">
            <a:avLst/>
          </a:prstGeom>
          <a:noFill/>
        </p:spPr>
        <p:txBody>
          <a:bodyPr wrap="square" rtlCol="0">
            <a:spAutoFit/>
          </a:bodyPr>
          <a:lstStyle/>
          <a:p>
            <a:r>
              <a:rPr lang="en-US" altLang="zh-CN" sz="2400" dirty="0"/>
              <a:t>Q: How to model cross-sentence relationship?</a:t>
            </a:r>
            <a:endParaRPr lang="en-US" sz="2400" b="0" dirty="0">
              <a:highlight>
                <a:srgbClr val="C0C0C0"/>
              </a:highlight>
            </a:endParaRPr>
          </a:p>
        </p:txBody>
      </p:sp>
      <p:grpSp>
        <p:nvGrpSpPr>
          <p:cNvPr id="105" name="组合 104">
            <a:extLst>
              <a:ext uri="{FF2B5EF4-FFF2-40B4-BE49-F238E27FC236}">
                <a16:creationId xmlns:a16="http://schemas.microsoft.com/office/drawing/2014/main" id="{F918FE67-88AA-4D55-B6D8-4A77192A4B86}"/>
              </a:ext>
            </a:extLst>
          </p:cNvPr>
          <p:cNvGrpSpPr/>
          <p:nvPr/>
        </p:nvGrpSpPr>
        <p:grpSpPr>
          <a:xfrm>
            <a:off x="1214581" y="2490158"/>
            <a:ext cx="2077753" cy="376818"/>
            <a:chOff x="1214581" y="2641220"/>
            <a:chExt cx="2077753" cy="376818"/>
          </a:xfrm>
        </p:grpSpPr>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76237D30-37E9-46FD-B1EC-BE32F57CD5FD}"/>
                    </a:ext>
                  </a:extLst>
                </p:cNvPr>
                <p:cNvSpPr/>
                <p:nvPr/>
              </p:nvSpPr>
              <p:spPr>
                <a:xfrm>
                  <a:off x="1214581" y="2641221"/>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9" name="椭圆 8">
                  <a:extLst>
                    <a:ext uri="{FF2B5EF4-FFF2-40B4-BE49-F238E27FC236}">
                      <a16:creationId xmlns:a16="http://schemas.microsoft.com/office/drawing/2014/main" id="{76237D30-37E9-46FD-B1EC-BE32F57CD5FD}"/>
                    </a:ext>
                  </a:extLst>
                </p:cNvPr>
                <p:cNvSpPr>
                  <a:spLocks noRot="1" noChangeAspect="1" noMove="1" noResize="1" noEditPoints="1" noAdjustHandles="1" noChangeArrowheads="1" noChangeShapeType="1" noTextEdit="1"/>
                </p:cNvSpPr>
                <p:nvPr/>
              </p:nvSpPr>
              <p:spPr>
                <a:xfrm>
                  <a:off x="1214581" y="2641221"/>
                  <a:ext cx="360039" cy="376817"/>
                </a:xfrm>
                <a:prstGeom prst="ellipse">
                  <a:avLst/>
                </a:prstGeom>
                <a:blipFill>
                  <a:blip r:embed="rId3"/>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4086DA8B-A690-4612-94A6-96EAECC0CB6C}"/>
                    </a:ext>
                  </a:extLst>
                </p:cNvPr>
                <p:cNvSpPr/>
                <p:nvPr/>
              </p:nvSpPr>
              <p:spPr>
                <a:xfrm>
                  <a:off x="1790645" y="2641221"/>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2</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0" name="椭圆 9">
                  <a:extLst>
                    <a:ext uri="{FF2B5EF4-FFF2-40B4-BE49-F238E27FC236}">
                      <a16:creationId xmlns:a16="http://schemas.microsoft.com/office/drawing/2014/main" id="{4086DA8B-A690-4612-94A6-96EAECC0CB6C}"/>
                    </a:ext>
                  </a:extLst>
                </p:cNvPr>
                <p:cNvSpPr>
                  <a:spLocks noRot="1" noChangeAspect="1" noMove="1" noResize="1" noEditPoints="1" noAdjustHandles="1" noChangeArrowheads="1" noChangeShapeType="1" noTextEdit="1"/>
                </p:cNvSpPr>
                <p:nvPr/>
              </p:nvSpPr>
              <p:spPr>
                <a:xfrm>
                  <a:off x="1790645" y="2641221"/>
                  <a:ext cx="360039" cy="376817"/>
                </a:xfrm>
                <a:prstGeom prst="ellipse">
                  <a:avLst/>
                </a:prstGeom>
                <a:blipFill>
                  <a:blip r:embed="rId4"/>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A9CCA314-BABB-4491-BE13-773AAD884376}"/>
                    </a:ext>
                  </a:extLst>
                </p:cNvPr>
                <p:cNvSpPr/>
                <p:nvPr/>
              </p:nvSpPr>
              <p:spPr>
                <a:xfrm>
                  <a:off x="2361470" y="2641220"/>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3</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1" name="椭圆 10">
                  <a:extLst>
                    <a:ext uri="{FF2B5EF4-FFF2-40B4-BE49-F238E27FC236}">
                      <a16:creationId xmlns:a16="http://schemas.microsoft.com/office/drawing/2014/main" id="{A9CCA314-BABB-4491-BE13-773AAD884376}"/>
                    </a:ext>
                  </a:extLst>
                </p:cNvPr>
                <p:cNvSpPr>
                  <a:spLocks noRot="1" noChangeAspect="1" noMove="1" noResize="1" noEditPoints="1" noAdjustHandles="1" noChangeArrowheads="1" noChangeShapeType="1" noTextEdit="1"/>
                </p:cNvSpPr>
                <p:nvPr/>
              </p:nvSpPr>
              <p:spPr>
                <a:xfrm>
                  <a:off x="2361470" y="2641220"/>
                  <a:ext cx="360039" cy="376817"/>
                </a:xfrm>
                <a:prstGeom prst="ellipse">
                  <a:avLst/>
                </a:prstGeom>
                <a:blipFill>
                  <a:blip r:embed="rId5"/>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64E0CC78-4C26-4A53-946B-5E2553EADD1F}"/>
                    </a:ext>
                  </a:extLst>
                </p:cNvPr>
                <p:cNvSpPr/>
                <p:nvPr/>
              </p:nvSpPr>
              <p:spPr>
                <a:xfrm>
                  <a:off x="2932295" y="2641220"/>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4</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 name="椭圆 11">
                  <a:extLst>
                    <a:ext uri="{FF2B5EF4-FFF2-40B4-BE49-F238E27FC236}">
                      <a16:creationId xmlns:a16="http://schemas.microsoft.com/office/drawing/2014/main" id="{64E0CC78-4C26-4A53-946B-5E2553EADD1F}"/>
                    </a:ext>
                  </a:extLst>
                </p:cNvPr>
                <p:cNvSpPr>
                  <a:spLocks noRot="1" noChangeAspect="1" noMove="1" noResize="1" noEditPoints="1" noAdjustHandles="1" noChangeArrowheads="1" noChangeShapeType="1" noTextEdit="1"/>
                </p:cNvSpPr>
                <p:nvPr/>
              </p:nvSpPr>
              <p:spPr>
                <a:xfrm>
                  <a:off x="2932295" y="2641220"/>
                  <a:ext cx="360039" cy="376817"/>
                </a:xfrm>
                <a:prstGeom prst="ellipse">
                  <a:avLst/>
                </a:prstGeom>
                <a:blipFill>
                  <a:blip r:embed="rId6"/>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E4DB46B8-E3CE-45F3-ADBE-C468387A69B3}"/>
                </a:ext>
              </a:extLst>
            </p:cNvPr>
            <p:cNvCxnSpPr>
              <a:cxnSpLocks/>
              <a:stCxn id="9" idx="6"/>
              <a:endCxn id="10" idx="2"/>
            </p:cNvCxnSpPr>
            <p:nvPr/>
          </p:nvCxnSpPr>
          <p:spPr>
            <a:xfrm>
              <a:off x="1574620" y="2829630"/>
              <a:ext cx="21602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9FA6265-7013-4C6F-95F3-13C790705791}"/>
                </a:ext>
              </a:extLst>
            </p:cNvPr>
            <p:cNvCxnSpPr>
              <a:cxnSpLocks/>
              <a:stCxn id="10" idx="6"/>
              <a:endCxn id="11" idx="2"/>
            </p:cNvCxnSpPr>
            <p:nvPr/>
          </p:nvCxnSpPr>
          <p:spPr>
            <a:xfrm flipV="1">
              <a:off x="2150684" y="2829629"/>
              <a:ext cx="210786"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3258B19-246F-477B-BF53-808F26B68F80}"/>
                </a:ext>
              </a:extLst>
            </p:cNvPr>
            <p:cNvCxnSpPr>
              <a:cxnSpLocks/>
              <a:stCxn id="11" idx="6"/>
              <a:endCxn id="12" idx="2"/>
            </p:cNvCxnSpPr>
            <p:nvPr/>
          </p:nvCxnSpPr>
          <p:spPr>
            <a:xfrm>
              <a:off x="2721509" y="2829629"/>
              <a:ext cx="21078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106" name="组合 105">
            <a:extLst>
              <a:ext uri="{FF2B5EF4-FFF2-40B4-BE49-F238E27FC236}">
                <a16:creationId xmlns:a16="http://schemas.microsoft.com/office/drawing/2014/main" id="{A255026A-D295-473E-882B-C848202781CD}"/>
              </a:ext>
            </a:extLst>
          </p:cNvPr>
          <p:cNvGrpSpPr/>
          <p:nvPr/>
        </p:nvGrpSpPr>
        <p:grpSpPr>
          <a:xfrm>
            <a:off x="3507993" y="1903401"/>
            <a:ext cx="1506928" cy="1568759"/>
            <a:chOff x="3618751" y="1973149"/>
            <a:chExt cx="1506928" cy="1568759"/>
          </a:xfrm>
        </p:grpSpPr>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53BA6AD9-A13E-4B30-911F-4D306CFE8A87}"/>
                    </a:ext>
                  </a:extLst>
                </p:cNvPr>
                <p:cNvSpPr/>
                <p:nvPr/>
              </p:nvSpPr>
              <p:spPr>
                <a:xfrm>
                  <a:off x="3618751" y="2558872"/>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6" name="椭圆 25">
                  <a:extLst>
                    <a:ext uri="{FF2B5EF4-FFF2-40B4-BE49-F238E27FC236}">
                      <a16:creationId xmlns:a16="http://schemas.microsoft.com/office/drawing/2014/main" id="{53BA6AD9-A13E-4B30-911F-4D306CFE8A87}"/>
                    </a:ext>
                  </a:extLst>
                </p:cNvPr>
                <p:cNvSpPr>
                  <a:spLocks noRot="1" noChangeAspect="1" noMove="1" noResize="1" noEditPoints="1" noAdjustHandles="1" noChangeArrowheads="1" noChangeShapeType="1" noTextEdit="1"/>
                </p:cNvSpPr>
                <p:nvPr/>
              </p:nvSpPr>
              <p:spPr>
                <a:xfrm>
                  <a:off x="3618751" y="2558872"/>
                  <a:ext cx="360039" cy="376817"/>
                </a:xfrm>
                <a:prstGeom prst="ellipse">
                  <a:avLst/>
                </a:prstGeom>
                <a:blipFill>
                  <a:blip r:embed="rId7"/>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EB393AD6-D094-4C3D-BC5D-3CDCDABCDD37}"/>
                    </a:ext>
                  </a:extLst>
                </p:cNvPr>
                <p:cNvSpPr/>
                <p:nvPr/>
              </p:nvSpPr>
              <p:spPr>
                <a:xfrm>
                  <a:off x="4165735" y="3165091"/>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2</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7" name="椭圆 26">
                  <a:extLst>
                    <a:ext uri="{FF2B5EF4-FFF2-40B4-BE49-F238E27FC236}">
                      <a16:creationId xmlns:a16="http://schemas.microsoft.com/office/drawing/2014/main" id="{EB393AD6-D094-4C3D-BC5D-3CDCDABCDD37}"/>
                    </a:ext>
                  </a:extLst>
                </p:cNvPr>
                <p:cNvSpPr>
                  <a:spLocks noRot="1" noChangeAspect="1" noMove="1" noResize="1" noEditPoints="1" noAdjustHandles="1" noChangeArrowheads="1" noChangeShapeType="1" noTextEdit="1"/>
                </p:cNvSpPr>
                <p:nvPr/>
              </p:nvSpPr>
              <p:spPr>
                <a:xfrm>
                  <a:off x="4165735" y="3165091"/>
                  <a:ext cx="360039" cy="376817"/>
                </a:xfrm>
                <a:prstGeom prst="ellipse">
                  <a:avLst/>
                </a:prstGeom>
                <a:blipFill>
                  <a:blip r:embed="rId8"/>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8C83A328-DB57-4DD7-A7CE-AF6808F791AA}"/>
                    </a:ext>
                  </a:extLst>
                </p:cNvPr>
                <p:cNvSpPr/>
                <p:nvPr/>
              </p:nvSpPr>
              <p:spPr>
                <a:xfrm>
                  <a:off x="4765640" y="2558871"/>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3</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8" name="椭圆 27">
                  <a:extLst>
                    <a:ext uri="{FF2B5EF4-FFF2-40B4-BE49-F238E27FC236}">
                      <a16:creationId xmlns:a16="http://schemas.microsoft.com/office/drawing/2014/main" id="{8C83A328-DB57-4DD7-A7CE-AF6808F791AA}"/>
                    </a:ext>
                  </a:extLst>
                </p:cNvPr>
                <p:cNvSpPr>
                  <a:spLocks noRot="1" noChangeAspect="1" noMove="1" noResize="1" noEditPoints="1" noAdjustHandles="1" noChangeArrowheads="1" noChangeShapeType="1" noTextEdit="1"/>
                </p:cNvSpPr>
                <p:nvPr/>
              </p:nvSpPr>
              <p:spPr>
                <a:xfrm>
                  <a:off x="4765640" y="2558871"/>
                  <a:ext cx="360039" cy="376817"/>
                </a:xfrm>
                <a:prstGeom prst="ellipse">
                  <a:avLst/>
                </a:prstGeom>
                <a:blipFill>
                  <a:blip r:embed="rId9"/>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516AC4B9-ADC0-44B5-80E0-5B2BB52E1A70}"/>
                    </a:ext>
                  </a:extLst>
                </p:cNvPr>
                <p:cNvSpPr/>
                <p:nvPr/>
              </p:nvSpPr>
              <p:spPr>
                <a:xfrm>
                  <a:off x="4112601" y="1973149"/>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4</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9" name="椭圆 28">
                  <a:extLst>
                    <a:ext uri="{FF2B5EF4-FFF2-40B4-BE49-F238E27FC236}">
                      <a16:creationId xmlns:a16="http://schemas.microsoft.com/office/drawing/2014/main" id="{516AC4B9-ADC0-44B5-80E0-5B2BB52E1A70}"/>
                    </a:ext>
                  </a:extLst>
                </p:cNvPr>
                <p:cNvSpPr>
                  <a:spLocks noRot="1" noChangeAspect="1" noMove="1" noResize="1" noEditPoints="1" noAdjustHandles="1" noChangeArrowheads="1" noChangeShapeType="1" noTextEdit="1"/>
                </p:cNvSpPr>
                <p:nvPr/>
              </p:nvSpPr>
              <p:spPr>
                <a:xfrm>
                  <a:off x="4112601" y="1973149"/>
                  <a:ext cx="360039" cy="376817"/>
                </a:xfrm>
                <a:prstGeom prst="ellipse">
                  <a:avLst/>
                </a:prstGeom>
                <a:blipFill>
                  <a:blip r:embed="rId10"/>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EF8A8C9E-024F-4F7F-9D44-985ED1DEB5A5}"/>
                </a:ext>
              </a:extLst>
            </p:cNvPr>
            <p:cNvCxnSpPr>
              <a:cxnSpLocks/>
              <a:stCxn id="26" idx="5"/>
              <a:endCxn id="27" idx="0"/>
            </p:cNvCxnSpPr>
            <p:nvPr/>
          </p:nvCxnSpPr>
          <p:spPr>
            <a:xfrm>
              <a:off x="3926064" y="2880505"/>
              <a:ext cx="419691" cy="284586"/>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CCE4622-B232-4DD2-90EE-658E2FDCC946}"/>
                </a:ext>
              </a:extLst>
            </p:cNvPr>
            <p:cNvCxnSpPr>
              <a:cxnSpLocks/>
              <a:stCxn id="27" idx="0"/>
              <a:endCxn id="28" idx="2"/>
            </p:cNvCxnSpPr>
            <p:nvPr/>
          </p:nvCxnSpPr>
          <p:spPr>
            <a:xfrm flipV="1">
              <a:off x="4345755" y="2747280"/>
              <a:ext cx="419885" cy="417811"/>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C85F9F3-E103-44DD-AA58-E63B7583EF8B}"/>
                </a:ext>
              </a:extLst>
            </p:cNvPr>
            <p:cNvCxnSpPr>
              <a:cxnSpLocks/>
              <a:stCxn id="28" idx="2"/>
              <a:endCxn id="29" idx="4"/>
            </p:cNvCxnSpPr>
            <p:nvPr/>
          </p:nvCxnSpPr>
          <p:spPr>
            <a:xfrm flipH="1" flipV="1">
              <a:off x="4292621" y="2349966"/>
              <a:ext cx="473019" cy="397314"/>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5EAE45FE-BF5B-48BE-9DA7-5911CB49D20D}"/>
                </a:ext>
              </a:extLst>
            </p:cNvPr>
            <p:cNvCxnSpPr>
              <a:cxnSpLocks/>
              <a:stCxn id="27" idx="0"/>
              <a:endCxn id="29" idx="4"/>
            </p:cNvCxnSpPr>
            <p:nvPr/>
          </p:nvCxnSpPr>
          <p:spPr>
            <a:xfrm flipH="1" flipV="1">
              <a:off x="4292621" y="2349966"/>
              <a:ext cx="53134" cy="815125"/>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8" name="组合 107">
            <a:extLst>
              <a:ext uri="{FF2B5EF4-FFF2-40B4-BE49-F238E27FC236}">
                <a16:creationId xmlns:a16="http://schemas.microsoft.com/office/drawing/2014/main" id="{FC30EE68-51EF-4A1B-B787-D393F6BBED61}"/>
              </a:ext>
            </a:extLst>
          </p:cNvPr>
          <p:cNvGrpSpPr/>
          <p:nvPr/>
        </p:nvGrpSpPr>
        <p:grpSpPr>
          <a:xfrm>
            <a:off x="6705003" y="1903401"/>
            <a:ext cx="1582224" cy="1568759"/>
            <a:chOff x="6705003" y="1971206"/>
            <a:chExt cx="1582224" cy="1568759"/>
          </a:xfrm>
        </p:grpSpPr>
        <mc:AlternateContent xmlns:mc="http://schemas.openxmlformats.org/markup-compatibility/2006" xmlns:a14="http://schemas.microsoft.com/office/drawing/2010/main">
          <mc:Choice Requires="a14">
            <p:sp>
              <p:nvSpPr>
                <p:cNvPr id="54" name="椭圆 53">
                  <a:extLst>
                    <a:ext uri="{FF2B5EF4-FFF2-40B4-BE49-F238E27FC236}">
                      <a16:creationId xmlns:a16="http://schemas.microsoft.com/office/drawing/2014/main" id="{71F42FF4-5AC1-4ECE-B4C3-798D731F966A}"/>
                    </a:ext>
                  </a:extLst>
                </p:cNvPr>
                <p:cNvSpPr/>
                <p:nvPr/>
              </p:nvSpPr>
              <p:spPr>
                <a:xfrm>
                  <a:off x="6705003" y="2606532"/>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54" name="椭圆 53">
                  <a:extLst>
                    <a:ext uri="{FF2B5EF4-FFF2-40B4-BE49-F238E27FC236}">
                      <a16:creationId xmlns:a16="http://schemas.microsoft.com/office/drawing/2014/main" id="{71F42FF4-5AC1-4ECE-B4C3-798D731F966A}"/>
                    </a:ext>
                  </a:extLst>
                </p:cNvPr>
                <p:cNvSpPr>
                  <a:spLocks noRot="1" noChangeAspect="1" noMove="1" noResize="1" noEditPoints="1" noAdjustHandles="1" noChangeArrowheads="1" noChangeShapeType="1" noTextEdit="1"/>
                </p:cNvSpPr>
                <p:nvPr/>
              </p:nvSpPr>
              <p:spPr>
                <a:xfrm>
                  <a:off x="6705003" y="2606532"/>
                  <a:ext cx="360039" cy="376817"/>
                </a:xfrm>
                <a:prstGeom prst="ellipse">
                  <a:avLst/>
                </a:prstGeom>
                <a:blipFill>
                  <a:blip r:embed="rId11"/>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椭圆 54">
                  <a:extLst>
                    <a:ext uri="{FF2B5EF4-FFF2-40B4-BE49-F238E27FC236}">
                      <a16:creationId xmlns:a16="http://schemas.microsoft.com/office/drawing/2014/main" id="{EC232CD4-AA16-4BD9-9F0E-0AC262169CA0}"/>
                    </a:ext>
                  </a:extLst>
                </p:cNvPr>
                <p:cNvSpPr/>
                <p:nvPr/>
              </p:nvSpPr>
              <p:spPr>
                <a:xfrm>
                  <a:off x="7327283" y="3163148"/>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2</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55" name="椭圆 54">
                  <a:extLst>
                    <a:ext uri="{FF2B5EF4-FFF2-40B4-BE49-F238E27FC236}">
                      <a16:creationId xmlns:a16="http://schemas.microsoft.com/office/drawing/2014/main" id="{EC232CD4-AA16-4BD9-9F0E-0AC262169CA0}"/>
                    </a:ext>
                  </a:extLst>
                </p:cNvPr>
                <p:cNvSpPr>
                  <a:spLocks noRot="1" noChangeAspect="1" noMove="1" noResize="1" noEditPoints="1" noAdjustHandles="1" noChangeArrowheads="1" noChangeShapeType="1" noTextEdit="1"/>
                </p:cNvSpPr>
                <p:nvPr/>
              </p:nvSpPr>
              <p:spPr>
                <a:xfrm>
                  <a:off x="7327283" y="3163148"/>
                  <a:ext cx="360039" cy="376817"/>
                </a:xfrm>
                <a:prstGeom prst="ellipse">
                  <a:avLst/>
                </a:prstGeom>
                <a:blipFill>
                  <a:blip r:embed="rId8"/>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椭圆 55">
                  <a:extLst>
                    <a:ext uri="{FF2B5EF4-FFF2-40B4-BE49-F238E27FC236}">
                      <a16:creationId xmlns:a16="http://schemas.microsoft.com/office/drawing/2014/main" id="{426CDB4D-2474-4BB5-915F-5702EBFE5BDA}"/>
                    </a:ext>
                  </a:extLst>
                </p:cNvPr>
                <p:cNvSpPr/>
                <p:nvPr/>
              </p:nvSpPr>
              <p:spPr>
                <a:xfrm>
                  <a:off x="7927188" y="2556928"/>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3</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56" name="椭圆 55">
                  <a:extLst>
                    <a:ext uri="{FF2B5EF4-FFF2-40B4-BE49-F238E27FC236}">
                      <a16:creationId xmlns:a16="http://schemas.microsoft.com/office/drawing/2014/main" id="{426CDB4D-2474-4BB5-915F-5702EBFE5BDA}"/>
                    </a:ext>
                  </a:extLst>
                </p:cNvPr>
                <p:cNvSpPr>
                  <a:spLocks noRot="1" noChangeAspect="1" noMove="1" noResize="1" noEditPoints="1" noAdjustHandles="1" noChangeArrowheads="1" noChangeShapeType="1" noTextEdit="1"/>
                </p:cNvSpPr>
                <p:nvPr/>
              </p:nvSpPr>
              <p:spPr>
                <a:xfrm>
                  <a:off x="7927188" y="2556928"/>
                  <a:ext cx="360039" cy="376817"/>
                </a:xfrm>
                <a:prstGeom prst="ellipse">
                  <a:avLst/>
                </a:prstGeom>
                <a:blipFill>
                  <a:blip r:embed="rId5"/>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椭圆 56">
                  <a:extLst>
                    <a:ext uri="{FF2B5EF4-FFF2-40B4-BE49-F238E27FC236}">
                      <a16:creationId xmlns:a16="http://schemas.microsoft.com/office/drawing/2014/main" id="{16BED3C0-F131-4F98-8354-AECA03389704}"/>
                    </a:ext>
                  </a:extLst>
                </p:cNvPr>
                <p:cNvSpPr/>
                <p:nvPr/>
              </p:nvSpPr>
              <p:spPr>
                <a:xfrm>
                  <a:off x="7274149" y="1971206"/>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4</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57" name="椭圆 56">
                  <a:extLst>
                    <a:ext uri="{FF2B5EF4-FFF2-40B4-BE49-F238E27FC236}">
                      <a16:creationId xmlns:a16="http://schemas.microsoft.com/office/drawing/2014/main" id="{16BED3C0-F131-4F98-8354-AECA03389704}"/>
                    </a:ext>
                  </a:extLst>
                </p:cNvPr>
                <p:cNvSpPr>
                  <a:spLocks noRot="1" noChangeAspect="1" noMove="1" noResize="1" noEditPoints="1" noAdjustHandles="1" noChangeArrowheads="1" noChangeShapeType="1" noTextEdit="1"/>
                </p:cNvSpPr>
                <p:nvPr/>
              </p:nvSpPr>
              <p:spPr>
                <a:xfrm>
                  <a:off x="7274149" y="1971206"/>
                  <a:ext cx="360039" cy="376817"/>
                </a:xfrm>
                <a:prstGeom prst="ellipse">
                  <a:avLst/>
                </a:prstGeom>
                <a:blipFill>
                  <a:blip r:embed="rId12"/>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58" name="直接箭头连接符 57">
              <a:extLst>
                <a:ext uri="{FF2B5EF4-FFF2-40B4-BE49-F238E27FC236}">
                  <a16:creationId xmlns:a16="http://schemas.microsoft.com/office/drawing/2014/main" id="{3C45CB07-07B9-4E6B-BC65-649DA3CA8D17}"/>
                </a:ext>
              </a:extLst>
            </p:cNvPr>
            <p:cNvCxnSpPr>
              <a:cxnSpLocks/>
              <a:stCxn id="54" idx="6"/>
              <a:endCxn id="57" idx="4"/>
            </p:cNvCxnSpPr>
            <p:nvPr/>
          </p:nvCxnSpPr>
          <p:spPr>
            <a:xfrm flipV="1">
              <a:off x="7065042" y="2348023"/>
              <a:ext cx="389127" cy="446918"/>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E1EFC9A-5E2B-4F2B-A4B2-61DAD0E7A280}"/>
                </a:ext>
              </a:extLst>
            </p:cNvPr>
            <p:cNvCxnSpPr>
              <a:cxnSpLocks/>
              <a:stCxn id="55" idx="0"/>
              <a:endCxn id="56" idx="2"/>
            </p:cNvCxnSpPr>
            <p:nvPr/>
          </p:nvCxnSpPr>
          <p:spPr>
            <a:xfrm flipV="1">
              <a:off x="7507303" y="2745337"/>
              <a:ext cx="419885" cy="417811"/>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387F625-C816-4B23-AA1E-BB0510972986}"/>
                </a:ext>
              </a:extLst>
            </p:cNvPr>
            <p:cNvCxnSpPr>
              <a:cxnSpLocks/>
              <a:stCxn id="56" idx="2"/>
              <a:endCxn id="57" idx="4"/>
            </p:cNvCxnSpPr>
            <p:nvPr/>
          </p:nvCxnSpPr>
          <p:spPr>
            <a:xfrm flipH="1" flipV="1">
              <a:off x="7454169" y="2348023"/>
              <a:ext cx="473019" cy="397314"/>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8D50372F-26E9-4966-9892-4037000AB301}"/>
                </a:ext>
              </a:extLst>
            </p:cNvPr>
            <p:cNvCxnSpPr>
              <a:cxnSpLocks/>
              <a:stCxn id="55" idx="0"/>
              <a:endCxn id="57" idx="4"/>
            </p:cNvCxnSpPr>
            <p:nvPr/>
          </p:nvCxnSpPr>
          <p:spPr>
            <a:xfrm flipH="1" flipV="1">
              <a:off x="7454169" y="2348023"/>
              <a:ext cx="53134" cy="815125"/>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4013D71-E5DA-4E3E-A980-8179C9493116}"/>
                </a:ext>
              </a:extLst>
            </p:cNvPr>
            <p:cNvCxnSpPr>
              <a:cxnSpLocks/>
              <a:stCxn id="54" idx="6"/>
              <a:endCxn id="55" idx="0"/>
            </p:cNvCxnSpPr>
            <p:nvPr/>
          </p:nvCxnSpPr>
          <p:spPr>
            <a:xfrm>
              <a:off x="7065042" y="2794941"/>
              <a:ext cx="442261" cy="368207"/>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A134CE3A-8F35-4FFF-ADE9-4EB6AB4C525C}"/>
                </a:ext>
              </a:extLst>
            </p:cNvPr>
            <p:cNvCxnSpPr>
              <a:cxnSpLocks/>
              <a:stCxn id="54" idx="6"/>
              <a:endCxn id="56" idx="2"/>
            </p:cNvCxnSpPr>
            <p:nvPr/>
          </p:nvCxnSpPr>
          <p:spPr>
            <a:xfrm flipV="1">
              <a:off x="7065042" y="2745337"/>
              <a:ext cx="862146" cy="49604"/>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7" name="组合 106">
            <a:extLst>
              <a:ext uri="{FF2B5EF4-FFF2-40B4-BE49-F238E27FC236}">
                <a16:creationId xmlns:a16="http://schemas.microsoft.com/office/drawing/2014/main" id="{98585381-2DAB-4764-B3AD-630829ADCB84}"/>
              </a:ext>
            </a:extLst>
          </p:cNvPr>
          <p:cNvGrpSpPr/>
          <p:nvPr/>
        </p:nvGrpSpPr>
        <p:grpSpPr>
          <a:xfrm>
            <a:off x="5206439" y="1903401"/>
            <a:ext cx="1282906" cy="1757167"/>
            <a:chOff x="5394084" y="2046615"/>
            <a:chExt cx="1282906" cy="1757167"/>
          </a:xfrm>
        </p:grpSpPr>
        <mc:AlternateContent xmlns:mc="http://schemas.openxmlformats.org/markup-compatibility/2006" xmlns:a14="http://schemas.microsoft.com/office/drawing/2010/main">
          <mc:Choice Requires="a14">
            <p:sp>
              <p:nvSpPr>
                <p:cNvPr id="73" name="椭圆 72">
                  <a:extLst>
                    <a:ext uri="{FF2B5EF4-FFF2-40B4-BE49-F238E27FC236}">
                      <a16:creationId xmlns:a16="http://schemas.microsoft.com/office/drawing/2014/main" id="{C1DA3777-7379-4A70-9764-6AE79FD4D553}"/>
                    </a:ext>
                  </a:extLst>
                </p:cNvPr>
                <p:cNvSpPr/>
                <p:nvPr/>
              </p:nvSpPr>
              <p:spPr>
                <a:xfrm>
                  <a:off x="5608916" y="2046615"/>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3" name="椭圆 72">
                  <a:extLst>
                    <a:ext uri="{FF2B5EF4-FFF2-40B4-BE49-F238E27FC236}">
                      <a16:creationId xmlns:a16="http://schemas.microsoft.com/office/drawing/2014/main" id="{C1DA3777-7379-4A70-9764-6AE79FD4D553}"/>
                    </a:ext>
                  </a:extLst>
                </p:cNvPr>
                <p:cNvSpPr>
                  <a:spLocks noRot="1" noChangeAspect="1" noMove="1" noResize="1" noEditPoints="1" noAdjustHandles="1" noChangeArrowheads="1" noChangeShapeType="1" noTextEdit="1"/>
                </p:cNvSpPr>
                <p:nvPr/>
              </p:nvSpPr>
              <p:spPr>
                <a:xfrm>
                  <a:off x="5608916" y="2046615"/>
                  <a:ext cx="360039" cy="376817"/>
                </a:xfrm>
                <a:prstGeom prst="ellipse">
                  <a:avLst/>
                </a:prstGeom>
                <a:blipFill>
                  <a:blip r:embed="rId3"/>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椭圆 73">
                  <a:extLst>
                    <a:ext uri="{FF2B5EF4-FFF2-40B4-BE49-F238E27FC236}">
                      <a16:creationId xmlns:a16="http://schemas.microsoft.com/office/drawing/2014/main" id="{14DAF3ED-8AD3-4C27-BB5F-F7D8340C01B1}"/>
                    </a:ext>
                  </a:extLst>
                </p:cNvPr>
                <p:cNvSpPr/>
                <p:nvPr/>
              </p:nvSpPr>
              <p:spPr>
                <a:xfrm>
                  <a:off x="5394084" y="2825504"/>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2</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4" name="椭圆 73">
                  <a:extLst>
                    <a:ext uri="{FF2B5EF4-FFF2-40B4-BE49-F238E27FC236}">
                      <a16:creationId xmlns:a16="http://schemas.microsoft.com/office/drawing/2014/main" id="{14DAF3ED-8AD3-4C27-BB5F-F7D8340C01B1}"/>
                    </a:ext>
                  </a:extLst>
                </p:cNvPr>
                <p:cNvSpPr>
                  <a:spLocks noRot="1" noChangeAspect="1" noMove="1" noResize="1" noEditPoints="1" noAdjustHandles="1" noChangeArrowheads="1" noChangeShapeType="1" noTextEdit="1"/>
                </p:cNvSpPr>
                <p:nvPr/>
              </p:nvSpPr>
              <p:spPr>
                <a:xfrm>
                  <a:off x="5394084" y="2825504"/>
                  <a:ext cx="360039" cy="376817"/>
                </a:xfrm>
                <a:prstGeom prst="ellipse">
                  <a:avLst/>
                </a:prstGeom>
                <a:blipFill>
                  <a:blip r:embed="rId8"/>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椭圆 74">
                  <a:extLst>
                    <a:ext uri="{FF2B5EF4-FFF2-40B4-BE49-F238E27FC236}">
                      <a16:creationId xmlns:a16="http://schemas.microsoft.com/office/drawing/2014/main" id="{452CE179-3092-46F6-9D4C-896269A31165}"/>
                    </a:ext>
                  </a:extLst>
                </p:cNvPr>
                <p:cNvSpPr/>
                <p:nvPr/>
              </p:nvSpPr>
              <p:spPr>
                <a:xfrm>
                  <a:off x="6055789" y="2825504"/>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3</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5" name="椭圆 74">
                  <a:extLst>
                    <a:ext uri="{FF2B5EF4-FFF2-40B4-BE49-F238E27FC236}">
                      <a16:creationId xmlns:a16="http://schemas.microsoft.com/office/drawing/2014/main" id="{452CE179-3092-46F6-9D4C-896269A31165}"/>
                    </a:ext>
                  </a:extLst>
                </p:cNvPr>
                <p:cNvSpPr>
                  <a:spLocks noRot="1" noChangeAspect="1" noMove="1" noResize="1" noEditPoints="1" noAdjustHandles="1" noChangeArrowheads="1" noChangeShapeType="1" noTextEdit="1"/>
                </p:cNvSpPr>
                <p:nvPr/>
              </p:nvSpPr>
              <p:spPr>
                <a:xfrm>
                  <a:off x="6055789" y="2825504"/>
                  <a:ext cx="360039" cy="376817"/>
                </a:xfrm>
                <a:prstGeom prst="ellipse">
                  <a:avLst/>
                </a:prstGeom>
                <a:blipFill>
                  <a:blip r:embed="rId13"/>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椭圆 75">
                  <a:extLst>
                    <a:ext uri="{FF2B5EF4-FFF2-40B4-BE49-F238E27FC236}">
                      <a16:creationId xmlns:a16="http://schemas.microsoft.com/office/drawing/2014/main" id="{E0A93063-FF30-4EE4-9C1B-5932A4C841BF}"/>
                    </a:ext>
                  </a:extLst>
                </p:cNvPr>
                <p:cNvSpPr/>
                <p:nvPr/>
              </p:nvSpPr>
              <p:spPr>
                <a:xfrm>
                  <a:off x="6316951" y="3426965"/>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4</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6" name="椭圆 75">
                  <a:extLst>
                    <a:ext uri="{FF2B5EF4-FFF2-40B4-BE49-F238E27FC236}">
                      <a16:creationId xmlns:a16="http://schemas.microsoft.com/office/drawing/2014/main" id="{E0A93063-FF30-4EE4-9C1B-5932A4C841BF}"/>
                    </a:ext>
                  </a:extLst>
                </p:cNvPr>
                <p:cNvSpPr>
                  <a:spLocks noRot="1" noChangeAspect="1" noMove="1" noResize="1" noEditPoints="1" noAdjustHandles="1" noChangeArrowheads="1" noChangeShapeType="1" noTextEdit="1"/>
                </p:cNvSpPr>
                <p:nvPr/>
              </p:nvSpPr>
              <p:spPr>
                <a:xfrm>
                  <a:off x="6316951" y="3426965"/>
                  <a:ext cx="360039" cy="376817"/>
                </a:xfrm>
                <a:prstGeom prst="ellipse">
                  <a:avLst/>
                </a:prstGeom>
                <a:blipFill>
                  <a:blip r:embed="rId14"/>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77" name="直接箭头连接符 76">
              <a:extLst>
                <a:ext uri="{FF2B5EF4-FFF2-40B4-BE49-F238E27FC236}">
                  <a16:creationId xmlns:a16="http://schemas.microsoft.com/office/drawing/2014/main" id="{AE894292-DDEE-4ECA-8FEC-9B9876552634}"/>
                </a:ext>
              </a:extLst>
            </p:cNvPr>
            <p:cNvCxnSpPr>
              <a:cxnSpLocks/>
              <a:stCxn id="73" idx="4"/>
              <a:endCxn id="74" idx="0"/>
            </p:cNvCxnSpPr>
            <p:nvPr/>
          </p:nvCxnSpPr>
          <p:spPr>
            <a:xfrm flipH="1">
              <a:off x="5574104" y="2423432"/>
              <a:ext cx="214832" cy="402072"/>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CAE70387-7E2D-4E2E-9A39-B74E9460E4D2}"/>
                </a:ext>
              </a:extLst>
            </p:cNvPr>
            <p:cNvCxnSpPr>
              <a:cxnSpLocks/>
              <a:stCxn id="73" idx="4"/>
              <a:endCxn id="75" idx="0"/>
            </p:cNvCxnSpPr>
            <p:nvPr/>
          </p:nvCxnSpPr>
          <p:spPr>
            <a:xfrm>
              <a:off x="5788936" y="2423432"/>
              <a:ext cx="446873" cy="402072"/>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56F11367-2C99-4003-980C-DD763E732A9D}"/>
                </a:ext>
              </a:extLst>
            </p:cNvPr>
            <p:cNvCxnSpPr>
              <a:cxnSpLocks/>
              <a:stCxn id="75" idx="5"/>
              <a:endCxn id="76" idx="0"/>
            </p:cNvCxnSpPr>
            <p:nvPr/>
          </p:nvCxnSpPr>
          <p:spPr>
            <a:xfrm>
              <a:off x="6363102" y="3147137"/>
              <a:ext cx="133869" cy="279828"/>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9" name="矩形 108">
            <a:extLst>
              <a:ext uri="{FF2B5EF4-FFF2-40B4-BE49-F238E27FC236}">
                <a16:creationId xmlns:a16="http://schemas.microsoft.com/office/drawing/2014/main" id="{FC8D38E9-8208-485A-8563-AA156629F7D3}"/>
              </a:ext>
            </a:extLst>
          </p:cNvPr>
          <p:cNvSpPr/>
          <p:nvPr/>
        </p:nvSpPr>
        <p:spPr>
          <a:xfrm>
            <a:off x="1394600" y="1914831"/>
            <a:ext cx="1833907" cy="338554"/>
          </a:xfrm>
          <a:prstGeom prst="rect">
            <a:avLst/>
          </a:prstGeom>
        </p:spPr>
        <p:txBody>
          <a:bodyPr wrap="square">
            <a:spAutoFit/>
          </a:bodyPr>
          <a:lstStyle/>
          <a:p>
            <a:r>
              <a:rPr lang="en-US" altLang="zh-CN" sz="1600" dirty="0"/>
              <a:t>RNN-based models</a:t>
            </a:r>
          </a:p>
        </p:txBody>
      </p:sp>
      <p:sp>
        <p:nvSpPr>
          <p:cNvPr id="116" name="文本框 115">
            <a:extLst>
              <a:ext uri="{FF2B5EF4-FFF2-40B4-BE49-F238E27FC236}">
                <a16:creationId xmlns:a16="http://schemas.microsoft.com/office/drawing/2014/main" id="{FDF249CA-D814-4438-92A9-3594393BFB4D}"/>
              </a:ext>
            </a:extLst>
          </p:cNvPr>
          <p:cNvSpPr txBox="1"/>
          <p:nvPr/>
        </p:nvSpPr>
        <p:spPr>
          <a:xfrm>
            <a:off x="6975501" y="3756977"/>
            <a:ext cx="1556939" cy="584775"/>
          </a:xfrm>
          <a:prstGeom prst="rect">
            <a:avLst/>
          </a:prstGeom>
          <a:noFill/>
        </p:spPr>
        <p:txBody>
          <a:bodyPr wrap="square" rtlCol="0">
            <a:spAutoFit/>
          </a:bodyPr>
          <a:lstStyle/>
          <a:p>
            <a:r>
              <a:rPr lang="en-US" altLang="zh-CN" sz="1600" dirty="0"/>
              <a:t>Fully-connected (Transformer)</a:t>
            </a:r>
          </a:p>
        </p:txBody>
      </p:sp>
      <p:sp>
        <p:nvSpPr>
          <p:cNvPr id="117" name="文本框 116">
            <a:extLst>
              <a:ext uri="{FF2B5EF4-FFF2-40B4-BE49-F238E27FC236}">
                <a16:creationId xmlns:a16="http://schemas.microsoft.com/office/drawing/2014/main" id="{8E4911A6-A873-4EDA-BE66-0A8D1C31EFA3}"/>
              </a:ext>
            </a:extLst>
          </p:cNvPr>
          <p:cNvSpPr txBox="1"/>
          <p:nvPr/>
        </p:nvSpPr>
        <p:spPr>
          <a:xfrm>
            <a:off x="5334823" y="3756977"/>
            <a:ext cx="1253401" cy="830997"/>
          </a:xfrm>
          <a:prstGeom prst="rect">
            <a:avLst/>
          </a:prstGeom>
          <a:noFill/>
        </p:spPr>
        <p:txBody>
          <a:bodyPr wrap="square" rtlCol="0">
            <a:spAutoFit/>
          </a:bodyPr>
          <a:lstStyle/>
          <a:p>
            <a:r>
              <a:rPr lang="en-US" altLang="zh-CN" sz="1600" dirty="0"/>
              <a:t>Discourse connectivity </a:t>
            </a:r>
          </a:p>
          <a:p>
            <a:r>
              <a:rPr lang="en-US" altLang="zh-CN" sz="1600" dirty="0"/>
              <a:t>(ADG, RST)</a:t>
            </a:r>
            <a:endParaRPr lang="zh-CN" altLang="zh-CN" sz="1600" dirty="0"/>
          </a:p>
        </p:txBody>
      </p:sp>
      <p:sp>
        <p:nvSpPr>
          <p:cNvPr id="119" name="矩形 118">
            <a:extLst>
              <a:ext uri="{FF2B5EF4-FFF2-40B4-BE49-F238E27FC236}">
                <a16:creationId xmlns:a16="http://schemas.microsoft.com/office/drawing/2014/main" id="{4D8A4C51-B12D-4912-A898-C42E25F1DB74}"/>
              </a:ext>
            </a:extLst>
          </p:cNvPr>
          <p:cNvSpPr/>
          <p:nvPr/>
        </p:nvSpPr>
        <p:spPr>
          <a:xfrm>
            <a:off x="3557363" y="3756977"/>
            <a:ext cx="1662709" cy="584775"/>
          </a:xfrm>
          <a:prstGeom prst="rect">
            <a:avLst/>
          </a:prstGeom>
        </p:spPr>
        <p:txBody>
          <a:bodyPr wrap="square">
            <a:spAutoFit/>
          </a:bodyPr>
          <a:lstStyle/>
          <a:p>
            <a:r>
              <a:rPr lang="en-US" altLang="zh-CN" sz="1600" dirty="0"/>
              <a:t>Similarity-based </a:t>
            </a:r>
          </a:p>
          <a:p>
            <a:r>
              <a:rPr lang="en-US" altLang="zh-CN" sz="1600" dirty="0"/>
              <a:t>(</a:t>
            </a:r>
            <a:r>
              <a:rPr lang="en-US" altLang="zh-CN" sz="1600" dirty="0" err="1"/>
              <a:t>TextRank</a:t>
            </a:r>
            <a:r>
              <a:rPr lang="en-US" altLang="zh-CN" sz="1600" dirty="0"/>
              <a:t>)</a:t>
            </a:r>
            <a:endParaRPr lang="zh-CN" altLang="en-US" sz="1600" dirty="0"/>
          </a:p>
        </p:txBody>
      </p:sp>
      <p:sp>
        <p:nvSpPr>
          <p:cNvPr id="4" name="矩形 3">
            <a:extLst>
              <a:ext uri="{FF2B5EF4-FFF2-40B4-BE49-F238E27FC236}">
                <a16:creationId xmlns:a16="http://schemas.microsoft.com/office/drawing/2014/main" id="{4FEBA80A-B68A-4AD1-A16A-C6A229D94A0B}"/>
              </a:ext>
            </a:extLst>
          </p:cNvPr>
          <p:cNvSpPr/>
          <p:nvPr/>
        </p:nvSpPr>
        <p:spPr>
          <a:xfrm>
            <a:off x="4650818" y="1429617"/>
            <a:ext cx="2129173" cy="369332"/>
          </a:xfrm>
          <a:prstGeom prst="rect">
            <a:avLst/>
          </a:prstGeom>
        </p:spPr>
        <p:txBody>
          <a:bodyPr wrap="none">
            <a:spAutoFit/>
          </a:bodyPr>
          <a:lstStyle/>
          <a:p>
            <a:r>
              <a:rPr lang="en-US" altLang="zh-CN" dirty="0"/>
              <a:t>Graph-based models</a:t>
            </a:r>
          </a:p>
        </p:txBody>
      </p:sp>
      <p:sp>
        <p:nvSpPr>
          <p:cNvPr id="45" name="文本框 44">
            <a:extLst>
              <a:ext uri="{FF2B5EF4-FFF2-40B4-BE49-F238E27FC236}">
                <a16:creationId xmlns:a16="http://schemas.microsoft.com/office/drawing/2014/main" id="{1EAF0EB4-68DB-4486-B88B-90337DB5910F}"/>
              </a:ext>
            </a:extLst>
          </p:cNvPr>
          <p:cNvSpPr txBox="1"/>
          <p:nvPr/>
        </p:nvSpPr>
        <p:spPr>
          <a:xfrm rot="2393371">
            <a:off x="4307853" y="2284128"/>
            <a:ext cx="537723" cy="276999"/>
          </a:xfrm>
          <a:prstGeom prst="rect">
            <a:avLst/>
          </a:prstGeom>
          <a:noFill/>
        </p:spPr>
        <p:txBody>
          <a:bodyPr wrap="square" rtlCol="0">
            <a:spAutoFit/>
          </a:bodyPr>
          <a:lstStyle/>
          <a:p>
            <a:r>
              <a:rPr lang="en-US" altLang="zh-CN" sz="1200" dirty="0">
                <a:solidFill>
                  <a:schemeClr val="accent1"/>
                </a:solidFill>
              </a:rPr>
              <a:t>w&gt;t</a:t>
            </a:r>
            <a:endParaRPr lang="zh-CN" altLang="en-US" dirty="0">
              <a:solidFill>
                <a:schemeClr val="accent1"/>
              </a:solidFill>
            </a:endParaRPr>
          </a:p>
        </p:txBody>
      </p:sp>
    </p:spTree>
    <p:extLst>
      <p:ext uri="{BB962C8B-B14F-4D97-AF65-F5344CB8AC3E}">
        <p14:creationId xmlns:p14="http://schemas.microsoft.com/office/powerpoint/2010/main" val="332112210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5994801" cy="438545"/>
          </a:xfrm>
          <a:prstGeom prst="rect">
            <a:avLst/>
          </a:prstGeom>
          <a:noFill/>
        </p:spPr>
        <p:txBody>
          <a:bodyPr wrap="square" lIns="68543" tIns="34272" rIns="68543" bIns="34272" rtlCol="0">
            <a:spAutoFit/>
          </a:bodyPr>
          <a:lstStyle/>
          <a:p>
            <a:r>
              <a:rPr lang="en-US" altLang="zh-CN" sz="2400" b="1" i="1" dirty="0">
                <a:solidFill>
                  <a:schemeClr val="accent1"/>
                </a:solidFill>
                <a:latin typeface="+mj-lt"/>
                <a:ea typeface="微软雅黑" pitchFamily="34" charset="-122"/>
              </a:rPr>
              <a:t>Cross-sentence Relationship Modeling</a:t>
            </a:r>
            <a:endParaRPr lang="zh-CN" altLang="en-US" sz="2400" b="1" i="1" dirty="0">
              <a:solidFill>
                <a:schemeClr val="accent1"/>
              </a:solidFill>
              <a:latin typeface="+mj-lt"/>
              <a:ea typeface="微软雅黑" pitchFamily="34" charset="-122"/>
            </a:endParaRPr>
          </a:p>
        </p:txBody>
      </p:sp>
      <p:sp>
        <p:nvSpPr>
          <p:cNvPr id="3" name="TextBox 2">
            <a:extLst>
              <a:ext uri="{FF2B5EF4-FFF2-40B4-BE49-F238E27FC236}">
                <a16:creationId xmlns:a16="http://schemas.microsoft.com/office/drawing/2014/main" id="{AA14A6C9-7CEA-48BE-B7B8-0444ADD38D82}"/>
              </a:ext>
            </a:extLst>
          </p:cNvPr>
          <p:cNvSpPr txBox="1"/>
          <p:nvPr/>
        </p:nvSpPr>
        <p:spPr>
          <a:xfrm>
            <a:off x="1115616" y="771550"/>
            <a:ext cx="7272808" cy="461665"/>
          </a:xfrm>
          <a:prstGeom prst="rect">
            <a:avLst/>
          </a:prstGeom>
          <a:noFill/>
        </p:spPr>
        <p:txBody>
          <a:bodyPr wrap="square" rtlCol="0">
            <a:spAutoFit/>
          </a:bodyPr>
          <a:lstStyle/>
          <a:p>
            <a:r>
              <a:rPr lang="en-US" altLang="zh-CN" sz="2400" dirty="0"/>
              <a:t>Q: How to model cross-sentence relationship?</a:t>
            </a:r>
            <a:endParaRPr lang="en-US" altLang="zh-CN" sz="2400" dirty="0">
              <a:highlight>
                <a:srgbClr val="C0C0C0"/>
              </a:highlight>
            </a:endParaRPr>
          </a:p>
        </p:txBody>
      </p:sp>
      <p:grpSp>
        <p:nvGrpSpPr>
          <p:cNvPr id="105" name="组合 104">
            <a:extLst>
              <a:ext uri="{FF2B5EF4-FFF2-40B4-BE49-F238E27FC236}">
                <a16:creationId xmlns:a16="http://schemas.microsoft.com/office/drawing/2014/main" id="{F918FE67-88AA-4D55-B6D8-4A77192A4B86}"/>
              </a:ext>
            </a:extLst>
          </p:cNvPr>
          <p:cNvGrpSpPr/>
          <p:nvPr/>
        </p:nvGrpSpPr>
        <p:grpSpPr>
          <a:xfrm>
            <a:off x="1214581" y="2408155"/>
            <a:ext cx="2077753" cy="376818"/>
            <a:chOff x="1214581" y="2641220"/>
            <a:chExt cx="2077753" cy="376818"/>
          </a:xfrm>
        </p:grpSpPr>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76237D30-37E9-46FD-B1EC-BE32F57CD5FD}"/>
                    </a:ext>
                  </a:extLst>
                </p:cNvPr>
                <p:cNvSpPr/>
                <p:nvPr/>
              </p:nvSpPr>
              <p:spPr>
                <a:xfrm>
                  <a:off x="1214581" y="2641221"/>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9" name="椭圆 8">
                  <a:extLst>
                    <a:ext uri="{FF2B5EF4-FFF2-40B4-BE49-F238E27FC236}">
                      <a16:creationId xmlns:a16="http://schemas.microsoft.com/office/drawing/2014/main" id="{76237D30-37E9-46FD-B1EC-BE32F57CD5FD}"/>
                    </a:ext>
                  </a:extLst>
                </p:cNvPr>
                <p:cNvSpPr>
                  <a:spLocks noRot="1" noChangeAspect="1" noMove="1" noResize="1" noEditPoints="1" noAdjustHandles="1" noChangeArrowheads="1" noChangeShapeType="1" noTextEdit="1"/>
                </p:cNvSpPr>
                <p:nvPr/>
              </p:nvSpPr>
              <p:spPr>
                <a:xfrm>
                  <a:off x="1214581" y="2641221"/>
                  <a:ext cx="360039" cy="376817"/>
                </a:xfrm>
                <a:prstGeom prst="ellipse">
                  <a:avLst/>
                </a:prstGeom>
                <a:blipFill>
                  <a:blip r:embed="rId3"/>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4086DA8B-A690-4612-94A6-96EAECC0CB6C}"/>
                    </a:ext>
                  </a:extLst>
                </p:cNvPr>
                <p:cNvSpPr/>
                <p:nvPr/>
              </p:nvSpPr>
              <p:spPr>
                <a:xfrm>
                  <a:off x="1790645" y="2641221"/>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2</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0" name="椭圆 9">
                  <a:extLst>
                    <a:ext uri="{FF2B5EF4-FFF2-40B4-BE49-F238E27FC236}">
                      <a16:creationId xmlns:a16="http://schemas.microsoft.com/office/drawing/2014/main" id="{4086DA8B-A690-4612-94A6-96EAECC0CB6C}"/>
                    </a:ext>
                  </a:extLst>
                </p:cNvPr>
                <p:cNvSpPr>
                  <a:spLocks noRot="1" noChangeAspect="1" noMove="1" noResize="1" noEditPoints="1" noAdjustHandles="1" noChangeArrowheads="1" noChangeShapeType="1" noTextEdit="1"/>
                </p:cNvSpPr>
                <p:nvPr/>
              </p:nvSpPr>
              <p:spPr>
                <a:xfrm>
                  <a:off x="1790645" y="2641221"/>
                  <a:ext cx="360039" cy="376817"/>
                </a:xfrm>
                <a:prstGeom prst="ellipse">
                  <a:avLst/>
                </a:prstGeom>
                <a:blipFill>
                  <a:blip r:embed="rId4"/>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A9CCA314-BABB-4491-BE13-773AAD884376}"/>
                    </a:ext>
                  </a:extLst>
                </p:cNvPr>
                <p:cNvSpPr/>
                <p:nvPr/>
              </p:nvSpPr>
              <p:spPr>
                <a:xfrm>
                  <a:off x="2361470" y="2641220"/>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3</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1" name="椭圆 10">
                  <a:extLst>
                    <a:ext uri="{FF2B5EF4-FFF2-40B4-BE49-F238E27FC236}">
                      <a16:creationId xmlns:a16="http://schemas.microsoft.com/office/drawing/2014/main" id="{A9CCA314-BABB-4491-BE13-773AAD884376}"/>
                    </a:ext>
                  </a:extLst>
                </p:cNvPr>
                <p:cNvSpPr>
                  <a:spLocks noRot="1" noChangeAspect="1" noMove="1" noResize="1" noEditPoints="1" noAdjustHandles="1" noChangeArrowheads="1" noChangeShapeType="1" noTextEdit="1"/>
                </p:cNvSpPr>
                <p:nvPr/>
              </p:nvSpPr>
              <p:spPr>
                <a:xfrm>
                  <a:off x="2361470" y="2641220"/>
                  <a:ext cx="360039" cy="376817"/>
                </a:xfrm>
                <a:prstGeom prst="ellipse">
                  <a:avLst/>
                </a:prstGeom>
                <a:blipFill>
                  <a:blip r:embed="rId5"/>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64E0CC78-4C26-4A53-946B-5E2553EADD1F}"/>
                    </a:ext>
                  </a:extLst>
                </p:cNvPr>
                <p:cNvSpPr/>
                <p:nvPr/>
              </p:nvSpPr>
              <p:spPr>
                <a:xfrm>
                  <a:off x="2932295" y="2641220"/>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4</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 name="椭圆 11">
                  <a:extLst>
                    <a:ext uri="{FF2B5EF4-FFF2-40B4-BE49-F238E27FC236}">
                      <a16:creationId xmlns:a16="http://schemas.microsoft.com/office/drawing/2014/main" id="{64E0CC78-4C26-4A53-946B-5E2553EADD1F}"/>
                    </a:ext>
                  </a:extLst>
                </p:cNvPr>
                <p:cNvSpPr>
                  <a:spLocks noRot="1" noChangeAspect="1" noMove="1" noResize="1" noEditPoints="1" noAdjustHandles="1" noChangeArrowheads="1" noChangeShapeType="1" noTextEdit="1"/>
                </p:cNvSpPr>
                <p:nvPr/>
              </p:nvSpPr>
              <p:spPr>
                <a:xfrm>
                  <a:off x="2932295" y="2641220"/>
                  <a:ext cx="360039" cy="376817"/>
                </a:xfrm>
                <a:prstGeom prst="ellipse">
                  <a:avLst/>
                </a:prstGeom>
                <a:blipFill>
                  <a:blip r:embed="rId6"/>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E4DB46B8-E3CE-45F3-ADBE-C468387A69B3}"/>
                </a:ext>
              </a:extLst>
            </p:cNvPr>
            <p:cNvCxnSpPr>
              <a:cxnSpLocks/>
              <a:stCxn id="9" idx="6"/>
              <a:endCxn id="10" idx="2"/>
            </p:cNvCxnSpPr>
            <p:nvPr/>
          </p:nvCxnSpPr>
          <p:spPr>
            <a:xfrm>
              <a:off x="1574620" y="2829630"/>
              <a:ext cx="21602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9FA6265-7013-4C6F-95F3-13C790705791}"/>
                </a:ext>
              </a:extLst>
            </p:cNvPr>
            <p:cNvCxnSpPr>
              <a:cxnSpLocks/>
              <a:stCxn id="10" idx="6"/>
              <a:endCxn id="11" idx="2"/>
            </p:cNvCxnSpPr>
            <p:nvPr/>
          </p:nvCxnSpPr>
          <p:spPr>
            <a:xfrm flipV="1">
              <a:off x="2150684" y="2829629"/>
              <a:ext cx="210786"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3258B19-246F-477B-BF53-808F26B68F80}"/>
                </a:ext>
              </a:extLst>
            </p:cNvPr>
            <p:cNvCxnSpPr>
              <a:cxnSpLocks/>
              <a:stCxn id="11" idx="6"/>
              <a:endCxn id="12" idx="2"/>
            </p:cNvCxnSpPr>
            <p:nvPr/>
          </p:nvCxnSpPr>
          <p:spPr>
            <a:xfrm>
              <a:off x="2721509" y="2829629"/>
              <a:ext cx="21078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106" name="组合 105">
            <a:extLst>
              <a:ext uri="{FF2B5EF4-FFF2-40B4-BE49-F238E27FC236}">
                <a16:creationId xmlns:a16="http://schemas.microsoft.com/office/drawing/2014/main" id="{A255026A-D295-473E-882B-C848202781CD}"/>
              </a:ext>
            </a:extLst>
          </p:cNvPr>
          <p:cNvGrpSpPr/>
          <p:nvPr/>
        </p:nvGrpSpPr>
        <p:grpSpPr>
          <a:xfrm>
            <a:off x="3507993" y="1821398"/>
            <a:ext cx="1506928" cy="1568759"/>
            <a:chOff x="3618751" y="1973149"/>
            <a:chExt cx="1506928" cy="1568759"/>
          </a:xfrm>
        </p:grpSpPr>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53BA6AD9-A13E-4B30-911F-4D306CFE8A87}"/>
                    </a:ext>
                  </a:extLst>
                </p:cNvPr>
                <p:cNvSpPr/>
                <p:nvPr/>
              </p:nvSpPr>
              <p:spPr>
                <a:xfrm>
                  <a:off x="3618751" y="2558872"/>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6" name="椭圆 25">
                  <a:extLst>
                    <a:ext uri="{FF2B5EF4-FFF2-40B4-BE49-F238E27FC236}">
                      <a16:creationId xmlns:a16="http://schemas.microsoft.com/office/drawing/2014/main" id="{53BA6AD9-A13E-4B30-911F-4D306CFE8A87}"/>
                    </a:ext>
                  </a:extLst>
                </p:cNvPr>
                <p:cNvSpPr>
                  <a:spLocks noRot="1" noChangeAspect="1" noMove="1" noResize="1" noEditPoints="1" noAdjustHandles="1" noChangeArrowheads="1" noChangeShapeType="1" noTextEdit="1"/>
                </p:cNvSpPr>
                <p:nvPr/>
              </p:nvSpPr>
              <p:spPr>
                <a:xfrm>
                  <a:off x="3618751" y="2558872"/>
                  <a:ext cx="360039" cy="376817"/>
                </a:xfrm>
                <a:prstGeom prst="ellipse">
                  <a:avLst/>
                </a:prstGeom>
                <a:blipFill>
                  <a:blip r:embed="rId7"/>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EB393AD6-D094-4C3D-BC5D-3CDCDABCDD37}"/>
                    </a:ext>
                  </a:extLst>
                </p:cNvPr>
                <p:cNvSpPr/>
                <p:nvPr/>
              </p:nvSpPr>
              <p:spPr>
                <a:xfrm>
                  <a:off x="4165735" y="3165091"/>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2</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7" name="椭圆 26">
                  <a:extLst>
                    <a:ext uri="{FF2B5EF4-FFF2-40B4-BE49-F238E27FC236}">
                      <a16:creationId xmlns:a16="http://schemas.microsoft.com/office/drawing/2014/main" id="{EB393AD6-D094-4C3D-BC5D-3CDCDABCDD37}"/>
                    </a:ext>
                  </a:extLst>
                </p:cNvPr>
                <p:cNvSpPr>
                  <a:spLocks noRot="1" noChangeAspect="1" noMove="1" noResize="1" noEditPoints="1" noAdjustHandles="1" noChangeArrowheads="1" noChangeShapeType="1" noTextEdit="1"/>
                </p:cNvSpPr>
                <p:nvPr/>
              </p:nvSpPr>
              <p:spPr>
                <a:xfrm>
                  <a:off x="4165735" y="3165091"/>
                  <a:ext cx="360039" cy="376817"/>
                </a:xfrm>
                <a:prstGeom prst="ellipse">
                  <a:avLst/>
                </a:prstGeom>
                <a:blipFill>
                  <a:blip r:embed="rId8"/>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8C83A328-DB57-4DD7-A7CE-AF6808F791AA}"/>
                    </a:ext>
                  </a:extLst>
                </p:cNvPr>
                <p:cNvSpPr/>
                <p:nvPr/>
              </p:nvSpPr>
              <p:spPr>
                <a:xfrm>
                  <a:off x="4765640" y="2558871"/>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3</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8" name="椭圆 27">
                  <a:extLst>
                    <a:ext uri="{FF2B5EF4-FFF2-40B4-BE49-F238E27FC236}">
                      <a16:creationId xmlns:a16="http://schemas.microsoft.com/office/drawing/2014/main" id="{8C83A328-DB57-4DD7-A7CE-AF6808F791AA}"/>
                    </a:ext>
                  </a:extLst>
                </p:cNvPr>
                <p:cNvSpPr>
                  <a:spLocks noRot="1" noChangeAspect="1" noMove="1" noResize="1" noEditPoints="1" noAdjustHandles="1" noChangeArrowheads="1" noChangeShapeType="1" noTextEdit="1"/>
                </p:cNvSpPr>
                <p:nvPr/>
              </p:nvSpPr>
              <p:spPr>
                <a:xfrm>
                  <a:off x="4765640" y="2558871"/>
                  <a:ext cx="360039" cy="376817"/>
                </a:xfrm>
                <a:prstGeom prst="ellipse">
                  <a:avLst/>
                </a:prstGeom>
                <a:blipFill>
                  <a:blip r:embed="rId9"/>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516AC4B9-ADC0-44B5-80E0-5B2BB52E1A70}"/>
                    </a:ext>
                  </a:extLst>
                </p:cNvPr>
                <p:cNvSpPr/>
                <p:nvPr/>
              </p:nvSpPr>
              <p:spPr>
                <a:xfrm>
                  <a:off x="4112601" y="1973149"/>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4</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9" name="椭圆 28">
                  <a:extLst>
                    <a:ext uri="{FF2B5EF4-FFF2-40B4-BE49-F238E27FC236}">
                      <a16:creationId xmlns:a16="http://schemas.microsoft.com/office/drawing/2014/main" id="{516AC4B9-ADC0-44B5-80E0-5B2BB52E1A70}"/>
                    </a:ext>
                  </a:extLst>
                </p:cNvPr>
                <p:cNvSpPr>
                  <a:spLocks noRot="1" noChangeAspect="1" noMove="1" noResize="1" noEditPoints="1" noAdjustHandles="1" noChangeArrowheads="1" noChangeShapeType="1" noTextEdit="1"/>
                </p:cNvSpPr>
                <p:nvPr/>
              </p:nvSpPr>
              <p:spPr>
                <a:xfrm>
                  <a:off x="4112601" y="1973149"/>
                  <a:ext cx="360039" cy="376817"/>
                </a:xfrm>
                <a:prstGeom prst="ellipse">
                  <a:avLst/>
                </a:prstGeom>
                <a:blipFill>
                  <a:blip r:embed="rId10"/>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EF8A8C9E-024F-4F7F-9D44-985ED1DEB5A5}"/>
                </a:ext>
              </a:extLst>
            </p:cNvPr>
            <p:cNvCxnSpPr>
              <a:cxnSpLocks/>
              <a:stCxn id="26" idx="5"/>
              <a:endCxn id="27" idx="0"/>
            </p:cNvCxnSpPr>
            <p:nvPr/>
          </p:nvCxnSpPr>
          <p:spPr>
            <a:xfrm>
              <a:off x="3926064" y="2880505"/>
              <a:ext cx="419691" cy="284586"/>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CCE4622-B232-4DD2-90EE-658E2FDCC946}"/>
                </a:ext>
              </a:extLst>
            </p:cNvPr>
            <p:cNvCxnSpPr>
              <a:cxnSpLocks/>
              <a:stCxn id="27" idx="0"/>
              <a:endCxn id="28" idx="2"/>
            </p:cNvCxnSpPr>
            <p:nvPr/>
          </p:nvCxnSpPr>
          <p:spPr>
            <a:xfrm flipV="1">
              <a:off x="4345755" y="2747280"/>
              <a:ext cx="419885" cy="417811"/>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C85F9F3-E103-44DD-AA58-E63B7583EF8B}"/>
                </a:ext>
              </a:extLst>
            </p:cNvPr>
            <p:cNvCxnSpPr>
              <a:cxnSpLocks/>
              <a:stCxn id="28" idx="2"/>
              <a:endCxn id="29" idx="4"/>
            </p:cNvCxnSpPr>
            <p:nvPr/>
          </p:nvCxnSpPr>
          <p:spPr>
            <a:xfrm flipH="1" flipV="1">
              <a:off x="4292621" y="2349966"/>
              <a:ext cx="473019" cy="397314"/>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5EAE45FE-BF5B-48BE-9DA7-5911CB49D20D}"/>
                </a:ext>
              </a:extLst>
            </p:cNvPr>
            <p:cNvCxnSpPr>
              <a:cxnSpLocks/>
              <a:stCxn id="27" idx="0"/>
              <a:endCxn id="29" idx="4"/>
            </p:cNvCxnSpPr>
            <p:nvPr/>
          </p:nvCxnSpPr>
          <p:spPr>
            <a:xfrm flipH="1" flipV="1">
              <a:off x="4292621" y="2349966"/>
              <a:ext cx="53134" cy="815125"/>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8" name="组合 107">
            <a:extLst>
              <a:ext uri="{FF2B5EF4-FFF2-40B4-BE49-F238E27FC236}">
                <a16:creationId xmlns:a16="http://schemas.microsoft.com/office/drawing/2014/main" id="{FC30EE68-51EF-4A1B-B787-D393F6BBED61}"/>
              </a:ext>
            </a:extLst>
          </p:cNvPr>
          <p:cNvGrpSpPr/>
          <p:nvPr/>
        </p:nvGrpSpPr>
        <p:grpSpPr>
          <a:xfrm>
            <a:off x="6705003" y="1821398"/>
            <a:ext cx="1582224" cy="1568759"/>
            <a:chOff x="6705003" y="1971206"/>
            <a:chExt cx="1582224" cy="1568759"/>
          </a:xfrm>
        </p:grpSpPr>
        <mc:AlternateContent xmlns:mc="http://schemas.openxmlformats.org/markup-compatibility/2006" xmlns:a14="http://schemas.microsoft.com/office/drawing/2010/main">
          <mc:Choice Requires="a14">
            <p:sp>
              <p:nvSpPr>
                <p:cNvPr id="54" name="椭圆 53">
                  <a:extLst>
                    <a:ext uri="{FF2B5EF4-FFF2-40B4-BE49-F238E27FC236}">
                      <a16:creationId xmlns:a16="http://schemas.microsoft.com/office/drawing/2014/main" id="{71F42FF4-5AC1-4ECE-B4C3-798D731F966A}"/>
                    </a:ext>
                  </a:extLst>
                </p:cNvPr>
                <p:cNvSpPr/>
                <p:nvPr/>
              </p:nvSpPr>
              <p:spPr>
                <a:xfrm>
                  <a:off x="6705003" y="2606532"/>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54" name="椭圆 53">
                  <a:extLst>
                    <a:ext uri="{FF2B5EF4-FFF2-40B4-BE49-F238E27FC236}">
                      <a16:creationId xmlns:a16="http://schemas.microsoft.com/office/drawing/2014/main" id="{71F42FF4-5AC1-4ECE-B4C3-798D731F966A}"/>
                    </a:ext>
                  </a:extLst>
                </p:cNvPr>
                <p:cNvSpPr>
                  <a:spLocks noRot="1" noChangeAspect="1" noMove="1" noResize="1" noEditPoints="1" noAdjustHandles="1" noChangeArrowheads="1" noChangeShapeType="1" noTextEdit="1"/>
                </p:cNvSpPr>
                <p:nvPr/>
              </p:nvSpPr>
              <p:spPr>
                <a:xfrm>
                  <a:off x="6705003" y="2606532"/>
                  <a:ext cx="360039" cy="376817"/>
                </a:xfrm>
                <a:prstGeom prst="ellipse">
                  <a:avLst/>
                </a:prstGeom>
                <a:blipFill>
                  <a:blip r:embed="rId11"/>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椭圆 54">
                  <a:extLst>
                    <a:ext uri="{FF2B5EF4-FFF2-40B4-BE49-F238E27FC236}">
                      <a16:creationId xmlns:a16="http://schemas.microsoft.com/office/drawing/2014/main" id="{EC232CD4-AA16-4BD9-9F0E-0AC262169CA0}"/>
                    </a:ext>
                  </a:extLst>
                </p:cNvPr>
                <p:cNvSpPr/>
                <p:nvPr/>
              </p:nvSpPr>
              <p:spPr>
                <a:xfrm>
                  <a:off x="7327283" y="3163148"/>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2</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55" name="椭圆 54">
                  <a:extLst>
                    <a:ext uri="{FF2B5EF4-FFF2-40B4-BE49-F238E27FC236}">
                      <a16:creationId xmlns:a16="http://schemas.microsoft.com/office/drawing/2014/main" id="{EC232CD4-AA16-4BD9-9F0E-0AC262169CA0}"/>
                    </a:ext>
                  </a:extLst>
                </p:cNvPr>
                <p:cNvSpPr>
                  <a:spLocks noRot="1" noChangeAspect="1" noMove="1" noResize="1" noEditPoints="1" noAdjustHandles="1" noChangeArrowheads="1" noChangeShapeType="1" noTextEdit="1"/>
                </p:cNvSpPr>
                <p:nvPr/>
              </p:nvSpPr>
              <p:spPr>
                <a:xfrm>
                  <a:off x="7327283" y="3163148"/>
                  <a:ext cx="360039" cy="376817"/>
                </a:xfrm>
                <a:prstGeom prst="ellipse">
                  <a:avLst/>
                </a:prstGeom>
                <a:blipFill>
                  <a:blip r:embed="rId8"/>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椭圆 55">
                  <a:extLst>
                    <a:ext uri="{FF2B5EF4-FFF2-40B4-BE49-F238E27FC236}">
                      <a16:creationId xmlns:a16="http://schemas.microsoft.com/office/drawing/2014/main" id="{426CDB4D-2474-4BB5-915F-5702EBFE5BDA}"/>
                    </a:ext>
                  </a:extLst>
                </p:cNvPr>
                <p:cNvSpPr/>
                <p:nvPr/>
              </p:nvSpPr>
              <p:spPr>
                <a:xfrm>
                  <a:off x="7927188" y="2556928"/>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3</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56" name="椭圆 55">
                  <a:extLst>
                    <a:ext uri="{FF2B5EF4-FFF2-40B4-BE49-F238E27FC236}">
                      <a16:creationId xmlns:a16="http://schemas.microsoft.com/office/drawing/2014/main" id="{426CDB4D-2474-4BB5-915F-5702EBFE5BDA}"/>
                    </a:ext>
                  </a:extLst>
                </p:cNvPr>
                <p:cNvSpPr>
                  <a:spLocks noRot="1" noChangeAspect="1" noMove="1" noResize="1" noEditPoints="1" noAdjustHandles="1" noChangeArrowheads="1" noChangeShapeType="1" noTextEdit="1"/>
                </p:cNvSpPr>
                <p:nvPr/>
              </p:nvSpPr>
              <p:spPr>
                <a:xfrm>
                  <a:off x="7927188" y="2556928"/>
                  <a:ext cx="360039" cy="376817"/>
                </a:xfrm>
                <a:prstGeom prst="ellipse">
                  <a:avLst/>
                </a:prstGeom>
                <a:blipFill>
                  <a:blip r:embed="rId5"/>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椭圆 56">
                  <a:extLst>
                    <a:ext uri="{FF2B5EF4-FFF2-40B4-BE49-F238E27FC236}">
                      <a16:creationId xmlns:a16="http://schemas.microsoft.com/office/drawing/2014/main" id="{16BED3C0-F131-4F98-8354-AECA03389704}"/>
                    </a:ext>
                  </a:extLst>
                </p:cNvPr>
                <p:cNvSpPr/>
                <p:nvPr/>
              </p:nvSpPr>
              <p:spPr>
                <a:xfrm>
                  <a:off x="7274149" y="1971206"/>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4</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57" name="椭圆 56">
                  <a:extLst>
                    <a:ext uri="{FF2B5EF4-FFF2-40B4-BE49-F238E27FC236}">
                      <a16:creationId xmlns:a16="http://schemas.microsoft.com/office/drawing/2014/main" id="{16BED3C0-F131-4F98-8354-AECA03389704}"/>
                    </a:ext>
                  </a:extLst>
                </p:cNvPr>
                <p:cNvSpPr>
                  <a:spLocks noRot="1" noChangeAspect="1" noMove="1" noResize="1" noEditPoints="1" noAdjustHandles="1" noChangeArrowheads="1" noChangeShapeType="1" noTextEdit="1"/>
                </p:cNvSpPr>
                <p:nvPr/>
              </p:nvSpPr>
              <p:spPr>
                <a:xfrm>
                  <a:off x="7274149" y="1971206"/>
                  <a:ext cx="360039" cy="376817"/>
                </a:xfrm>
                <a:prstGeom prst="ellipse">
                  <a:avLst/>
                </a:prstGeom>
                <a:blipFill>
                  <a:blip r:embed="rId12"/>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58" name="直接箭头连接符 57">
              <a:extLst>
                <a:ext uri="{FF2B5EF4-FFF2-40B4-BE49-F238E27FC236}">
                  <a16:creationId xmlns:a16="http://schemas.microsoft.com/office/drawing/2014/main" id="{3C45CB07-07B9-4E6B-BC65-649DA3CA8D17}"/>
                </a:ext>
              </a:extLst>
            </p:cNvPr>
            <p:cNvCxnSpPr>
              <a:cxnSpLocks/>
              <a:stCxn id="54" idx="6"/>
              <a:endCxn id="57" idx="4"/>
            </p:cNvCxnSpPr>
            <p:nvPr/>
          </p:nvCxnSpPr>
          <p:spPr>
            <a:xfrm flipV="1">
              <a:off x="7065042" y="2348023"/>
              <a:ext cx="389127" cy="446918"/>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E1EFC9A-5E2B-4F2B-A4B2-61DAD0E7A280}"/>
                </a:ext>
              </a:extLst>
            </p:cNvPr>
            <p:cNvCxnSpPr>
              <a:cxnSpLocks/>
              <a:stCxn id="55" idx="0"/>
              <a:endCxn id="56" idx="2"/>
            </p:cNvCxnSpPr>
            <p:nvPr/>
          </p:nvCxnSpPr>
          <p:spPr>
            <a:xfrm flipV="1">
              <a:off x="7507303" y="2745337"/>
              <a:ext cx="419885" cy="417811"/>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387F625-C816-4B23-AA1E-BB0510972986}"/>
                </a:ext>
              </a:extLst>
            </p:cNvPr>
            <p:cNvCxnSpPr>
              <a:cxnSpLocks/>
              <a:stCxn id="56" idx="2"/>
              <a:endCxn id="57" idx="4"/>
            </p:cNvCxnSpPr>
            <p:nvPr/>
          </p:nvCxnSpPr>
          <p:spPr>
            <a:xfrm flipH="1" flipV="1">
              <a:off x="7454169" y="2348023"/>
              <a:ext cx="473019" cy="397314"/>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8D50372F-26E9-4966-9892-4037000AB301}"/>
                </a:ext>
              </a:extLst>
            </p:cNvPr>
            <p:cNvCxnSpPr>
              <a:cxnSpLocks/>
              <a:stCxn id="55" idx="0"/>
              <a:endCxn id="57" idx="4"/>
            </p:cNvCxnSpPr>
            <p:nvPr/>
          </p:nvCxnSpPr>
          <p:spPr>
            <a:xfrm flipH="1" flipV="1">
              <a:off x="7454169" y="2348023"/>
              <a:ext cx="53134" cy="815125"/>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4013D71-E5DA-4E3E-A980-8179C9493116}"/>
                </a:ext>
              </a:extLst>
            </p:cNvPr>
            <p:cNvCxnSpPr>
              <a:cxnSpLocks/>
              <a:stCxn id="54" idx="6"/>
              <a:endCxn id="55" idx="0"/>
            </p:cNvCxnSpPr>
            <p:nvPr/>
          </p:nvCxnSpPr>
          <p:spPr>
            <a:xfrm>
              <a:off x="7065042" y="2794941"/>
              <a:ext cx="442261" cy="368207"/>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A134CE3A-8F35-4FFF-ADE9-4EB6AB4C525C}"/>
                </a:ext>
              </a:extLst>
            </p:cNvPr>
            <p:cNvCxnSpPr>
              <a:cxnSpLocks/>
              <a:stCxn id="54" idx="6"/>
              <a:endCxn id="56" idx="2"/>
            </p:cNvCxnSpPr>
            <p:nvPr/>
          </p:nvCxnSpPr>
          <p:spPr>
            <a:xfrm flipV="1">
              <a:off x="7065042" y="2745337"/>
              <a:ext cx="862146" cy="49604"/>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7" name="组合 106">
            <a:extLst>
              <a:ext uri="{FF2B5EF4-FFF2-40B4-BE49-F238E27FC236}">
                <a16:creationId xmlns:a16="http://schemas.microsoft.com/office/drawing/2014/main" id="{98585381-2DAB-4764-B3AD-630829ADCB84}"/>
              </a:ext>
            </a:extLst>
          </p:cNvPr>
          <p:cNvGrpSpPr/>
          <p:nvPr/>
        </p:nvGrpSpPr>
        <p:grpSpPr>
          <a:xfrm>
            <a:off x="5206439" y="1821398"/>
            <a:ext cx="1282906" cy="1757167"/>
            <a:chOff x="5394084" y="2046615"/>
            <a:chExt cx="1282906" cy="1757167"/>
          </a:xfrm>
        </p:grpSpPr>
        <mc:AlternateContent xmlns:mc="http://schemas.openxmlformats.org/markup-compatibility/2006" xmlns:a14="http://schemas.microsoft.com/office/drawing/2010/main">
          <mc:Choice Requires="a14">
            <p:sp>
              <p:nvSpPr>
                <p:cNvPr id="73" name="椭圆 72">
                  <a:extLst>
                    <a:ext uri="{FF2B5EF4-FFF2-40B4-BE49-F238E27FC236}">
                      <a16:creationId xmlns:a16="http://schemas.microsoft.com/office/drawing/2014/main" id="{C1DA3777-7379-4A70-9764-6AE79FD4D553}"/>
                    </a:ext>
                  </a:extLst>
                </p:cNvPr>
                <p:cNvSpPr/>
                <p:nvPr/>
              </p:nvSpPr>
              <p:spPr>
                <a:xfrm>
                  <a:off x="5608916" y="2046615"/>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3" name="椭圆 72">
                  <a:extLst>
                    <a:ext uri="{FF2B5EF4-FFF2-40B4-BE49-F238E27FC236}">
                      <a16:creationId xmlns:a16="http://schemas.microsoft.com/office/drawing/2014/main" id="{C1DA3777-7379-4A70-9764-6AE79FD4D553}"/>
                    </a:ext>
                  </a:extLst>
                </p:cNvPr>
                <p:cNvSpPr>
                  <a:spLocks noRot="1" noChangeAspect="1" noMove="1" noResize="1" noEditPoints="1" noAdjustHandles="1" noChangeArrowheads="1" noChangeShapeType="1" noTextEdit="1"/>
                </p:cNvSpPr>
                <p:nvPr/>
              </p:nvSpPr>
              <p:spPr>
                <a:xfrm>
                  <a:off x="5608916" y="2046615"/>
                  <a:ext cx="360039" cy="376817"/>
                </a:xfrm>
                <a:prstGeom prst="ellipse">
                  <a:avLst/>
                </a:prstGeom>
                <a:blipFill>
                  <a:blip r:embed="rId3"/>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椭圆 73">
                  <a:extLst>
                    <a:ext uri="{FF2B5EF4-FFF2-40B4-BE49-F238E27FC236}">
                      <a16:creationId xmlns:a16="http://schemas.microsoft.com/office/drawing/2014/main" id="{14DAF3ED-8AD3-4C27-BB5F-F7D8340C01B1}"/>
                    </a:ext>
                  </a:extLst>
                </p:cNvPr>
                <p:cNvSpPr/>
                <p:nvPr/>
              </p:nvSpPr>
              <p:spPr>
                <a:xfrm>
                  <a:off x="5394084" y="2825504"/>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2</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4" name="椭圆 73">
                  <a:extLst>
                    <a:ext uri="{FF2B5EF4-FFF2-40B4-BE49-F238E27FC236}">
                      <a16:creationId xmlns:a16="http://schemas.microsoft.com/office/drawing/2014/main" id="{14DAF3ED-8AD3-4C27-BB5F-F7D8340C01B1}"/>
                    </a:ext>
                  </a:extLst>
                </p:cNvPr>
                <p:cNvSpPr>
                  <a:spLocks noRot="1" noChangeAspect="1" noMove="1" noResize="1" noEditPoints="1" noAdjustHandles="1" noChangeArrowheads="1" noChangeShapeType="1" noTextEdit="1"/>
                </p:cNvSpPr>
                <p:nvPr/>
              </p:nvSpPr>
              <p:spPr>
                <a:xfrm>
                  <a:off x="5394084" y="2825504"/>
                  <a:ext cx="360039" cy="376817"/>
                </a:xfrm>
                <a:prstGeom prst="ellipse">
                  <a:avLst/>
                </a:prstGeom>
                <a:blipFill>
                  <a:blip r:embed="rId13"/>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椭圆 74">
                  <a:extLst>
                    <a:ext uri="{FF2B5EF4-FFF2-40B4-BE49-F238E27FC236}">
                      <a16:creationId xmlns:a16="http://schemas.microsoft.com/office/drawing/2014/main" id="{452CE179-3092-46F6-9D4C-896269A31165}"/>
                    </a:ext>
                  </a:extLst>
                </p:cNvPr>
                <p:cNvSpPr/>
                <p:nvPr/>
              </p:nvSpPr>
              <p:spPr>
                <a:xfrm>
                  <a:off x="6055789" y="2825504"/>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3</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5" name="椭圆 74">
                  <a:extLst>
                    <a:ext uri="{FF2B5EF4-FFF2-40B4-BE49-F238E27FC236}">
                      <a16:creationId xmlns:a16="http://schemas.microsoft.com/office/drawing/2014/main" id="{452CE179-3092-46F6-9D4C-896269A31165}"/>
                    </a:ext>
                  </a:extLst>
                </p:cNvPr>
                <p:cNvSpPr>
                  <a:spLocks noRot="1" noChangeAspect="1" noMove="1" noResize="1" noEditPoints="1" noAdjustHandles="1" noChangeArrowheads="1" noChangeShapeType="1" noTextEdit="1"/>
                </p:cNvSpPr>
                <p:nvPr/>
              </p:nvSpPr>
              <p:spPr>
                <a:xfrm>
                  <a:off x="6055789" y="2825504"/>
                  <a:ext cx="360039" cy="376817"/>
                </a:xfrm>
                <a:prstGeom prst="ellipse">
                  <a:avLst/>
                </a:prstGeom>
                <a:blipFill>
                  <a:blip r:embed="rId14"/>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椭圆 75">
                  <a:extLst>
                    <a:ext uri="{FF2B5EF4-FFF2-40B4-BE49-F238E27FC236}">
                      <a16:creationId xmlns:a16="http://schemas.microsoft.com/office/drawing/2014/main" id="{E0A93063-FF30-4EE4-9C1B-5932A4C841BF}"/>
                    </a:ext>
                  </a:extLst>
                </p:cNvPr>
                <p:cNvSpPr/>
                <p:nvPr/>
              </p:nvSpPr>
              <p:spPr>
                <a:xfrm>
                  <a:off x="6316951" y="3426965"/>
                  <a:ext cx="360039" cy="376817"/>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4</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6" name="椭圆 75">
                  <a:extLst>
                    <a:ext uri="{FF2B5EF4-FFF2-40B4-BE49-F238E27FC236}">
                      <a16:creationId xmlns:a16="http://schemas.microsoft.com/office/drawing/2014/main" id="{E0A93063-FF30-4EE4-9C1B-5932A4C841BF}"/>
                    </a:ext>
                  </a:extLst>
                </p:cNvPr>
                <p:cNvSpPr>
                  <a:spLocks noRot="1" noChangeAspect="1" noMove="1" noResize="1" noEditPoints="1" noAdjustHandles="1" noChangeArrowheads="1" noChangeShapeType="1" noTextEdit="1"/>
                </p:cNvSpPr>
                <p:nvPr/>
              </p:nvSpPr>
              <p:spPr>
                <a:xfrm>
                  <a:off x="6316951" y="3426965"/>
                  <a:ext cx="360039" cy="376817"/>
                </a:xfrm>
                <a:prstGeom prst="ellipse">
                  <a:avLst/>
                </a:prstGeom>
                <a:blipFill>
                  <a:blip r:embed="rId15"/>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77" name="直接箭头连接符 76">
              <a:extLst>
                <a:ext uri="{FF2B5EF4-FFF2-40B4-BE49-F238E27FC236}">
                  <a16:creationId xmlns:a16="http://schemas.microsoft.com/office/drawing/2014/main" id="{AE894292-DDEE-4ECA-8FEC-9B9876552634}"/>
                </a:ext>
              </a:extLst>
            </p:cNvPr>
            <p:cNvCxnSpPr>
              <a:cxnSpLocks/>
              <a:stCxn id="73" idx="4"/>
              <a:endCxn id="74" idx="0"/>
            </p:cNvCxnSpPr>
            <p:nvPr/>
          </p:nvCxnSpPr>
          <p:spPr>
            <a:xfrm flipH="1">
              <a:off x="5574104" y="2423432"/>
              <a:ext cx="214832" cy="402072"/>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CAE70387-7E2D-4E2E-9A39-B74E9460E4D2}"/>
                </a:ext>
              </a:extLst>
            </p:cNvPr>
            <p:cNvCxnSpPr>
              <a:cxnSpLocks/>
              <a:stCxn id="73" idx="4"/>
              <a:endCxn id="75" idx="0"/>
            </p:cNvCxnSpPr>
            <p:nvPr/>
          </p:nvCxnSpPr>
          <p:spPr>
            <a:xfrm>
              <a:off x="5788936" y="2423432"/>
              <a:ext cx="446873" cy="402072"/>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56F11367-2C99-4003-980C-DD763E732A9D}"/>
                </a:ext>
              </a:extLst>
            </p:cNvPr>
            <p:cNvCxnSpPr>
              <a:cxnSpLocks/>
              <a:stCxn id="75" idx="5"/>
              <a:endCxn id="76" idx="0"/>
            </p:cNvCxnSpPr>
            <p:nvPr/>
          </p:nvCxnSpPr>
          <p:spPr>
            <a:xfrm>
              <a:off x="6363102" y="3147137"/>
              <a:ext cx="133869" cy="279828"/>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9" name="矩形 108">
            <a:extLst>
              <a:ext uri="{FF2B5EF4-FFF2-40B4-BE49-F238E27FC236}">
                <a16:creationId xmlns:a16="http://schemas.microsoft.com/office/drawing/2014/main" id="{FC8D38E9-8208-485A-8563-AA156629F7D3}"/>
              </a:ext>
            </a:extLst>
          </p:cNvPr>
          <p:cNvSpPr/>
          <p:nvPr/>
        </p:nvSpPr>
        <p:spPr>
          <a:xfrm>
            <a:off x="1394600" y="1832828"/>
            <a:ext cx="1833907" cy="338554"/>
          </a:xfrm>
          <a:prstGeom prst="rect">
            <a:avLst/>
          </a:prstGeom>
        </p:spPr>
        <p:txBody>
          <a:bodyPr wrap="square">
            <a:spAutoFit/>
          </a:bodyPr>
          <a:lstStyle/>
          <a:p>
            <a:r>
              <a:rPr lang="en-US" altLang="zh-CN" sz="1600" dirty="0"/>
              <a:t>RNN-based models</a:t>
            </a:r>
          </a:p>
        </p:txBody>
      </p:sp>
      <p:sp>
        <p:nvSpPr>
          <p:cNvPr id="116" name="文本框 115">
            <a:extLst>
              <a:ext uri="{FF2B5EF4-FFF2-40B4-BE49-F238E27FC236}">
                <a16:creationId xmlns:a16="http://schemas.microsoft.com/office/drawing/2014/main" id="{FDF249CA-D814-4438-92A9-3594393BFB4D}"/>
              </a:ext>
            </a:extLst>
          </p:cNvPr>
          <p:cNvSpPr txBox="1"/>
          <p:nvPr/>
        </p:nvSpPr>
        <p:spPr>
          <a:xfrm>
            <a:off x="6975501" y="3674974"/>
            <a:ext cx="1556939" cy="584775"/>
          </a:xfrm>
          <a:prstGeom prst="rect">
            <a:avLst/>
          </a:prstGeom>
          <a:noFill/>
        </p:spPr>
        <p:txBody>
          <a:bodyPr wrap="square" rtlCol="0">
            <a:spAutoFit/>
          </a:bodyPr>
          <a:lstStyle/>
          <a:p>
            <a:r>
              <a:rPr lang="en-US" altLang="zh-CN" sz="1600" dirty="0"/>
              <a:t>Fully-connected (Transformer)</a:t>
            </a:r>
          </a:p>
        </p:txBody>
      </p:sp>
      <p:sp>
        <p:nvSpPr>
          <p:cNvPr id="117" name="文本框 116">
            <a:extLst>
              <a:ext uri="{FF2B5EF4-FFF2-40B4-BE49-F238E27FC236}">
                <a16:creationId xmlns:a16="http://schemas.microsoft.com/office/drawing/2014/main" id="{8E4911A6-A873-4EDA-BE66-0A8D1C31EFA3}"/>
              </a:ext>
            </a:extLst>
          </p:cNvPr>
          <p:cNvSpPr txBox="1"/>
          <p:nvPr/>
        </p:nvSpPr>
        <p:spPr>
          <a:xfrm>
            <a:off x="5334823" y="3674974"/>
            <a:ext cx="1253401" cy="830997"/>
          </a:xfrm>
          <a:prstGeom prst="rect">
            <a:avLst/>
          </a:prstGeom>
          <a:noFill/>
        </p:spPr>
        <p:txBody>
          <a:bodyPr wrap="square" rtlCol="0">
            <a:spAutoFit/>
          </a:bodyPr>
          <a:lstStyle/>
          <a:p>
            <a:r>
              <a:rPr lang="en-US" altLang="zh-CN" sz="1600" dirty="0"/>
              <a:t>Discourse connectivity </a:t>
            </a:r>
          </a:p>
          <a:p>
            <a:r>
              <a:rPr lang="en-US" altLang="zh-CN" sz="1600" dirty="0"/>
              <a:t>(ADG, RST)</a:t>
            </a:r>
            <a:endParaRPr lang="zh-CN" altLang="zh-CN" sz="1600" dirty="0"/>
          </a:p>
        </p:txBody>
      </p:sp>
      <p:sp>
        <p:nvSpPr>
          <p:cNvPr id="119" name="矩形 118">
            <a:extLst>
              <a:ext uri="{FF2B5EF4-FFF2-40B4-BE49-F238E27FC236}">
                <a16:creationId xmlns:a16="http://schemas.microsoft.com/office/drawing/2014/main" id="{4D8A4C51-B12D-4912-A898-C42E25F1DB74}"/>
              </a:ext>
            </a:extLst>
          </p:cNvPr>
          <p:cNvSpPr/>
          <p:nvPr/>
        </p:nvSpPr>
        <p:spPr>
          <a:xfrm>
            <a:off x="3557363" y="3674974"/>
            <a:ext cx="1662709" cy="584775"/>
          </a:xfrm>
          <a:prstGeom prst="rect">
            <a:avLst/>
          </a:prstGeom>
        </p:spPr>
        <p:txBody>
          <a:bodyPr wrap="square">
            <a:spAutoFit/>
          </a:bodyPr>
          <a:lstStyle/>
          <a:p>
            <a:r>
              <a:rPr lang="en-US" altLang="zh-CN" sz="1600" dirty="0"/>
              <a:t>Similarity-based </a:t>
            </a:r>
          </a:p>
          <a:p>
            <a:r>
              <a:rPr lang="en-US" altLang="zh-CN" sz="1600" dirty="0"/>
              <a:t>(</a:t>
            </a:r>
            <a:r>
              <a:rPr lang="en-US" altLang="zh-CN" sz="1600" dirty="0" err="1"/>
              <a:t>TextRank</a:t>
            </a:r>
            <a:r>
              <a:rPr lang="en-US" altLang="zh-CN" sz="1600" dirty="0"/>
              <a:t>)</a:t>
            </a:r>
            <a:endParaRPr lang="zh-CN" altLang="en-US" sz="1600" dirty="0"/>
          </a:p>
        </p:txBody>
      </p:sp>
      <p:sp>
        <p:nvSpPr>
          <p:cNvPr id="124" name="文本框 123">
            <a:extLst>
              <a:ext uri="{FF2B5EF4-FFF2-40B4-BE49-F238E27FC236}">
                <a16:creationId xmlns:a16="http://schemas.microsoft.com/office/drawing/2014/main" id="{8EC16F4D-5482-4E65-B9C7-077D3690B69D}"/>
              </a:ext>
            </a:extLst>
          </p:cNvPr>
          <p:cNvSpPr txBox="1"/>
          <p:nvPr/>
        </p:nvSpPr>
        <p:spPr>
          <a:xfrm>
            <a:off x="3625593" y="4421849"/>
            <a:ext cx="1389328" cy="369332"/>
          </a:xfrm>
          <a:prstGeom prst="rect">
            <a:avLst/>
          </a:prstGeom>
          <a:noFill/>
        </p:spPr>
        <p:txBody>
          <a:bodyPr wrap="square" rtlCol="0">
            <a:spAutoFit/>
          </a:bodyPr>
          <a:lstStyle/>
          <a:p>
            <a:r>
              <a:rPr lang="en-US" altLang="zh-CN" i="1" dirty="0">
                <a:solidFill>
                  <a:schemeClr val="accent2"/>
                </a:solidFill>
              </a:rPr>
              <a:t>threshold?</a:t>
            </a:r>
            <a:endParaRPr lang="zh-CN" altLang="en-US" i="1" dirty="0">
              <a:solidFill>
                <a:schemeClr val="accent2"/>
              </a:solidFill>
            </a:endParaRPr>
          </a:p>
        </p:txBody>
      </p:sp>
      <p:sp>
        <p:nvSpPr>
          <p:cNvPr id="125" name="文本框 124">
            <a:extLst>
              <a:ext uri="{FF2B5EF4-FFF2-40B4-BE49-F238E27FC236}">
                <a16:creationId xmlns:a16="http://schemas.microsoft.com/office/drawing/2014/main" id="{71675E3E-5D8D-497D-A987-6664ED168FC0}"/>
              </a:ext>
            </a:extLst>
          </p:cNvPr>
          <p:cNvSpPr txBox="1"/>
          <p:nvPr/>
        </p:nvSpPr>
        <p:spPr>
          <a:xfrm>
            <a:off x="5001063" y="4421456"/>
            <a:ext cx="1974438" cy="369332"/>
          </a:xfrm>
          <a:prstGeom prst="rect">
            <a:avLst/>
          </a:prstGeom>
          <a:noFill/>
        </p:spPr>
        <p:txBody>
          <a:bodyPr wrap="square" rtlCol="0">
            <a:spAutoFit/>
          </a:bodyPr>
          <a:lstStyle/>
          <a:p>
            <a:r>
              <a:rPr lang="en-US" altLang="zh-CN" dirty="0">
                <a:solidFill>
                  <a:schemeClr val="accent2"/>
                </a:solidFill>
              </a:rPr>
              <a:t>error propagation?</a:t>
            </a:r>
            <a:endParaRPr lang="zh-CN" altLang="en-US" dirty="0">
              <a:solidFill>
                <a:schemeClr val="accent2"/>
              </a:solidFill>
            </a:endParaRPr>
          </a:p>
        </p:txBody>
      </p:sp>
      <p:sp>
        <p:nvSpPr>
          <p:cNvPr id="126" name="文本框 125">
            <a:extLst>
              <a:ext uri="{FF2B5EF4-FFF2-40B4-BE49-F238E27FC236}">
                <a16:creationId xmlns:a16="http://schemas.microsoft.com/office/drawing/2014/main" id="{B64BD0E9-BBFD-459C-B837-4C07E42327C7}"/>
              </a:ext>
            </a:extLst>
          </p:cNvPr>
          <p:cNvSpPr txBox="1"/>
          <p:nvPr/>
        </p:nvSpPr>
        <p:spPr>
          <a:xfrm>
            <a:off x="7065042" y="4421456"/>
            <a:ext cx="1389328" cy="369332"/>
          </a:xfrm>
          <a:prstGeom prst="rect">
            <a:avLst/>
          </a:prstGeom>
          <a:noFill/>
        </p:spPr>
        <p:txBody>
          <a:bodyPr wrap="square" rtlCol="0">
            <a:spAutoFit/>
          </a:bodyPr>
          <a:lstStyle/>
          <a:p>
            <a:r>
              <a:rPr lang="en-US" altLang="zh-CN" dirty="0">
                <a:solidFill>
                  <a:schemeClr val="accent2"/>
                </a:solidFill>
              </a:rPr>
              <a:t>lack prior?</a:t>
            </a:r>
            <a:endParaRPr lang="zh-CN" altLang="en-US" dirty="0">
              <a:solidFill>
                <a:schemeClr val="accent2"/>
              </a:solidFill>
            </a:endParaRPr>
          </a:p>
        </p:txBody>
      </p:sp>
      <p:sp>
        <p:nvSpPr>
          <p:cNvPr id="127" name="文本框 126">
            <a:extLst>
              <a:ext uri="{FF2B5EF4-FFF2-40B4-BE49-F238E27FC236}">
                <a16:creationId xmlns:a16="http://schemas.microsoft.com/office/drawing/2014/main" id="{1C5AC8E0-DF9F-402C-8A34-10E2CEC8A0AF}"/>
              </a:ext>
            </a:extLst>
          </p:cNvPr>
          <p:cNvSpPr txBox="1"/>
          <p:nvPr/>
        </p:nvSpPr>
        <p:spPr>
          <a:xfrm>
            <a:off x="1035153" y="2971828"/>
            <a:ext cx="2756849" cy="369332"/>
          </a:xfrm>
          <a:prstGeom prst="rect">
            <a:avLst/>
          </a:prstGeom>
          <a:noFill/>
        </p:spPr>
        <p:txBody>
          <a:bodyPr wrap="square" rtlCol="0">
            <a:spAutoFit/>
          </a:bodyPr>
          <a:lstStyle/>
          <a:p>
            <a:r>
              <a:rPr lang="en-US" altLang="zh-CN" i="1" dirty="0">
                <a:solidFill>
                  <a:schemeClr val="accent2"/>
                </a:solidFill>
              </a:rPr>
              <a:t>long-distance dependency?</a:t>
            </a:r>
            <a:endParaRPr lang="zh-CN" altLang="en-US" i="1" dirty="0">
              <a:solidFill>
                <a:schemeClr val="accent2"/>
              </a:solidFill>
            </a:endParaRPr>
          </a:p>
        </p:txBody>
      </p:sp>
      <p:sp>
        <p:nvSpPr>
          <p:cNvPr id="129" name="矩形 128">
            <a:extLst>
              <a:ext uri="{FF2B5EF4-FFF2-40B4-BE49-F238E27FC236}">
                <a16:creationId xmlns:a16="http://schemas.microsoft.com/office/drawing/2014/main" id="{E6986CFE-DC8F-4958-8FBE-0A5B90D812CA}"/>
              </a:ext>
            </a:extLst>
          </p:cNvPr>
          <p:cNvSpPr/>
          <p:nvPr/>
        </p:nvSpPr>
        <p:spPr>
          <a:xfrm>
            <a:off x="4650818" y="1347614"/>
            <a:ext cx="2129173" cy="369332"/>
          </a:xfrm>
          <a:prstGeom prst="rect">
            <a:avLst/>
          </a:prstGeom>
        </p:spPr>
        <p:txBody>
          <a:bodyPr wrap="none">
            <a:spAutoFit/>
          </a:bodyPr>
          <a:lstStyle/>
          <a:p>
            <a:r>
              <a:rPr lang="en-US" altLang="zh-CN" dirty="0"/>
              <a:t>Graph-based models</a:t>
            </a:r>
          </a:p>
        </p:txBody>
      </p:sp>
      <p:sp>
        <p:nvSpPr>
          <p:cNvPr id="130" name="文本框 129">
            <a:extLst>
              <a:ext uri="{FF2B5EF4-FFF2-40B4-BE49-F238E27FC236}">
                <a16:creationId xmlns:a16="http://schemas.microsoft.com/office/drawing/2014/main" id="{17BF1C4F-EA3E-451D-B969-87AC080371D4}"/>
              </a:ext>
            </a:extLst>
          </p:cNvPr>
          <p:cNvSpPr txBox="1"/>
          <p:nvPr/>
        </p:nvSpPr>
        <p:spPr>
          <a:xfrm rot="2393371">
            <a:off x="4315605" y="2216737"/>
            <a:ext cx="471600" cy="276999"/>
          </a:xfrm>
          <a:prstGeom prst="rect">
            <a:avLst/>
          </a:prstGeom>
          <a:noFill/>
        </p:spPr>
        <p:txBody>
          <a:bodyPr wrap="square" rtlCol="0">
            <a:spAutoFit/>
          </a:bodyPr>
          <a:lstStyle/>
          <a:p>
            <a:r>
              <a:rPr lang="en-US" altLang="zh-CN" sz="1200" dirty="0">
                <a:solidFill>
                  <a:schemeClr val="accent1"/>
                </a:solidFill>
              </a:rPr>
              <a:t>w&gt;t</a:t>
            </a:r>
            <a:endParaRPr lang="zh-CN" altLang="en-US" dirty="0">
              <a:solidFill>
                <a:schemeClr val="accent1"/>
              </a:solidFill>
            </a:endParaRPr>
          </a:p>
        </p:txBody>
      </p:sp>
    </p:spTree>
    <p:extLst>
      <p:ext uri="{BB962C8B-B14F-4D97-AF65-F5344CB8AC3E}">
        <p14:creationId xmlns:p14="http://schemas.microsoft.com/office/powerpoint/2010/main" val="599859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barn(inVertical)">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barn(inVertical)">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barn(inVertical)">
                                      <p:cBhvr>
                                        <p:cTn id="1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p:bldP spid="1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4948835" cy="438545"/>
          </a:xfrm>
          <a:prstGeom prst="rect">
            <a:avLst/>
          </a:prstGeom>
          <a:noFill/>
        </p:spPr>
        <p:txBody>
          <a:bodyPr wrap="square" lIns="68543" tIns="34272" rIns="68543" bIns="34272" rtlCol="0">
            <a:spAutoFit/>
          </a:bodyPr>
          <a:lstStyle/>
          <a:p>
            <a:r>
              <a:rPr lang="en-US" altLang="zh-CN" sz="2400" b="1" i="1" dirty="0" err="1">
                <a:solidFill>
                  <a:schemeClr val="accent1"/>
                </a:solidFill>
                <a:latin typeface="+mj-lt"/>
                <a:ea typeface="微软雅黑" pitchFamily="34" charset="-122"/>
              </a:rPr>
              <a:t>HeterSumGraph</a:t>
            </a:r>
            <a:endParaRPr lang="zh-CN" altLang="en-US" sz="2400" b="1" i="1" dirty="0">
              <a:solidFill>
                <a:schemeClr val="accent1"/>
              </a:solidFill>
              <a:latin typeface="+mj-lt"/>
              <a:ea typeface="微软雅黑" pitchFamily="34" charset="-122"/>
            </a:endParaRPr>
          </a:p>
        </p:txBody>
      </p:sp>
      <p:sp>
        <p:nvSpPr>
          <p:cNvPr id="3" name="TextBox 2">
            <a:extLst>
              <a:ext uri="{FF2B5EF4-FFF2-40B4-BE49-F238E27FC236}">
                <a16:creationId xmlns:a16="http://schemas.microsoft.com/office/drawing/2014/main" id="{AA14A6C9-7CEA-48BE-B7B8-0444ADD38D82}"/>
              </a:ext>
            </a:extLst>
          </p:cNvPr>
          <p:cNvSpPr txBox="1"/>
          <p:nvPr/>
        </p:nvSpPr>
        <p:spPr>
          <a:xfrm>
            <a:off x="1115616" y="771550"/>
            <a:ext cx="7272808" cy="707886"/>
          </a:xfrm>
          <a:prstGeom prst="rect">
            <a:avLst/>
          </a:prstGeom>
          <a:noFill/>
        </p:spPr>
        <p:txBody>
          <a:bodyPr wrap="square" rtlCol="0">
            <a:spAutoFit/>
          </a:bodyPr>
          <a:lstStyle/>
          <a:p>
            <a:r>
              <a:rPr lang="en-US" altLang="zh-CN" sz="2400" dirty="0"/>
              <a:t>Q: How to model cross-sentence relationship?</a:t>
            </a:r>
            <a:endParaRPr lang="en-US" sz="2400" b="0" dirty="0"/>
          </a:p>
          <a:p>
            <a:endParaRPr lang="en-US" sz="1600" b="0" dirty="0"/>
          </a:p>
        </p:txBody>
      </p:sp>
      <mc:AlternateContent xmlns:mc="http://schemas.openxmlformats.org/markup-compatibility/2006">
        <mc:Choice xmlns:a14="http://schemas.microsoft.com/office/drawing/2010/main" Requires="a14">
          <p:sp>
            <p:nvSpPr>
              <p:cNvPr id="19" name="椭圆 18">
                <a:extLst>
                  <a:ext uri="{FF2B5EF4-FFF2-40B4-BE49-F238E27FC236}">
                    <a16:creationId xmlns:a16="http://schemas.microsoft.com/office/drawing/2014/main" id="{7B791AAD-099C-4B3A-8A2E-9854121F906F}"/>
                  </a:ext>
                </a:extLst>
              </p:cNvPr>
              <p:cNvSpPr/>
              <p:nvPr/>
            </p:nvSpPr>
            <p:spPr>
              <a:xfrm>
                <a:off x="5842037" y="1830205"/>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p:sp>
            <p:nvSpPr>
              <p:cNvPr id="19" name="椭圆 18">
                <a:extLst>
                  <a:ext uri="{FF2B5EF4-FFF2-40B4-BE49-F238E27FC236}">
                    <a16:creationId xmlns:a16="http://schemas.microsoft.com/office/drawing/2014/main" id="{7B791AAD-099C-4B3A-8A2E-9854121F906F}"/>
                  </a:ext>
                </a:extLst>
              </p:cNvPr>
              <p:cNvSpPr>
                <a:spLocks noRot="1" noChangeAspect="1" noMove="1" noResize="1" noEditPoints="1" noAdjustHandles="1" noChangeArrowheads="1" noChangeShapeType="1" noTextEdit="1"/>
              </p:cNvSpPr>
              <p:nvPr/>
            </p:nvSpPr>
            <p:spPr>
              <a:xfrm>
                <a:off x="5842037" y="1830205"/>
                <a:ext cx="552827" cy="539957"/>
              </a:xfrm>
              <a:prstGeom prst="ellipse">
                <a:avLst/>
              </a:prstGeom>
              <a:blipFill>
                <a:blip r:embed="rId3"/>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a:extLst>
                  <a:ext uri="{FF2B5EF4-FFF2-40B4-BE49-F238E27FC236}">
                    <a16:creationId xmlns:a16="http://schemas.microsoft.com/office/drawing/2014/main" id="{05E804ED-D1A7-4B86-89F0-EF55900EF5C2}"/>
                  </a:ext>
                </a:extLst>
              </p:cNvPr>
              <p:cNvSpPr/>
              <p:nvPr/>
            </p:nvSpPr>
            <p:spPr>
              <a:xfrm>
                <a:off x="5456193" y="2514354"/>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p:sp>
            <p:nvSpPr>
              <p:cNvPr id="20" name="椭圆 19">
                <a:extLst>
                  <a:ext uri="{FF2B5EF4-FFF2-40B4-BE49-F238E27FC236}">
                    <a16:creationId xmlns:a16="http://schemas.microsoft.com/office/drawing/2014/main" id="{05E804ED-D1A7-4B86-89F0-EF55900EF5C2}"/>
                  </a:ext>
                </a:extLst>
              </p:cNvPr>
              <p:cNvSpPr>
                <a:spLocks noRot="1" noChangeAspect="1" noMove="1" noResize="1" noEditPoints="1" noAdjustHandles="1" noChangeArrowheads="1" noChangeShapeType="1" noTextEdit="1"/>
              </p:cNvSpPr>
              <p:nvPr/>
            </p:nvSpPr>
            <p:spPr>
              <a:xfrm>
                <a:off x="5456193" y="2514354"/>
                <a:ext cx="552827" cy="539957"/>
              </a:xfrm>
              <a:prstGeom prst="ellipse">
                <a:avLst/>
              </a:prstGeom>
              <a:blipFill>
                <a:blip r:embed="rId4"/>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a:extLst>
                  <a:ext uri="{FF2B5EF4-FFF2-40B4-BE49-F238E27FC236}">
                    <a16:creationId xmlns:a16="http://schemas.microsoft.com/office/drawing/2014/main" id="{FDC49B2B-B62F-4851-9846-6805F746A69B}"/>
                  </a:ext>
                </a:extLst>
              </p:cNvPr>
              <p:cNvSpPr/>
              <p:nvPr/>
            </p:nvSpPr>
            <p:spPr>
              <a:xfrm>
                <a:off x="5859586" y="3102924"/>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p:sp>
            <p:nvSpPr>
              <p:cNvPr id="21" name="椭圆 20">
                <a:extLst>
                  <a:ext uri="{FF2B5EF4-FFF2-40B4-BE49-F238E27FC236}">
                    <a16:creationId xmlns:a16="http://schemas.microsoft.com/office/drawing/2014/main" id="{FDC49B2B-B62F-4851-9846-6805F746A69B}"/>
                  </a:ext>
                </a:extLst>
              </p:cNvPr>
              <p:cNvSpPr>
                <a:spLocks noRot="1" noChangeAspect="1" noMove="1" noResize="1" noEditPoints="1" noAdjustHandles="1" noChangeArrowheads="1" noChangeShapeType="1" noTextEdit="1"/>
              </p:cNvSpPr>
              <p:nvPr/>
            </p:nvSpPr>
            <p:spPr>
              <a:xfrm>
                <a:off x="5859586" y="3102924"/>
                <a:ext cx="552827" cy="539957"/>
              </a:xfrm>
              <a:prstGeom prst="ellipse">
                <a:avLst/>
              </a:prstGeom>
              <a:blipFill>
                <a:blip r:embed="rId5"/>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9FECA2A1-8148-4C7A-AB7C-20573C759D55}"/>
              </a:ext>
            </a:extLst>
          </p:cNvPr>
          <p:cNvCxnSpPr>
            <a:cxnSpLocks/>
            <a:stCxn id="19" idx="6"/>
            <a:endCxn id="45" idx="1"/>
          </p:cNvCxnSpPr>
          <p:nvPr/>
        </p:nvCxnSpPr>
        <p:spPr>
          <a:xfrm>
            <a:off x="6394864" y="2100184"/>
            <a:ext cx="734926" cy="308990"/>
          </a:xfrm>
          <a:prstGeom prst="line">
            <a:avLst/>
          </a:prstGeom>
          <a:noFill/>
          <a:ln w="19050" cap="flat" cmpd="sng" algn="ctr">
            <a:solidFill>
              <a:srgbClr val="ED7D31"/>
            </a:solidFill>
            <a:prstDash val="solid"/>
            <a:miter lim="800000"/>
          </a:ln>
          <a:effectLst/>
        </p:spPr>
      </p:cxnSp>
      <p:cxnSp>
        <p:nvCxnSpPr>
          <p:cNvPr id="38" name="直接连接符 37">
            <a:extLst>
              <a:ext uri="{FF2B5EF4-FFF2-40B4-BE49-F238E27FC236}">
                <a16:creationId xmlns:a16="http://schemas.microsoft.com/office/drawing/2014/main" id="{D7ACAC96-BF96-4D10-B624-E171382FE371}"/>
              </a:ext>
            </a:extLst>
          </p:cNvPr>
          <p:cNvCxnSpPr>
            <a:cxnSpLocks/>
            <a:stCxn id="20" idx="6"/>
            <a:endCxn id="45" idx="1"/>
          </p:cNvCxnSpPr>
          <p:nvPr/>
        </p:nvCxnSpPr>
        <p:spPr>
          <a:xfrm flipV="1">
            <a:off x="6009020" y="2409174"/>
            <a:ext cx="1120770" cy="375159"/>
          </a:xfrm>
          <a:prstGeom prst="line">
            <a:avLst/>
          </a:prstGeom>
          <a:noFill/>
          <a:ln w="19050" cap="flat" cmpd="sng" algn="ctr">
            <a:solidFill>
              <a:srgbClr val="ED7D31"/>
            </a:solidFill>
            <a:prstDash val="solid"/>
            <a:miter lim="800000"/>
          </a:ln>
          <a:effectLst/>
        </p:spPr>
      </p:cxnSp>
      <p:cxnSp>
        <p:nvCxnSpPr>
          <p:cNvPr id="39" name="直接连接符 38">
            <a:extLst>
              <a:ext uri="{FF2B5EF4-FFF2-40B4-BE49-F238E27FC236}">
                <a16:creationId xmlns:a16="http://schemas.microsoft.com/office/drawing/2014/main" id="{464D13DE-6029-4686-B140-FDE20C86683D}"/>
              </a:ext>
            </a:extLst>
          </p:cNvPr>
          <p:cNvCxnSpPr>
            <a:cxnSpLocks/>
            <a:stCxn id="20" idx="6"/>
            <a:endCxn id="46" idx="1"/>
          </p:cNvCxnSpPr>
          <p:nvPr/>
        </p:nvCxnSpPr>
        <p:spPr>
          <a:xfrm>
            <a:off x="6009020" y="2784333"/>
            <a:ext cx="1136095" cy="332194"/>
          </a:xfrm>
          <a:prstGeom prst="line">
            <a:avLst/>
          </a:prstGeom>
          <a:noFill/>
          <a:ln w="19050" cap="flat" cmpd="sng" algn="ctr">
            <a:solidFill>
              <a:srgbClr val="ED7D31"/>
            </a:solidFill>
            <a:prstDash val="solid"/>
            <a:miter lim="800000"/>
          </a:ln>
          <a:effectLst/>
        </p:spPr>
      </p:cxnSp>
      <p:cxnSp>
        <p:nvCxnSpPr>
          <p:cNvPr id="40" name="直接连接符 39">
            <a:extLst>
              <a:ext uri="{FF2B5EF4-FFF2-40B4-BE49-F238E27FC236}">
                <a16:creationId xmlns:a16="http://schemas.microsoft.com/office/drawing/2014/main" id="{61D0373A-DC8B-4F8E-BB47-3F27D78DA167}"/>
              </a:ext>
            </a:extLst>
          </p:cNvPr>
          <p:cNvCxnSpPr>
            <a:cxnSpLocks/>
            <a:stCxn id="21" idx="6"/>
            <a:endCxn id="46" idx="1"/>
          </p:cNvCxnSpPr>
          <p:nvPr/>
        </p:nvCxnSpPr>
        <p:spPr>
          <a:xfrm flipV="1">
            <a:off x="6412413" y="3116527"/>
            <a:ext cx="732702" cy="256376"/>
          </a:xfrm>
          <a:prstGeom prst="line">
            <a:avLst/>
          </a:prstGeom>
          <a:noFill/>
          <a:ln w="19050" cap="flat" cmpd="sng" algn="ctr">
            <a:solidFill>
              <a:srgbClr val="ED7D31"/>
            </a:solidFill>
            <a:prstDash val="solid"/>
            <a:miter lim="800000"/>
          </a:ln>
          <a:effectLst/>
        </p:spPr>
      </p:cxnSp>
      <mc:AlternateContent xmlns:mc="http://schemas.openxmlformats.org/markup-compatibility/2006">
        <mc:Choice xmlns:a14="http://schemas.microsoft.com/office/drawing/2010/main" Requires="a14">
          <p:sp>
            <p:nvSpPr>
              <p:cNvPr id="45" name="矩形: 圆角 44">
                <a:extLst>
                  <a:ext uri="{FF2B5EF4-FFF2-40B4-BE49-F238E27FC236}">
                    <a16:creationId xmlns:a16="http://schemas.microsoft.com/office/drawing/2014/main" id="{85FD3FE7-43D6-48B9-A49D-173F16D2FC82}"/>
                  </a:ext>
                </a:extLst>
              </p:cNvPr>
              <p:cNvSpPr/>
              <p:nvPr/>
            </p:nvSpPr>
            <p:spPr>
              <a:xfrm>
                <a:off x="7129790" y="2174241"/>
                <a:ext cx="552827" cy="46986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p:sp>
            <p:nvSpPr>
              <p:cNvPr id="45" name="矩形: 圆角 44">
                <a:extLst>
                  <a:ext uri="{FF2B5EF4-FFF2-40B4-BE49-F238E27FC236}">
                    <a16:creationId xmlns:a16="http://schemas.microsoft.com/office/drawing/2014/main" id="{85FD3FE7-43D6-48B9-A49D-173F16D2FC82}"/>
                  </a:ext>
                </a:extLst>
              </p:cNvPr>
              <p:cNvSpPr>
                <a:spLocks noRot="1" noChangeAspect="1" noMove="1" noResize="1" noEditPoints="1" noAdjustHandles="1" noChangeArrowheads="1" noChangeShapeType="1" noTextEdit="1"/>
              </p:cNvSpPr>
              <p:nvPr/>
            </p:nvSpPr>
            <p:spPr>
              <a:xfrm>
                <a:off x="7129790" y="2174241"/>
                <a:ext cx="552827" cy="469866"/>
              </a:xfrm>
              <a:prstGeom prst="roundRect">
                <a:avLst/>
              </a:prstGeom>
              <a:blipFill>
                <a:blip r:embed="rId6"/>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圆角 45">
                <a:extLst>
                  <a:ext uri="{FF2B5EF4-FFF2-40B4-BE49-F238E27FC236}">
                    <a16:creationId xmlns:a16="http://schemas.microsoft.com/office/drawing/2014/main" id="{DC914B63-F2FF-4117-816D-F01E9021758F}"/>
                  </a:ext>
                </a:extLst>
              </p:cNvPr>
              <p:cNvSpPr/>
              <p:nvPr/>
            </p:nvSpPr>
            <p:spPr>
              <a:xfrm>
                <a:off x="7145115" y="2881594"/>
                <a:ext cx="552827" cy="46986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p:sp>
            <p:nvSpPr>
              <p:cNvPr id="46" name="矩形: 圆角 45">
                <a:extLst>
                  <a:ext uri="{FF2B5EF4-FFF2-40B4-BE49-F238E27FC236}">
                    <a16:creationId xmlns:a16="http://schemas.microsoft.com/office/drawing/2014/main" id="{DC914B63-F2FF-4117-816D-F01E9021758F}"/>
                  </a:ext>
                </a:extLst>
              </p:cNvPr>
              <p:cNvSpPr>
                <a:spLocks noRot="1" noChangeAspect="1" noMove="1" noResize="1" noEditPoints="1" noAdjustHandles="1" noChangeArrowheads="1" noChangeShapeType="1" noTextEdit="1"/>
              </p:cNvSpPr>
              <p:nvPr/>
            </p:nvSpPr>
            <p:spPr>
              <a:xfrm>
                <a:off x="7145115" y="2881594"/>
                <a:ext cx="552827" cy="469866"/>
              </a:xfrm>
              <a:prstGeom prst="roundRect">
                <a:avLst/>
              </a:prstGeom>
              <a:blipFill>
                <a:blip r:embed="rId7"/>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sp>
        <p:nvSpPr>
          <p:cNvPr id="47" name="矩形: 圆角 46">
            <a:extLst>
              <a:ext uri="{FF2B5EF4-FFF2-40B4-BE49-F238E27FC236}">
                <a16:creationId xmlns:a16="http://schemas.microsoft.com/office/drawing/2014/main" id="{5F332A8C-1ECB-4C71-A131-93C59EEA619F}"/>
              </a:ext>
            </a:extLst>
          </p:cNvPr>
          <p:cNvSpPr/>
          <p:nvPr/>
        </p:nvSpPr>
        <p:spPr>
          <a:xfrm>
            <a:off x="6976955" y="1939717"/>
            <a:ext cx="869271" cy="1698776"/>
          </a:xfrm>
          <a:prstGeom prst="roundRect">
            <a:avLst/>
          </a:prstGeom>
          <a:noFill/>
          <a:ln w="28575" cap="flat" cmpd="sng" algn="ctr">
            <a:solidFill>
              <a:srgbClr val="5B9BD5"/>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8" name="矩形: 圆角 47">
            <a:extLst>
              <a:ext uri="{FF2B5EF4-FFF2-40B4-BE49-F238E27FC236}">
                <a16:creationId xmlns:a16="http://schemas.microsoft.com/office/drawing/2014/main" id="{2A01DD05-D489-4D94-ACCF-ED3192AAFF51}"/>
              </a:ext>
            </a:extLst>
          </p:cNvPr>
          <p:cNvSpPr/>
          <p:nvPr/>
        </p:nvSpPr>
        <p:spPr>
          <a:xfrm>
            <a:off x="5338010" y="1732505"/>
            <a:ext cx="1300676" cy="2088232"/>
          </a:xfrm>
          <a:prstGeom prst="roundRect">
            <a:avLst/>
          </a:prstGeom>
          <a:noFill/>
          <a:ln w="28575" cap="flat" cmpd="sng" algn="ctr">
            <a:solidFill>
              <a:srgbClr val="70AD47"/>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62" name="组合 61">
            <a:extLst>
              <a:ext uri="{FF2B5EF4-FFF2-40B4-BE49-F238E27FC236}">
                <a16:creationId xmlns:a16="http://schemas.microsoft.com/office/drawing/2014/main" id="{222D6BB7-B57C-451B-8ECA-36D8B253F990}"/>
              </a:ext>
            </a:extLst>
          </p:cNvPr>
          <p:cNvGrpSpPr/>
          <p:nvPr/>
        </p:nvGrpSpPr>
        <p:grpSpPr>
          <a:xfrm>
            <a:off x="1310472" y="1923678"/>
            <a:ext cx="2068996" cy="1905988"/>
            <a:chOff x="3618751" y="1973149"/>
            <a:chExt cx="1506928" cy="1568759"/>
          </a:xfrm>
        </p:grpSpPr>
        <mc:AlternateContent xmlns:mc="http://schemas.openxmlformats.org/markup-compatibility/2006" xmlns:a14="http://schemas.microsoft.com/office/drawing/2010/main">
          <mc:Choice Requires="a14">
            <p:sp>
              <p:nvSpPr>
                <p:cNvPr id="63" name="矩形: 圆角 62">
                  <a:extLst>
                    <a:ext uri="{FF2B5EF4-FFF2-40B4-BE49-F238E27FC236}">
                      <a16:creationId xmlns:a16="http://schemas.microsoft.com/office/drawing/2014/main" id="{D36C69F5-2C13-494C-9F17-8CA6151CEA63}"/>
                    </a:ext>
                  </a:extLst>
                </p:cNvPr>
                <p:cNvSpPr/>
                <p:nvPr/>
              </p:nvSpPr>
              <p:spPr>
                <a:xfrm>
                  <a:off x="3618751" y="2558872"/>
                  <a:ext cx="360039" cy="37681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63" name="矩形: 圆角 62">
                  <a:extLst>
                    <a:ext uri="{FF2B5EF4-FFF2-40B4-BE49-F238E27FC236}">
                      <a16:creationId xmlns:a16="http://schemas.microsoft.com/office/drawing/2014/main" id="{D36C69F5-2C13-494C-9F17-8CA6151CEA63}"/>
                    </a:ext>
                  </a:extLst>
                </p:cNvPr>
                <p:cNvSpPr>
                  <a:spLocks noRot="1" noChangeAspect="1" noMove="1" noResize="1" noEditPoints="1" noAdjustHandles="1" noChangeArrowheads="1" noChangeShapeType="1" noTextEdit="1"/>
                </p:cNvSpPr>
                <p:nvPr/>
              </p:nvSpPr>
              <p:spPr>
                <a:xfrm>
                  <a:off x="3618751" y="2558872"/>
                  <a:ext cx="360039" cy="376817"/>
                </a:xfrm>
                <a:prstGeom prst="roundRect">
                  <a:avLst/>
                </a:prstGeom>
                <a:blipFill>
                  <a:blip r:embed="rId8"/>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圆角 63">
                  <a:extLst>
                    <a:ext uri="{FF2B5EF4-FFF2-40B4-BE49-F238E27FC236}">
                      <a16:creationId xmlns:a16="http://schemas.microsoft.com/office/drawing/2014/main" id="{07F01129-E1A5-47BA-9BD9-F8B1CC467358}"/>
                    </a:ext>
                  </a:extLst>
                </p:cNvPr>
                <p:cNvSpPr/>
                <p:nvPr/>
              </p:nvSpPr>
              <p:spPr>
                <a:xfrm>
                  <a:off x="4165735" y="3165091"/>
                  <a:ext cx="360039" cy="37681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2</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64" name="矩形: 圆角 63">
                  <a:extLst>
                    <a:ext uri="{FF2B5EF4-FFF2-40B4-BE49-F238E27FC236}">
                      <a16:creationId xmlns:a16="http://schemas.microsoft.com/office/drawing/2014/main" id="{07F01129-E1A5-47BA-9BD9-F8B1CC467358}"/>
                    </a:ext>
                  </a:extLst>
                </p:cNvPr>
                <p:cNvSpPr>
                  <a:spLocks noRot="1" noChangeAspect="1" noMove="1" noResize="1" noEditPoints="1" noAdjustHandles="1" noChangeArrowheads="1" noChangeShapeType="1" noTextEdit="1"/>
                </p:cNvSpPr>
                <p:nvPr/>
              </p:nvSpPr>
              <p:spPr>
                <a:xfrm>
                  <a:off x="4165735" y="3165091"/>
                  <a:ext cx="360039" cy="376817"/>
                </a:xfrm>
                <a:prstGeom prst="roundRect">
                  <a:avLst/>
                </a:prstGeom>
                <a:blipFill>
                  <a:blip r:embed="rId9"/>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圆角 64">
                  <a:extLst>
                    <a:ext uri="{FF2B5EF4-FFF2-40B4-BE49-F238E27FC236}">
                      <a16:creationId xmlns:a16="http://schemas.microsoft.com/office/drawing/2014/main" id="{CB79D1AF-BBC7-42A0-9AD4-160CE232FDB8}"/>
                    </a:ext>
                  </a:extLst>
                </p:cNvPr>
                <p:cNvSpPr/>
                <p:nvPr/>
              </p:nvSpPr>
              <p:spPr>
                <a:xfrm>
                  <a:off x="4765640" y="2558871"/>
                  <a:ext cx="360039" cy="37681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3</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65" name="矩形: 圆角 64">
                  <a:extLst>
                    <a:ext uri="{FF2B5EF4-FFF2-40B4-BE49-F238E27FC236}">
                      <a16:creationId xmlns:a16="http://schemas.microsoft.com/office/drawing/2014/main" id="{CB79D1AF-BBC7-42A0-9AD4-160CE232FDB8}"/>
                    </a:ext>
                  </a:extLst>
                </p:cNvPr>
                <p:cNvSpPr>
                  <a:spLocks noRot="1" noChangeAspect="1" noMove="1" noResize="1" noEditPoints="1" noAdjustHandles="1" noChangeArrowheads="1" noChangeShapeType="1" noTextEdit="1"/>
                </p:cNvSpPr>
                <p:nvPr/>
              </p:nvSpPr>
              <p:spPr>
                <a:xfrm>
                  <a:off x="4765640" y="2558871"/>
                  <a:ext cx="360039" cy="376817"/>
                </a:xfrm>
                <a:prstGeom prst="roundRect">
                  <a:avLst/>
                </a:prstGeom>
                <a:blipFill>
                  <a:blip r:embed="rId10"/>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圆角 65">
                  <a:extLst>
                    <a:ext uri="{FF2B5EF4-FFF2-40B4-BE49-F238E27FC236}">
                      <a16:creationId xmlns:a16="http://schemas.microsoft.com/office/drawing/2014/main" id="{EAA9F155-9EB5-44CB-B85D-C218536AAEEE}"/>
                    </a:ext>
                  </a:extLst>
                </p:cNvPr>
                <p:cNvSpPr/>
                <p:nvPr/>
              </p:nvSpPr>
              <p:spPr>
                <a:xfrm>
                  <a:off x="4112601" y="1973149"/>
                  <a:ext cx="360039" cy="376817"/>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lang="en-US" altLang="zh-CN" sz="1400" i="1" kern="0">
                                <a:solidFill>
                                  <a:prstClr val="white"/>
                                </a:solidFill>
                                <a:latin typeface="Cambria Math" panose="02040503050406030204" pitchFamily="18" charset="0"/>
                              </a:rPr>
                              <m:t>4</m:t>
                            </m:r>
                          </m:sub>
                        </m:sSub>
                      </m:oMath>
                    </m:oMathPara>
                  </a14:m>
                  <a:endParaRPr kumimoji="0" lang="zh-CN" altLang="en-US" sz="14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66" name="矩形: 圆角 65">
                  <a:extLst>
                    <a:ext uri="{FF2B5EF4-FFF2-40B4-BE49-F238E27FC236}">
                      <a16:creationId xmlns:a16="http://schemas.microsoft.com/office/drawing/2014/main" id="{EAA9F155-9EB5-44CB-B85D-C218536AAEEE}"/>
                    </a:ext>
                  </a:extLst>
                </p:cNvPr>
                <p:cNvSpPr>
                  <a:spLocks noRot="1" noChangeAspect="1" noMove="1" noResize="1" noEditPoints="1" noAdjustHandles="1" noChangeArrowheads="1" noChangeShapeType="1" noTextEdit="1"/>
                </p:cNvSpPr>
                <p:nvPr/>
              </p:nvSpPr>
              <p:spPr>
                <a:xfrm>
                  <a:off x="4112601" y="1973149"/>
                  <a:ext cx="360039" cy="376817"/>
                </a:xfrm>
                <a:prstGeom prst="roundRect">
                  <a:avLst/>
                </a:prstGeom>
                <a:blipFill>
                  <a:blip r:embed="rId11"/>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67" name="直接箭头连接符 66">
              <a:extLst>
                <a:ext uri="{FF2B5EF4-FFF2-40B4-BE49-F238E27FC236}">
                  <a16:creationId xmlns:a16="http://schemas.microsoft.com/office/drawing/2014/main" id="{63AB60A6-BD2D-4FD5-92FD-795FCEC1D65A}"/>
                </a:ext>
              </a:extLst>
            </p:cNvPr>
            <p:cNvCxnSpPr>
              <a:cxnSpLocks/>
            </p:cNvCxnSpPr>
            <p:nvPr/>
          </p:nvCxnSpPr>
          <p:spPr>
            <a:xfrm>
              <a:off x="3926064" y="2880505"/>
              <a:ext cx="419691" cy="284586"/>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9C68C1EC-2FD8-444D-95C3-8070069E9D5C}"/>
                </a:ext>
              </a:extLst>
            </p:cNvPr>
            <p:cNvCxnSpPr>
              <a:cxnSpLocks/>
            </p:cNvCxnSpPr>
            <p:nvPr/>
          </p:nvCxnSpPr>
          <p:spPr>
            <a:xfrm flipV="1">
              <a:off x="4345755" y="2747280"/>
              <a:ext cx="419885" cy="417811"/>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94C5A543-0493-4F77-A03D-2123330681DE}"/>
                </a:ext>
              </a:extLst>
            </p:cNvPr>
            <p:cNvCxnSpPr>
              <a:cxnSpLocks/>
            </p:cNvCxnSpPr>
            <p:nvPr/>
          </p:nvCxnSpPr>
          <p:spPr>
            <a:xfrm flipH="1" flipV="1">
              <a:off x="4292621" y="2349966"/>
              <a:ext cx="473019" cy="397314"/>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816C9382-46D7-44AE-87A1-9BA12D9389C9}"/>
                </a:ext>
              </a:extLst>
            </p:cNvPr>
            <p:cNvCxnSpPr>
              <a:cxnSpLocks/>
            </p:cNvCxnSpPr>
            <p:nvPr/>
          </p:nvCxnSpPr>
          <p:spPr>
            <a:xfrm flipH="1" flipV="1">
              <a:off x="4292621" y="2349966"/>
              <a:ext cx="53134" cy="815125"/>
            </a:xfrm>
            <a:prstGeom prst="straightConnector1">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3" name="箭头: 右 72">
            <a:extLst>
              <a:ext uri="{FF2B5EF4-FFF2-40B4-BE49-F238E27FC236}">
                <a16:creationId xmlns:a16="http://schemas.microsoft.com/office/drawing/2014/main" id="{343044E6-098F-4A0A-BCA4-1508338F0CB4}"/>
              </a:ext>
            </a:extLst>
          </p:cNvPr>
          <p:cNvSpPr/>
          <p:nvPr/>
        </p:nvSpPr>
        <p:spPr>
          <a:xfrm>
            <a:off x="3835592" y="2623257"/>
            <a:ext cx="1008112" cy="457820"/>
          </a:xfrm>
          <a:prstGeom prst="rightArrow">
            <a:avLst>
              <a:gd name="adj1" fmla="val 50000"/>
              <a:gd name="adj2" fmla="val 11026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E081E3EA-EFDD-474E-BBEE-80FFA33E8C1A}"/>
              </a:ext>
            </a:extLst>
          </p:cNvPr>
          <p:cNvSpPr txBox="1"/>
          <p:nvPr/>
        </p:nvSpPr>
        <p:spPr>
          <a:xfrm>
            <a:off x="4877350" y="4013651"/>
            <a:ext cx="1964471" cy="646331"/>
          </a:xfrm>
          <a:prstGeom prst="rect">
            <a:avLst/>
          </a:prstGeom>
          <a:noFill/>
        </p:spPr>
        <p:txBody>
          <a:bodyPr wrap="square" rtlCol="0">
            <a:spAutoFit/>
          </a:bodyPr>
          <a:lstStyle/>
          <a:p>
            <a:pPr algn="ctr"/>
            <a:r>
              <a:rPr lang="en-US" altLang="zh-CN" dirty="0">
                <a:solidFill>
                  <a:srgbClr val="92D050"/>
                </a:solidFill>
              </a:rPr>
              <a:t>Words, Concepts, Topics …</a:t>
            </a:r>
            <a:endParaRPr lang="zh-CN" altLang="en-US" dirty="0">
              <a:solidFill>
                <a:srgbClr val="92D050"/>
              </a:solidFill>
            </a:endParaRPr>
          </a:p>
        </p:txBody>
      </p:sp>
      <p:sp>
        <p:nvSpPr>
          <p:cNvPr id="85" name="文本框 84">
            <a:extLst>
              <a:ext uri="{FF2B5EF4-FFF2-40B4-BE49-F238E27FC236}">
                <a16:creationId xmlns:a16="http://schemas.microsoft.com/office/drawing/2014/main" id="{2A854007-228A-4AEF-A1A1-B1A291125551}"/>
              </a:ext>
            </a:extLst>
          </p:cNvPr>
          <p:cNvSpPr txBox="1"/>
          <p:nvPr/>
        </p:nvSpPr>
        <p:spPr>
          <a:xfrm>
            <a:off x="6563020" y="3964458"/>
            <a:ext cx="1964470" cy="646331"/>
          </a:xfrm>
          <a:prstGeom prst="rect">
            <a:avLst/>
          </a:prstGeom>
          <a:noFill/>
        </p:spPr>
        <p:txBody>
          <a:bodyPr wrap="square" rtlCol="0">
            <a:spAutoFit/>
          </a:bodyPr>
          <a:lstStyle/>
          <a:p>
            <a:pPr algn="ctr"/>
            <a:r>
              <a:rPr lang="en-US" altLang="zh-CN" dirty="0">
                <a:solidFill>
                  <a:schemeClr val="tx2">
                    <a:lumMod val="60000"/>
                    <a:lumOff val="40000"/>
                  </a:schemeClr>
                </a:solidFill>
              </a:rPr>
              <a:t>Phrases, Sentences, Documents …</a:t>
            </a:r>
            <a:endParaRPr lang="zh-CN" altLang="en-US" dirty="0">
              <a:solidFill>
                <a:schemeClr val="tx2">
                  <a:lumMod val="60000"/>
                  <a:lumOff val="40000"/>
                </a:schemeClr>
              </a:solidFill>
            </a:endParaRPr>
          </a:p>
        </p:txBody>
      </p:sp>
    </p:spTree>
    <p:extLst>
      <p:ext uri="{BB962C8B-B14F-4D97-AF65-F5344CB8AC3E}">
        <p14:creationId xmlns:p14="http://schemas.microsoft.com/office/powerpoint/2010/main" val="46671115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4" grpId="0"/>
      <p:bldP spid="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图片 119">
            <a:extLst>
              <a:ext uri="{FF2B5EF4-FFF2-40B4-BE49-F238E27FC236}">
                <a16:creationId xmlns:a16="http://schemas.microsoft.com/office/drawing/2014/main" id="{B870BF70-A8C7-44E6-A398-C0CC9485A9FC}"/>
              </a:ext>
            </a:extLst>
          </p:cNvPr>
          <p:cNvPicPr>
            <a:picLocks noChangeAspect="1"/>
          </p:cNvPicPr>
          <p:nvPr/>
        </p:nvPicPr>
        <p:blipFill>
          <a:blip r:embed="rId3"/>
          <a:stretch>
            <a:fillRect/>
          </a:stretch>
        </p:blipFill>
        <p:spPr>
          <a:xfrm>
            <a:off x="5292080" y="584093"/>
            <a:ext cx="3043564" cy="4463894"/>
          </a:xfrm>
          <a:prstGeom prst="rect">
            <a:avLst/>
          </a:prstGeom>
        </p:spPr>
      </p:pic>
      <p:sp>
        <p:nvSpPr>
          <p:cNvPr id="17" name="文本框 2"/>
          <p:cNvSpPr txBox="1"/>
          <p:nvPr/>
        </p:nvSpPr>
        <p:spPr>
          <a:xfrm>
            <a:off x="1279348" y="127673"/>
            <a:ext cx="4948835" cy="438545"/>
          </a:xfrm>
          <a:prstGeom prst="rect">
            <a:avLst/>
          </a:prstGeom>
          <a:noFill/>
        </p:spPr>
        <p:txBody>
          <a:bodyPr wrap="square" lIns="68543" tIns="34272" rIns="68543" bIns="34272" rtlCol="0">
            <a:spAutoFit/>
          </a:bodyPr>
          <a:lstStyle/>
          <a:p>
            <a:r>
              <a:rPr lang="en-US" altLang="zh-CN" sz="2400" b="1" i="1" dirty="0" err="1">
                <a:solidFill>
                  <a:schemeClr val="accent1"/>
                </a:solidFill>
                <a:latin typeface="+mj-lt"/>
                <a:ea typeface="微软雅黑" pitchFamily="34" charset="-122"/>
              </a:rPr>
              <a:t>HeterSumGraph</a:t>
            </a:r>
            <a:endParaRPr lang="zh-CN" altLang="en-US" sz="2400" b="1" i="1" dirty="0">
              <a:solidFill>
                <a:schemeClr val="accent1"/>
              </a:solidFill>
              <a:latin typeface="+mj-lt"/>
              <a:ea typeface="微软雅黑" pitchFamily="34" charset="-122"/>
            </a:endParaRPr>
          </a:p>
        </p:txBody>
      </p:sp>
      <p:sp>
        <p:nvSpPr>
          <p:cNvPr id="119" name="TextBox 2">
            <a:extLst>
              <a:ext uri="{FF2B5EF4-FFF2-40B4-BE49-F238E27FC236}">
                <a16:creationId xmlns:a16="http://schemas.microsoft.com/office/drawing/2014/main" id="{9522C80B-5846-44F5-8479-592387503D30}"/>
              </a:ext>
            </a:extLst>
          </p:cNvPr>
          <p:cNvSpPr txBox="1"/>
          <p:nvPr/>
        </p:nvSpPr>
        <p:spPr>
          <a:xfrm>
            <a:off x="1115617" y="987574"/>
            <a:ext cx="4464496" cy="3354765"/>
          </a:xfrm>
          <a:prstGeom prst="rect">
            <a:avLst/>
          </a:prstGeom>
          <a:noFill/>
        </p:spPr>
        <p:txBody>
          <a:bodyPr wrap="square" rtlCol="0">
            <a:spAutoFit/>
          </a:bodyPr>
          <a:lstStyle/>
          <a:p>
            <a:r>
              <a:rPr lang="en-US" altLang="zh-CN" sz="2400" dirty="0"/>
              <a:t>Heterogeneous Summarization Graph (</a:t>
            </a:r>
            <a:r>
              <a:rPr lang="en-US" altLang="zh-CN" sz="2400" dirty="0" err="1"/>
              <a:t>HeterSumGraph</a:t>
            </a:r>
            <a:r>
              <a:rPr lang="en-US" altLang="zh-CN" sz="2400" dirty="0"/>
              <a:t>)</a:t>
            </a:r>
          </a:p>
          <a:p>
            <a:endParaRPr lang="en-US" sz="2000" b="0" dirty="0"/>
          </a:p>
          <a:p>
            <a:pPr marL="342900" indent="-342900">
              <a:buFont typeface="Wingdings" panose="05000000000000000000" pitchFamily="2" charset="2"/>
              <a:buChar char="Ø"/>
            </a:pPr>
            <a:r>
              <a:rPr lang="en-US" altLang="zh-CN" sz="2000" dirty="0"/>
              <a:t>Graph initializers</a:t>
            </a:r>
          </a:p>
          <a:p>
            <a:pPr marL="742828" lvl="1" indent="-285750">
              <a:buFont typeface="Arial" panose="020B0604020202020204" pitchFamily="34" charset="0"/>
              <a:buChar char="•"/>
            </a:pPr>
            <a:r>
              <a:rPr lang="en-US" sz="1600" b="0" dirty="0"/>
              <a:t>word node</a:t>
            </a:r>
          </a:p>
          <a:p>
            <a:pPr marL="742828" lvl="1" indent="-285750">
              <a:buFont typeface="Arial" panose="020B0604020202020204" pitchFamily="34" charset="0"/>
              <a:buChar char="•"/>
            </a:pPr>
            <a:r>
              <a:rPr lang="en-US" sz="1600" dirty="0"/>
              <a:t>sentence node</a:t>
            </a:r>
          </a:p>
          <a:p>
            <a:pPr marL="742828" lvl="1" indent="-285750">
              <a:buFont typeface="Arial" panose="020B0604020202020204" pitchFamily="34" charset="0"/>
              <a:buChar char="•"/>
            </a:pPr>
            <a:r>
              <a:rPr lang="en-US" sz="1600" b="0" dirty="0"/>
              <a:t>edge feature</a:t>
            </a:r>
          </a:p>
          <a:p>
            <a:pPr marL="342900" indent="-342900">
              <a:buFont typeface="Wingdings" panose="05000000000000000000" pitchFamily="2" charset="2"/>
              <a:buChar char="Ø"/>
            </a:pPr>
            <a:r>
              <a:rPr lang="en-US" altLang="zh-CN" sz="2000" dirty="0"/>
              <a:t>Heterogeneous graph layer</a:t>
            </a:r>
          </a:p>
          <a:p>
            <a:pPr marL="799978" lvl="1" indent="-342900">
              <a:buFont typeface="Arial" panose="020B0604020202020204" pitchFamily="34" charset="0"/>
              <a:buChar char="•"/>
            </a:pPr>
            <a:r>
              <a:rPr lang="en-US" altLang="zh-CN" sz="1600" dirty="0"/>
              <a:t>word -&gt; sentence</a:t>
            </a:r>
          </a:p>
          <a:p>
            <a:pPr marL="799978" lvl="1" indent="-342900">
              <a:buFont typeface="Arial" panose="020B0604020202020204" pitchFamily="34" charset="0"/>
              <a:buChar char="•"/>
            </a:pPr>
            <a:r>
              <a:rPr lang="en-US" altLang="zh-CN" sz="1600" dirty="0"/>
              <a:t>sentence -&gt; word</a:t>
            </a:r>
          </a:p>
          <a:p>
            <a:pPr marL="342900" indent="-342900">
              <a:buFont typeface="Wingdings" panose="05000000000000000000" pitchFamily="2" charset="2"/>
              <a:buChar char="Ø"/>
            </a:pPr>
            <a:r>
              <a:rPr lang="en-US" altLang="zh-CN" sz="2000" dirty="0"/>
              <a:t>Sentence selector</a:t>
            </a:r>
          </a:p>
        </p:txBody>
      </p:sp>
    </p:spTree>
    <p:extLst>
      <p:ext uri="{BB962C8B-B14F-4D97-AF65-F5344CB8AC3E}">
        <p14:creationId xmlns:p14="http://schemas.microsoft.com/office/powerpoint/2010/main" val="331857837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4948835" cy="438545"/>
          </a:xfrm>
          <a:prstGeom prst="rect">
            <a:avLst/>
          </a:prstGeom>
          <a:noFill/>
        </p:spPr>
        <p:txBody>
          <a:bodyPr wrap="square" lIns="68543" tIns="34272" rIns="68543" bIns="34272" rtlCol="0">
            <a:spAutoFit/>
          </a:bodyPr>
          <a:lstStyle/>
          <a:p>
            <a:r>
              <a:rPr lang="en-US" altLang="zh-CN" sz="2400" b="1" i="1" dirty="0" err="1">
                <a:solidFill>
                  <a:schemeClr val="accent1"/>
                </a:solidFill>
                <a:latin typeface="+mj-lt"/>
                <a:ea typeface="微软雅黑" pitchFamily="34" charset="-122"/>
              </a:rPr>
              <a:t>HeterSumGraph</a:t>
            </a:r>
            <a:endParaRPr lang="zh-CN" altLang="en-US" sz="2400" b="1" i="1" dirty="0">
              <a:solidFill>
                <a:schemeClr val="accent1"/>
              </a:solidFill>
              <a:latin typeface="+mj-lt"/>
              <a:ea typeface="微软雅黑" pitchFamily="34" charset="-122"/>
            </a:endParaRPr>
          </a:p>
        </p:txBody>
      </p:sp>
      <p:sp>
        <p:nvSpPr>
          <p:cNvPr id="119" name="TextBox 2">
            <a:extLst>
              <a:ext uri="{FF2B5EF4-FFF2-40B4-BE49-F238E27FC236}">
                <a16:creationId xmlns:a16="http://schemas.microsoft.com/office/drawing/2014/main" id="{9522C80B-5846-44F5-8479-592387503D30}"/>
              </a:ext>
            </a:extLst>
          </p:cNvPr>
          <p:cNvSpPr txBox="1"/>
          <p:nvPr/>
        </p:nvSpPr>
        <p:spPr>
          <a:xfrm>
            <a:off x="1115617" y="987574"/>
            <a:ext cx="4464496" cy="769441"/>
          </a:xfrm>
          <a:prstGeom prst="rect">
            <a:avLst/>
          </a:prstGeom>
          <a:noFill/>
        </p:spPr>
        <p:txBody>
          <a:bodyPr wrap="square" rtlCol="0">
            <a:spAutoFit/>
          </a:bodyPr>
          <a:lstStyle/>
          <a:p>
            <a:r>
              <a:rPr lang="en-US" altLang="zh-CN" sz="2400" dirty="0"/>
              <a:t>Update Mechanism</a:t>
            </a:r>
          </a:p>
          <a:p>
            <a:endParaRPr lang="en-US" sz="2000" b="0" dirty="0"/>
          </a:p>
        </p:txBody>
      </p:sp>
      <p:pic>
        <p:nvPicPr>
          <p:cNvPr id="2" name="图片 1">
            <a:extLst>
              <a:ext uri="{FF2B5EF4-FFF2-40B4-BE49-F238E27FC236}">
                <a16:creationId xmlns:a16="http://schemas.microsoft.com/office/drawing/2014/main" id="{9432BF54-64B0-4DF4-9144-32775ACB8CCD}"/>
              </a:ext>
            </a:extLst>
          </p:cNvPr>
          <p:cNvPicPr>
            <a:picLocks noChangeAspect="1"/>
          </p:cNvPicPr>
          <p:nvPr/>
        </p:nvPicPr>
        <p:blipFill>
          <a:blip r:embed="rId3"/>
          <a:stretch>
            <a:fillRect/>
          </a:stretch>
        </p:blipFill>
        <p:spPr>
          <a:xfrm>
            <a:off x="1457908" y="1563638"/>
            <a:ext cx="6228183" cy="2747282"/>
          </a:xfrm>
          <a:prstGeom prst="rect">
            <a:avLst/>
          </a:prstGeom>
        </p:spPr>
      </p:pic>
    </p:spTree>
    <p:extLst>
      <p:ext uri="{BB962C8B-B14F-4D97-AF65-F5344CB8AC3E}">
        <p14:creationId xmlns:p14="http://schemas.microsoft.com/office/powerpoint/2010/main" val="20945515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4948835" cy="438545"/>
          </a:xfrm>
          <a:prstGeom prst="rect">
            <a:avLst/>
          </a:prstGeom>
          <a:noFill/>
        </p:spPr>
        <p:txBody>
          <a:bodyPr wrap="square" lIns="68543" tIns="34272" rIns="68543" bIns="34272" rtlCol="0">
            <a:spAutoFit/>
          </a:bodyPr>
          <a:lstStyle/>
          <a:p>
            <a:r>
              <a:rPr lang="en-US" altLang="zh-CN" sz="2400" b="1" i="1" dirty="0" err="1">
                <a:solidFill>
                  <a:schemeClr val="accent1"/>
                </a:solidFill>
                <a:latin typeface="+mj-lt"/>
                <a:ea typeface="微软雅黑" pitchFamily="34" charset="-122"/>
              </a:rPr>
              <a:t>HeterDocSumGraph</a:t>
            </a:r>
            <a:endParaRPr lang="zh-CN" altLang="en-US" sz="2400" b="1" i="1" dirty="0">
              <a:solidFill>
                <a:schemeClr val="accent1"/>
              </a:solidFill>
              <a:latin typeface="+mj-lt"/>
              <a:ea typeface="微软雅黑" pitchFamily="34" charset="-122"/>
            </a:endParaRPr>
          </a:p>
        </p:txBody>
      </p:sp>
      <p:sp>
        <p:nvSpPr>
          <p:cNvPr id="3" name="TextBox 2">
            <a:extLst>
              <a:ext uri="{FF2B5EF4-FFF2-40B4-BE49-F238E27FC236}">
                <a16:creationId xmlns:a16="http://schemas.microsoft.com/office/drawing/2014/main" id="{AA14A6C9-7CEA-48BE-B7B8-0444ADD38D82}"/>
              </a:ext>
            </a:extLst>
          </p:cNvPr>
          <p:cNvSpPr txBox="1"/>
          <p:nvPr/>
        </p:nvSpPr>
        <p:spPr>
          <a:xfrm>
            <a:off x="1115616" y="771550"/>
            <a:ext cx="7272808" cy="830997"/>
          </a:xfrm>
          <a:prstGeom prst="rect">
            <a:avLst/>
          </a:prstGeom>
          <a:noFill/>
        </p:spPr>
        <p:txBody>
          <a:bodyPr wrap="square" rtlCol="0">
            <a:spAutoFit/>
          </a:bodyPr>
          <a:lstStyle/>
          <a:p>
            <a:r>
              <a:rPr lang="en-US" altLang="zh-CN" sz="2400" b="0" dirty="0"/>
              <a:t>Single to Multiple Document Summarization</a:t>
            </a:r>
          </a:p>
          <a:p>
            <a:r>
              <a:rPr lang="en-US" altLang="zh-CN" sz="2400" dirty="0"/>
              <a:t>   	Q: how to model </a:t>
            </a:r>
            <a:r>
              <a:rPr lang="en-US" altLang="zh-CN" sz="2400" dirty="0">
                <a:solidFill>
                  <a:schemeClr val="accent2"/>
                </a:solidFill>
              </a:rPr>
              <a:t>cross-document</a:t>
            </a:r>
            <a:r>
              <a:rPr lang="en-US" altLang="zh-CN" sz="2400" dirty="0"/>
              <a:t> relationship?</a:t>
            </a:r>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7B791AAD-099C-4B3A-8A2E-9854121F906F}"/>
                  </a:ext>
                </a:extLst>
              </p:cNvPr>
              <p:cNvSpPr/>
              <p:nvPr/>
            </p:nvSpPr>
            <p:spPr>
              <a:xfrm>
                <a:off x="1730511" y="2378485"/>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9" name="椭圆 18">
                <a:extLst>
                  <a:ext uri="{FF2B5EF4-FFF2-40B4-BE49-F238E27FC236}">
                    <a16:creationId xmlns:a16="http://schemas.microsoft.com/office/drawing/2014/main" id="{7B791AAD-099C-4B3A-8A2E-9854121F906F}"/>
                  </a:ext>
                </a:extLst>
              </p:cNvPr>
              <p:cNvSpPr>
                <a:spLocks noRot="1" noChangeAspect="1" noMove="1" noResize="1" noEditPoints="1" noAdjustHandles="1" noChangeArrowheads="1" noChangeShapeType="1" noTextEdit="1"/>
              </p:cNvSpPr>
              <p:nvPr/>
            </p:nvSpPr>
            <p:spPr>
              <a:xfrm>
                <a:off x="1730511" y="2378485"/>
                <a:ext cx="552827" cy="539957"/>
              </a:xfrm>
              <a:prstGeom prst="ellipse">
                <a:avLst/>
              </a:prstGeom>
              <a:blipFill>
                <a:blip r:embed="rId3"/>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05E804ED-D1A7-4B86-89F0-EF55900EF5C2}"/>
                  </a:ext>
                </a:extLst>
              </p:cNvPr>
              <p:cNvSpPr/>
              <p:nvPr/>
            </p:nvSpPr>
            <p:spPr>
              <a:xfrm>
                <a:off x="1161968" y="3029232"/>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0" name="椭圆 19">
                <a:extLst>
                  <a:ext uri="{FF2B5EF4-FFF2-40B4-BE49-F238E27FC236}">
                    <a16:creationId xmlns:a16="http://schemas.microsoft.com/office/drawing/2014/main" id="{05E804ED-D1A7-4B86-89F0-EF55900EF5C2}"/>
                  </a:ext>
                </a:extLst>
              </p:cNvPr>
              <p:cNvSpPr>
                <a:spLocks noRot="1" noChangeAspect="1" noMove="1" noResize="1" noEditPoints="1" noAdjustHandles="1" noChangeArrowheads="1" noChangeShapeType="1" noTextEdit="1"/>
              </p:cNvSpPr>
              <p:nvPr/>
            </p:nvSpPr>
            <p:spPr>
              <a:xfrm>
                <a:off x="1161968" y="3029232"/>
                <a:ext cx="552827" cy="539957"/>
              </a:xfrm>
              <a:prstGeom prst="ellipse">
                <a:avLst/>
              </a:prstGeom>
              <a:blipFill>
                <a:blip r:embed="rId4"/>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FDC49B2B-B62F-4851-9846-6805F746A69B}"/>
                  </a:ext>
                </a:extLst>
              </p:cNvPr>
              <p:cNvSpPr/>
              <p:nvPr/>
            </p:nvSpPr>
            <p:spPr>
              <a:xfrm>
                <a:off x="1800832" y="3627086"/>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21" name="椭圆 20">
                <a:extLst>
                  <a:ext uri="{FF2B5EF4-FFF2-40B4-BE49-F238E27FC236}">
                    <a16:creationId xmlns:a16="http://schemas.microsoft.com/office/drawing/2014/main" id="{FDC49B2B-B62F-4851-9846-6805F746A69B}"/>
                  </a:ext>
                </a:extLst>
              </p:cNvPr>
              <p:cNvSpPr>
                <a:spLocks noRot="1" noChangeAspect="1" noMove="1" noResize="1" noEditPoints="1" noAdjustHandles="1" noChangeArrowheads="1" noChangeShapeType="1" noTextEdit="1"/>
              </p:cNvSpPr>
              <p:nvPr/>
            </p:nvSpPr>
            <p:spPr>
              <a:xfrm>
                <a:off x="1800832" y="3627086"/>
                <a:ext cx="552827" cy="539957"/>
              </a:xfrm>
              <a:prstGeom prst="ellipse">
                <a:avLst/>
              </a:prstGeom>
              <a:blipFill>
                <a:blip r:embed="rId5"/>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9FECA2A1-8148-4C7A-AB7C-20573C759D55}"/>
              </a:ext>
            </a:extLst>
          </p:cNvPr>
          <p:cNvCxnSpPr>
            <a:cxnSpLocks/>
            <a:stCxn id="19" idx="6"/>
            <a:endCxn id="45" idx="1"/>
          </p:cNvCxnSpPr>
          <p:nvPr/>
        </p:nvCxnSpPr>
        <p:spPr>
          <a:xfrm>
            <a:off x="2283338" y="2648464"/>
            <a:ext cx="1074265" cy="253669"/>
          </a:xfrm>
          <a:prstGeom prst="line">
            <a:avLst/>
          </a:prstGeom>
          <a:noFill/>
          <a:ln w="19050" cap="flat" cmpd="sng" algn="ctr">
            <a:solidFill>
              <a:srgbClr val="ED7D31"/>
            </a:solidFill>
            <a:prstDash val="solid"/>
            <a:miter lim="800000"/>
          </a:ln>
          <a:effectLst/>
        </p:spPr>
      </p:cxnSp>
      <p:cxnSp>
        <p:nvCxnSpPr>
          <p:cNvPr id="38" name="直接连接符 37">
            <a:extLst>
              <a:ext uri="{FF2B5EF4-FFF2-40B4-BE49-F238E27FC236}">
                <a16:creationId xmlns:a16="http://schemas.microsoft.com/office/drawing/2014/main" id="{D7ACAC96-BF96-4D10-B624-E171382FE371}"/>
              </a:ext>
            </a:extLst>
          </p:cNvPr>
          <p:cNvCxnSpPr>
            <a:cxnSpLocks/>
            <a:stCxn id="20" idx="6"/>
            <a:endCxn id="45" idx="1"/>
          </p:cNvCxnSpPr>
          <p:nvPr/>
        </p:nvCxnSpPr>
        <p:spPr>
          <a:xfrm flipV="1">
            <a:off x="1714795" y="2902133"/>
            <a:ext cx="1642808" cy="397078"/>
          </a:xfrm>
          <a:prstGeom prst="line">
            <a:avLst/>
          </a:prstGeom>
          <a:noFill/>
          <a:ln w="19050" cap="flat" cmpd="sng" algn="ctr">
            <a:solidFill>
              <a:srgbClr val="ED7D31"/>
            </a:solidFill>
            <a:prstDash val="solid"/>
            <a:miter lim="800000"/>
          </a:ln>
          <a:effectLst/>
        </p:spPr>
      </p:cxnSp>
      <p:cxnSp>
        <p:nvCxnSpPr>
          <p:cNvPr id="39" name="直接连接符 38">
            <a:extLst>
              <a:ext uri="{FF2B5EF4-FFF2-40B4-BE49-F238E27FC236}">
                <a16:creationId xmlns:a16="http://schemas.microsoft.com/office/drawing/2014/main" id="{464D13DE-6029-4686-B140-FDE20C86683D}"/>
              </a:ext>
            </a:extLst>
          </p:cNvPr>
          <p:cNvCxnSpPr>
            <a:cxnSpLocks/>
            <a:stCxn id="20" idx="6"/>
            <a:endCxn id="46" idx="1"/>
          </p:cNvCxnSpPr>
          <p:nvPr/>
        </p:nvCxnSpPr>
        <p:spPr>
          <a:xfrm>
            <a:off x="1714795" y="3299211"/>
            <a:ext cx="1658133" cy="310275"/>
          </a:xfrm>
          <a:prstGeom prst="line">
            <a:avLst/>
          </a:prstGeom>
          <a:noFill/>
          <a:ln w="19050" cap="flat" cmpd="sng" algn="ctr">
            <a:solidFill>
              <a:srgbClr val="ED7D31"/>
            </a:solidFill>
            <a:prstDash val="solid"/>
            <a:miter lim="800000"/>
          </a:ln>
          <a:effectLst/>
        </p:spPr>
      </p:cxnSp>
      <p:cxnSp>
        <p:nvCxnSpPr>
          <p:cNvPr id="40" name="直接连接符 39">
            <a:extLst>
              <a:ext uri="{FF2B5EF4-FFF2-40B4-BE49-F238E27FC236}">
                <a16:creationId xmlns:a16="http://schemas.microsoft.com/office/drawing/2014/main" id="{61D0373A-DC8B-4F8E-BB47-3F27D78DA167}"/>
              </a:ext>
            </a:extLst>
          </p:cNvPr>
          <p:cNvCxnSpPr>
            <a:cxnSpLocks/>
            <a:stCxn id="21" idx="6"/>
            <a:endCxn id="46" idx="1"/>
          </p:cNvCxnSpPr>
          <p:nvPr/>
        </p:nvCxnSpPr>
        <p:spPr>
          <a:xfrm flipV="1">
            <a:off x="2353659" y="3609486"/>
            <a:ext cx="1019269" cy="287579"/>
          </a:xfrm>
          <a:prstGeom prst="line">
            <a:avLst/>
          </a:prstGeom>
          <a:noFill/>
          <a:ln w="19050" cap="flat" cmpd="sng" algn="ctr">
            <a:solidFill>
              <a:srgbClr val="ED7D31"/>
            </a:solidFill>
            <a:prstDash val="solid"/>
            <a:miter lim="800000"/>
          </a:ln>
          <a:effectLst/>
        </p:spPr>
      </p:cxn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2C7C0E3B-E1DA-41BB-8270-A5FE57D739FC}"/>
                  </a:ext>
                </a:extLst>
              </p:cNvPr>
              <p:cNvSpPr txBox="1"/>
              <p:nvPr/>
            </p:nvSpPr>
            <p:spPr>
              <a:xfrm rot="847805">
                <a:off x="2273934" y="2370981"/>
                <a:ext cx="1027702" cy="331629"/>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sSub>
                        <m:sSubPr>
                          <m:ctrlPr>
                            <a:rPr lang="en-US" altLang="zh-CN" sz="1555" i="1">
                              <a:solidFill>
                                <a:srgbClr val="ED7D31"/>
                              </a:solidFill>
                              <a:latin typeface="Cambria Math" panose="02040503050406030204" pitchFamily="18" charset="0"/>
                            </a:rPr>
                          </m:ctrlPr>
                        </m:sSubPr>
                        <m:e>
                          <m:r>
                            <a:rPr lang="en-US" altLang="zh-CN" sz="1555" i="1">
                              <a:solidFill>
                                <a:srgbClr val="ED7D31"/>
                              </a:solidFill>
                              <a:latin typeface="Cambria Math" panose="02040503050406030204" pitchFamily="18" charset="0"/>
                            </a:rPr>
                            <m:t>𝑤</m:t>
                          </m:r>
                        </m:e>
                        <m:sub>
                          <m:r>
                            <a:rPr lang="en-US" altLang="zh-CN" sz="1555" i="1">
                              <a:solidFill>
                                <a:srgbClr val="ED7D31"/>
                              </a:solidFill>
                              <a:latin typeface="Cambria Math" panose="02040503050406030204" pitchFamily="18" charset="0"/>
                            </a:rPr>
                            <m:t>31</m:t>
                          </m:r>
                        </m:sub>
                      </m:sSub>
                    </m:oMath>
                  </m:oMathPara>
                </a14:m>
                <a:endParaRPr lang="en-US" altLang="zh-CN" sz="1555" dirty="0">
                  <a:solidFill>
                    <a:srgbClr val="ED7D31"/>
                  </a:solidFill>
                  <a:ea typeface="等线" panose="02010600030101010101" pitchFamily="2" charset="-122"/>
                </a:endParaRPr>
              </a:p>
            </p:txBody>
          </p:sp>
        </mc:Choice>
        <mc:Fallback xmlns="">
          <p:sp>
            <p:nvSpPr>
              <p:cNvPr id="41" name="文本框 40">
                <a:extLst>
                  <a:ext uri="{FF2B5EF4-FFF2-40B4-BE49-F238E27FC236}">
                    <a16:creationId xmlns:a16="http://schemas.microsoft.com/office/drawing/2014/main" id="{2C7C0E3B-E1DA-41BB-8270-A5FE57D739FC}"/>
                  </a:ext>
                </a:extLst>
              </p:cNvPr>
              <p:cNvSpPr txBox="1">
                <a:spLocks noRot="1" noChangeAspect="1" noMove="1" noResize="1" noEditPoints="1" noAdjustHandles="1" noChangeArrowheads="1" noChangeShapeType="1" noTextEdit="1"/>
              </p:cNvSpPr>
              <p:nvPr/>
            </p:nvSpPr>
            <p:spPr>
              <a:xfrm rot="847805">
                <a:off x="2273934" y="2370981"/>
                <a:ext cx="1027702" cy="33162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1AB2FADD-DC87-40CD-826F-053B2BBAA0F8}"/>
                  </a:ext>
                </a:extLst>
              </p:cNvPr>
              <p:cNvSpPr txBox="1"/>
              <p:nvPr/>
            </p:nvSpPr>
            <p:spPr>
              <a:xfrm rot="20954934">
                <a:off x="2202649" y="2732820"/>
                <a:ext cx="1027702" cy="331629"/>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sSub>
                        <m:sSubPr>
                          <m:ctrlPr>
                            <a:rPr lang="en-US" altLang="zh-CN" sz="1555" i="1">
                              <a:solidFill>
                                <a:srgbClr val="ED7D31"/>
                              </a:solidFill>
                              <a:latin typeface="Cambria Math" panose="02040503050406030204" pitchFamily="18" charset="0"/>
                            </a:rPr>
                          </m:ctrlPr>
                        </m:sSubPr>
                        <m:e>
                          <m:r>
                            <a:rPr lang="en-US" altLang="zh-CN" sz="1555" i="1">
                              <a:solidFill>
                                <a:srgbClr val="ED7D31"/>
                              </a:solidFill>
                              <a:latin typeface="Cambria Math" panose="02040503050406030204" pitchFamily="18" charset="0"/>
                            </a:rPr>
                            <m:t>𝑤</m:t>
                          </m:r>
                        </m:e>
                        <m:sub>
                          <m:r>
                            <a:rPr lang="en-US" altLang="zh-CN" sz="1555" i="1">
                              <a:solidFill>
                                <a:srgbClr val="ED7D31"/>
                              </a:solidFill>
                              <a:latin typeface="Cambria Math" panose="02040503050406030204" pitchFamily="18" charset="0"/>
                            </a:rPr>
                            <m:t>11</m:t>
                          </m:r>
                        </m:sub>
                      </m:sSub>
                    </m:oMath>
                  </m:oMathPara>
                </a14:m>
                <a:endParaRPr lang="en-US" altLang="zh-CN" sz="1555" dirty="0">
                  <a:solidFill>
                    <a:srgbClr val="ED7D31"/>
                  </a:solidFill>
                  <a:ea typeface="等线" panose="02010600030101010101" pitchFamily="2" charset="-122"/>
                </a:endParaRPr>
              </a:p>
            </p:txBody>
          </p:sp>
        </mc:Choice>
        <mc:Fallback xmlns="">
          <p:sp>
            <p:nvSpPr>
              <p:cNvPr id="42" name="文本框 41">
                <a:extLst>
                  <a:ext uri="{FF2B5EF4-FFF2-40B4-BE49-F238E27FC236}">
                    <a16:creationId xmlns:a16="http://schemas.microsoft.com/office/drawing/2014/main" id="{1AB2FADD-DC87-40CD-826F-053B2BBAA0F8}"/>
                  </a:ext>
                </a:extLst>
              </p:cNvPr>
              <p:cNvSpPr txBox="1">
                <a:spLocks noRot="1" noChangeAspect="1" noMove="1" noResize="1" noEditPoints="1" noAdjustHandles="1" noChangeArrowheads="1" noChangeShapeType="1" noTextEdit="1"/>
              </p:cNvSpPr>
              <p:nvPr/>
            </p:nvSpPr>
            <p:spPr>
              <a:xfrm rot="20954934">
                <a:off x="2202649" y="2732820"/>
                <a:ext cx="1027702" cy="33162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368FA0D6-24BD-4BEE-891B-8853C8E32211}"/>
                  </a:ext>
                </a:extLst>
              </p:cNvPr>
              <p:cNvSpPr txBox="1"/>
              <p:nvPr/>
            </p:nvSpPr>
            <p:spPr>
              <a:xfrm rot="702539">
                <a:off x="2202649" y="3385639"/>
                <a:ext cx="1027702" cy="331629"/>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sSub>
                        <m:sSubPr>
                          <m:ctrlPr>
                            <a:rPr lang="en-US" altLang="zh-CN" sz="1555" i="1">
                              <a:solidFill>
                                <a:srgbClr val="ED7D31"/>
                              </a:solidFill>
                              <a:latin typeface="Cambria Math" panose="02040503050406030204" pitchFamily="18" charset="0"/>
                            </a:rPr>
                          </m:ctrlPr>
                        </m:sSubPr>
                        <m:e>
                          <m:r>
                            <a:rPr lang="en-US" altLang="zh-CN" sz="1555" i="1">
                              <a:solidFill>
                                <a:srgbClr val="ED7D31"/>
                              </a:solidFill>
                              <a:latin typeface="Cambria Math" panose="02040503050406030204" pitchFamily="18" charset="0"/>
                            </a:rPr>
                            <m:t>𝑤</m:t>
                          </m:r>
                        </m:e>
                        <m:sub>
                          <m:r>
                            <a:rPr lang="en-US" altLang="zh-CN" sz="1555" i="1">
                              <a:solidFill>
                                <a:srgbClr val="ED7D31"/>
                              </a:solidFill>
                              <a:latin typeface="Cambria Math" panose="02040503050406030204" pitchFamily="18" charset="0"/>
                            </a:rPr>
                            <m:t>12</m:t>
                          </m:r>
                        </m:sub>
                      </m:sSub>
                    </m:oMath>
                  </m:oMathPara>
                </a14:m>
                <a:endParaRPr lang="en-US" altLang="zh-CN" sz="1555" dirty="0">
                  <a:solidFill>
                    <a:srgbClr val="ED7D31"/>
                  </a:solidFill>
                  <a:ea typeface="等线" panose="02010600030101010101" pitchFamily="2" charset="-122"/>
                </a:endParaRPr>
              </a:p>
            </p:txBody>
          </p:sp>
        </mc:Choice>
        <mc:Fallback xmlns="">
          <p:sp>
            <p:nvSpPr>
              <p:cNvPr id="43" name="文本框 42">
                <a:extLst>
                  <a:ext uri="{FF2B5EF4-FFF2-40B4-BE49-F238E27FC236}">
                    <a16:creationId xmlns:a16="http://schemas.microsoft.com/office/drawing/2014/main" id="{368FA0D6-24BD-4BEE-891B-8853C8E32211}"/>
                  </a:ext>
                </a:extLst>
              </p:cNvPr>
              <p:cNvSpPr txBox="1">
                <a:spLocks noRot="1" noChangeAspect="1" noMove="1" noResize="1" noEditPoints="1" noAdjustHandles="1" noChangeArrowheads="1" noChangeShapeType="1" noTextEdit="1"/>
              </p:cNvSpPr>
              <p:nvPr/>
            </p:nvSpPr>
            <p:spPr>
              <a:xfrm rot="702539">
                <a:off x="2202649" y="3385639"/>
                <a:ext cx="1027702" cy="33162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F91765B0-7545-42BA-B4BF-D77773D12F07}"/>
                  </a:ext>
                </a:extLst>
              </p:cNvPr>
              <p:cNvSpPr txBox="1"/>
              <p:nvPr/>
            </p:nvSpPr>
            <p:spPr>
              <a:xfrm rot="19982894">
                <a:off x="2356149" y="3728452"/>
                <a:ext cx="1027702" cy="331629"/>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sSub>
                        <m:sSubPr>
                          <m:ctrlPr>
                            <a:rPr lang="en-US" altLang="zh-CN" sz="1555" i="1">
                              <a:solidFill>
                                <a:srgbClr val="ED7D31"/>
                              </a:solidFill>
                              <a:latin typeface="Cambria Math" panose="02040503050406030204" pitchFamily="18" charset="0"/>
                            </a:rPr>
                          </m:ctrlPr>
                        </m:sSubPr>
                        <m:e>
                          <m:r>
                            <a:rPr lang="en-US" altLang="zh-CN" sz="1555" i="1">
                              <a:solidFill>
                                <a:srgbClr val="ED7D31"/>
                              </a:solidFill>
                              <a:latin typeface="Cambria Math" panose="02040503050406030204" pitchFamily="18" charset="0"/>
                            </a:rPr>
                            <m:t>𝑤</m:t>
                          </m:r>
                        </m:e>
                        <m:sub>
                          <m:r>
                            <a:rPr lang="en-US" altLang="zh-CN" sz="1555" i="1">
                              <a:solidFill>
                                <a:srgbClr val="ED7D31"/>
                              </a:solidFill>
                              <a:latin typeface="Cambria Math" panose="02040503050406030204" pitchFamily="18" charset="0"/>
                            </a:rPr>
                            <m:t>22</m:t>
                          </m:r>
                        </m:sub>
                      </m:sSub>
                    </m:oMath>
                  </m:oMathPara>
                </a14:m>
                <a:endParaRPr lang="en-US" altLang="zh-CN" sz="1555" dirty="0">
                  <a:solidFill>
                    <a:srgbClr val="ED7D31"/>
                  </a:solidFill>
                  <a:ea typeface="等线" panose="02010600030101010101" pitchFamily="2" charset="-122"/>
                </a:endParaRPr>
              </a:p>
            </p:txBody>
          </p:sp>
        </mc:Choice>
        <mc:Fallback xmlns="">
          <p:sp>
            <p:nvSpPr>
              <p:cNvPr id="44" name="文本框 43">
                <a:extLst>
                  <a:ext uri="{FF2B5EF4-FFF2-40B4-BE49-F238E27FC236}">
                    <a16:creationId xmlns:a16="http://schemas.microsoft.com/office/drawing/2014/main" id="{F91765B0-7545-42BA-B4BF-D77773D12F07}"/>
                  </a:ext>
                </a:extLst>
              </p:cNvPr>
              <p:cNvSpPr txBox="1">
                <a:spLocks noRot="1" noChangeAspect="1" noMove="1" noResize="1" noEditPoints="1" noAdjustHandles="1" noChangeArrowheads="1" noChangeShapeType="1" noTextEdit="1"/>
              </p:cNvSpPr>
              <p:nvPr/>
            </p:nvSpPr>
            <p:spPr>
              <a:xfrm rot="19982894">
                <a:off x="2356149" y="3728452"/>
                <a:ext cx="1027702" cy="33162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圆角 44">
                <a:extLst>
                  <a:ext uri="{FF2B5EF4-FFF2-40B4-BE49-F238E27FC236}">
                    <a16:creationId xmlns:a16="http://schemas.microsoft.com/office/drawing/2014/main" id="{85FD3FE7-43D6-48B9-A49D-173F16D2FC82}"/>
                  </a:ext>
                </a:extLst>
              </p:cNvPr>
              <p:cNvSpPr/>
              <p:nvPr/>
            </p:nvSpPr>
            <p:spPr>
              <a:xfrm>
                <a:off x="3357603" y="2667200"/>
                <a:ext cx="552827" cy="46986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45" name="矩形: 圆角 44">
                <a:extLst>
                  <a:ext uri="{FF2B5EF4-FFF2-40B4-BE49-F238E27FC236}">
                    <a16:creationId xmlns:a16="http://schemas.microsoft.com/office/drawing/2014/main" id="{85FD3FE7-43D6-48B9-A49D-173F16D2FC82}"/>
                  </a:ext>
                </a:extLst>
              </p:cNvPr>
              <p:cNvSpPr>
                <a:spLocks noRot="1" noChangeAspect="1" noMove="1" noResize="1" noEditPoints="1" noAdjustHandles="1" noChangeArrowheads="1" noChangeShapeType="1" noTextEdit="1"/>
              </p:cNvSpPr>
              <p:nvPr/>
            </p:nvSpPr>
            <p:spPr>
              <a:xfrm>
                <a:off x="3357603" y="2667200"/>
                <a:ext cx="552827" cy="469866"/>
              </a:xfrm>
              <a:prstGeom prst="roundRect">
                <a:avLst/>
              </a:prstGeom>
              <a:blipFill>
                <a:blip r:embed="rId10"/>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圆角 45">
                <a:extLst>
                  <a:ext uri="{FF2B5EF4-FFF2-40B4-BE49-F238E27FC236}">
                    <a16:creationId xmlns:a16="http://schemas.microsoft.com/office/drawing/2014/main" id="{DC914B63-F2FF-4117-816D-F01E9021758F}"/>
                  </a:ext>
                </a:extLst>
              </p:cNvPr>
              <p:cNvSpPr/>
              <p:nvPr/>
            </p:nvSpPr>
            <p:spPr>
              <a:xfrm>
                <a:off x="3372928" y="3374553"/>
                <a:ext cx="552827" cy="46986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46" name="矩形: 圆角 45">
                <a:extLst>
                  <a:ext uri="{FF2B5EF4-FFF2-40B4-BE49-F238E27FC236}">
                    <a16:creationId xmlns:a16="http://schemas.microsoft.com/office/drawing/2014/main" id="{DC914B63-F2FF-4117-816D-F01E9021758F}"/>
                  </a:ext>
                </a:extLst>
              </p:cNvPr>
              <p:cNvSpPr>
                <a:spLocks noRot="1" noChangeAspect="1" noMove="1" noResize="1" noEditPoints="1" noAdjustHandles="1" noChangeArrowheads="1" noChangeShapeType="1" noTextEdit="1"/>
              </p:cNvSpPr>
              <p:nvPr/>
            </p:nvSpPr>
            <p:spPr>
              <a:xfrm>
                <a:off x="3372928" y="3374553"/>
                <a:ext cx="552827" cy="469866"/>
              </a:xfrm>
              <a:prstGeom prst="roundRect">
                <a:avLst/>
              </a:prstGeom>
              <a:blipFill>
                <a:blip r:embed="rId11"/>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sp>
        <p:nvSpPr>
          <p:cNvPr id="47" name="矩形: 圆角 46">
            <a:extLst>
              <a:ext uri="{FF2B5EF4-FFF2-40B4-BE49-F238E27FC236}">
                <a16:creationId xmlns:a16="http://schemas.microsoft.com/office/drawing/2014/main" id="{5F332A8C-1ECB-4C71-A131-93C59EEA619F}"/>
              </a:ext>
            </a:extLst>
          </p:cNvPr>
          <p:cNvSpPr/>
          <p:nvPr/>
        </p:nvSpPr>
        <p:spPr>
          <a:xfrm>
            <a:off x="3242910" y="2432676"/>
            <a:ext cx="732702" cy="1698776"/>
          </a:xfrm>
          <a:prstGeom prst="roundRect">
            <a:avLst/>
          </a:prstGeom>
          <a:noFill/>
          <a:ln w="28575" cap="flat" cmpd="sng" algn="ctr">
            <a:solidFill>
              <a:srgbClr val="5B9BD5"/>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8" name="矩形: 圆角 47">
            <a:extLst>
              <a:ext uri="{FF2B5EF4-FFF2-40B4-BE49-F238E27FC236}">
                <a16:creationId xmlns:a16="http://schemas.microsoft.com/office/drawing/2014/main" id="{2A01DD05-D489-4D94-ACCF-ED3192AAFF51}"/>
              </a:ext>
            </a:extLst>
          </p:cNvPr>
          <p:cNvSpPr/>
          <p:nvPr/>
        </p:nvSpPr>
        <p:spPr>
          <a:xfrm>
            <a:off x="1116873" y="2286874"/>
            <a:ext cx="1388461" cy="2025108"/>
          </a:xfrm>
          <a:prstGeom prst="roundRect">
            <a:avLst/>
          </a:prstGeom>
          <a:noFill/>
          <a:ln w="28575" cap="flat" cmpd="sng" algn="ctr">
            <a:solidFill>
              <a:srgbClr val="70AD47"/>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61" name="椭圆 60">
                <a:extLst>
                  <a:ext uri="{FF2B5EF4-FFF2-40B4-BE49-F238E27FC236}">
                    <a16:creationId xmlns:a16="http://schemas.microsoft.com/office/drawing/2014/main" id="{AF231549-9EB4-4A38-883B-52E450C95211}"/>
                  </a:ext>
                </a:extLst>
              </p:cNvPr>
              <p:cNvSpPr/>
              <p:nvPr/>
            </p:nvSpPr>
            <p:spPr>
              <a:xfrm>
                <a:off x="6492052" y="2169273"/>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61" name="椭圆 60">
                <a:extLst>
                  <a:ext uri="{FF2B5EF4-FFF2-40B4-BE49-F238E27FC236}">
                    <a16:creationId xmlns:a16="http://schemas.microsoft.com/office/drawing/2014/main" id="{AF231549-9EB4-4A38-883B-52E450C95211}"/>
                  </a:ext>
                </a:extLst>
              </p:cNvPr>
              <p:cNvSpPr>
                <a:spLocks noRot="1" noChangeAspect="1" noMove="1" noResize="1" noEditPoints="1" noAdjustHandles="1" noChangeArrowheads="1" noChangeShapeType="1" noTextEdit="1"/>
              </p:cNvSpPr>
              <p:nvPr/>
            </p:nvSpPr>
            <p:spPr>
              <a:xfrm>
                <a:off x="6492052" y="2169273"/>
                <a:ext cx="552827" cy="539957"/>
              </a:xfrm>
              <a:prstGeom prst="ellipse">
                <a:avLst/>
              </a:prstGeom>
              <a:blipFill>
                <a:blip r:embed="rId12"/>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椭圆 61">
                <a:extLst>
                  <a:ext uri="{FF2B5EF4-FFF2-40B4-BE49-F238E27FC236}">
                    <a16:creationId xmlns:a16="http://schemas.microsoft.com/office/drawing/2014/main" id="{7B15C43B-CE9D-4554-AE83-A8ED89F1DAC0}"/>
                  </a:ext>
                </a:extLst>
              </p:cNvPr>
              <p:cNvSpPr/>
              <p:nvPr/>
            </p:nvSpPr>
            <p:spPr>
              <a:xfrm>
                <a:off x="6492052" y="2765830"/>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62" name="椭圆 61">
                <a:extLst>
                  <a:ext uri="{FF2B5EF4-FFF2-40B4-BE49-F238E27FC236}">
                    <a16:creationId xmlns:a16="http://schemas.microsoft.com/office/drawing/2014/main" id="{7B15C43B-CE9D-4554-AE83-A8ED89F1DAC0}"/>
                  </a:ext>
                </a:extLst>
              </p:cNvPr>
              <p:cNvSpPr>
                <a:spLocks noRot="1" noChangeAspect="1" noMove="1" noResize="1" noEditPoints="1" noAdjustHandles="1" noChangeArrowheads="1" noChangeShapeType="1" noTextEdit="1"/>
              </p:cNvSpPr>
              <p:nvPr/>
            </p:nvSpPr>
            <p:spPr>
              <a:xfrm>
                <a:off x="6492052" y="2765830"/>
                <a:ext cx="552827" cy="539957"/>
              </a:xfrm>
              <a:prstGeom prst="ellipse">
                <a:avLst/>
              </a:prstGeom>
              <a:blipFill>
                <a:blip r:embed="rId13"/>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椭圆 62">
                <a:extLst>
                  <a:ext uri="{FF2B5EF4-FFF2-40B4-BE49-F238E27FC236}">
                    <a16:creationId xmlns:a16="http://schemas.microsoft.com/office/drawing/2014/main" id="{37DD90DB-19FE-4483-979C-D3752489E149}"/>
                  </a:ext>
                </a:extLst>
              </p:cNvPr>
              <p:cNvSpPr/>
              <p:nvPr/>
            </p:nvSpPr>
            <p:spPr>
              <a:xfrm>
                <a:off x="6492052" y="3958942"/>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4</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63" name="椭圆 62">
                <a:extLst>
                  <a:ext uri="{FF2B5EF4-FFF2-40B4-BE49-F238E27FC236}">
                    <a16:creationId xmlns:a16="http://schemas.microsoft.com/office/drawing/2014/main" id="{37DD90DB-19FE-4483-979C-D3752489E149}"/>
                  </a:ext>
                </a:extLst>
              </p:cNvPr>
              <p:cNvSpPr>
                <a:spLocks noRot="1" noChangeAspect="1" noMove="1" noResize="1" noEditPoints="1" noAdjustHandles="1" noChangeArrowheads="1" noChangeShapeType="1" noTextEdit="1"/>
              </p:cNvSpPr>
              <p:nvPr/>
            </p:nvSpPr>
            <p:spPr>
              <a:xfrm>
                <a:off x="6492052" y="3958942"/>
                <a:ext cx="552827" cy="539957"/>
              </a:xfrm>
              <a:prstGeom prst="ellipse">
                <a:avLst/>
              </a:prstGeom>
              <a:blipFill>
                <a:blip r:embed="rId14"/>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64" name="直接连接符 63">
            <a:extLst>
              <a:ext uri="{FF2B5EF4-FFF2-40B4-BE49-F238E27FC236}">
                <a16:creationId xmlns:a16="http://schemas.microsoft.com/office/drawing/2014/main" id="{62F2E757-A75B-4AEB-B69F-78D98EB527E0}"/>
              </a:ext>
            </a:extLst>
          </p:cNvPr>
          <p:cNvCxnSpPr>
            <a:cxnSpLocks/>
            <a:stCxn id="61" idx="6"/>
            <a:endCxn id="68" idx="1"/>
          </p:cNvCxnSpPr>
          <p:nvPr/>
        </p:nvCxnSpPr>
        <p:spPr>
          <a:xfrm>
            <a:off x="7044876" y="2439253"/>
            <a:ext cx="778890" cy="1215001"/>
          </a:xfrm>
          <a:prstGeom prst="line">
            <a:avLst/>
          </a:prstGeom>
          <a:noFill/>
          <a:ln w="19050" cap="flat" cmpd="sng" algn="ctr">
            <a:solidFill>
              <a:srgbClr val="5B9BD5"/>
            </a:solidFill>
            <a:prstDash val="solid"/>
            <a:miter lim="800000"/>
          </a:ln>
          <a:effectLst/>
        </p:spPr>
      </p:cxnSp>
      <p:cxnSp>
        <p:nvCxnSpPr>
          <p:cNvPr id="65" name="直接连接符 64">
            <a:extLst>
              <a:ext uri="{FF2B5EF4-FFF2-40B4-BE49-F238E27FC236}">
                <a16:creationId xmlns:a16="http://schemas.microsoft.com/office/drawing/2014/main" id="{005B7C63-3600-4C92-AF0C-390D63480B7A}"/>
              </a:ext>
            </a:extLst>
          </p:cNvPr>
          <p:cNvCxnSpPr>
            <a:cxnSpLocks/>
            <a:stCxn id="63" idx="6"/>
            <a:endCxn id="68" idx="1"/>
          </p:cNvCxnSpPr>
          <p:nvPr/>
        </p:nvCxnSpPr>
        <p:spPr>
          <a:xfrm flipV="1">
            <a:off x="7044876" y="3654254"/>
            <a:ext cx="778890" cy="574667"/>
          </a:xfrm>
          <a:prstGeom prst="line">
            <a:avLst/>
          </a:prstGeom>
          <a:noFill/>
          <a:ln w="19050" cap="flat" cmpd="sng" algn="ctr">
            <a:solidFill>
              <a:srgbClr val="5B9BD5"/>
            </a:solidFill>
            <a:prstDash val="solid"/>
            <a:miter lim="800000"/>
          </a:ln>
          <a:effectLst/>
        </p:spPr>
      </p:cxnSp>
      <p:cxnSp>
        <p:nvCxnSpPr>
          <p:cNvPr id="66" name="直接连接符 65">
            <a:extLst>
              <a:ext uri="{FF2B5EF4-FFF2-40B4-BE49-F238E27FC236}">
                <a16:creationId xmlns:a16="http://schemas.microsoft.com/office/drawing/2014/main" id="{C67E1BDB-8FF6-41D6-B252-171BAB194445}"/>
              </a:ext>
            </a:extLst>
          </p:cNvPr>
          <p:cNvCxnSpPr>
            <a:cxnSpLocks/>
            <a:stCxn id="62" idx="6"/>
            <a:endCxn id="69" idx="1"/>
          </p:cNvCxnSpPr>
          <p:nvPr/>
        </p:nvCxnSpPr>
        <p:spPr>
          <a:xfrm>
            <a:off x="7044876" y="3035809"/>
            <a:ext cx="772566" cy="1402269"/>
          </a:xfrm>
          <a:prstGeom prst="line">
            <a:avLst/>
          </a:prstGeom>
          <a:noFill/>
          <a:ln w="19050" cap="flat" cmpd="sng" algn="ctr">
            <a:solidFill>
              <a:srgbClr val="5B9BD5"/>
            </a:solidFill>
            <a:prstDash val="solid"/>
            <a:miter lim="800000"/>
          </a:ln>
          <a:effectLst/>
        </p:spPr>
      </p:cxnSp>
      <p:cxnSp>
        <p:nvCxnSpPr>
          <p:cNvPr id="67" name="直接连接符 66">
            <a:extLst>
              <a:ext uri="{FF2B5EF4-FFF2-40B4-BE49-F238E27FC236}">
                <a16:creationId xmlns:a16="http://schemas.microsoft.com/office/drawing/2014/main" id="{34F81494-BAEC-484E-86B9-E07412F4204C}"/>
              </a:ext>
            </a:extLst>
          </p:cNvPr>
          <p:cNvCxnSpPr>
            <a:cxnSpLocks/>
            <a:stCxn id="63" idx="6"/>
            <a:endCxn id="69" idx="1"/>
          </p:cNvCxnSpPr>
          <p:nvPr/>
        </p:nvCxnSpPr>
        <p:spPr>
          <a:xfrm>
            <a:off x="7044876" y="4228921"/>
            <a:ext cx="772566" cy="209157"/>
          </a:xfrm>
          <a:prstGeom prst="line">
            <a:avLst/>
          </a:prstGeom>
          <a:noFill/>
          <a:ln w="1905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68" name="矩形: 圆角 67">
                <a:extLst>
                  <a:ext uri="{FF2B5EF4-FFF2-40B4-BE49-F238E27FC236}">
                    <a16:creationId xmlns:a16="http://schemas.microsoft.com/office/drawing/2014/main" id="{16D01565-E8FD-41CB-B703-1D3B9BAE01BD}"/>
                  </a:ext>
                </a:extLst>
              </p:cNvPr>
              <p:cNvSpPr/>
              <p:nvPr/>
            </p:nvSpPr>
            <p:spPr>
              <a:xfrm>
                <a:off x="7823769" y="3419318"/>
                <a:ext cx="552827" cy="46986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21</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68" name="矩形: 圆角 67">
                <a:extLst>
                  <a:ext uri="{FF2B5EF4-FFF2-40B4-BE49-F238E27FC236}">
                    <a16:creationId xmlns:a16="http://schemas.microsoft.com/office/drawing/2014/main" id="{16D01565-E8FD-41CB-B703-1D3B9BAE01BD}"/>
                  </a:ext>
                </a:extLst>
              </p:cNvPr>
              <p:cNvSpPr>
                <a:spLocks noRot="1" noChangeAspect="1" noMove="1" noResize="1" noEditPoints="1" noAdjustHandles="1" noChangeArrowheads="1" noChangeShapeType="1" noTextEdit="1"/>
              </p:cNvSpPr>
              <p:nvPr/>
            </p:nvSpPr>
            <p:spPr>
              <a:xfrm>
                <a:off x="7823769" y="3419318"/>
                <a:ext cx="552827" cy="469866"/>
              </a:xfrm>
              <a:prstGeom prst="roundRect">
                <a:avLst/>
              </a:prstGeom>
              <a:blipFill>
                <a:blip r:embed="rId15"/>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圆角 68">
                <a:extLst>
                  <a:ext uri="{FF2B5EF4-FFF2-40B4-BE49-F238E27FC236}">
                    <a16:creationId xmlns:a16="http://schemas.microsoft.com/office/drawing/2014/main" id="{61C4E090-1DFE-4907-9A7F-889DCF727D5F}"/>
                  </a:ext>
                </a:extLst>
              </p:cNvPr>
              <p:cNvSpPr/>
              <p:nvPr/>
            </p:nvSpPr>
            <p:spPr>
              <a:xfrm>
                <a:off x="7817445" y="4203142"/>
                <a:ext cx="552827" cy="46986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22</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69" name="矩形: 圆角 68">
                <a:extLst>
                  <a:ext uri="{FF2B5EF4-FFF2-40B4-BE49-F238E27FC236}">
                    <a16:creationId xmlns:a16="http://schemas.microsoft.com/office/drawing/2014/main" id="{61C4E090-1DFE-4907-9A7F-889DCF727D5F}"/>
                  </a:ext>
                </a:extLst>
              </p:cNvPr>
              <p:cNvSpPr>
                <a:spLocks noRot="1" noChangeAspect="1" noMove="1" noResize="1" noEditPoints="1" noAdjustHandles="1" noChangeArrowheads="1" noChangeShapeType="1" noTextEdit="1"/>
              </p:cNvSpPr>
              <p:nvPr/>
            </p:nvSpPr>
            <p:spPr>
              <a:xfrm>
                <a:off x="7817445" y="4203142"/>
                <a:ext cx="552827" cy="469866"/>
              </a:xfrm>
              <a:prstGeom prst="roundRect">
                <a:avLst/>
              </a:prstGeom>
              <a:blipFill>
                <a:blip r:embed="rId16"/>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平行四边形 69">
                <a:extLst>
                  <a:ext uri="{FF2B5EF4-FFF2-40B4-BE49-F238E27FC236}">
                    <a16:creationId xmlns:a16="http://schemas.microsoft.com/office/drawing/2014/main" id="{C10BF0BA-C5A1-463D-BB40-7F2A73FF9A0F}"/>
                  </a:ext>
                </a:extLst>
              </p:cNvPr>
              <p:cNvSpPr/>
              <p:nvPr/>
            </p:nvSpPr>
            <p:spPr>
              <a:xfrm>
                <a:off x="5026345" y="2660542"/>
                <a:ext cx="785416" cy="496534"/>
              </a:xfrm>
              <a:prstGeom prst="parallelogram">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𝑑</m:t>
                          </m:r>
                        </m:e>
                        <m:sub>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0" name="平行四边形 69">
                <a:extLst>
                  <a:ext uri="{FF2B5EF4-FFF2-40B4-BE49-F238E27FC236}">
                    <a16:creationId xmlns:a16="http://schemas.microsoft.com/office/drawing/2014/main" id="{C10BF0BA-C5A1-463D-BB40-7F2A73FF9A0F}"/>
                  </a:ext>
                </a:extLst>
              </p:cNvPr>
              <p:cNvSpPr>
                <a:spLocks noRot="1" noChangeAspect="1" noMove="1" noResize="1" noEditPoints="1" noAdjustHandles="1" noChangeArrowheads="1" noChangeShapeType="1" noTextEdit="1"/>
              </p:cNvSpPr>
              <p:nvPr/>
            </p:nvSpPr>
            <p:spPr>
              <a:xfrm>
                <a:off x="5026345" y="2660542"/>
                <a:ext cx="785416" cy="496534"/>
              </a:xfrm>
              <a:prstGeom prst="parallelogram">
                <a:avLst/>
              </a:prstGeom>
              <a:blipFill>
                <a:blip r:embed="rId17"/>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平行四边形 70">
                <a:extLst>
                  <a:ext uri="{FF2B5EF4-FFF2-40B4-BE49-F238E27FC236}">
                    <a16:creationId xmlns:a16="http://schemas.microsoft.com/office/drawing/2014/main" id="{81FC2B4F-29C7-450D-BD49-41A5AF087B8E}"/>
                  </a:ext>
                </a:extLst>
              </p:cNvPr>
              <p:cNvSpPr/>
              <p:nvPr/>
            </p:nvSpPr>
            <p:spPr>
              <a:xfrm>
                <a:off x="4964278" y="3661681"/>
                <a:ext cx="785416" cy="496534"/>
              </a:xfrm>
              <a:prstGeom prst="parallelogram">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𝑑</m:t>
                          </m:r>
                        </m:e>
                        <m:sub>
                          <m:r>
                            <a:rPr kumimoji="0" lang="en-US" altLang="zh-CN" sz="18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1" name="平行四边形 70">
                <a:extLst>
                  <a:ext uri="{FF2B5EF4-FFF2-40B4-BE49-F238E27FC236}">
                    <a16:creationId xmlns:a16="http://schemas.microsoft.com/office/drawing/2014/main" id="{81FC2B4F-29C7-450D-BD49-41A5AF087B8E}"/>
                  </a:ext>
                </a:extLst>
              </p:cNvPr>
              <p:cNvSpPr>
                <a:spLocks noRot="1" noChangeAspect="1" noMove="1" noResize="1" noEditPoints="1" noAdjustHandles="1" noChangeArrowheads="1" noChangeShapeType="1" noTextEdit="1"/>
              </p:cNvSpPr>
              <p:nvPr/>
            </p:nvSpPr>
            <p:spPr>
              <a:xfrm>
                <a:off x="4964278" y="3661681"/>
                <a:ext cx="785416" cy="496534"/>
              </a:xfrm>
              <a:prstGeom prst="parallelogram">
                <a:avLst/>
              </a:prstGeom>
              <a:blipFill>
                <a:blip r:embed="rId18"/>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圆角 71">
                <a:extLst>
                  <a:ext uri="{FF2B5EF4-FFF2-40B4-BE49-F238E27FC236}">
                    <a16:creationId xmlns:a16="http://schemas.microsoft.com/office/drawing/2014/main" id="{96F28403-3C76-4227-90DA-1968C23A1132}"/>
                  </a:ext>
                </a:extLst>
              </p:cNvPr>
              <p:cNvSpPr/>
              <p:nvPr/>
            </p:nvSpPr>
            <p:spPr>
              <a:xfrm>
                <a:off x="7817444" y="1851670"/>
                <a:ext cx="552827" cy="46986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11</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2" name="矩形: 圆角 71">
                <a:extLst>
                  <a:ext uri="{FF2B5EF4-FFF2-40B4-BE49-F238E27FC236}">
                    <a16:creationId xmlns:a16="http://schemas.microsoft.com/office/drawing/2014/main" id="{96F28403-3C76-4227-90DA-1968C23A1132}"/>
                  </a:ext>
                </a:extLst>
              </p:cNvPr>
              <p:cNvSpPr>
                <a:spLocks noRot="1" noChangeAspect="1" noMove="1" noResize="1" noEditPoints="1" noAdjustHandles="1" noChangeArrowheads="1" noChangeShapeType="1" noTextEdit="1"/>
              </p:cNvSpPr>
              <p:nvPr/>
            </p:nvSpPr>
            <p:spPr>
              <a:xfrm>
                <a:off x="7817444" y="1851670"/>
                <a:ext cx="552827" cy="469866"/>
              </a:xfrm>
              <a:prstGeom prst="roundRect">
                <a:avLst/>
              </a:prstGeom>
              <a:blipFill>
                <a:blip r:embed="rId19"/>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圆角 72">
                <a:extLst>
                  <a:ext uri="{FF2B5EF4-FFF2-40B4-BE49-F238E27FC236}">
                    <a16:creationId xmlns:a16="http://schemas.microsoft.com/office/drawing/2014/main" id="{0E20F5D2-0F68-430F-A5B7-709FA92F6FC9}"/>
                  </a:ext>
                </a:extLst>
              </p:cNvPr>
              <p:cNvSpPr/>
              <p:nvPr/>
            </p:nvSpPr>
            <p:spPr>
              <a:xfrm>
                <a:off x="7817445" y="2635494"/>
                <a:ext cx="552827" cy="46986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𝑠</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12</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3" name="矩形: 圆角 72">
                <a:extLst>
                  <a:ext uri="{FF2B5EF4-FFF2-40B4-BE49-F238E27FC236}">
                    <a16:creationId xmlns:a16="http://schemas.microsoft.com/office/drawing/2014/main" id="{0E20F5D2-0F68-430F-A5B7-709FA92F6FC9}"/>
                  </a:ext>
                </a:extLst>
              </p:cNvPr>
              <p:cNvSpPr>
                <a:spLocks noRot="1" noChangeAspect="1" noMove="1" noResize="1" noEditPoints="1" noAdjustHandles="1" noChangeArrowheads="1" noChangeShapeType="1" noTextEdit="1"/>
              </p:cNvSpPr>
              <p:nvPr/>
            </p:nvSpPr>
            <p:spPr>
              <a:xfrm>
                <a:off x="7817445" y="2635494"/>
                <a:ext cx="552827" cy="469866"/>
              </a:xfrm>
              <a:prstGeom prst="roundRect">
                <a:avLst/>
              </a:prstGeom>
              <a:blipFill>
                <a:blip r:embed="rId20"/>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椭圆 73">
                <a:extLst>
                  <a:ext uri="{FF2B5EF4-FFF2-40B4-BE49-F238E27FC236}">
                    <a16:creationId xmlns:a16="http://schemas.microsoft.com/office/drawing/2014/main" id="{F8898F69-AE23-4067-8DFE-BF0F0C73A5D7}"/>
                  </a:ext>
                </a:extLst>
              </p:cNvPr>
              <p:cNvSpPr/>
              <p:nvPr/>
            </p:nvSpPr>
            <p:spPr>
              <a:xfrm>
                <a:off x="6492052" y="3362386"/>
                <a:ext cx="552827" cy="539957"/>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𝑤</m:t>
                          </m:r>
                        </m:e>
                        <m:sub>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20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74" name="椭圆 73">
                <a:extLst>
                  <a:ext uri="{FF2B5EF4-FFF2-40B4-BE49-F238E27FC236}">
                    <a16:creationId xmlns:a16="http://schemas.microsoft.com/office/drawing/2014/main" id="{F8898F69-AE23-4067-8DFE-BF0F0C73A5D7}"/>
                  </a:ext>
                </a:extLst>
              </p:cNvPr>
              <p:cNvSpPr>
                <a:spLocks noRot="1" noChangeAspect="1" noMove="1" noResize="1" noEditPoints="1" noAdjustHandles="1" noChangeArrowheads="1" noChangeShapeType="1" noTextEdit="1"/>
              </p:cNvSpPr>
              <p:nvPr/>
            </p:nvSpPr>
            <p:spPr>
              <a:xfrm>
                <a:off x="6492052" y="3362386"/>
                <a:ext cx="552827" cy="539957"/>
              </a:xfrm>
              <a:prstGeom prst="ellipse">
                <a:avLst/>
              </a:prstGeom>
              <a:blipFill>
                <a:blip r:embed="rId21"/>
                <a:stretch>
                  <a:fillRect/>
                </a:stretch>
              </a:blipFill>
              <a:ln>
                <a:noFill/>
              </a:ln>
              <a:effectLst>
                <a:outerShdw blurRad="57150" dist="19050" dir="5400000" algn="ctr" rotWithShape="0">
                  <a:srgbClr val="000000">
                    <a:alpha val="63000"/>
                  </a:srgbClr>
                </a:outerShdw>
              </a:effectLst>
            </p:spPr>
            <p:txBody>
              <a:bodyPr/>
              <a:lstStyle/>
              <a:p>
                <a:r>
                  <a:rPr lang="zh-CN" altLang="en-US">
                    <a:noFill/>
                  </a:rPr>
                  <a:t> </a:t>
                </a:r>
              </a:p>
            </p:txBody>
          </p:sp>
        </mc:Fallback>
      </mc:AlternateContent>
      <p:cxnSp>
        <p:nvCxnSpPr>
          <p:cNvPr id="75" name="直接连接符 74">
            <a:extLst>
              <a:ext uri="{FF2B5EF4-FFF2-40B4-BE49-F238E27FC236}">
                <a16:creationId xmlns:a16="http://schemas.microsoft.com/office/drawing/2014/main" id="{EEF2BC45-766E-4FE0-BA37-C4898CB9396C}"/>
              </a:ext>
            </a:extLst>
          </p:cNvPr>
          <p:cNvCxnSpPr>
            <a:cxnSpLocks/>
            <a:stCxn id="72" idx="1"/>
            <a:endCxn id="61" idx="6"/>
          </p:cNvCxnSpPr>
          <p:nvPr/>
        </p:nvCxnSpPr>
        <p:spPr>
          <a:xfrm flipH="1">
            <a:off x="7044879" y="2086605"/>
            <a:ext cx="772565" cy="352647"/>
          </a:xfrm>
          <a:prstGeom prst="line">
            <a:avLst/>
          </a:prstGeom>
          <a:noFill/>
          <a:ln w="19050" cap="flat" cmpd="sng" algn="ctr">
            <a:solidFill>
              <a:srgbClr val="5B9BD5"/>
            </a:solidFill>
            <a:prstDash val="solid"/>
            <a:miter lim="800000"/>
          </a:ln>
          <a:effectLst/>
        </p:spPr>
      </p:cxnSp>
      <p:cxnSp>
        <p:nvCxnSpPr>
          <p:cNvPr id="76" name="直接连接符 75">
            <a:extLst>
              <a:ext uri="{FF2B5EF4-FFF2-40B4-BE49-F238E27FC236}">
                <a16:creationId xmlns:a16="http://schemas.microsoft.com/office/drawing/2014/main" id="{8AA83FE3-C7AC-4ECF-B684-44053699DC90}"/>
              </a:ext>
            </a:extLst>
          </p:cNvPr>
          <p:cNvCxnSpPr>
            <a:cxnSpLocks/>
            <a:stCxn id="73" idx="1"/>
            <a:endCxn id="61" idx="6"/>
          </p:cNvCxnSpPr>
          <p:nvPr/>
        </p:nvCxnSpPr>
        <p:spPr>
          <a:xfrm flipH="1" flipV="1">
            <a:off x="7044876" y="2439253"/>
            <a:ext cx="772566" cy="431177"/>
          </a:xfrm>
          <a:prstGeom prst="line">
            <a:avLst/>
          </a:prstGeom>
          <a:noFill/>
          <a:ln w="19050" cap="flat" cmpd="sng" algn="ctr">
            <a:solidFill>
              <a:srgbClr val="5B9BD5"/>
            </a:solidFill>
            <a:prstDash val="solid"/>
            <a:miter lim="800000"/>
          </a:ln>
          <a:effectLst/>
        </p:spPr>
      </p:cxnSp>
      <p:cxnSp>
        <p:nvCxnSpPr>
          <p:cNvPr id="77" name="直接连接符 76">
            <a:extLst>
              <a:ext uri="{FF2B5EF4-FFF2-40B4-BE49-F238E27FC236}">
                <a16:creationId xmlns:a16="http://schemas.microsoft.com/office/drawing/2014/main" id="{725D05BC-4E54-41ED-BA0C-4A12247D0D52}"/>
              </a:ext>
            </a:extLst>
          </p:cNvPr>
          <p:cNvCxnSpPr>
            <a:cxnSpLocks/>
            <a:stCxn id="72" idx="1"/>
            <a:endCxn id="62" idx="6"/>
          </p:cNvCxnSpPr>
          <p:nvPr/>
        </p:nvCxnSpPr>
        <p:spPr>
          <a:xfrm flipH="1">
            <a:off x="7044879" y="2086605"/>
            <a:ext cx="772565" cy="949203"/>
          </a:xfrm>
          <a:prstGeom prst="line">
            <a:avLst/>
          </a:prstGeom>
          <a:noFill/>
          <a:ln w="19050" cap="flat" cmpd="sng" algn="ctr">
            <a:solidFill>
              <a:srgbClr val="5B9BD5"/>
            </a:solidFill>
            <a:prstDash val="solid"/>
            <a:miter lim="800000"/>
          </a:ln>
          <a:effectLst/>
        </p:spPr>
      </p:cxnSp>
      <p:cxnSp>
        <p:nvCxnSpPr>
          <p:cNvPr id="78" name="直接连接符 77">
            <a:extLst>
              <a:ext uri="{FF2B5EF4-FFF2-40B4-BE49-F238E27FC236}">
                <a16:creationId xmlns:a16="http://schemas.microsoft.com/office/drawing/2014/main" id="{096AE4EE-2CD8-47C1-9743-B605FC3231F5}"/>
              </a:ext>
            </a:extLst>
          </p:cNvPr>
          <p:cNvCxnSpPr>
            <a:cxnSpLocks/>
            <a:stCxn id="73" idx="1"/>
            <a:endCxn id="74" idx="6"/>
          </p:cNvCxnSpPr>
          <p:nvPr/>
        </p:nvCxnSpPr>
        <p:spPr>
          <a:xfrm flipH="1">
            <a:off x="7044876" y="2870430"/>
            <a:ext cx="772566" cy="761935"/>
          </a:xfrm>
          <a:prstGeom prst="line">
            <a:avLst/>
          </a:prstGeom>
          <a:noFill/>
          <a:ln w="19050" cap="flat" cmpd="sng" algn="ctr">
            <a:solidFill>
              <a:srgbClr val="5B9BD5"/>
            </a:solidFill>
            <a:prstDash val="solid"/>
            <a:miter lim="800000"/>
          </a:ln>
          <a:effectLst/>
        </p:spPr>
      </p:cxnSp>
      <p:cxnSp>
        <p:nvCxnSpPr>
          <p:cNvPr id="79" name="直接连接符 78">
            <a:extLst>
              <a:ext uri="{FF2B5EF4-FFF2-40B4-BE49-F238E27FC236}">
                <a16:creationId xmlns:a16="http://schemas.microsoft.com/office/drawing/2014/main" id="{E099CD77-5629-4E15-8FFE-6CE2349FC8E9}"/>
              </a:ext>
            </a:extLst>
          </p:cNvPr>
          <p:cNvCxnSpPr>
            <a:cxnSpLocks/>
            <a:stCxn id="70" idx="2"/>
            <a:endCxn id="62" idx="2"/>
          </p:cNvCxnSpPr>
          <p:nvPr/>
        </p:nvCxnSpPr>
        <p:spPr>
          <a:xfrm>
            <a:off x="5749697" y="2908812"/>
            <a:ext cx="742355" cy="126997"/>
          </a:xfrm>
          <a:prstGeom prst="line">
            <a:avLst/>
          </a:prstGeom>
          <a:noFill/>
          <a:ln w="19050" cap="flat" cmpd="sng" algn="ctr">
            <a:solidFill>
              <a:srgbClr val="FFC000"/>
            </a:solidFill>
            <a:prstDash val="solid"/>
            <a:miter lim="800000"/>
          </a:ln>
          <a:effectLst/>
        </p:spPr>
      </p:cxnSp>
      <p:cxnSp>
        <p:nvCxnSpPr>
          <p:cNvPr id="80" name="直接连接符 79">
            <a:extLst>
              <a:ext uri="{FF2B5EF4-FFF2-40B4-BE49-F238E27FC236}">
                <a16:creationId xmlns:a16="http://schemas.microsoft.com/office/drawing/2014/main" id="{A844057B-401A-4464-9BC0-1F46CF8C1905}"/>
              </a:ext>
            </a:extLst>
          </p:cNvPr>
          <p:cNvCxnSpPr>
            <a:cxnSpLocks/>
            <a:stCxn id="70" idx="2"/>
            <a:endCxn id="61" idx="2"/>
          </p:cNvCxnSpPr>
          <p:nvPr/>
        </p:nvCxnSpPr>
        <p:spPr>
          <a:xfrm flipV="1">
            <a:off x="5749697" y="2439253"/>
            <a:ext cx="742355" cy="469559"/>
          </a:xfrm>
          <a:prstGeom prst="line">
            <a:avLst/>
          </a:prstGeom>
          <a:noFill/>
          <a:ln w="19050" cap="flat" cmpd="sng" algn="ctr">
            <a:solidFill>
              <a:srgbClr val="FFC000"/>
            </a:solidFill>
            <a:prstDash val="solid"/>
            <a:miter lim="800000"/>
          </a:ln>
          <a:effectLst/>
        </p:spPr>
      </p:cxnSp>
      <p:cxnSp>
        <p:nvCxnSpPr>
          <p:cNvPr id="81" name="直接连接符 80">
            <a:extLst>
              <a:ext uri="{FF2B5EF4-FFF2-40B4-BE49-F238E27FC236}">
                <a16:creationId xmlns:a16="http://schemas.microsoft.com/office/drawing/2014/main" id="{670F666B-2256-45DE-A87F-A84349798D9E}"/>
              </a:ext>
            </a:extLst>
          </p:cNvPr>
          <p:cNvCxnSpPr>
            <a:cxnSpLocks/>
            <a:stCxn id="71" idx="2"/>
            <a:endCxn id="61" idx="2"/>
          </p:cNvCxnSpPr>
          <p:nvPr/>
        </p:nvCxnSpPr>
        <p:spPr>
          <a:xfrm flipV="1">
            <a:off x="5687627" y="2439250"/>
            <a:ext cx="804422" cy="1470698"/>
          </a:xfrm>
          <a:prstGeom prst="line">
            <a:avLst/>
          </a:prstGeom>
          <a:noFill/>
          <a:ln w="19050" cap="flat" cmpd="sng" algn="ctr">
            <a:solidFill>
              <a:srgbClr val="FFC000"/>
            </a:solidFill>
            <a:prstDash val="solid"/>
            <a:miter lim="800000"/>
          </a:ln>
          <a:effectLst/>
        </p:spPr>
      </p:cxnSp>
      <p:cxnSp>
        <p:nvCxnSpPr>
          <p:cNvPr id="82" name="直接连接符 81">
            <a:extLst>
              <a:ext uri="{FF2B5EF4-FFF2-40B4-BE49-F238E27FC236}">
                <a16:creationId xmlns:a16="http://schemas.microsoft.com/office/drawing/2014/main" id="{ED01A749-0412-409B-A16B-7BC178BEE01B}"/>
              </a:ext>
            </a:extLst>
          </p:cNvPr>
          <p:cNvCxnSpPr>
            <a:cxnSpLocks/>
            <a:stCxn id="71" idx="2"/>
            <a:endCxn id="62" idx="2"/>
          </p:cNvCxnSpPr>
          <p:nvPr/>
        </p:nvCxnSpPr>
        <p:spPr>
          <a:xfrm flipV="1">
            <a:off x="5687627" y="3035806"/>
            <a:ext cx="804422" cy="874142"/>
          </a:xfrm>
          <a:prstGeom prst="line">
            <a:avLst/>
          </a:prstGeom>
          <a:noFill/>
          <a:ln w="19050" cap="flat" cmpd="sng" algn="ctr">
            <a:solidFill>
              <a:srgbClr val="FFC000"/>
            </a:solidFill>
            <a:prstDash val="solid"/>
            <a:miter lim="800000"/>
          </a:ln>
          <a:effectLst/>
        </p:spPr>
      </p:cxnSp>
      <p:cxnSp>
        <p:nvCxnSpPr>
          <p:cNvPr id="83" name="直接连接符 82">
            <a:extLst>
              <a:ext uri="{FF2B5EF4-FFF2-40B4-BE49-F238E27FC236}">
                <a16:creationId xmlns:a16="http://schemas.microsoft.com/office/drawing/2014/main" id="{5507F5F0-9BC6-45F0-AD0D-9CCE8BB9BA34}"/>
              </a:ext>
            </a:extLst>
          </p:cNvPr>
          <p:cNvCxnSpPr>
            <a:cxnSpLocks/>
            <a:stCxn id="71" idx="2"/>
            <a:endCxn id="63" idx="2"/>
          </p:cNvCxnSpPr>
          <p:nvPr/>
        </p:nvCxnSpPr>
        <p:spPr>
          <a:xfrm>
            <a:off x="5687627" y="3909948"/>
            <a:ext cx="804422" cy="318970"/>
          </a:xfrm>
          <a:prstGeom prst="line">
            <a:avLst/>
          </a:prstGeom>
          <a:noFill/>
          <a:ln w="19050" cap="flat" cmpd="sng" algn="ctr">
            <a:solidFill>
              <a:srgbClr val="FFC000"/>
            </a:solidFill>
            <a:prstDash val="solid"/>
            <a:miter lim="800000"/>
          </a:ln>
          <a:effectLst/>
        </p:spPr>
      </p:cxnSp>
      <p:cxnSp>
        <p:nvCxnSpPr>
          <p:cNvPr id="84" name="直接连接符 83">
            <a:extLst>
              <a:ext uri="{FF2B5EF4-FFF2-40B4-BE49-F238E27FC236}">
                <a16:creationId xmlns:a16="http://schemas.microsoft.com/office/drawing/2014/main" id="{13595E1B-8CFC-4137-ABE0-59024084D798}"/>
              </a:ext>
            </a:extLst>
          </p:cNvPr>
          <p:cNvCxnSpPr>
            <a:cxnSpLocks/>
            <a:stCxn id="73" idx="1"/>
            <a:endCxn id="62" idx="6"/>
          </p:cNvCxnSpPr>
          <p:nvPr/>
        </p:nvCxnSpPr>
        <p:spPr>
          <a:xfrm flipH="1">
            <a:off x="7044876" y="2870430"/>
            <a:ext cx="772566" cy="165379"/>
          </a:xfrm>
          <a:prstGeom prst="line">
            <a:avLst/>
          </a:prstGeom>
          <a:noFill/>
          <a:ln w="19050" cap="flat" cmpd="sng" algn="ctr">
            <a:solidFill>
              <a:srgbClr val="5B9BD5"/>
            </a:solidFill>
            <a:prstDash val="solid"/>
            <a:miter lim="800000"/>
          </a:ln>
          <a:effectLst/>
        </p:spPr>
      </p:cxnSp>
      <p:cxnSp>
        <p:nvCxnSpPr>
          <p:cNvPr id="85" name="直接连接符 84">
            <a:extLst>
              <a:ext uri="{FF2B5EF4-FFF2-40B4-BE49-F238E27FC236}">
                <a16:creationId xmlns:a16="http://schemas.microsoft.com/office/drawing/2014/main" id="{4081FF9F-0226-4274-9B9F-34ECF1CB9118}"/>
              </a:ext>
            </a:extLst>
          </p:cNvPr>
          <p:cNvCxnSpPr>
            <a:cxnSpLocks/>
            <a:stCxn id="70" idx="2"/>
            <a:endCxn id="74" idx="2"/>
          </p:cNvCxnSpPr>
          <p:nvPr/>
        </p:nvCxnSpPr>
        <p:spPr>
          <a:xfrm>
            <a:off x="5749697" y="2908812"/>
            <a:ext cx="742355" cy="723553"/>
          </a:xfrm>
          <a:prstGeom prst="line">
            <a:avLst/>
          </a:prstGeom>
          <a:noFill/>
          <a:ln w="19050" cap="flat" cmpd="sng" algn="ctr">
            <a:solidFill>
              <a:srgbClr val="FFC000"/>
            </a:solidFill>
            <a:prstDash val="solid"/>
            <a:miter lim="800000"/>
          </a:ln>
          <a:effectLst/>
        </p:spPr>
      </p:cxnSp>
      <p:cxnSp>
        <p:nvCxnSpPr>
          <p:cNvPr id="86" name="直接连接符 85">
            <a:extLst>
              <a:ext uri="{FF2B5EF4-FFF2-40B4-BE49-F238E27FC236}">
                <a16:creationId xmlns:a16="http://schemas.microsoft.com/office/drawing/2014/main" id="{50F83686-F8F2-43E8-999F-F5ACE2B8C2EB}"/>
              </a:ext>
            </a:extLst>
          </p:cNvPr>
          <p:cNvCxnSpPr>
            <a:cxnSpLocks/>
            <a:stCxn id="74" idx="6"/>
            <a:endCxn id="68" idx="1"/>
          </p:cNvCxnSpPr>
          <p:nvPr/>
        </p:nvCxnSpPr>
        <p:spPr>
          <a:xfrm>
            <a:off x="7044876" y="3632365"/>
            <a:ext cx="778890" cy="21889"/>
          </a:xfrm>
          <a:prstGeom prst="line">
            <a:avLst/>
          </a:prstGeom>
          <a:noFill/>
          <a:ln w="19050" cap="flat" cmpd="sng" algn="ctr">
            <a:solidFill>
              <a:srgbClr val="5B9BD5"/>
            </a:solidFill>
            <a:prstDash val="solid"/>
            <a:miter lim="800000"/>
          </a:ln>
          <a:effectLst/>
        </p:spPr>
      </p:cxnSp>
      <p:cxnSp>
        <p:nvCxnSpPr>
          <p:cNvPr id="87" name="直接连接符 86">
            <a:extLst>
              <a:ext uri="{FF2B5EF4-FFF2-40B4-BE49-F238E27FC236}">
                <a16:creationId xmlns:a16="http://schemas.microsoft.com/office/drawing/2014/main" id="{C6E0BE93-28F4-4C59-B674-49727775943A}"/>
              </a:ext>
            </a:extLst>
          </p:cNvPr>
          <p:cNvCxnSpPr>
            <a:cxnSpLocks/>
            <a:stCxn id="71" idx="2"/>
            <a:endCxn id="74" idx="2"/>
          </p:cNvCxnSpPr>
          <p:nvPr/>
        </p:nvCxnSpPr>
        <p:spPr>
          <a:xfrm flipV="1">
            <a:off x="5687627" y="3632362"/>
            <a:ext cx="804422" cy="277586"/>
          </a:xfrm>
          <a:prstGeom prst="line">
            <a:avLst/>
          </a:prstGeom>
          <a:noFill/>
          <a:ln w="19050" cap="flat" cmpd="sng" algn="ctr">
            <a:solidFill>
              <a:srgbClr val="FFC000"/>
            </a:solidFill>
            <a:prstDash val="solid"/>
            <a:miter lim="800000"/>
          </a:ln>
          <a:effectLst/>
        </p:spPr>
      </p:cxnSp>
    </p:spTree>
    <p:extLst>
      <p:ext uri="{BB962C8B-B14F-4D97-AF65-F5344CB8AC3E}">
        <p14:creationId xmlns:p14="http://schemas.microsoft.com/office/powerpoint/2010/main" val="20750926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279348" y="127673"/>
            <a:ext cx="4948835" cy="438545"/>
          </a:xfrm>
          <a:prstGeom prst="rect">
            <a:avLst/>
          </a:prstGeom>
          <a:noFill/>
        </p:spPr>
        <p:txBody>
          <a:bodyPr wrap="square" lIns="68543" tIns="34272" rIns="68543" bIns="34272" rtlCol="0">
            <a:spAutoFit/>
          </a:bodyPr>
          <a:lstStyle/>
          <a:p>
            <a:r>
              <a:rPr lang="en-US" altLang="zh-CN" sz="2400" b="1" i="1" dirty="0">
                <a:solidFill>
                  <a:schemeClr val="accent1"/>
                </a:solidFill>
                <a:latin typeface="+mj-lt"/>
                <a:ea typeface="微软雅黑" pitchFamily="34" charset="-122"/>
              </a:rPr>
              <a:t>Evaluation</a:t>
            </a:r>
            <a:endParaRPr lang="zh-CN" altLang="en-US" sz="2400" b="1" i="1" dirty="0">
              <a:solidFill>
                <a:schemeClr val="accent1"/>
              </a:solidFill>
              <a:latin typeface="+mj-lt"/>
              <a:ea typeface="微软雅黑" pitchFamily="34" charset="-122"/>
            </a:endParaRPr>
          </a:p>
        </p:txBody>
      </p:sp>
      <p:sp>
        <p:nvSpPr>
          <p:cNvPr id="3" name="TextBox 2">
            <a:extLst>
              <a:ext uri="{FF2B5EF4-FFF2-40B4-BE49-F238E27FC236}">
                <a16:creationId xmlns:a16="http://schemas.microsoft.com/office/drawing/2014/main" id="{AA14A6C9-7CEA-48BE-B7B8-0444ADD38D82}"/>
              </a:ext>
            </a:extLst>
          </p:cNvPr>
          <p:cNvSpPr txBox="1"/>
          <p:nvPr/>
        </p:nvSpPr>
        <p:spPr>
          <a:xfrm>
            <a:off x="1115616" y="771550"/>
            <a:ext cx="7272808" cy="461665"/>
          </a:xfrm>
          <a:prstGeom prst="rect">
            <a:avLst/>
          </a:prstGeom>
          <a:noFill/>
        </p:spPr>
        <p:txBody>
          <a:bodyPr wrap="square" rtlCol="0">
            <a:spAutoFit/>
          </a:bodyPr>
          <a:lstStyle/>
          <a:p>
            <a:r>
              <a:rPr lang="en-US" altLang="zh-CN" sz="2400" b="0" dirty="0"/>
              <a:t>Experiment Settings for </a:t>
            </a:r>
            <a:r>
              <a:rPr lang="en-US" altLang="zh-CN" sz="2400" dirty="0"/>
              <a:t>s</a:t>
            </a:r>
            <a:r>
              <a:rPr lang="en-US" altLang="zh-CN" sz="2400" b="0" dirty="0"/>
              <a:t>ingle and multi-document</a:t>
            </a:r>
          </a:p>
        </p:txBody>
      </p:sp>
      <p:sp>
        <p:nvSpPr>
          <p:cNvPr id="2" name="文本框 1">
            <a:extLst>
              <a:ext uri="{FF2B5EF4-FFF2-40B4-BE49-F238E27FC236}">
                <a16:creationId xmlns:a16="http://schemas.microsoft.com/office/drawing/2014/main" id="{D8968590-D3E2-4F20-A8AA-0BED2A1EB707}"/>
              </a:ext>
            </a:extLst>
          </p:cNvPr>
          <p:cNvSpPr txBox="1"/>
          <p:nvPr/>
        </p:nvSpPr>
        <p:spPr>
          <a:xfrm>
            <a:off x="1279348" y="1635646"/>
            <a:ext cx="6461004" cy="2585323"/>
          </a:xfrm>
          <a:prstGeom prst="rect">
            <a:avLst/>
          </a:prstGeom>
          <a:noFill/>
        </p:spPr>
        <p:txBody>
          <a:bodyPr wrap="square" rtlCol="0">
            <a:spAutoFit/>
          </a:bodyPr>
          <a:lstStyle/>
          <a:p>
            <a:r>
              <a:rPr lang="en-US" altLang="zh-CN" dirty="0"/>
              <a:t>Datasets:</a:t>
            </a:r>
          </a:p>
          <a:p>
            <a:pPr marL="742950" lvl="1" indent="-285750">
              <a:buFont typeface="Arial" panose="020B0604020202020204" pitchFamily="34" charset="0"/>
              <a:buChar char="•"/>
            </a:pPr>
            <a:r>
              <a:rPr lang="en-US" altLang="zh-CN" dirty="0"/>
              <a:t>CNN/DM: 287,227/13,368/11,490</a:t>
            </a:r>
          </a:p>
          <a:p>
            <a:pPr marL="742950" lvl="1" indent="-285750">
              <a:buFont typeface="Arial" panose="020B0604020202020204" pitchFamily="34" charset="0"/>
              <a:buChar char="•"/>
            </a:pPr>
            <a:r>
              <a:rPr lang="en-US" altLang="zh-CN" dirty="0"/>
              <a:t>NYT50: 96,834/4,000/3,452</a:t>
            </a:r>
          </a:p>
          <a:p>
            <a:pPr marL="742950" lvl="1" indent="-285750">
              <a:buFont typeface="Arial" panose="020B0604020202020204" pitchFamily="34" charset="0"/>
              <a:buChar char="•"/>
            </a:pPr>
            <a:r>
              <a:rPr lang="en-US" altLang="zh-CN" dirty="0"/>
              <a:t>Multi-News: 44,972/5,622/5,622</a:t>
            </a:r>
          </a:p>
          <a:p>
            <a:r>
              <a:rPr lang="en-US" altLang="zh-CN" dirty="0"/>
              <a:t>Models</a:t>
            </a:r>
          </a:p>
          <a:p>
            <a:pPr marL="742950" lvl="1" indent="-285750">
              <a:buFont typeface="Arial" panose="020B0604020202020204" pitchFamily="34" charset="0"/>
              <a:buChar char="•"/>
            </a:pPr>
            <a:r>
              <a:rPr lang="en-US" altLang="zh-CN" dirty="0"/>
              <a:t>Ext-</a:t>
            </a:r>
            <a:r>
              <a:rPr lang="en-US" altLang="zh-CN" dirty="0" err="1"/>
              <a:t>BiLSTM</a:t>
            </a:r>
            <a:endParaRPr lang="en-US" altLang="zh-CN" dirty="0"/>
          </a:p>
          <a:p>
            <a:pPr marL="742950" lvl="1" indent="-285750">
              <a:buFont typeface="Arial" panose="020B0604020202020204" pitchFamily="34" charset="0"/>
              <a:buChar char="•"/>
            </a:pPr>
            <a:r>
              <a:rPr lang="en-US" altLang="zh-CN" dirty="0"/>
              <a:t>Ext-Transformer</a:t>
            </a:r>
          </a:p>
          <a:p>
            <a:pPr marL="742950" lvl="1" indent="-285750">
              <a:buFont typeface="Arial" panose="020B0604020202020204" pitchFamily="34" charset="0"/>
              <a:buChar char="•"/>
            </a:pPr>
            <a:r>
              <a:rPr lang="en-US" altLang="zh-CN" dirty="0"/>
              <a:t>HSG</a:t>
            </a:r>
          </a:p>
          <a:p>
            <a:pPr marL="742950" lvl="1" indent="-285750">
              <a:buFont typeface="Arial" panose="020B0604020202020204" pitchFamily="34" charset="0"/>
              <a:buChar char="•"/>
            </a:pPr>
            <a:r>
              <a:rPr lang="en-US" altLang="zh-CN" dirty="0"/>
              <a:t>HDSG</a:t>
            </a:r>
          </a:p>
        </p:txBody>
      </p:sp>
    </p:spTree>
    <p:extLst>
      <p:ext uri="{BB962C8B-B14F-4D97-AF65-F5344CB8AC3E}">
        <p14:creationId xmlns:p14="http://schemas.microsoft.com/office/powerpoint/2010/main" val="31889939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ISPRING_PRESENTATION_TITLE" val="falsh"/>
  <p:tag name="ISPRING_RESOURCE_PATHS_HASH_PRESENTER" val="541b1cf5149c63b686f6b8fa0f3526fcf8352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视差</Template>
  <TotalTime>19664</TotalTime>
  <Words>1899</Words>
  <Application>Microsoft Office PowerPoint</Application>
  <PresentationFormat>全屏显示(16:9)</PresentationFormat>
  <Paragraphs>167</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Aller Light</vt:lpstr>
      <vt:lpstr>U.S. 101</vt:lpstr>
      <vt:lpstr>微软雅黑</vt:lpstr>
      <vt:lpstr>Arial</vt:lpstr>
      <vt:lpstr>Calibri</vt:lpstr>
      <vt:lpstr>Cambria Math</vt:lpstr>
      <vt:lpstr>Corbel</vt:lpstr>
      <vt:lpstr>Wingdings</vt:lpstr>
      <vt:lpstr>视差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Micro Brxx</cp:lastModifiedBy>
  <cp:revision>529</cp:revision>
  <cp:lastPrinted>2017-08-11T13:23:11Z</cp:lastPrinted>
  <dcterms:created xsi:type="dcterms:W3CDTF">2014-08-23T07:50:08Z</dcterms:created>
  <dcterms:modified xsi:type="dcterms:W3CDTF">2020-06-17T01:23:06Z</dcterms:modified>
</cp:coreProperties>
</file>