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4"/>
  </p:notesMasterIdLst>
  <p:sldIdLst>
    <p:sldId id="273" r:id="rId5"/>
    <p:sldId id="277" r:id="rId6"/>
    <p:sldId id="272" r:id="rId7"/>
    <p:sldId id="278" r:id="rId8"/>
    <p:sldId id="285" r:id="rId9"/>
    <p:sldId id="284" r:id="rId10"/>
    <p:sldId id="286" r:id="rId11"/>
    <p:sldId id="287" r:id="rId12"/>
    <p:sldId id="28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2C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AA0BC-6609-4556-8B76-A1EDF3B4E98C}" type="datetimeFigureOut">
              <a:rPr lang="en-US" smtClean="0"/>
              <a:t>01/04/22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70A596-7141-45E9-836C-E467146705EF}" type="slidenum">
              <a:rPr lang="en-US" smtClean="0"/>
              <a:t>‹#›</a:t>
            </a:fld>
            <a:endParaRPr lang="en-US" dirty="0"/>
          </a:p>
        </p:txBody>
      </p:sp>
    </p:spTree>
    <p:extLst>
      <p:ext uri="{BB962C8B-B14F-4D97-AF65-F5344CB8AC3E}">
        <p14:creationId xmlns:p14="http://schemas.microsoft.com/office/powerpoint/2010/main" val="739599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A53EF8-F1F1-426B-B0A9-FD4AEE8EDDC7}" type="datetime1">
              <a:rPr lang="en-US" smtClean="0"/>
              <a:t>01/04/22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AAADA-552C-4634-A9B8-C1EEDF253588}" type="datetime1">
              <a:rPr lang="en-US" smtClean="0"/>
              <a:t>01/04/22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A594C05-AA5C-4F09-A6B7-D3A3193AA5D7}" type="datetime1">
              <a:rPr lang="en-US" smtClean="0"/>
              <a:t>01/04/22</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E7C161-5F1A-4F87-A250-8C55998B83EC}" type="datetime1">
              <a:rPr lang="en-US" smtClean="0"/>
              <a:t>01/04/22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3E4DB066-BA4C-4ACB-B5EF-D11313F7B512}" type="datetime1">
              <a:rPr lang="en-US" smtClean="0"/>
              <a:t>01/04/22</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3D13D9-FA56-4191-B3D1-0F0946347F7F}" type="datetime1">
              <a:rPr lang="en-US" smtClean="0"/>
              <a:t>01/04/22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8E99F0-C981-43CA-8461-68A368C933F2}" type="datetime1">
              <a:rPr lang="en-US" smtClean="0"/>
              <a:t>01/04/22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97E3CD-9FEF-4266-9447-6E0BADDDB821}" type="datetime1">
              <a:rPr lang="en-US" smtClean="0"/>
              <a:t>01/04/22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ED101-F83B-4D7E-9E34-DC0B18767A58}" type="datetime1">
              <a:rPr lang="en-US" smtClean="0"/>
              <a:t>01/04/22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947F4BB-6FA0-4C2D-AD18-4EF7D955C743}" type="datetime1">
              <a:rPr lang="en-US" smtClean="0"/>
              <a:t>01/04/22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D3067F-260F-43C4-A09C-6B48384CFE2B}" type="datetime1">
              <a:rPr lang="en-US" smtClean="0"/>
              <a:t>01/04/22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4FBE5A9-3ED6-497C-9CD0-6F852ECCBD21}" type="datetime1">
              <a:rPr lang="en-US" smtClean="0"/>
              <a:t>01/04/22</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9.jfif"/></Relationships>
</file>

<file path=ppt/slides/_rels/slide7.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2.jfif"/><Relationship Id="rId4" Type="http://schemas.openxmlformats.org/officeDocument/2006/relationships/image" Target="../media/image11.jfif"/></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758CB7-007C-40DF-A901-600703FB6D31}"/>
              </a:ext>
              <a:ext uri="{C183D7F6-B498-43B3-948B-1728B52AA6E4}">
                <adec:decorative xmlns:adec="http://schemas.microsoft.com/office/drawing/2017/decorative" val="1"/>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19" name="Rectangle 18">
            <a:extLst>
              <a:ext uri="{FF2B5EF4-FFF2-40B4-BE49-F238E27FC236}">
                <a16:creationId xmlns:a16="http://schemas.microsoft.com/office/drawing/2014/main" id="{B459C3A3-8B02-4FAB-91CE-E81E1BA31F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048" y="2059012"/>
            <a:ext cx="12188952" cy="1828800"/>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DDA2022F-1436-49C5-9347-FDDDF4EE8915}"/>
              </a:ext>
            </a:extLst>
          </p:cNvPr>
          <p:cNvSpPr>
            <a:spLocks noGrp="1"/>
          </p:cNvSpPr>
          <p:nvPr>
            <p:ph type="ctrTitle"/>
          </p:nvPr>
        </p:nvSpPr>
        <p:spPr>
          <a:xfrm>
            <a:off x="365759" y="2166364"/>
            <a:ext cx="11471565" cy="1739347"/>
          </a:xfrm>
        </p:spPr>
        <p:txBody>
          <a:bodyPr>
            <a:normAutofit/>
          </a:bodyPr>
          <a:lstStyle/>
          <a:p>
            <a:r>
              <a:rPr lang="en-US" dirty="0">
                <a:solidFill>
                  <a:schemeClr val="bg1"/>
                </a:solidFill>
              </a:rPr>
              <a:t>Troubleshooting PTL walls</a:t>
            </a:r>
          </a:p>
        </p:txBody>
      </p:sp>
      <p:sp>
        <p:nvSpPr>
          <p:cNvPr id="21" name="Rectangle 20">
            <a:extLst>
              <a:ext uri="{FF2B5EF4-FFF2-40B4-BE49-F238E27FC236}">
                <a16:creationId xmlns:a16="http://schemas.microsoft.com/office/drawing/2014/main" id="{EDB366A7-87C2-43BB-AF03-1AF039EE1D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3887812"/>
            <a:ext cx="12188952" cy="457200"/>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Tree>
    <p:extLst>
      <p:ext uri="{BB962C8B-B14F-4D97-AF65-F5344CB8AC3E}">
        <p14:creationId xmlns:p14="http://schemas.microsoft.com/office/powerpoint/2010/main" val="181117377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758CB7-007C-40DF-A901-600703FB6D31}"/>
              </a:ext>
              <a:ext uri="{C183D7F6-B498-43B3-948B-1728B52AA6E4}">
                <adec:decorative xmlns:adec="http://schemas.microsoft.com/office/drawing/2017/decorative" val="1"/>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3" name="Rectangle 2">
            <a:extLst>
              <a:ext uri="{FF2B5EF4-FFF2-40B4-BE49-F238E27FC236}">
                <a16:creationId xmlns:a16="http://schemas.microsoft.com/office/drawing/2014/main" id="{CDC72813-32A0-4909-9768-F350DE027B91}"/>
              </a:ext>
            </a:extLst>
          </p:cNvPr>
          <p:cNvSpPr/>
          <p:nvPr/>
        </p:nvSpPr>
        <p:spPr>
          <a:xfrm>
            <a:off x="0" y="210588"/>
            <a:ext cx="12191980" cy="1669012"/>
          </a:xfrm>
          <a:prstGeom prst="rect">
            <a:avLst/>
          </a:prstGeom>
          <a:solidFill>
            <a:schemeClr val="bg1">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PLUG THE HAND SCANNER INTO THE PI-CON</a:t>
            </a:r>
          </a:p>
        </p:txBody>
      </p:sp>
      <p:pic>
        <p:nvPicPr>
          <p:cNvPr id="5" name="Picture 4">
            <a:extLst>
              <a:ext uri="{FF2B5EF4-FFF2-40B4-BE49-F238E27FC236}">
                <a16:creationId xmlns:a16="http://schemas.microsoft.com/office/drawing/2014/main" id="{3B57EC58-3EF0-40EA-BB8F-8B872DB2C414}"/>
              </a:ext>
            </a:extLst>
          </p:cNvPr>
          <p:cNvPicPr>
            <a:picLocks noChangeAspect="1"/>
          </p:cNvPicPr>
          <p:nvPr/>
        </p:nvPicPr>
        <p:blipFill>
          <a:blip r:embed="rId3"/>
          <a:stretch>
            <a:fillRect/>
          </a:stretch>
        </p:blipFill>
        <p:spPr>
          <a:xfrm>
            <a:off x="458922" y="2090178"/>
            <a:ext cx="3290117" cy="4386822"/>
          </a:xfrm>
          <a:prstGeom prst="rect">
            <a:avLst/>
          </a:prstGeom>
        </p:spPr>
      </p:pic>
      <p:sp>
        <p:nvSpPr>
          <p:cNvPr id="6" name="TextBox 5">
            <a:extLst>
              <a:ext uri="{FF2B5EF4-FFF2-40B4-BE49-F238E27FC236}">
                <a16:creationId xmlns:a16="http://schemas.microsoft.com/office/drawing/2014/main" id="{FD4696EF-CE1C-46AC-B67D-79D5C1B10E88}"/>
              </a:ext>
            </a:extLst>
          </p:cNvPr>
          <p:cNvSpPr txBox="1"/>
          <p:nvPr/>
        </p:nvSpPr>
        <p:spPr>
          <a:xfrm>
            <a:off x="5049520" y="2090178"/>
            <a:ext cx="6583680" cy="1754326"/>
          </a:xfrm>
          <a:prstGeom prst="rect">
            <a:avLst/>
          </a:prstGeom>
          <a:noFill/>
        </p:spPr>
        <p:txBody>
          <a:bodyPr wrap="square" rtlCol="0">
            <a:spAutoFit/>
          </a:bodyPr>
          <a:lstStyle/>
          <a:p>
            <a:r>
              <a:rPr lang="en-US" dirty="0">
                <a:solidFill>
                  <a:schemeClr val="bg1"/>
                </a:solidFill>
              </a:rPr>
              <a:t>The Pi-Con is located at the top of each wall (top left if looking at the black light bars, top right if looking at the grey).</a:t>
            </a:r>
            <a:br>
              <a:rPr lang="en-US" dirty="0">
                <a:solidFill>
                  <a:schemeClr val="bg1"/>
                </a:solidFill>
              </a:rPr>
            </a:br>
            <a:endParaRPr lang="en-US" dirty="0">
              <a:solidFill>
                <a:schemeClr val="bg1"/>
              </a:solidFill>
            </a:endParaRPr>
          </a:p>
          <a:p>
            <a:r>
              <a:rPr lang="en-US" dirty="0">
                <a:solidFill>
                  <a:schemeClr val="bg1"/>
                </a:solidFill>
              </a:rPr>
              <a:t>Plug the USB hand scanner into the Pi-Con and wait for it to boot up</a:t>
            </a:r>
          </a:p>
          <a:p>
            <a:endParaRPr lang="en-US" dirty="0">
              <a:solidFill>
                <a:schemeClr val="bg1"/>
              </a:solidFill>
            </a:endParaRPr>
          </a:p>
          <a:p>
            <a:r>
              <a:rPr lang="en-US" dirty="0">
                <a:solidFill>
                  <a:schemeClr val="bg1"/>
                </a:solidFill>
              </a:rPr>
              <a:t>Scan the “Test Mode On” barcode below to enter test mode</a:t>
            </a:r>
          </a:p>
        </p:txBody>
      </p:sp>
      <p:pic>
        <p:nvPicPr>
          <p:cNvPr id="10" name="Picture 9">
            <a:extLst>
              <a:ext uri="{FF2B5EF4-FFF2-40B4-BE49-F238E27FC236}">
                <a16:creationId xmlns:a16="http://schemas.microsoft.com/office/drawing/2014/main" id="{09F1CABD-04E5-48FB-B179-23B3D50DF079}"/>
              </a:ext>
            </a:extLst>
          </p:cNvPr>
          <p:cNvPicPr/>
          <p:nvPr/>
        </p:nvPicPr>
        <p:blipFill rotWithShape="1">
          <a:blip r:embed="rId4" cstate="print">
            <a:extLst>
              <a:ext uri="{28A0092B-C50C-407E-A947-70E740481C1C}">
                <a14:useLocalDpi xmlns:a14="http://schemas.microsoft.com/office/drawing/2010/main" val="0"/>
              </a:ext>
            </a:extLst>
          </a:blip>
          <a:srcRect b="64525"/>
          <a:stretch/>
        </p:blipFill>
        <p:spPr>
          <a:xfrm>
            <a:off x="5080510" y="4306114"/>
            <a:ext cx="5959352" cy="1754326"/>
          </a:xfrm>
          <a:prstGeom prst="rect">
            <a:avLst/>
          </a:prstGeom>
        </p:spPr>
      </p:pic>
    </p:spTree>
    <p:extLst>
      <p:ext uri="{BB962C8B-B14F-4D97-AF65-F5344CB8AC3E}">
        <p14:creationId xmlns:p14="http://schemas.microsoft.com/office/powerpoint/2010/main" val="2433645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fontScale="90000"/>
          </a:bodyPr>
          <a:lstStyle/>
          <a:p>
            <a:pPr algn="ctr"/>
            <a:r>
              <a:rPr lang="en-US" dirty="0"/>
              <a:t>Test Barcode not working?? Try this with the hand scanner !</a:t>
            </a:r>
            <a:br>
              <a:rPr lang="en-US" dirty="0"/>
            </a:br>
            <a:endParaRPr lang="en-US" dirty="0"/>
          </a:p>
        </p:txBody>
      </p:sp>
      <p:pic>
        <p:nvPicPr>
          <p:cNvPr id="2050" name="Picture 2">
            <a:extLst>
              <a:ext uri="{FF2B5EF4-FFF2-40B4-BE49-F238E27FC236}">
                <a16:creationId xmlns:a16="http://schemas.microsoft.com/office/drawing/2014/main" id="{3E619D62-38BD-4248-AEA0-D591B42DA7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954927" y="763108"/>
            <a:ext cx="861505" cy="4008641"/>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3">
            <a:extLst>
              <a:ext uri="{FF2B5EF4-FFF2-40B4-BE49-F238E27FC236}">
                <a16:creationId xmlns:a16="http://schemas.microsoft.com/office/drawing/2014/main" id="{A2B8AC6A-4258-47D8-BF8A-B1F2275337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1845160" y="4309500"/>
            <a:ext cx="847402" cy="26278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2">
            <a:extLst>
              <a:ext uri="{FF2B5EF4-FFF2-40B4-BE49-F238E27FC236}">
                <a16:creationId xmlns:a16="http://schemas.microsoft.com/office/drawing/2014/main" id="{61015A93-4DF1-405D-A1EC-F5E134ED5DEF}"/>
              </a:ext>
            </a:extLst>
          </p:cNvPr>
          <p:cNvSpPr txBox="1">
            <a:spLocks noChangeArrowheads="1"/>
          </p:cNvSpPr>
          <p:nvPr/>
        </p:nvSpPr>
        <p:spPr bwMode="auto">
          <a:xfrm>
            <a:off x="1069787" y="2070708"/>
            <a:ext cx="2317172" cy="33855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lgn="ctr">
              <a:spcBef>
                <a:spcPts val="0"/>
              </a:spcBef>
              <a:spcAft>
                <a:spcPts val="0"/>
              </a:spcAft>
            </a:pPr>
            <a:r>
              <a:rPr lang="en-US" sz="1600"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FACTORY SETTINGS</a:t>
            </a:r>
          </a:p>
        </p:txBody>
      </p:sp>
      <p:sp>
        <p:nvSpPr>
          <p:cNvPr id="11" name="Text Box 2">
            <a:extLst>
              <a:ext uri="{FF2B5EF4-FFF2-40B4-BE49-F238E27FC236}">
                <a16:creationId xmlns:a16="http://schemas.microsoft.com/office/drawing/2014/main" id="{7161BE4A-86D0-4F12-8641-A193A39997E6}"/>
              </a:ext>
            </a:extLst>
          </p:cNvPr>
          <p:cNvSpPr txBox="1">
            <a:spLocks noChangeArrowheads="1"/>
          </p:cNvSpPr>
          <p:nvPr/>
        </p:nvSpPr>
        <p:spPr bwMode="auto">
          <a:xfrm>
            <a:off x="1321101" y="4784713"/>
            <a:ext cx="1829422" cy="33855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lgn="ctr">
              <a:spcBef>
                <a:spcPts val="0"/>
              </a:spcBef>
              <a:spcAft>
                <a:spcPts val="0"/>
              </a:spcAft>
            </a:pPr>
            <a:r>
              <a:rPr lang="en-US" sz="1600"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AMZN SETTINGS</a:t>
            </a:r>
          </a:p>
        </p:txBody>
      </p:sp>
      <p:sp>
        <p:nvSpPr>
          <p:cNvPr id="8" name="TextBox 7">
            <a:extLst>
              <a:ext uri="{FF2B5EF4-FFF2-40B4-BE49-F238E27FC236}">
                <a16:creationId xmlns:a16="http://schemas.microsoft.com/office/drawing/2014/main" id="{64B73CE6-4092-402B-BF33-7EF39A27BB74}"/>
              </a:ext>
            </a:extLst>
          </p:cNvPr>
          <p:cNvSpPr txBox="1"/>
          <p:nvPr/>
        </p:nvSpPr>
        <p:spPr>
          <a:xfrm>
            <a:off x="5943600" y="2239985"/>
            <a:ext cx="4804756" cy="369332"/>
          </a:xfrm>
          <a:prstGeom prst="rect">
            <a:avLst/>
          </a:prstGeom>
          <a:noFill/>
        </p:spPr>
        <p:txBody>
          <a:bodyPr wrap="square" rtlCol="0">
            <a:spAutoFit/>
          </a:bodyPr>
          <a:lstStyle/>
          <a:p>
            <a:r>
              <a:rPr lang="en-US" u="sng" dirty="0">
                <a:solidFill>
                  <a:srgbClr val="FF0000"/>
                </a:solidFill>
              </a:rPr>
              <a:t>**Plug the hand scanner into your computer**</a:t>
            </a:r>
          </a:p>
        </p:txBody>
      </p:sp>
      <p:sp>
        <p:nvSpPr>
          <p:cNvPr id="9" name="TextBox 8">
            <a:extLst>
              <a:ext uri="{FF2B5EF4-FFF2-40B4-BE49-F238E27FC236}">
                <a16:creationId xmlns:a16="http://schemas.microsoft.com/office/drawing/2014/main" id="{6A3284AE-F7F4-48E6-B330-18C2333FF114}"/>
              </a:ext>
            </a:extLst>
          </p:cNvPr>
          <p:cNvSpPr txBox="1"/>
          <p:nvPr/>
        </p:nvSpPr>
        <p:spPr>
          <a:xfrm>
            <a:off x="5943600" y="2768138"/>
            <a:ext cx="5120640" cy="1200329"/>
          </a:xfrm>
          <a:prstGeom prst="rect">
            <a:avLst/>
          </a:prstGeom>
          <a:noFill/>
        </p:spPr>
        <p:txBody>
          <a:bodyPr wrap="square" rtlCol="0">
            <a:spAutoFit/>
          </a:bodyPr>
          <a:lstStyle/>
          <a:p>
            <a:r>
              <a:rPr lang="en-US" dirty="0"/>
              <a:t>Once the scanner is plugged into your computer, Scan the factory setting barcode. This resets the hand scanner. Wait a few seconds before proceeding to the next step</a:t>
            </a:r>
          </a:p>
        </p:txBody>
      </p:sp>
      <p:sp>
        <p:nvSpPr>
          <p:cNvPr id="12" name="TextBox 11">
            <a:extLst>
              <a:ext uri="{FF2B5EF4-FFF2-40B4-BE49-F238E27FC236}">
                <a16:creationId xmlns:a16="http://schemas.microsoft.com/office/drawing/2014/main" id="{3F4B9949-758E-4B0F-934C-E65C977C44F6}"/>
              </a:ext>
            </a:extLst>
          </p:cNvPr>
          <p:cNvSpPr txBox="1"/>
          <p:nvPr/>
        </p:nvSpPr>
        <p:spPr>
          <a:xfrm>
            <a:off x="5943600" y="4702868"/>
            <a:ext cx="5276155" cy="1477328"/>
          </a:xfrm>
          <a:prstGeom prst="rect">
            <a:avLst/>
          </a:prstGeom>
          <a:noFill/>
        </p:spPr>
        <p:txBody>
          <a:bodyPr wrap="square" rtlCol="0">
            <a:spAutoFit/>
          </a:bodyPr>
          <a:lstStyle/>
          <a:p>
            <a:r>
              <a:rPr lang="en-US" dirty="0"/>
              <a:t>Scan the second barcode to load Amazon settings into the hand scanner</a:t>
            </a:r>
          </a:p>
          <a:p>
            <a:endParaRPr lang="en-US" dirty="0"/>
          </a:p>
          <a:p>
            <a:r>
              <a:rPr lang="en-US" dirty="0"/>
              <a:t>Go back to the first slide to connect to the Pi-Con and try out the Test Mode barcode</a:t>
            </a:r>
          </a:p>
        </p:txBody>
      </p:sp>
    </p:spTree>
    <p:extLst>
      <p:ext uri="{BB962C8B-B14F-4D97-AF65-F5344CB8AC3E}">
        <p14:creationId xmlns:p14="http://schemas.microsoft.com/office/powerpoint/2010/main" val="96078261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758CB7-007C-40DF-A901-600703FB6D31}"/>
              </a:ext>
              <a:ext uri="{C183D7F6-B498-43B3-948B-1728B52AA6E4}">
                <adec:decorative xmlns:adec="http://schemas.microsoft.com/office/drawing/2017/decorative" val="1"/>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3" name="Rectangle 2">
            <a:extLst>
              <a:ext uri="{FF2B5EF4-FFF2-40B4-BE49-F238E27FC236}">
                <a16:creationId xmlns:a16="http://schemas.microsoft.com/office/drawing/2014/main" id="{ACC00B19-16B1-4ED4-98F7-823AE53301B3}"/>
              </a:ext>
            </a:extLst>
          </p:cNvPr>
          <p:cNvSpPr/>
          <p:nvPr/>
        </p:nvSpPr>
        <p:spPr>
          <a:xfrm>
            <a:off x="-20" y="233680"/>
            <a:ext cx="12192000" cy="15544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dirty="0"/>
              <a:t>TROUBLESHOOTING WALL ISSUES IN TEST MODE</a:t>
            </a:r>
          </a:p>
        </p:txBody>
      </p:sp>
      <p:pic>
        <p:nvPicPr>
          <p:cNvPr id="5" name="Picture 4">
            <a:extLst>
              <a:ext uri="{FF2B5EF4-FFF2-40B4-BE49-F238E27FC236}">
                <a16:creationId xmlns:a16="http://schemas.microsoft.com/office/drawing/2014/main" id="{9F9D061C-4486-45FD-A099-4CA7FEA64E2C}"/>
              </a:ext>
            </a:extLst>
          </p:cNvPr>
          <p:cNvPicPr>
            <a:picLocks noChangeAspect="1"/>
          </p:cNvPicPr>
          <p:nvPr/>
        </p:nvPicPr>
        <p:blipFill>
          <a:blip r:embed="rId3"/>
          <a:stretch>
            <a:fillRect/>
          </a:stretch>
        </p:blipFill>
        <p:spPr>
          <a:xfrm>
            <a:off x="273050" y="1935480"/>
            <a:ext cx="3516630" cy="4688840"/>
          </a:xfrm>
          <a:prstGeom prst="rect">
            <a:avLst/>
          </a:prstGeom>
        </p:spPr>
      </p:pic>
      <p:sp>
        <p:nvSpPr>
          <p:cNvPr id="6" name="TextBox 5">
            <a:extLst>
              <a:ext uri="{FF2B5EF4-FFF2-40B4-BE49-F238E27FC236}">
                <a16:creationId xmlns:a16="http://schemas.microsoft.com/office/drawing/2014/main" id="{473701A2-9289-4FE5-A999-92A87F097365}"/>
              </a:ext>
            </a:extLst>
          </p:cNvPr>
          <p:cNvSpPr txBox="1"/>
          <p:nvPr/>
        </p:nvSpPr>
        <p:spPr>
          <a:xfrm>
            <a:off x="4358640" y="2143760"/>
            <a:ext cx="7284720" cy="3970318"/>
          </a:xfrm>
          <a:prstGeom prst="rect">
            <a:avLst/>
          </a:prstGeom>
          <a:noFill/>
        </p:spPr>
        <p:txBody>
          <a:bodyPr wrap="square" rtlCol="0">
            <a:spAutoFit/>
          </a:bodyPr>
          <a:lstStyle/>
          <a:p>
            <a:r>
              <a:rPr lang="en-US" dirty="0">
                <a:solidFill>
                  <a:schemeClr val="bg1"/>
                </a:solidFill>
              </a:rPr>
              <a:t>Test mode will turn all of the light bars blue.</a:t>
            </a:r>
          </a:p>
          <a:p>
            <a:endParaRPr lang="en-US" dirty="0">
              <a:solidFill>
                <a:schemeClr val="bg1"/>
              </a:solidFill>
            </a:endParaRPr>
          </a:p>
          <a:p>
            <a:r>
              <a:rPr lang="en-US" dirty="0">
                <a:solidFill>
                  <a:schemeClr val="bg1"/>
                </a:solidFill>
              </a:rPr>
              <a:t>While in test mode, if you touch a sensor it will turn the light green which indicates the sensor is working.</a:t>
            </a:r>
          </a:p>
          <a:p>
            <a:endParaRPr lang="en-US" dirty="0">
              <a:solidFill>
                <a:schemeClr val="bg1"/>
              </a:solidFill>
            </a:endParaRPr>
          </a:p>
          <a:p>
            <a:r>
              <a:rPr lang="en-US" dirty="0">
                <a:solidFill>
                  <a:schemeClr val="bg1"/>
                </a:solidFill>
              </a:rPr>
              <a:t>All of these bars are wired in series, meaning if a problem exists on one light bar, it will effect everything that is wired in after it. </a:t>
            </a:r>
            <a:br>
              <a:rPr lang="en-US" dirty="0">
                <a:solidFill>
                  <a:schemeClr val="bg1"/>
                </a:solidFill>
              </a:rPr>
            </a:br>
            <a:br>
              <a:rPr lang="en-US" dirty="0">
                <a:solidFill>
                  <a:schemeClr val="bg1"/>
                </a:solidFill>
              </a:rPr>
            </a:br>
            <a:r>
              <a:rPr lang="en-US" dirty="0">
                <a:solidFill>
                  <a:schemeClr val="bg1"/>
                </a:solidFill>
              </a:rPr>
              <a:t>There are 2 conditions that will notify you of a problem:</a:t>
            </a:r>
            <a:br>
              <a:rPr lang="en-US" dirty="0">
                <a:solidFill>
                  <a:schemeClr val="bg1"/>
                </a:solidFill>
              </a:rPr>
            </a:br>
            <a:br>
              <a:rPr lang="en-US" dirty="0">
                <a:solidFill>
                  <a:schemeClr val="bg1"/>
                </a:solidFill>
              </a:rPr>
            </a:br>
            <a:r>
              <a:rPr lang="en-US" dirty="0">
                <a:solidFill>
                  <a:schemeClr val="bg1"/>
                </a:solidFill>
              </a:rPr>
              <a:t>	1. When you touch a sensor and it does not change the light to green</a:t>
            </a:r>
          </a:p>
          <a:p>
            <a:r>
              <a:rPr lang="en-US" dirty="0">
                <a:solidFill>
                  <a:schemeClr val="bg1"/>
                </a:solidFill>
              </a:rPr>
              <a:t>	2. No blue lights on a portion of the wall</a:t>
            </a:r>
          </a:p>
          <a:p>
            <a:endParaRPr lang="en-US" dirty="0">
              <a:solidFill>
                <a:schemeClr val="bg1"/>
              </a:solidFill>
            </a:endParaRPr>
          </a:p>
          <a:p>
            <a:r>
              <a:rPr lang="en-US" dirty="0">
                <a:solidFill>
                  <a:schemeClr val="bg1"/>
                </a:solidFill>
              </a:rPr>
              <a:t>Continue to next slide for examples</a:t>
            </a:r>
          </a:p>
        </p:txBody>
      </p:sp>
    </p:spTree>
    <p:extLst>
      <p:ext uri="{BB962C8B-B14F-4D97-AF65-F5344CB8AC3E}">
        <p14:creationId xmlns:p14="http://schemas.microsoft.com/office/powerpoint/2010/main" val="801080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758CB7-007C-40DF-A901-600703FB6D31}"/>
              </a:ext>
              <a:ext uri="{C183D7F6-B498-43B3-948B-1728B52AA6E4}">
                <adec:decorative xmlns:adec="http://schemas.microsoft.com/office/drawing/2017/decorative" val="1"/>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3" name="Rectangle 2">
            <a:extLst>
              <a:ext uri="{FF2B5EF4-FFF2-40B4-BE49-F238E27FC236}">
                <a16:creationId xmlns:a16="http://schemas.microsoft.com/office/drawing/2014/main" id="{ACC00B19-16B1-4ED4-98F7-823AE53301B3}"/>
              </a:ext>
            </a:extLst>
          </p:cNvPr>
          <p:cNvSpPr/>
          <p:nvPr/>
        </p:nvSpPr>
        <p:spPr>
          <a:xfrm>
            <a:off x="-20" y="233680"/>
            <a:ext cx="12192000" cy="15544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dirty="0"/>
              <a:t>TROUBLESHOOTING WALL ISSUES IN TEST MODE</a:t>
            </a:r>
          </a:p>
        </p:txBody>
      </p:sp>
      <p:pic>
        <p:nvPicPr>
          <p:cNvPr id="4" name="Picture 3">
            <a:extLst>
              <a:ext uri="{FF2B5EF4-FFF2-40B4-BE49-F238E27FC236}">
                <a16:creationId xmlns:a16="http://schemas.microsoft.com/office/drawing/2014/main" id="{6B3B980C-130A-472D-80DF-F16E6403A3F1}"/>
              </a:ext>
            </a:extLst>
          </p:cNvPr>
          <p:cNvPicPr>
            <a:picLocks noChangeAspect="1"/>
          </p:cNvPicPr>
          <p:nvPr/>
        </p:nvPicPr>
        <p:blipFill>
          <a:blip r:embed="rId3"/>
          <a:stretch>
            <a:fillRect/>
          </a:stretch>
        </p:blipFill>
        <p:spPr>
          <a:xfrm>
            <a:off x="81914" y="1788160"/>
            <a:ext cx="3758565" cy="5011420"/>
          </a:xfrm>
          <a:prstGeom prst="rect">
            <a:avLst/>
          </a:prstGeom>
        </p:spPr>
      </p:pic>
      <p:sp>
        <p:nvSpPr>
          <p:cNvPr id="5" name="TextBox 4">
            <a:extLst>
              <a:ext uri="{FF2B5EF4-FFF2-40B4-BE49-F238E27FC236}">
                <a16:creationId xmlns:a16="http://schemas.microsoft.com/office/drawing/2014/main" id="{B36A68AA-11BD-4074-8E7F-33CEE84853D6}"/>
              </a:ext>
            </a:extLst>
          </p:cNvPr>
          <p:cNvSpPr txBox="1"/>
          <p:nvPr/>
        </p:nvSpPr>
        <p:spPr>
          <a:xfrm>
            <a:off x="4917440" y="2133600"/>
            <a:ext cx="6431280" cy="3970318"/>
          </a:xfrm>
          <a:prstGeom prst="rect">
            <a:avLst/>
          </a:prstGeom>
          <a:noFill/>
        </p:spPr>
        <p:txBody>
          <a:bodyPr wrap="square" rtlCol="0">
            <a:spAutoFit/>
          </a:bodyPr>
          <a:lstStyle/>
          <a:p>
            <a:pPr marL="342900" indent="-342900">
              <a:buFontTx/>
              <a:buAutoNum type="arabicPeriod"/>
            </a:pPr>
            <a:r>
              <a:rPr lang="en-US" dirty="0">
                <a:solidFill>
                  <a:schemeClr val="bg1"/>
                </a:solidFill>
              </a:rPr>
              <a:t>When you touch a sensor and it does not turn the light green. If one sensor goes out, the rest down that line go out as well. Inspect the cables/faceplate for any damage to find your problem. Once that specific location is fixed, the rest of the wall will work again. </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No blue lights on a portion of the wall. Wherever the lights stop, that is where the issue is. It could be the black cable that connects the light bars is faulty, the ribbon cables within the light bars, or the face plate of the light bar its self. Once the issue is resolved at that specific location, the rest of the wall will start to work</a:t>
            </a:r>
          </a:p>
          <a:p>
            <a:pPr marL="342900" indent="-342900">
              <a:buAutoNum type="arabicPeriod"/>
            </a:pPr>
            <a:endParaRPr lang="en-US" dirty="0">
              <a:solidFill>
                <a:schemeClr val="bg1"/>
              </a:solidFill>
            </a:endParaRPr>
          </a:p>
          <a:p>
            <a:pPr marL="342900" indent="-342900">
              <a:buAutoNum type="arabicPeriod"/>
            </a:pPr>
            <a:endParaRPr lang="en-US" dirty="0">
              <a:solidFill>
                <a:schemeClr val="bg1"/>
              </a:solidFill>
            </a:endParaRPr>
          </a:p>
        </p:txBody>
      </p:sp>
      <p:cxnSp>
        <p:nvCxnSpPr>
          <p:cNvPr id="8" name="Straight Arrow Connector 7">
            <a:extLst>
              <a:ext uri="{FF2B5EF4-FFF2-40B4-BE49-F238E27FC236}">
                <a16:creationId xmlns:a16="http://schemas.microsoft.com/office/drawing/2014/main" id="{3FED92D2-115B-47B2-B8A8-27C06A233FF9}"/>
              </a:ext>
            </a:extLst>
          </p:cNvPr>
          <p:cNvCxnSpPr>
            <a:cxnSpLocks/>
          </p:cNvCxnSpPr>
          <p:nvPr/>
        </p:nvCxnSpPr>
        <p:spPr>
          <a:xfrm flipH="1">
            <a:off x="1422400" y="2377440"/>
            <a:ext cx="3566160" cy="6604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FCA8973-93F4-42C5-83C9-24AD4AA3B756}"/>
              </a:ext>
            </a:extLst>
          </p:cNvPr>
          <p:cNvCxnSpPr>
            <a:cxnSpLocks/>
          </p:cNvCxnSpPr>
          <p:nvPr/>
        </p:nvCxnSpPr>
        <p:spPr>
          <a:xfrm flipH="1">
            <a:off x="1584960" y="3971639"/>
            <a:ext cx="333248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0917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758CB7-007C-40DF-A901-600703FB6D31}"/>
              </a:ext>
              <a:ext uri="{C183D7F6-B498-43B3-948B-1728B52AA6E4}">
                <adec:decorative xmlns:adec="http://schemas.microsoft.com/office/drawing/2017/decorative" val="1"/>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3" name="Rectangle 2">
            <a:extLst>
              <a:ext uri="{FF2B5EF4-FFF2-40B4-BE49-F238E27FC236}">
                <a16:creationId xmlns:a16="http://schemas.microsoft.com/office/drawing/2014/main" id="{ACC00B19-16B1-4ED4-98F7-823AE53301B3}"/>
              </a:ext>
            </a:extLst>
          </p:cNvPr>
          <p:cNvSpPr/>
          <p:nvPr/>
        </p:nvSpPr>
        <p:spPr>
          <a:xfrm>
            <a:off x="-20" y="217054"/>
            <a:ext cx="12192000" cy="15544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dirty="0"/>
              <a:t>GETTING OUT OF TEST MODE</a:t>
            </a:r>
          </a:p>
        </p:txBody>
      </p:sp>
      <p:pic>
        <p:nvPicPr>
          <p:cNvPr id="4" name="Picture 3">
            <a:extLst>
              <a:ext uri="{FF2B5EF4-FFF2-40B4-BE49-F238E27FC236}">
                <a16:creationId xmlns:a16="http://schemas.microsoft.com/office/drawing/2014/main" id="{F70A3F3F-245B-44F2-A8B7-EFA6D1A06463}"/>
              </a:ext>
            </a:extLst>
          </p:cNvPr>
          <p:cNvPicPr/>
          <p:nvPr/>
        </p:nvPicPr>
        <p:blipFill rotWithShape="1">
          <a:blip r:embed="rId3" cstate="print">
            <a:extLst>
              <a:ext uri="{28A0092B-C50C-407E-A947-70E740481C1C}">
                <a14:useLocalDpi xmlns:a14="http://schemas.microsoft.com/office/drawing/2010/main" val="0"/>
              </a:ext>
            </a:extLst>
          </a:blip>
          <a:srcRect t="59666"/>
          <a:stretch/>
        </p:blipFill>
        <p:spPr>
          <a:xfrm>
            <a:off x="92479" y="2155523"/>
            <a:ext cx="3897630" cy="1439496"/>
          </a:xfrm>
          <a:prstGeom prst="rect">
            <a:avLst/>
          </a:prstGeom>
        </p:spPr>
      </p:pic>
      <p:pic>
        <p:nvPicPr>
          <p:cNvPr id="5" name="Picture 4">
            <a:extLst>
              <a:ext uri="{FF2B5EF4-FFF2-40B4-BE49-F238E27FC236}">
                <a16:creationId xmlns:a16="http://schemas.microsoft.com/office/drawing/2014/main" id="{F0E4805B-7961-4534-8BEC-33A1065EE8C8}"/>
              </a:ext>
            </a:extLst>
          </p:cNvPr>
          <p:cNvPicPr>
            <a:picLocks noChangeAspect="1"/>
          </p:cNvPicPr>
          <p:nvPr/>
        </p:nvPicPr>
        <p:blipFill rotWithShape="1">
          <a:blip r:embed="rId4"/>
          <a:srcRect t="20613" b="22810"/>
          <a:stretch/>
        </p:blipFill>
        <p:spPr>
          <a:xfrm>
            <a:off x="92479" y="3595019"/>
            <a:ext cx="4169778" cy="3145447"/>
          </a:xfrm>
          <a:prstGeom prst="rect">
            <a:avLst/>
          </a:prstGeom>
        </p:spPr>
      </p:pic>
      <p:sp>
        <p:nvSpPr>
          <p:cNvPr id="6" name="Oval 5">
            <a:extLst>
              <a:ext uri="{FF2B5EF4-FFF2-40B4-BE49-F238E27FC236}">
                <a16:creationId xmlns:a16="http://schemas.microsoft.com/office/drawing/2014/main" id="{DBC3B4AE-723D-4F8E-B825-C1E630C602D6}"/>
              </a:ext>
            </a:extLst>
          </p:cNvPr>
          <p:cNvSpPr/>
          <p:nvPr/>
        </p:nvSpPr>
        <p:spPr>
          <a:xfrm>
            <a:off x="3025833" y="6059978"/>
            <a:ext cx="706582" cy="4405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FFFA83D-0EAD-4C0B-BB8F-A9F6FF7AC865}"/>
              </a:ext>
            </a:extLst>
          </p:cNvPr>
          <p:cNvSpPr txBox="1"/>
          <p:nvPr/>
        </p:nvSpPr>
        <p:spPr>
          <a:xfrm>
            <a:off x="5137265" y="2435629"/>
            <a:ext cx="6608619" cy="2862322"/>
          </a:xfrm>
          <a:prstGeom prst="rect">
            <a:avLst/>
          </a:prstGeom>
          <a:noFill/>
        </p:spPr>
        <p:txBody>
          <a:bodyPr wrap="square" rtlCol="0">
            <a:spAutoFit/>
          </a:bodyPr>
          <a:lstStyle/>
          <a:p>
            <a:r>
              <a:rPr lang="en-US" dirty="0">
                <a:solidFill>
                  <a:schemeClr val="bg1"/>
                </a:solidFill>
              </a:rPr>
              <a:t>When you are finished troubleshooting, you have to exit Test Mode.</a:t>
            </a:r>
          </a:p>
          <a:p>
            <a:r>
              <a:rPr lang="en-US" dirty="0">
                <a:solidFill>
                  <a:schemeClr val="bg1"/>
                </a:solidFill>
              </a:rPr>
              <a:t>Scan the barcode on this page while still plugged into the Pi-Con and it will turn all of the lights off. </a:t>
            </a:r>
          </a:p>
          <a:p>
            <a:endParaRPr lang="en-US" dirty="0">
              <a:solidFill>
                <a:schemeClr val="bg1"/>
              </a:solidFill>
            </a:endParaRPr>
          </a:p>
          <a:p>
            <a:r>
              <a:rPr lang="en-US" dirty="0">
                <a:solidFill>
                  <a:schemeClr val="bg1"/>
                </a:solidFill>
              </a:rPr>
              <a:t>Next, press the “Rebin </a:t>
            </a:r>
            <a:r>
              <a:rPr lang="en-US" dirty="0" err="1">
                <a:solidFill>
                  <a:schemeClr val="bg1"/>
                </a:solidFill>
              </a:rPr>
              <a:t>Maint</a:t>
            </a:r>
            <a:r>
              <a:rPr lang="en-US" dirty="0">
                <a:solidFill>
                  <a:schemeClr val="bg1"/>
                </a:solidFill>
              </a:rPr>
              <a:t>” Button on any of the touch screens at the rebin stations. This will re-sync everything and you will be good to go !</a:t>
            </a:r>
            <a:br>
              <a:rPr lang="en-US" dirty="0">
                <a:solidFill>
                  <a:schemeClr val="bg1"/>
                </a:solidFill>
              </a:rPr>
            </a:br>
            <a:br>
              <a:rPr lang="en-US" dirty="0">
                <a:solidFill>
                  <a:schemeClr val="bg1"/>
                </a:solidFill>
              </a:rPr>
            </a:br>
            <a:r>
              <a:rPr lang="en-US" dirty="0">
                <a:solidFill>
                  <a:schemeClr val="bg1"/>
                </a:solidFill>
              </a:rPr>
              <a:t>When replacing parts on this wall, no programming is necessary. Everything is plug and play (except for the Pi-Con units themselves)</a:t>
            </a:r>
          </a:p>
        </p:txBody>
      </p:sp>
    </p:spTree>
    <p:extLst>
      <p:ext uri="{BB962C8B-B14F-4D97-AF65-F5344CB8AC3E}">
        <p14:creationId xmlns:p14="http://schemas.microsoft.com/office/powerpoint/2010/main" val="49034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758CB7-007C-40DF-A901-600703FB6D31}"/>
              </a:ext>
              <a:ext uri="{C183D7F6-B498-43B3-948B-1728B52AA6E4}">
                <adec:decorative xmlns:adec="http://schemas.microsoft.com/office/drawing/2017/decorative" val="1"/>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3" name="Rectangle 2">
            <a:extLst>
              <a:ext uri="{FF2B5EF4-FFF2-40B4-BE49-F238E27FC236}">
                <a16:creationId xmlns:a16="http://schemas.microsoft.com/office/drawing/2014/main" id="{ACC00B19-16B1-4ED4-98F7-823AE53301B3}"/>
              </a:ext>
            </a:extLst>
          </p:cNvPr>
          <p:cNvSpPr/>
          <p:nvPr/>
        </p:nvSpPr>
        <p:spPr>
          <a:xfrm>
            <a:off x="-20" y="217054"/>
            <a:ext cx="12192000" cy="15544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dirty="0"/>
              <a:t>COMMON BROKEN/DAMAGED PARTS</a:t>
            </a:r>
          </a:p>
        </p:txBody>
      </p:sp>
      <p:pic>
        <p:nvPicPr>
          <p:cNvPr id="4" name="Picture 3">
            <a:extLst>
              <a:ext uri="{FF2B5EF4-FFF2-40B4-BE49-F238E27FC236}">
                <a16:creationId xmlns:a16="http://schemas.microsoft.com/office/drawing/2014/main" id="{0D3B02A6-6F81-44F2-8F46-921F898D18DD}"/>
              </a:ext>
            </a:extLst>
          </p:cNvPr>
          <p:cNvPicPr>
            <a:picLocks noChangeAspect="1"/>
          </p:cNvPicPr>
          <p:nvPr/>
        </p:nvPicPr>
        <p:blipFill rotWithShape="1">
          <a:blip r:embed="rId3"/>
          <a:srcRect l="28408" r="24319"/>
          <a:stretch/>
        </p:blipFill>
        <p:spPr>
          <a:xfrm rot="16200000">
            <a:off x="1967324" y="-186486"/>
            <a:ext cx="2161311" cy="6096000"/>
          </a:xfrm>
          <a:prstGeom prst="rect">
            <a:avLst/>
          </a:prstGeom>
        </p:spPr>
      </p:pic>
      <p:pic>
        <p:nvPicPr>
          <p:cNvPr id="6" name="Picture 5">
            <a:extLst>
              <a:ext uri="{FF2B5EF4-FFF2-40B4-BE49-F238E27FC236}">
                <a16:creationId xmlns:a16="http://schemas.microsoft.com/office/drawing/2014/main" id="{983D43F6-1464-4D20-9A82-1744BC07717E}"/>
              </a:ext>
            </a:extLst>
          </p:cNvPr>
          <p:cNvPicPr>
            <a:picLocks noChangeAspect="1"/>
          </p:cNvPicPr>
          <p:nvPr/>
        </p:nvPicPr>
        <p:blipFill rotWithShape="1">
          <a:blip r:embed="rId4"/>
          <a:srcRect l="28961" r="23767"/>
          <a:stretch/>
        </p:blipFill>
        <p:spPr>
          <a:xfrm rot="16200000">
            <a:off x="1967345" y="2729345"/>
            <a:ext cx="2161309" cy="6096000"/>
          </a:xfrm>
          <a:prstGeom prst="rect">
            <a:avLst/>
          </a:prstGeom>
        </p:spPr>
      </p:pic>
      <p:pic>
        <p:nvPicPr>
          <p:cNvPr id="9" name="Picture 8">
            <a:extLst>
              <a:ext uri="{FF2B5EF4-FFF2-40B4-BE49-F238E27FC236}">
                <a16:creationId xmlns:a16="http://schemas.microsoft.com/office/drawing/2014/main" id="{FF974181-379D-4375-8ADA-D668E0AA7F31}"/>
              </a:ext>
            </a:extLst>
          </p:cNvPr>
          <p:cNvPicPr>
            <a:picLocks noChangeAspect="1"/>
          </p:cNvPicPr>
          <p:nvPr/>
        </p:nvPicPr>
        <p:blipFill rotWithShape="1">
          <a:blip r:embed="rId5"/>
          <a:srcRect t="11976" b="27557"/>
          <a:stretch/>
        </p:blipFill>
        <p:spPr>
          <a:xfrm>
            <a:off x="6723819" y="2861514"/>
            <a:ext cx="3812552" cy="3073775"/>
          </a:xfrm>
          <a:prstGeom prst="rect">
            <a:avLst/>
          </a:prstGeom>
        </p:spPr>
      </p:pic>
      <p:sp>
        <p:nvSpPr>
          <p:cNvPr id="10" name="Oval 9">
            <a:extLst>
              <a:ext uri="{FF2B5EF4-FFF2-40B4-BE49-F238E27FC236}">
                <a16:creationId xmlns:a16="http://schemas.microsoft.com/office/drawing/2014/main" id="{FA14909D-C97D-40F0-8BA3-917DECDADA7E}"/>
              </a:ext>
            </a:extLst>
          </p:cNvPr>
          <p:cNvSpPr/>
          <p:nvPr/>
        </p:nvSpPr>
        <p:spPr>
          <a:xfrm>
            <a:off x="8420793" y="4106487"/>
            <a:ext cx="989214" cy="8811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5AF3DB9-1BB3-4961-98A6-794623418490}"/>
              </a:ext>
            </a:extLst>
          </p:cNvPr>
          <p:cNvSpPr/>
          <p:nvPr/>
        </p:nvSpPr>
        <p:spPr>
          <a:xfrm>
            <a:off x="4233949" y="5494714"/>
            <a:ext cx="989214" cy="8811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F167541-5BB2-409B-9F7F-992B81E7094E}"/>
              </a:ext>
            </a:extLst>
          </p:cNvPr>
          <p:cNvSpPr/>
          <p:nvPr/>
        </p:nvSpPr>
        <p:spPr>
          <a:xfrm>
            <a:off x="182880" y="4987637"/>
            <a:ext cx="1335578" cy="14344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3204415-F941-49C2-8D86-D94130468881}"/>
              </a:ext>
            </a:extLst>
          </p:cNvPr>
          <p:cNvSpPr/>
          <p:nvPr/>
        </p:nvSpPr>
        <p:spPr>
          <a:xfrm>
            <a:off x="4879571" y="1988679"/>
            <a:ext cx="1338347" cy="14403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D67D8CC-D491-4B34-BFD9-D67BDD6698A4}"/>
              </a:ext>
            </a:extLst>
          </p:cNvPr>
          <p:cNvSpPr/>
          <p:nvPr/>
        </p:nvSpPr>
        <p:spPr>
          <a:xfrm>
            <a:off x="182880" y="2526054"/>
            <a:ext cx="989214" cy="8811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7576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758CB7-007C-40DF-A901-600703FB6D31}"/>
              </a:ext>
              <a:ext uri="{C183D7F6-B498-43B3-948B-1728B52AA6E4}">
                <adec:decorative xmlns:adec="http://schemas.microsoft.com/office/drawing/2017/decorative" val="1"/>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3" name="Rectangle 2">
            <a:extLst>
              <a:ext uri="{FF2B5EF4-FFF2-40B4-BE49-F238E27FC236}">
                <a16:creationId xmlns:a16="http://schemas.microsoft.com/office/drawing/2014/main" id="{ACC00B19-16B1-4ED4-98F7-823AE53301B3}"/>
              </a:ext>
            </a:extLst>
          </p:cNvPr>
          <p:cNvSpPr/>
          <p:nvPr/>
        </p:nvSpPr>
        <p:spPr>
          <a:xfrm>
            <a:off x="-20" y="233680"/>
            <a:ext cx="12192000" cy="15544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dirty="0"/>
              <a:t>PART NUMBERS</a:t>
            </a:r>
          </a:p>
        </p:txBody>
      </p:sp>
      <p:pic>
        <p:nvPicPr>
          <p:cNvPr id="2" name="Picture 1">
            <a:extLst>
              <a:ext uri="{FF2B5EF4-FFF2-40B4-BE49-F238E27FC236}">
                <a16:creationId xmlns:a16="http://schemas.microsoft.com/office/drawing/2014/main" id="{1EB0845E-AFE9-4675-9358-3D1A9513AD37}"/>
              </a:ext>
            </a:extLst>
          </p:cNvPr>
          <p:cNvPicPr>
            <a:picLocks noChangeAspect="1"/>
          </p:cNvPicPr>
          <p:nvPr/>
        </p:nvPicPr>
        <p:blipFill>
          <a:blip r:embed="rId3"/>
          <a:stretch>
            <a:fillRect/>
          </a:stretch>
        </p:blipFill>
        <p:spPr>
          <a:xfrm>
            <a:off x="1870559" y="1853738"/>
            <a:ext cx="8733883" cy="4994394"/>
          </a:xfrm>
          <a:prstGeom prst="rect">
            <a:avLst/>
          </a:prstGeom>
        </p:spPr>
      </p:pic>
    </p:spTree>
    <p:extLst>
      <p:ext uri="{BB962C8B-B14F-4D97-AF65-F5344CB8AC3E}">
        <p14:creationId xmlns:p14="http://schemas.microsoft.com/office/powerpoint/2010/main" val="2775169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758CB7-007C-40DF-A901-600703FB6D31}"/>
              </a:ext>
              <a:ext uri="{C183D7F6-B498-43B3-948B-1728B52AA6E4}">
                <adec:decorative xmlns:adec="http://schemas.microsoft.com/office/drawing/2017/decorative" val="1"/>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3" name="Rectangle 2">
            <a:extLst>
              <a:ext uri="{FF2B5EF4-FFF2-40B4-BE49-F238E27FC236}">
                <a16:creationId xmlns:a16="http://schemas.microsoft.com/office/drawing/2014/main" id="{ACC00B19-16B1-4ED4-98F7-823AE53301B3}"/>
              </a:ext>
            </a:extLst>
          </p:cNvPr>
          <p:cNvSpPr/>
          <p:nvPr/>
        </p:nvSpPr>
        <p:spPr>
          <a:xfrm>
            <a:off x="-20" y="233680"/>
            <a:ext cx="12192000" cy="15544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dirty="0"/>
              <a:t>PART NUMBERS CONTINUED</a:t>
            </a:r>
          </a:p>
        </p:txBody>
      </p:sp>
      <p:pic>
        <p:nvPicPr>
          <p:cNvPr id="4" name="Picture 3">
            <a:extLst>
              <a:ext uri="{FF2B5EF4-FFF2-40B4-BE49-F238E27FC236}">
                <a16:creationId xmlns:a16="http://schemas.microsoft.com/office/drawing/2014/main" id="{CABB3CA4-15C8-4775-9DC6-88AD0ADE054B}"/>
              </a:ext>
            </a:extLst>
          </p:cNvPr>
          <p:cNvPicPr>
            <a:picLocks noChangeAspect="1"/>
          </p:cNvPicPr>
          <p:nvPr/>
        </p:nvPicPr>
        <p:blipFill>
          <a:blip r:embed="rId3"/>
          <a:stretch>
            <a:fillRect/>
          </a:stretch>
        </p:blipFill>
        <p:spPr>
          <a:xfrm>
            <a:off x="261831" y="2560430"/>
            <a:ext cx="11668298" cy="2375783"/>
          </a:xfrm>
          <a:prstGeom prst="rect">
            <a:avLst/>
          </a:prstGeom>
        </p:spPr>
      </p:pic>
    </p:spTree>
    <p:extLst>
      <p:ext uri="{BB962C8B-B14F-4D97-AF65-F5344CB8AC3E}">
        <p14:creationId xmlns:p14="http://schemas.microsoft.com/office/powerpoint/2010/main" val="8827306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871927-9856-4138-B7A7-125C4AA7EFDB}">
  <ds:schemaRefs>
    <ds:schemaRef ds:uri="http://schemas.microsoft.com/sharepoint/v3/contenttype/forms"/>
  </ds:schemaRefs>
</ds:datastoreItem>
</file>

<file path=customXml/itemProps2.xml><?xml version="1.0" encoding="utf-8"?>
<ds:datastoreItem xmlns:ds="http://schemas.openxmlformats.org/officeDocument/2006/customXml" ds:itemID="{644E3864-550F-4194-BC9D-CCA442A52D0D}">
  <ds:schemaRefs>
    <ds:schemaRef ds:uri="http://purl.org/dc/dcmitype/"/>
    <ds:schemaRef ds:uri="http://schemas.openxmlformats.org/package/2006/metadata/core-properties"/>
    <ds:schemaRef ds:uri="http://schemas.microsoft.com/office/2006/documentManagement/types"/>
    <ds:schemaRef ds:uri="http://schemas.microsoft.com/office/infopath/2007/PartnerControls"/>
    <ds:schemaRef ds:uri="16c05727-aa75-4e4a-9b5f-8a80a1165891"/>
    <ds:schemaRef ds:uri="http://www.w3.org/XML/1998/namespace"/>
    <ds:schemaRef ds:uri="http://schemas.microsoft.com/office/2006/metadata/properties"/>
    <ds:schemaRef ds:uri="71af3243-3dd4-4a8d-8c0d-dd76da1f02a5"/>
    <ds:schemaRef ds:uri="http://purl.org/dc/terms/"/>
    <ds:schemaRef ds:uri="http://purl.org/dc/elements/1.1/"/>
  </ds:schemaRefs>
</ds:datastoreItem>
</file>

<file path=customXml/itemProps3.xml><?xml version="1.0" encoding="utf-8"?>
<ds:datastoreItem xmlns:ds="http://schemas.openxmlformats.org/officeDocument/2006/customXml" ds:itemID="{79934CB3-A97C-40D1-8D7D-5211E1C57C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Banded design</Template>
  <TotalTime>0</TotalTime>
  <Words>524</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Corbel</vt:lpstr>
      <vt:lpstr>Times New Roman</vt:lpstr>
      <vt:lpstr>Wingdings</vt:lpstr>
      <vt:lpstr>Banded</vt:lpstr>
      <vt:lpstr>Troubleshooting PTL walls</vt:lpstr>
      <vt:lpstr>PowerPoint Presentation</vt:lpstr>
      <vt:lpstr>Test Barcode not working?? Try this with the hand scanner !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2021-10-19T21:58:13Z</dcterms:created>
  <dcterms:modified xsi:type="dcterms:W3CDTF">2022-01-05T02:06:46Z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