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4"/>
  </p:sldMasterIdLst>
  <p:notesMasterIdLst>
    <p:notesMasterId r:id="rId16"/>
  </p:notesMasterIdLst>
  <p:handoutMasterIdLst>
    <p:handoutMasterId r:id="rId17"/>
  </p:handoutMasterIdLst>
  <p:sldIdLst>
    <p:sldId id="256" r:id="rId5"/>
    <p:sldId id="447" r:id="rId6"/>
    <p:sldId id="439" r:id="rId7"/>
    <p:sldId id="441" r:id="rId8"/>
    <p:sldId id="440" r:id="rId9"/>
    <p:sldId id="446" r:id="rId10"/>
    <p:sldId id="442" r:id="rId11"/>
    <p:sldId id="443" r:id="rId12"/>
    <p:sldId id="444" r:id="rId13"/>
    <p:sldId id="445" r:id="rId14"/>
    <p:sldId id="448" r:id="rId15"/>
  </p:sldIdLst>
  <p:sldSz cx="10160000" cy="571500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 Zachary" initials="SZ" lastIdx="1" clrIdx="0">
    <p:extLst>
      <p:ext uri="{19B8F6BF-5375-455C-9EA6-DF929625EA0E}">
        <p15:presenceInfo xmlns:p15="http://schemas.microsoft.com/office/powerpoint/2012/main" userId="S-1-5-21-1407069837-2091007605-538272213-19197507" providerId="AD"/>
      </p:ext>
    </p:extLst>
  </p:cmAuthor>
  <p:cmAuthor id="2" name="Cannova, Ciara" initials="CC" lastIdx="1" clrIdx="1">
    <p:extLst>
      <p:ext uri="{19B8F6BF-5375-455C-9EA6-DF929625EA0E}">
        <p15:presenceInfo xmlns:p15="http://schemas.microsoft.com/office/powerpoint/2012/main" userId="S-1-5-21-1407069837-2091007605-538272213-248881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323F48"/>
    <a:srgbClr val="232F3E"/>
    <a:srgbClr val="FF7420"/>
    <a:srgbClr val="FF88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98" autoAdjust="0"/>
    <p:restoredTop sz="83382" autoAdjust="0"/>
  </p:normalViewPr>
  <p:slideViewPr>
    <p:cSldViewPr snapToGrid="0" snapToObjects="1">
      <p:cViewPr varScale="1">
        <p:scale>
          <a:sx n="93" d="100"/>
          <a:sy n="93" d="100"/>
        </p:scale>
        <p:origin x="1272"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9722D8-1AD2-40D5-A35C-26A98807B43C}" type="datetimeFigureOut">
              <a:rPr lang="en-US" smtClean="0"/>
              <a:t>9/30/2020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F771F2-92DC-4A14-9608-3833133C7CAF}" type="slidenum">
              <a:rPr lang="en-US" smtClean="0"/>
              <a:t>‹#›</a:t>
            </a:fld>
            <a:endParaRPr lang="en-US"/>
          </a:p>
        </p:txBody>
      </p:sp>
    </p:spTree>
    <p:extLst>
      <p:ext uri="{BB962C8B-B14F-4D97-AF65-F5344CB8AC3E}">
        <p14:creationId xmlns:p14="http://schemas.microsoft.com/office/powerpoint/2010/main" val="29653805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FA39F7-FC06-504D-9FE8-8D8336ACCD4F}" type="datetimeFigureOut">
              <a:rPr lang="en-US" smtClean="0"/>
              <a:t>9/30/2020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CE58D-8884-A049-89BB-C1353026B8E1}" type="slidenum">
              <a:rPr lang="en-US" smtClean="0"/>
              <a:t>‹#›</a:t>
            </a:fld>
            <a:endParaRPr lang="en-US"/>
          </a:p>
        </p:txBody>
      </p:sp>
    </p:spTree>
    <p:extLst>
      <p:ext uri="{BB962C8B-B14F-4D97-AF65-F5344CB8AC3E}">
        <p14:creationId xmlns:p14="http://schemas.microsoft.com/office/powerpoint/2010/main" val="1380602600"/>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4CE58D-8884-A049-89BB-C1353026B8E1}" type="slidenum">
              <a:rPr lang="en-US" smtClean="0"/>
              <a:t>1</a:t>
            </a:fld>
            <a:endParaRPr lang="en-US"/>
          </a:p>
        </p:txBody>
      </p:sp>
    </p:spTree>
    <p:extLst>
      <p:ext uri="{BB962C8B-B14F-4D97-AF65-F5344CB8AC3E}">
        <p14:creationId xmlns:p14="http://schemas.microsoft.com/office/powerpoint/2010/main" val="2465969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4CE58D-8884-A049-89BB-C1353026B8E1}" type="slidenum">
              <a:rPr lang="en-US" smtClean="0"/>
              <a:t>3</a:t>
            </a:fld>
            <a:endParaRPr lang="en-US"/>
          </a:p>
        </p:txBody>
      </p:sp>
    </p:spTree>
    <p:extLst>
      <p:ext uri="{BB962C8B-B14F-4D97-AF65-F5344CB8AC3E}">
        <p14:creationId xmlns:p14="http://schemas.microsoft.com/office/powerpoint/2010/main" val="2416812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4CE58D-8884-A049-89BB-C1353026B8E1}" type="slidenum">
              <a:rPr lang="en-US" smtClean="0"/>
              <a:t>4</a:t>
            </a:fld>
            <a:endParaRPr lang="en-US"/>
          </a:p>
        </p:txBody>
      </p:sp>
    </p:spTree>
    <p:extLst>
      <p:ext uri="{BB962C8B-B14F-4D97-AF65-F5344CB8AC3E}">
        <p14:creationId xmlns:p14="http://schemas.microsoft.com/office/powerpoint/2010/main" val="2207541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4CE58D-8884-A049-89BB-C1353026B8E1}" type="slidenum">
              <a:rPr lang="en-US" smtClean="0"/>
              <a:t>5</a:t>
            </a:fld>
            <a:endParaRPr lang="en-US"/>
          </a:p>
        </p:txBody>
      </p:sp>
    </p:spTree>
    <p:extLst>
      <p:ext uri="{BB962C8B-B14F-4D97-AF65-F5344CB8AC3E}">
        <p14:creationId xmlns:p14="http://schemas.microsoft.com/office/powerpoint/2010/main" val="761922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4CE58D-8884-A049-89BB-C1353026B8E1}" type="slidenum">
              <a:rPr lang="en-US" smtClean="0"/>
              <a:t>7</a:t>
            </a:fld>
            <a:endParaRPr lang="en-US"/>
          </a:p>
        </p:txBody>
      </p:sp>
    </p:spTree>
    <p:extLst>
      <p:ext uri="{BB962C8B-B14F-4D97-AF65-F5344CB8AC3E}">
        <p14:creationId xmlns:p14="http://schemas.microsoft.com/office/powerpoint/2010/main" val="1162995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4CE58D-8884-A049-89BB-C1353026B8E1}" type="slidenum">
              <a:rPr lang="en-US" smtClean="0"/>
              <a:t>8</a:t>
            </a:fld>
            <a:endParaRPr lang="en-US"/>
          </a:p>
        </p:txBody>
      </p:sp>
    </p:spTree>
    <p:extLst>
      <p:ext uri="{BB962C8B-B14F-4D97-AF65-F5344CB8AC3E}">
        <p14:creationId xmlns:p14="http://schemas.microsoft.com/office/powerpoint/2010/main" val="4019380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4CE58D-8884-A049-89BB-C1353026B8E1}" type="slidenum">
              <a:rPr lang="en-US" smtClean="0"/>
              <a:t>9</a:t>
            </a:fld>
            <a:endParaRPr lang="en-US"/>
          </a:p>
        </p:txBody>
      </p:sp>
    </p:spTree>
    <p:extLst>
      <p:ext uri="{BB962C8B-B14F-4D97-AF65-F5344CB8AC3E}">
        <p14:creationId xmlns:p14="http://schemas.microsoft.com/office/powerpoint/2010/main" val="2828587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4CE58D-8884-A049-89BB-C1353026B8E1}" type="slidenum">
              <a:rPr lang="en-US" smtClean="0"/>
              <a:t>10</a:t>
            </a:fld>
            <a:endParaRPr lang="en-US"/>
          </a:p>
        </p:txBody>
      </p:sp>
    </p:spTree>
    <p:extLst>
      <p:ext uri="{BB962C8B-B14F-4D97-AF65-F5344CB8AC3E}">
        <p14:creationId xmlns:p14="http://schemas.microsoft.com/office/powerpoint/2010/main" val="2079461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4CE58D-8884-A049-89BB-C1353026B8E1}" type="slidenum">
              <a:rPr lang="en-US" smtClean="0"/>
              <a:t>11</a:t>
            </a:fld>
            <a:endParaRPr lang="en-US"/>
          </a:p>
        </p:txBody>
      </p:sp>
    </p:spTree>
    <p:extLst>
      <p:ext uri="{BB962C8B-B14F-4D97-AF65-F5344CB8AC3E}">
        <p14:creationId xmlns:p14="http://schemas.microsoft.com/office/powerpoint/2010/main" val="258784104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8500" y="1010144"/>
            <a:ext cx="8763000" cy="2377281"/>
          </a:xfrm>
        </p:spPr>
        <p:txBody>
          <a:bodyPr anchor="b">
            <a:normAutofit/>
          </a:bodyPr>
          <a:lstStyle>
            <a:lvl1pPr>
              <a:defRPr sz="6000">
                <a:solidFill>
                  <a:schemeClr val="bg2">
                    <a:lumMod val="50000"/>
                  </a:schemeClr>
                </a:solidFill>
                <a:latin typeface="Amazon Ember Medium" panose="020B0603020204030204" pitchFamily="34" charset="0"/>
                <a:ea typeface="Amazon Ember Medium" panose="020B0603020204030204" pitchFamily="34" charset="0"/>
                <a:cs typeface="Amazon Ember Medium" panose="020B0603020204030204" pitchFamily="34" charset="0"/>
              </a:defRPr>
            </a:lvl1pPr>
          </a:lstStyle>
          <a:p>
            <a:r>
              <a:rPr lang="en-US" dirty="0"/>
              <a:t>Topic</a:t>
            </a:r>
          </a:p>
        </p:txBody>
      </p:sp>
      <p:sp>
        <p:nvSpPr>
          <p:cNvPr id="3" name="Text Placeholder 2"/>
          <p:cNvSpPr>
            <a:spLocks noGrp="1"/>
          </p:cNvSpPr>
          <p:nvPr>
            <p:ph type="body" idx="1" hasCustomPrompt="1"/>
          </p:nvPr>
        </p:nvSpPr>
        <p:spPr>
          <a:xfrm>
            <a:off x="693209" y="3403558"/>
            <a:ext cx="8763000" cy="1250156"/>
          </a:xfrm>
        </p:spPr>
        <p:txBody>
          <a:bodyPr>
            <a:normAutofit/>
          </a:bodyPr>
          <a:lstStyle>
            <a:lvl1pPr marL="0" indent="0">
              <a:buNone/>
              <a:defRPr sz="2400">
                <a:solidFill>
                  <a:schemeClr val="tx1">
                    <a:tint val="75000"/>
                  </a:schemeClr>
                </a:solidFill>
                <a:latin typeface="Amazon Ember Medium" panose="020B0603020204030204" pitchFamily="34" charset="0"/>
                <a:ea typeface="Amazon Ember Medium" panose="020B0603020204030204" pitchFamily="34" charset="0"/>
                <a:cs typeface="Amazon Ember Medium" panose="020B0603020204030204" pitchFamily="34" charset="0"/>
              </a:defRPr>
            </a:lvl1pPr>
            <a:lvl2pPr marL="380992" indent="0">
              <a:buNone/>
              <a:defRPr sz="1667">
                <a:solidFill>
                  <a:schemeClr val="tx1">
                    <a:tint val="75000"/>
                  </a:schemeClr>
                </a:solidFill>
              </a:defRPr>
            </a:lvl2pPr>
            <a:lvl3pPr marL="761985" indent="0">
              <a:buNone/>
              <a:defRPr sz="1500">
                <a:solidFill>
                  <a:schemeClr val="tx1">
                    <a:tint val="75000"/>
                  </a:schemeClr>
                </a:solidFill>
              </a:defRPr>
            </a:lvl3pPr>
            <a:lvl4pPr marL="1142977" indent="0">
              <a:buNone/>
              <a:defRPr sz="1333">
                <a:solidFill>
                  <a:schemeClr val="tx1">
                    <a:tint val="75000"/>
                  </a:schemeClr>
                </a:solidFill>
              </a:defRPr>
            </a:lvl4pPr>
            <a:lvl5pPr marL="1523970" indent="0">
              <a:buNone/>
              <a:defRPr sz="1333">
                <a:solidFill>
                  <a:schemeClr val="tx1">
                    <a:tint val="75000"/>
                  </a:schemeClr>
                </a:solidFill>
              </a:defRPr>
            </a:lvl5pPr>
            <a:lvl6pPr marL="1904962" indent="0">
              <a:buNone/>
              <a:defRPr sz="1333">
                <a:solidFill>
                  <a:schemeClr val="tx1">
                    <a:tint val="75000"/>
                  </a:schemeClr>
                </a:solidFill>
              </a:defRPr>
            </a:lvl6pPr>
            <a:lvl7pPr marL="2285954" indent="0">
              <a:buNone/>
              <a:defRPr sz="1333">
                <a:solidFill>
                  <a:schemeClr val="tx1">
                    <a:tint val="75000"/>
                  </a:schemeClr>
                </a:solidFill>
              </a:defRPr>
            </a:lvl7pPr>
            <a:lvl8pPr marL="2666947" indent="0">
              <a:buNone/>
              <a:defRPr sz="1333">
                <a:solidFill>
                  <a:schemeClr val="tx1">
                    <a:tint val="75000"/>
                  </a:schemeClr>
                </a:solidFill>
              </a:defRPr>
            </a:lvl8pPr>
            <a:lvl9pPr marL="3047940" indent="0">
              <a:buNone/>
              <a:defRPr sz="1333">
                <a:solidFill>
                  <a:schemeClr val="tx1">
                    <a:tint val="75000"/>
                  </a:schemeClr>
                </a:solidFill>
              </a:defRPr>
            </a:lvl9pPr>
          </a:lstStyle>
          <a:p>
            <a:pPr lvl="0"/>
            <a:r>
              <a:rPr lang="en-US" dirty="0"/>
              <a:t>Presenter Name, Title</a:t>
            </a:r>
          </a:p>
        </p:txBody>
      </p:sp>
      <p:sp>
        <p:nvSpPr>
          <p:cNvPr id="5" name="Footer Placeholder 4"/>
          <p:cNvSpPr>
            <a:spLocks noGrp="1"/>
          </p:cNvSpPr>
          <p:nvPr>
            <p:ph type="ftr" sz="quarter" idx="11"/>
          </p:nvPr>
        </p:nvSpPr>
        <p:spPr>
          <a:xfrm>
            <a:off x="3360209" y="5359158"/>
            <a:ext cx="3429000" cy="304271"/>
          </a:xfrm>
        </p:spPr>
        <p:txBody>
          <a:bodyPr/>
          <a:lstStyle>
            <a:lvl1pPr>
              <a:defRPr i="1"/>
            </a:lvl1pPr>
          </a:lstStyle>
          <a:p>
            <a:r>
              <a:rPr lang="en-US"/>
              <a:t>NACF ACES Confidential </a:t>
            </a:r>
            <a:endParaRPr lang="en-US" dirty="0"/>
          </a:p>
        </p:txBody>
      </p:sp>
      <p:sp>
        <p:nvSpPr>
          <p:cNvPr id="6" name="Slide Number Placeholder 5"/>
          <p:cNvSpPr>
            <a:spLocks noGrp="1"/>
          </p:cNvSpPr>
          <p:nvPr>
            <p:ph type="sldNum" sz="quarter" idx="12"/>
          </p:nvPr>
        </p:nvSpPr>
        <p:spPr>
          <a:xfrm>
            <a:off x="693209" y="5270806"/>
            <a:ext cx="2286000" cy="304271"/>
          </a:xfrm>
        </p:spPr>
        <p:txBody>
          <a:bodyPr/>
          <a:lstStyle>
            <a:lvl1pPr algn="l">
              <a:defRPr/>
            </a:lvl1pPr>
          </a:lstStyle>
          <a:p>
            <a:fld id="{C4A3D7BB-86CD-4F63-845C-74DA2DBBF1D7}" type="slidenum">
              <a:rPr lang="en-US" smtClean="0"/>
              <a:pPr/>
              <a:t>‹#›</a:t>
            </a:fld>
            <a:endParaRPr lang="en-US" dirty="0"/>
          </a:p>
        </p:txBody>
      </p:sp>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backgroundRemoval t="4167" b="96970" l="2869" r="97234">
                        <a14:foregroundMark x1="56967" y1="14962" x2="56967" y2="14962"/>
                        <a14:foregroundMark x1="56967" y1="14962" x2="56967" y2="38447"/>
                        <a14:foregroundMark x1="56967" y1="14583" x2="59836" y2="11364"/>
                        <a14:foregroundMark x1="60758" y1="11364" x2="63115" y2="18939"/>
                        <a14:foregroundMark x1="56557" y1="39962" x2="59529" y2="43561"/>
                        <a14:foregroundMark x1="60553" y1="43561" x2="63012" y2="35227"/>
                        <a14:foregroundMark x1="67828" y1="16856" x2="68955" y2="42045"/>
                        <a14:foregroundMark x1="70902" y1="44886" x2="74488" y2="38636"/>
                        <a14:foregroundMark x1="68340" y1="17803" x2="70287" y2="11742"/>
                        <a14:foregroundMark x1="72131" y1="11742" x2="74283" y2="18939"/>
                        <a14:foregroundMark x1="79201" y1="13258" x2="79611" y2="42235"/>
                        <a14:foregroundMark x1="58299" y1="59280" x2="55738" y2="87311"/>
                        <a14:foregroundMark x1="60348" y1="62879" x2="62910" y2="87311"/>
                        <a14:foregroundMark x1="68033" y1="60038" x2="67418" y2="87689"/>
                        <a14:foregroundMark x1="67623" y1="60606" x2="71004" y2="56439"/>
                        <a14:foregroundMark x1="69980" y1="89583" x2="73770" y2="82386"/>
                        <a14:foregroundMark x1="78279" y1="58333" x2="78484" y2="87879"/>
                        <a14:foregroundMark x1="86988" y1="58523" x2="89549" y2="69886"/>
                        <a14:foregroundMark x1="89447" y1="72538" x2="93443" y2="86174"/>
                        <a14:foregroundMark x1="92725" y1="87311" x2="88217" y2="87689"/>
                        <a14:foregroundMark x1="87910" y1="57576" x2="92111" y2="58333"/>
                      </a14:backgroundRemoval>
                    </a14:imgEffect>
                  </a14:imgLayer>
                </a14:imgProps>
              </a:ext>
            </a:extLst>
          </a:blip>
          <a:stretch>
            <a:fillRect/>
          </a:stretch>
        </p:blipFill>
        <p:spPr>
          <a:xfrm>
            <a:off x="8873564" y="4938950"/>
            <a:ext cx="1175871" cy="636127"/>
          </a:xfrm>
          <a:prstGeom prst="rect">
            <a:avLst/>
          </a:prstGeom>
        </p:spPr>
      </p:pic>
    </p:spTree>
    <p:extLst>
      <p:ext uri="{BB962C8B-B14F-4D97-AF65-F5344CB8AC3E}">
        <p14:creationId xmlns:p14="http://schemas.microsoft.com/office/powerpoint/2010/main" val="35806986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0748" y="304271"/>
            <a:ext cx="8763000" cy="1104636"/>
          </a:xfrm>
        </p:spPr>
        <p:txBody>
          <a:bodyPr>
            <a:normAutofit/>
          </a:bodyPr>
          <a:lstStyle>
            <a:lvl1pPr>
              <a:defRPr sz="4000" b="1">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3" name="Content Placeholder 2"/>
          <p:cNvSpPr>
            <a:spLocks noGrp="1"/>
          </p:cNvSpPr>
          <p:nvPr>
            <p:ph idx="1"/>
          </p:nvPr>
        </p:nvSpPr>
        <p:spPr>
          <a:xfrm>
            <a:off x="630748" y="1504916"/>
            <a:ext cx="8763000" cy="3626115"/>
          </a:xfrm>
        </p:spPr>
        <p:txBody>
          <a:bodyPr/>
          <a:lstStyle>
            <a:lvl1pPr>
              <a:defRPr sz="2400">
                <a:solidFill>
                  <a:srgbClr val="232F3E"/>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rgbClr val="232F3E"/>
                </a:solidFill>
                <a:latin typeface="Amazon Ember" panose="020B0603020204020204" pitchFamily="34" charset="0"/>
                <a:ea typeface="Amazon Ember" panose="020B0603020204020204" pitchFamily="34" charset="0"/>
                <a:cs typeface="Amazon Ember" panose="020B0603020204020204" pitchFamily="34" charset="0"/>
              </a:defRPr>
            </a:lvl2pPr>
            <a:lvl3pPr>
              <a:defRPr>
                <a:solidFill>
                  <a:srgbClr val="232F3E"/>
                </a:solidFill>
                <a:latin typeface="Amazon Ember" panose="020B0603020204020204" pitchFamily="34" charset="0"/>
                <a:ea typeface="Amazon Ember" panose="020B0603020204020204" pitchFamily="34" charset="0"/>
                <a:cs typeface="Amazon Ember" panose="020B0603020204020204" pitchFamily="34" charset="0"/>
              </a:defRPr>
            </a:lvl3pPr>
            <a:lvl4pPr>
              <a:defRPr>
                <a:solidFill>
                  <a:srgbClr val="232F3E"/>
                </a:solidFill>
                <a:latin typeface="Amazon Ember" panose="020B0603020204020204" pitchFamily="34" charset="0"/>
                <a:ea typeface="Amazon Ember" panose="020B0603020204020204" pitchFamily="34" charset="0"/>
                <a:cs typeface="Amazon Ember" panose="020B0603020204020204" pitchFamily="34" charset="0"/>
              </a:defRPr>
            </a:lvl4pPr>
            <a:lvl5pPr>
              <a:defRPr>
                <a:solidFill>
                  <a:srgbClr val="232F3E"/>
                </a:solidFill>
                <a:latin typeface="Amazon Ember" panose="020B0603020204020204" pitchFamily="34" charset="0"/>
                <a:ea typeface="Amazon Ember" panose="020B0603020204020204" pitchFamily="34" charset="0"/>
                <a:cs typeface="Amazon Ember" panose="020B06030202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Rectangle 19"/>
          <p:cNvSpPr/>
          <p:nvPr userDrawn="1"/>
        </p:nvSpPr>
        <p:spPr>
          <a:xfrm>
            <a:off x="1" y="5183519"/>
            <a:ext cx="8873564" cy="11344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lIns="38079" tIns="19040" rIns="38079" bIns="19040" rtlCol="0" anchor="ctr"/>
          <a:lstStyle/>
          <a:p>
            <a:pPr algn="ctr"/>
            <a:endParaRPr lang="en-US" sz="1871"/>
          </a:p>
        </p:txBody>
      </p:sp>
      <p:sp>
        <p:nvSpPr>
          <p:cNvPr id="21" name="Slide Number Placeholder 5"/>
          <p:cNvSpPr>
            <a:spLocks noGrp="1"/>
          </p:cNvSpPr>
          <p:nvPr>
            <p:ph type="sldNum" sz="quarter" idx="12"/>
          </p:nvPr>
        </p:nvSpPr>
        <p:spPr>
          <a:xfrm>
            <a:off x="693209" y="5270806"/>
            <a:ext cx="2286000" cy="304271"/>
          </a:xfrm>
        </p:spPr>
        <p:txBody>
          <a:bodyPr/>
          <a:lstStyle>
            <a:lvl1pPr algn="l">
              <a:defRPr lang="en-US" sz="1000" i="1" kern="1200" smtClean="0">
                <a:solidFill>
                  <a:schemeClr val="tx2"/>
                </a:solidFill>
                <a:latin typeface="+mn-lt"/>
                <a:ea typeface="+mn-ea"/>
                <a:cs typeface="+mn-cs"/>
              </a:defRPr>
            </a:lvl1pPr>
          </a:lstStyle>
          <a:p>
            <a:fld id="{C4A3D7BB-86CD-4F63-845C-74DA2DBBF1D7}" type="slidenum">
              <a:rPr lang="en-US" smtClean="0"/>
              <a:pPr/>
              <a:t>‹#›</a:t>
            </a:fld>
            <a:endParaRPr lang="en-US" dirty="0"/>
          </a:p>
        </p:txBody>
      </p:sp>
      <p:sp>
        <p:nvSpPr>
          <p:cNvPr id="22" name="Footer Placeholder 4"/>
          <p:cNvSpPr>
            <a:spLocks noGrp="1"/>
          </p:cNvSpPr>
          <p:nvPr>
            <p:ph type="ftr" sz="quarter" idx="11"/>
          </p:nvPr>
        </p:nvSpPr>
        <p:spPr>
          <a:xfrm>
            <a:off x="3301690" y="5296961"/>
            <a:ext cx="3429000" cy="304271"/>
          </a:xfrm>
        </p:spPr>
        <p:txBody>
          <a:bodyPr/>
          <a:lstStyle>
            <a:lvl1pPr>
              <a:defRPr lang="en-US" sz="1000" i="1" kern="1200" dirty="0" smtClean="0">
                <a:solidFill>
                  <a:schemeClr val="tx2"/>
                </a:solidFill>
                <a:latin typeface="+mn-lt"/>
                <a:ea typeface="+mn-ea"/>
                <a:cs typeface="+mn-cs"/>
              </a:defRPr>
            </a:lvl1pPr>
          </a:lstStyle>
          <a:p>
            <a:r>
              <a:rPr lang="en-US" dirty="0"/>
              <a:t>NACF ACES Confidential </a:t>
            </a:r>
          </a:p>
        </p:txBody>
      </p:sp>
      <p:pic>
        <p:nvPicPr>
          <p:cNvPr id="9" name="Picture 8"/>
          <p:cNvPicPr>
            <a:picLocks noChangeAspect="1"/>
          </p:cNvPicPr>
          <p:nvPr userDrawn="1"/>
        </p:nvPicPr>
        <p:blipFill>
          <a:blip r:embed="rId2">
            <a:extLst>
              <a:ext uri="{BEBA8EAE-BF5A-486C-A8C5-ECC9F3942E4B}">
                <a14:imgProps xmlns:a14="http://schemas.microsoft.com/office/drawing/2010/main">
                  <a14:imgLayer r:embed="rId3">
                    <a14:imgEffect>
                      <a14:backgroundRemoval t="4167" b="96970" l="2869" r="97234">
                        <a14:foregroundMark x1="56967" y1="14962" x2="56967" y2="14962"/>
                        <a14:foregroundMark x1="56967" y1="14962" x2="56967" y2="38447"/>
                        <a14:foregroundMark x1="56967" y1="14583" x2="59836" y2="11364"/>
                        <a14:foregroundMark x1="60758" y1="11364" x2="63115" y2="18939"/>
                        <a14:foregroundMark x1="56557" y1="39962" x2="59529" y2="43561"/>
                        <a14:foregroundMark x1="60553" y1="43561" x2="63012" y2="35227"/>
                        <a14:foregroundMark x1="67828" y1="16856" x2="68955" y2="42045"/>
                        <a14:foregroundMark x1="70902" y1="44886" x2="74488" y2="38636"/>
                        <a14:foregroundMark x1="68340" y1="17803" x2="70287" y2="11742"/>
                        <a14:foregroundMark x1="72131" y1="11742" x2="74283" y2="18939"/>
                        <a14:foregroundMark x1="79201" y1="13258" x2="79611" y2="42235"/>
                        <a14:foregroundMark x1="58299" y1="59280" x2="55738" y2="87311"/>
                        <a14:foregroundMark x1="60348" y1="62879" x2="62910" y2="87311"/>
                        <a14:foregroundMark x1="68033" y1="60038" x2="67418" y2="87689"/>
                        <a14:foregroundMark x1="67623" y1="60606" x2="71004" y2="56439"/>
                        <a14:foregroundMark x1="69980" y1="89583" x2="73770" y2="82386"/>
                        <a14:foregroundMark x1="78279" y1="58333" x2="78484" y2="87879"/>
                        <a14:foregroundMark x1="86988" y1="58523" x2="89549" y2="69886"/>
                        <a14:foregroundMark x1="89447" y1="72538" x2="93443" y2="86174"/>
                        <a14:foregroundMark x1="92725" y1="87311" x2="88217" y2="87689"/>
                        <a14:foregroundMark x1="87910" y1="57576" x2="92111" y2="58333"/>
                      </a14:backgroundRemoval>
                    </a14:imgEffect>
                  </a14:imgLayer>
                </a14:imgProps>
              </a:ext>
            </a:extLst>
          </a:blip>
          <a:stretch>
            <a:fillRect/>
          </a:stretch>
        </p:blipFill>
        <p:spPr>
          <a:xfrm>
            <a:off x="8873564" y="4908214"/>
            <a:ext cx="1175871" cy="636127"/>
          </a:xfrm>
          <a:prstGeom prst="rect">
            <a:avLst/>
          </a:prstGeom>
        </p:spPr>
      </p:pic>
    </p:spTree>
    <p:extLst>
      <p:ext uri="{BB962C8B-B14F-4D97-AF65-F5344CB8AC3E}">
        <p14:creationId xmlns:p14="http://schemas.microsoft.com/office/powerpoint/2010/main" val="16890161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0748" y="304271"/>
            <a:ext cx="8763000" cy="1104636"/>
          </a:xfrm>
        </p:spPr>
        <p:txBody>
          <a:bodyPr>
            <a:normAutofit/>
          </a:bodyPr>
          <a:lstStyle>
            <a:lvl1pPr>
              <a:defRPr sz="4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3" name="Content Placeholder 2"/>
          <p:cNvSpPr>
            <a:spLocks noGrp="1"/>
          </p:cNvSpPr>
          <p:nvPr>
            <p:ph idx="1"/>
          </p:nvPr>
        </p:nvSpPr>
        <p:spPr>
          <a:xfrm>
            <a:off x="630748" y="1504916"/>
            <a:ext cx="8763000" cy="3626115"/>
          </a:xfrm>
        </p:spPr>
        <p:txBody>
          <a:bodyPr/>
          <a:lstStyle>
            <a:lvl1pPr>
              <a:defRPr>
                <a:solidFill>
                  <a:srgbClr val="232F3E"/>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rgbClr val="232F3E"/>
                </a:solidFill>
                <a:latin typeface="Amazon Ember" panose="020B0603020204020204" pitchFamily="34" charset="0"/>
                <a:ea typeface="Amazon Ember" panose="020B0603020204020204" pitchFamily="34" charset="0"/>
                <a:cs typeface="Amazon Ember" panose="020B0603020204020204" pitchFamily="34" charset="0"/>
              </a:defRPr>
            </a:lvl2pPr>
            <a:lvl3pPr>
              <a:defRPr>
                <a:solidFill>
                  <a:srgbClr val="232F3E"/>
                </a:solidFill>
                <a:latin typeface="Amazon Ember" panose="020B0603020204020204" pitchFamily="34" charset="0"/>
                <a:ea typeface="Amazon Ember" panose="020B0603020204020204" pitchFamily="34" charset="0"/>
                <a:cs typeface="Amazon Ember" panose="020B0603020204020204" pitchFamily="34" charset="0"/>
              </a:defRPr>
            </a:lvl3pPr>
            <a:lvl4pPr>
              <a:defRPr>
                <a:solidFill>
                  <a:srgbClr val="232F3E"/>
                </a:solidFill>
                <a:latin typeface="Amazon Ember" panose="020B0603020204020204" pitchFamily="34" charset="0"/>
                <a:ea typeface="Amazon Ember" panose="020B0603020204020204" pitchFamily="34" charset="0"/>
                <a:cs typeface="Amazon Ember" panose="020B0603020204020204" pitchFamily="34" charset="0"/>
              </a:defRPr>
            </a:lvl4pPr>
            <a:lvl5pPr>
              <a:defRPr>
                <a:solidFill>
                  <a:srgbClr val="232F3E"/>
                </a:solidFill>
                <a:latin typeface="Amazon Ember" panose="020B0603020204020204" pitchFamily="34" charset="0"/>
                <a:ea typeface="Amazon Ember" panose="020B0603020204020204" pitchFamily="34" charset="0"/>
                <a:cs typeface="Amazon Ember" panose="020B06030202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Slide Number Placeholder 5"/>
          <p:cNvSpPr>
            <a:spLocks noGrp="1"/>
          </p:cNvSpPr>
          <p:nvPr>
            <p:ph type="sldNum" sz="quarter" idx="12"/>
          </p:nvPr>
        </p:nvSpPr>
        <p:spPr>
          <a:xfrm>
            <a:off x="693209" y="5270806"/>
            <a:ext cx="2286000" cy="304271"/>
          </a:xfrm>
        </p:spPr>
        <p:txBody>
          <a:bodyPr/>
          <a:lstStyle>
            <a:lvl1pPr algn="l">
              <a:defRPr lang="en-US" sz="1000" i="1" kern="1200" smtClean="0">
                <a:solidFill>
                  <a:schemeClr val="tx2"/>
                </a:solidFill>
                <a:latin typeface="+mn-lt"/>
                <a:ea typeface="+mn-ea"/>
                <a:cs typeface="+mn-cs"/>
              </a:defRPr>
            </a:lvl1pPr>
          </a:lstStyle>
          <a:p>
            <a:fld id="{C4A3D7BB-86CD-4F63-845C-74DA2DBBF1D7}" type="slidenum">
              <a:rPr lang="en-US" smtClean="0"/>
              <a:pPr/>
              <a:t>‹#›</a:t>
            </a:fld>
            <a:endParaRPr lang="en-US" dirty="0"/>
          </a:p>
        </p:txBody>
      </p:sp>
      <p:sp>
        <p:nvSpPr>
          <p:cNvPr id="22" name="Footer Placeholder 4"/>
          <p:cNvSpPr>
            <a:spLocks noGrp="1"/>
          </p:cNvSpPr>
          <p:nvPr>
            <p:ph type="ftr" sz="quarter" idx="11"/>
          </p:nvPr>
        </p:nvSpPr>
        <p:spPr>
          <a:xfrm>
            <a:off x="3297748" y="5296961"/>
            <a:ext cx="3429000" cy="304271"/>
          </a:xfrm>
        </p:spPr>
        <p:txBody>
          <a:bodyPr/>
          <a:lstStyle>
            <a:lvl1pPr>
              <a:defRPr lang="en-US" sz="1000" i="1" kern="1200" dirty="0" smtClean="0">
                <a:solidFill>
                  <a:schemeClr val="tx2"/>
                </a:solidFill>
                <a:latin typeface="+mn-lt"/>
                <a:ea typeface="+mn-ea"/>
                <a:cs typeface="+mn-cs"/>
              </a:defRPr>
            </a:lvl1pPr>
          </a:lstStyle>
          <a:p>
            <a:r>
              <a:rPr lang="en-US" dirty="0"/>
              <a:t>NACF ACES Confidential </a:t>
            </a:r>
          </a:p>
        </p:txBody>
      </p:sp>
      <p:sp>
        <p:nvSpPr>
          <p:cNvPr id="24" name="Rectangle 23"/>
          <p:cNvSpPr/>
          <p:nvPr userDrawn="1"/>
        </p:nvSpPr>
        <p:spPr>
          <a:xfrm>
            <a:off x="1" y="5183519"/>
            <a:ext cx="8873564" cy="113442"/>
          </a:xfrm>
          <a:prstGeom prst="rect">
            <a:avLst/>
          </a:prstGeom>
          <a:solidFill>
            <a:srgbClr val="323F48"/>
          </a:solidFill>
          <a:ln>
            <a:noFill/>
          </a:ln>
        </p:spPr>
        <p:style>
          <a:lnRef idx="1">
            <a:schemeClr val="accent1"/>
          </a:lnRef>
          <a:fillRef idx="3">
            <a:schemeClr val="accent1"/>
          </a:fillRef>
          <a:effectRef idx="2">
            <a:schemeClr val="accent1"/>
          </a:effectRef>
          <a:fontRef idx="minor">
            <a:schemeClr val="lt1"/>
          </a:fontRef>
        </p:style>
        <p:txBody>
          <a:bodyPr lIns="38079" tIns="19040" rIns="38079" bIns="19040" rtlCol="0" anchor="ctr"/>
          <a:lstStyle/>
          <a:p>
            <a:pPr algn="ctr"/>
            <a:endParaRPr lang="en-US" sz="1871"/>
          </a:p>
        </p:txBody>
      </p:sp>
      <p:pic>
        <p:nvPicPr>
          <p:cNvPr id="10" name="Picture 9"/>
          <p:cNvPicPr>
            <a:picLocks noChangeAspect="1"/>
          </p:cNvPicPr>
          <p:nvPr userDrawn="1"/>
        </p:nvPicPr>
        <p:blipFill>
          <a:blip r:embed="rId2">
            <a:extLst>
              <a:ext uri="{BEBA8EAE-BF5A-486C-A8C5-ECC9F3942E4B}">
                <a14:imgProps xmlns:a14="http://schemas.microsoft.com/office/drawing/2010/main">
                  <a14:imgLayer r:embed="rId3">
                    <a14:imgEffect>
                      <a14:backgroundRemoval t="4167" b="96970" l="2869" r="97234">
                        <a14:foregroundMark x1="56967" y1="14962" x2="56967" y2="14962"/>
                        <a14:foregroundMark x1="56967" y1="14962" x2="56967" y2="38447"/>
                        <a14:foregroundMark x1="56967" y1="14583" x2="59836" y2="11364"/>
                        <a14:foregroundMark x1="60758" y1="11364" x2="63115" y2="18939"/>
                        <a14:foregroundMark x1="56557" y1="39962" x2="59529" y2="43561"/>
                        <a14:foregroundMark x1="60553" y1="43561" x2="63012" y2="35227"/>
                        <a14:foregroundMark x1="67828" y1="16856" x2="68955" y2="42045"/>
                        <a14:foregroundMark x1="70902" y1="44886" x2="74488" y2="38636"/>
                        <a14:foregroundMark x1="68340" y1="17803" x2="70287" y2="11742"/>
                        <a14:foregroundMark x1="72131" y1="11742" x2="74283" y2="18939"/>
                        <a14:foregroundMark x1="79201" y1="13258" x2="79611" y2="42235"/>
                        <a14:foregroundMark x1="58299" y1="59280" x2="55738" y2="87311"/>
                        <a14:foregroundMark x1="60348" y1="62879" x2="62910" y2="87311"/>
                        <a14:foregroundMark x1="68033" y1="60038" x2="67418" y2="87689"/>
                        <a14:foregroundMark x1="67623" y1="60606" x2="71004" y2="56439"/>
                        <a14:foregroundMark x1="69980" y1="89583" x2="73770" y2="82386"/>
                        <a14:foregroundMark x1="78279" y1="58333" x2="78484" y2="87879"/>
                        <a14:foregroundMark x1="86988" y1="58523" x2="89549" y2="69886"/>
                        <a14:foregroundMark x1="89447" y1="72538" x2="93443" y2="86174"/>
                        <a14:foregroundMark x1="92725" y1="87311" x2="88217" y2="87689"/>
                        <a14:foregroundMark x1="87910" y1="57576" x2="92111" y2="58333"/>
                      </a14:backgroundRemoval>
                    </a14:imgEffect>
                  </a14:imgLayer>
                </a14:imgProps>
              </a:ext>
            </a:extLst>
          </a:blip>
          <a:stretch>
            <a:fillRect/>
          </a:stretch>
        </p:blipFill>
        <p:spPr>
          <a:xfrm>
            <a:off x="8873564" y="4938950"/>
            <a:ext cx="1175871" cy="636127"/>
          </a:xfrm>
          <a:prstGeom prst="rect">
            <a:avLst/>
          </a:prstGeom>
        </p:spPr>
      </p:pic>
    </p:spTree>
    <p:extLst>
      <p:ext uri="{BB962C8B-B14F-4D97-AF65-F5344CB8AC3E}">
        <p14:creationId xmlns:p14="http://schemas.microsoft.com/office/powerpoint/2010/main" val="27649765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ED6821-65D6-4444-B2C7-1754A95DBDF8}" type="datetimeFigureOut">
              <a:rPr lang="en-US" smtClean="0"/>
              <a:t>9/30/2020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FEECC1-27AF-B241-8DB6-127E6EAF51A1}"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157462" cy="5715000"/>
          </a:xfrm>
          <a:prstGeom prst="rect">
            <a:avLst/>
          </a:prstGeom>
        </p:spPr>
      </p:pic>
      <p:sp>
        <p:nvSpPr>
          <p:cNvPr id="6" name="Slide Number Placeholder 5"/>
          <p:cNvSpPr txBox="1">
            <a:spLocks/>
          </p:cNvSpPr>
          <p:nvPr userDrawn="1"/>
        </p:nvSpPr>
        <p:spPr>
          <a:xfrm>
            <a:off x="698500" y="5297678"/>
            <a:ext cx="2286000" cy="304271"/>
          </a:xfrm>
          <a:prstGeom prst="rect">
            <a:avLst/>
          </a:prstGeom>
        </p:spPr>
        <p:txBody>
          <a:bodyPr vert="horz" lIns="91440" tIns="45720" rIns="91440" bIns="45720" rtlCol="0" anchor="ctr"/>
          <a:lstStyle>
            <a:defPPr>
              <a:defRPr lang="en-US"/>
            </a:defPPr>
            <a:lvl1pPr marL="0" algn="l" defTabSz="713232" rtl="0" eaLnBrk="1" latinLnBrk="0" hangingPunct="1">
              <a:defRPr lang="en-US" sz="1000" i="1" kern="1200" smtClean="0">
                <a:solidFill>
                  <a:schemeClr val="tx2"/>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fld id="{C4A3D7BB-86CD-4F63-845C-74DA2DBBF1D7}" type="slidenum">
              <a:rPr lang="en-US" smtClean="0">
                <a:solidFill>
                  <a:schemeClr val="bg1"/>
                </a:solidFill>
              </a:rPr>
              <a:pPr/>
              <a:t>‹#›</a:t>
            </a:fld>
            <a:endParaRPr lang="en-US" dirty="0">
              <a:solidFill>
                <a:schemeClr val="bg1"/>
              </a:solidFill>
            </a:endParaRPr>
          </a:p>
        </p:txBody>
      </p:sp>
      <p:sp>
        <p:nvSpPr>
          <p:cNvPr id="8" name="Footer Placeholder 4"/>
          <p:cNvSpPr txBox="1">
            <a:spLocks/>
          </p:cNvSpPr>
          <p:nvPr userDrawn="1"/>
        </p:nvSpPr>
        <p:spPr>
          <a:xfrm>
            <a:off x="3177048" y="5353845"/>
            <a:ext cx="3429000" cy="304271"/>
          </a:xfrm>
          <a:prstGeom prst="rect">
            <a:avLst/>
          </a:prstGeom>
        </p:spPr>
        <p:txBody>
          <a:bodyPr vert="horz" lIns="91440" tIns="45720" rIns="91440" bIns="45720" rtlCol="0" anchor="ctr"/>
          <a:lstStyle>
            <a:defPPr>
              <a:defRPr lang="en-US"/>
            </a:defPPr>
            <a:lvl1pPr marL="0" algn="ctr" defTabSz="713232" rtl="0" eaLnBrk="1" latinLnBrk="0" hangingPunct="1">
              <a:defRPr lang="en-US" sz="1000" i="1" kern="1200" dirty="0" smtClean="0">
                <a:solidFill>
                  <a:schemeClr val="tx2"/>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r>
              <a:rPr lang="en-US" dirty="0">
                <a:solidFill>
                  <a:schemeClr val="bg1"/>
                </a:solidFill>
              </a:rPr>
              <a:t>NACF ACES Confidential </a:t>
            </a:r>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160000" cy="5716428"/>
          </a:xfrm>
          <a:prstGeom prst="rect">
            <a:avLst/>
          </a:prstGeom>
          <a:solidFill>
            <a:schemeClr val="tx1"/>
          </a:solidFill>
        </p:spPr>
      </p:pic>
      <p:sp>
        <p:nvSpPr>
          <p:cNvPr id="4" name="Title 3"/>
          <p:cNvSpPr>
            <a:spLocks noGrp="1"/>
          </p:cNvSpPr>
          <p:nvPr>
            <p:ph type="title"/>
          </p:nvPr>
        </p:nvSpPr>
        <p:spPr/>
        <p:txBody>
          <a:bodyPr>
            <a:normAutofit/>
          </a:bodyPr>
          <a:lstStyle>
            <a:lvl1pPr>
              <a:defRPr sz="40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Slide Number Placeholder 5"/>
          <p:cNvSpPr>
            <a:spLocks noGrp="1"/>
          </p:cNvSpPr>
          <p:nvPr>
            <p:ph type="sldNum" sz="quarter" idx="12"/>
          </p:nvPr>
        </p:nvSpPr>
        <p:spPr>
          <a:xfrm>
            <a:off x="539750" y="5356596"/>
            <a:ext cx="2286000" cy="304271"/>
          </a:xfrm>
        </p:spPr>
        <p:txBody>
          <a:bodyPr/>
          <a:lstStyle>
            <a:lvl1pPr algn="l">
              <a:defRPr lang="en-US" sz="1000" i="1" kern="1200" smtClean="0">
                <a:solidFill>
                  <a:schemeClr val="bg1"/>
                </a:solidFill>
                <a:latin typeface="+mn-lt"/>
                <a:ea typeface="+mn-ea"/>
                <a:cs typeface="+mn-cs"/>
              </a:defRPr>
            </a:lvl1pPr>
          </a:lstStyle>
          <a:p>
            <a:fld id="{C4A3D7BB-86CD-4F63-845C-74DA2DBBF1D7}" type="slidenum">
              <a:rPr lang="en-US" smtClean="0"/>
              <a:pPr/>
              <a:t>‹#›</a:t>
            </a:fld>
            <a:endParaRPr lang="en-US" dirty="0"/>
          </a:p>
        </p:txBody>
      </p:sp>
      <p:sp>
        <p:nvSpPr>
          <p:cNvPr id="6" name="Footer Placeholder 4"/>
          <p:cNvSpPr>
            <a:spLocks noGrp="1"/>
          </p:cNvSpPr>
          <p:nvPr>
            <p:ph type="ftr" sz="quarter" idx="11"/>
          </p:nvPr>
        </p:nvSpPr>
        <p:spPr>
          <a:xfrm>
            <a:off x="3365500" y="5359158"/>
            <a:ext cx="3429000" cy="304271"/>
          </a:xfrm>
        </p:spPr>
        <p:txBody>
          <a:bodyPr/>
          <a:lstStyle>
            <a:lvl1pPr>
              <a:defRPr lang="en-US" sz="1000" i="1" kern="1200" dirty="0" smtClean="0">
                <a:solidFill>
                  <a:schemeClr val="bg1"/>
                </a:solidFill>
                <a:latin typeface="+mn-lt"/>
                <a:ea typeface="+mn-ea"/>
                <a:cs typeface="+mn-cs"/>
              </a:defRPr>
            </a:lvl1pPr>
          </a:lstStyle>
          <a:p>
            <a:r>
              <a:rPr lang="en-US" dirty="0"/>
              <a:t>NACF ACES Confidential </a:t>
            </a:r>
          </a:p>
        </p:txBody>
      </p:sp>
      <p:sp>
        <p:nvSpPr>
          <p:cNvPr id="7" name="Rectangle 6"/>
          <p:cNvSpPr/>
          <p:nvPr userDrawn="1"/>
        </p:nvSpPr>
        <p:spPr>
          <a:xfrm>
            <a:off x="7741920" y="4618476"/>
            <a:ext cx="2201333" cy="982757"/>
          </a:xfrm>
          <a:prstGeom prst="rect">
            <a:avLst/>
          </a:prstGeom>
          <a:solidFill>
            <a:srgbClr val="323F48"/>
          </a:solidFill>
          <a:ln>
            <a:solidFill>
              <a:srgbClr val="323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a:spLocks noGrp="1"/>
          </p:cNvSpPr>
          <p:nvPr>
            <p:ph idx="1"/>
          </p:nvPr>
        </p:nvSpPr>
        <p:spPr>
          <a:xfrm>
            <a:off x="698500" y="1558993"/>
            <a:ext cx="8763000" cy="3429239"/>
          </a:xfrm>
        </p:spPr>
        <p:txBody>
          <a:bodyPr/>
          <a:lstStyle>
            <a:lvl1pPr>
              <a:defRPr sz="24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2pPr>
            <a:lvl3pPr>
              <a:defRPr>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3pPr>
            <a:lvl4pPr>
              <a:defRPr>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4pPr>
            <a:lvl5pPr>
              <a:defRPr>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userDrawn="1"/>
        </p:nvPicPr>
        <p:blipFill>
          <a:blip r:embed="rId3">
            <a:extLst>
              <a:ext uri="{BEBA8EAE-BF5A-486C-A8C5-ECC9F3942E4B}">
                <a14:imgProps xmlns:a14="http://schemas.microsoft.com/office/drawing/2010/main">
                  <a14:imgLayer r:embed="rId4">
                    <a14:imgEffect>
                      <a14:backgroundRemoval t="4167" b="96970" l="2869" r="97234">
                        <a14:foregroundMark x1="56967" y1="14962" x2="56967" y2="14962"/>
                        <a14:foregroundMark x1="56967" y1="14962" x2="56967" y2="38447"/>
                        <a14:foregroundMark x1="56967" y1="14583" x2="59836" y2="11364"/>
                        <a14:foregroundMark x1="60758" y1="11364" x2="63115" y2="18939"/>
                        <a14:foregroundMark x1="56557" y1="39962" x2="59529" y2="43561"/>
                        <a14:foregroundMark x1="60553" y1="43561" x2="63012" y2="35227"/>
                        <a14:foregroundMark x1="67828" y1="16856" x2="68955" y2="42045"/>
                        <a14:foregroundMark x1="70902" y1="44886" x2="74488" y2="38636"/>
                        <a14:foregroundMark x1="68340" y1="17803" x2="70287" y2="11742"/>
                        <a14:foregroundMark x1="72131" y1="11742" x2="74283" y2="18939"/>
                        <a14:foregroundMark x1="79201" y1="13258" x2="79611" y2="42235"/>
                        <a14:foregroundMark x1="58299" y1="59280" x2="55738" y2="87311"/>
                        <a14:foregroundMark x1="60348" y1="62879" x2="62910" y2="87311"/>
                        <a14:foregroundMark x1="68033" y1="60038" x2="67418" y2="87689"/>
                        <a14:foregroundMark x1="67623" y1="60606" x2="71004" y2="56439"/>
                        <a14:foregroundMark x1="69980" y1="89583" x2="73770" y2="82386"/>
                        <a14:foregroundMark x1="78279" y1="58333" x2="78484" y2="87879"/>
                        <a14:foregroundMark x1="86988" y1="58523" x2="89549" y2="69886"/>
                        <a14:foregroundMark x1="89447" y1="72538" x2="93443" y2="86174"/>
                        <a14:foregroundMark x1="92725" y1="87311" x2="88217" y2="87689"/>
                        <a14:foregroundMark x1="87910" y1="57576" x2="92111" y2="58333"/>
                      </a14:backgroundRemoval>
                    </a14:imgEffect>
                  </a14:imgLayer>
                </a14:imgProps>
              </a:ext>
            </a:extLst>
          </a:blip>
          <a:stretch>
            <a:fillRect/>
          </a:stretch>
        </p:blipFill>
        <p:spPr>
          <a:xfrm>
            <a:off x="8873564" y="4938950"/>
            <a:ext cx="1175871" cy="636127"/>
          </a:xfrm>
          <a:prstGeom prst="rect">
            <a:avLst/>
          </a:prstGeom>
        </p:spPr>
      </p:pic>
    </p:spTree>
    <p:extLst>
      <p:ext uri="{BB962C8B-B14F-4D97-AF65-F5344CB8AC3E}">
        <p14:creationId xmlns:p14="http://schemas.microsoft.com/office/powerpoint/2010/main" val="38098418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8" y="0"/>
            <a:ext cx="10157462" cy="5715000"/>
          </a:xfrm>
          <a:prstGeom prst="rect">
            <a:avLst/>
          </a:prstGeom>
        </p:spPr>
      </p:pic>
      <p:sp>
        <p:nvSpPr>
          <p:cNvPr id="7" name="Title 6"/>
          <p:cNvSpPr>
            <a:spLocks noGrp="1"/>
          </p:cNvSpPr>
          <p:nvPr>
            <p:ph type="title"/>
          </p:nvPr>
        </p:nvSpPr>
        <p:spPr>
          <a:xfrm>
            <a:off x="2256313" y="304271"/>
            <a:ext cx="7342910" cy="1104636"/>
          </a:xfrm>
        </p:spPr>
        <p:txBody>
          <a:bodyPr>
            <a:normAutofit/>
          </a:bodyPr>
          <a:lstStyle>
            <a:lvl1pPr>
              <a:defRPr sz="4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Slide Number Placeholder 5"/>
          <p:cNvSpPr>
            <a:spLocks noGrp="1"/>
          </p:cNvSpPr>
          <p:nvPr>
            <p:ph type="sldNum" sz="quarter" idx="12"/>
          </p:nvPr>
        </p:nvSpPr>
        <p:spPr>
          <a:xfrm>
            <a:off x="2256313" y="5359158"/>
            <a:ext cx="2286000" cy="304271"/>
          </a:xfrm>
        </p:spPr>
        <p:txBody>
          <a:bodyPr/>
          <a:lstStyle>
            <a:lvl1pPr algn="l">
              <a:defRPr lang="en-US" sz="1000" i="1" kern="1200" smtClean="0">
                <a:solidFill>
                  <a:schemeClr val="tx2"/>
                </a:solidFill>
                <a:latin typeface="+mn-lt"/>
                <a:ea typeface="+mn-ea"/>
                <a:cs typeface="+mn-cs"/>
              </a:defRPr>
            </a:lvl1pPr>
          </a:lstStyle>
          <a:p>
            <a:fld id="{C4A3D7BB-86CD-4F63-845C-74DA2DBBF1D7}" type="slidenum">
              <a:rPr lang="en-US" smtClean="0"/>
              <a:pPr/>
              <a:t>‹#›</a:t>
            </a:fld>
            <a:endParaRPr lang="en-US" dirty="0"/>
          </a:p>
        </p:txBody>
      </p:sp>
      <p:sp>
        <p:nvSpPr>
          <p:cNvPr id="5" name="Footer Placeholder 4"/>
          <p:cNvSpPr>
            <a:spLocks noGrp="1"/>
          </p:cNvSpPr>
          <p:nvPr>
            <p:ph type="ftr" sz="quarter" idx="11"/>
          </p:nvPr>
        </p:nvSpPr>
        <p:spPr>
          <a:xfrm>
            <a:off x="4542313" y="5355917"/>
            <a:ext cx="3429000" cy="304271"/>
          </a:xfrm>
        </p:spPr>
        <p:txBody>
          <a:bodyPr/>
          <a:lstStyle>
            <a:lvl1pPr>
              <a:defRPr lang="en-US" sz="1000" i="1" kern="1200" dirty="0" smtClean="0">
                <a:solidFill>
                  <a:schemeClr val="tx2"/>
                </a:solidFill>
                <a:latin typeface="+mn-lt"/>
                <a:ea typeface="+mn-ea"/>
                <a:cs typeface="+mn-cs"/>
              </a:defRPr>
            </a:lvl1pPr>
          </a:lstStyle>
          <a:p>
            <a:r>
              <a:rPr lang="en-US" dirty="0"/>
              <a:t>NACF ACES Confidential </a:t>
            </a:r>
          </a:p>
        </p:txBody>
      </p:sp>
      <p:sp>
        <p:nvSpPr>
          <p:cNvPr id="9" name="Rectangle 8"/>
          <p:cNvSpPr/>
          <p:nvPr userDrawn="1"/>
        </p:nvSpPr>
        <p:spPr>
          <a:xfrm>
            <a:off x="7741920" y="4511040"/>
            <a:ext cx="2248747" cy="1016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7807" y="138554"/>
            <a:ext cx="1340756" cy="1340756"/>
          </a:xfrm>
          <a:prstGeom prst="rect">
            <a:avLst/>
          </a:prstGeom>
        </p:spPr>
      </p:pic>
      <p:sp>
        <p:nvSpPr>
          <p:cNvPr id="11" name="Content Placeholder 2"/>
          <p:cNvSpPr>
            <a:spLocks noGrp="1"/>
          </p:cNvSpPr>
          <p:nvPr>
            <p:ph idx="1"/>
          </p:nvPr>
        </p:nvSpPr>
        <p:spPr>
          <a:xfrm>
            <a:off x="2256313" y="1638710"/>
            <a:ext cx="7342910" cy="3291784"/>
          </a:xfrm>
        </p:spPr>
        <p:txBody>
          <a:bodyPr/>
          <a:lstStyle>
            <a:lvl1pPr>
              <a:defRPr sz="2400">
                <a:solidFill>
                  <a:srgbClr val="232F3E"/>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rgbClr val="232F3E"/>
                </a:solidFill>
                <a:latin typeface="Amazon Ember" panose="020B0603020204020204" pitchFamily="34" charset="0"/>
                <a:ea typeface="Amazon Ember" panose="020B0603020204020204" pitchFamily="34" charset="0"/>
                <a:cs typeface="Amazon Ember" panose="020B0603020204020204" pitchFamily="34" charset="0"/>
              </a:defRPr>
            </a:lvl2pPr>
            <a:lvl3pPr>
              <a:defRPr>
                <a:solidFill>
                  <a:srgbClr val="232F3E"/>
                </a:solidFill>
                <a:latin typeface="Amazon Ember" panose="020B0603020204020204" pitchFamily="34" charset="0"/>
                <a:ea typeface="Amazon Ember" panose="020B0603020204020204" pitchFamily="34" charset="0"/>
                <a:cs typeface="Amazon Ember" panose="020B0603020204020204" pitchFamily="34" charset="0"/>
              </a:defRPr>
            </a:lvl3pPr>
            <a:lvl4pPr>
              <a:defRPr>
                <a:solidFill>
                  <a:srgbClr val="232F3E"/>
                </a:solidFill>
                <a:latin typeface="Amazon Ember" panose="020B0603020204020204" pitchFamily="34" charset="0"/>
                <a:ea typeface="Amazon Ember" panose="020B0603020204020204" pitchFamily="34" charset="0"/>
                <a:cs typeface="Amazon Ember" panose="020B0603020204020204" pitchFamily="34" charset="0"/>
              </a:defRPr>
            </a:lvl4pPr>
            <a:lvl5pPr>
              <a:defRPr>
                <a:solidFill>
                  <a:srgbClr val="232F3E"/>
                </a:solidFill>
                <a:latin typeface="Amazon Ember" panose="020B0603020204020204" pitchFamily="34" charset="0"/>
                <a:ea typeface="Amazon Ember" panose="020B0603020204020204" pitchFamily="34" charset="0"/>
                <a:cs typeface="Amazon Ember" panose="020B06030202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p:cNvPicPr>
            <a:picLocks noChangeAspect="1"/>
          </p:cNvPicPr>
          <p:nvPr userDrawn="1"/>
        </p:nvPicPr>
        <p:blipFill>
          <a:blip r:embed="rId4">
            <a:extLst>
              <a:ext uri="{BEBA8EAE-BF5A-486C-A8C5-ECC9F3942E4B}">
                <a14:imgProps xmlns:a14="http://schemas.microsoft.com/office/drawing/2010/main">
                  <a14:imgLayer r:embed="rId5">
                    <a14:imgEffect>
                      <a14:backgroundRemoval t="4167" b="96970" l="2869" r="97234">
                        <a14:foregroundMark x1="56967" y1="14962" x2="56967" y2="14962"/>
                        <a14:foregroundMark x1="56967" y1="14962" x2="56967" y2="38447"/>
                        <a14:foregroundMark x1="56967" y1="14583" x2="59836" y2="11364"/>
                        <a14:foregroundMark x1="60758" y1="11364" x2="63115" y2="18939"/>
                        <a14:foregroundMark x1="56557" y1="39962" x2="59529" y2="43561"/>
                        <a14:foregroundMark x1="60553" y1="43561" x2="63012" y2="35227"/>
                        <a14:foregroundMark x1="67828" y1="16856" x2="68955" y2="42045"/>
                        <a14:foregroundMark x1="70902" y1="44886" x2="74488" y2="38636"/>
                        <a14:foregroundMark x1="68340" y1="17803" x2="70287" y2="11742"/>
                        <a14:foregroundMark x1="72131" y1="11742" x2="74283" y2="18939"/>
                        <a14:foregroundMark x1="79201" y1="13258" x2="79611" y2="42235"/>
                        <a14:foregroundMark x1="58299" y1="59280" x2="55738" y2="87311"/>
                        <a14:foregroundMark x1="60348" y1="62879" x2="62910" y2="87311"/>
                        <a14:foregroundMark x1="68033" y1="60038" x2="67418" y2="87689"/>
                        <a14:foregroundMark x1="67623" y1="60606" x2="71004" y2="56439"/>
                        <a14:foregroundMark x1="69980" y1="89583" x2="73770" y2="82386"/>
                        <a14:foregroundMark x1="78279" y1="58333" x2="78484" y2="87879"/>
                        <a14:foregroundMark x1="86988" y1="58523" x2="89549" y2="69886"/>
                        <a14:foregroundMark x1="89447" y1="72538" x2="93443" y2="86174"/>
                        <a14:foregroundMark x1="92725" y1="87311" x2="88217" y2="87689"/>
                        <a14:foregroundMark x1="87910" y1="57576" x2="92111" y2="58333"/>
                      </a14:backgroundRemoval>
                    </a14:imgEffect>
                  </a14:imgLayer>
                </a14:imgProps>
              </a:ext>
            </a:extLst>
          </a:blip>
          <a:stretch>
            <a:fillRect/>
          </a:stretch>
        </p:blipFill>
        <p:spPr>
          <a:xfrm>
            <a:off x="8873564" y="4938950"/>
            <a:ext cx="1175871" cy="636127"/>
          </a:xfrm>
          <a:prstGeom prst="rect">
            <a:avLst/>
          </a:prstGeom>
        </p:spPr>
      </p:pic>
    </p:spTree>
    <p:extLst>
      <p:ext uri="{BB962C8B-B14F-4D97-AF65-F5344CB8AC3E}">
        <p14:creationId xmlns:p14="http://schemas.microsoft.com/office/powerpoint/2010/main" val="159662077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160000" cy="5716428"/>
          </a:xfrm>
          <a:prstGeom prst="rect">
            <a:avLst/>
          </a:prstGeom>
        </p:spPr>
      </p:pic>
      <p:sp>
        <p:nvSpPr>
          <p:cNvPr id="5" name="Title 4"/>
          <p:cNvSpPr>
            <a:spLocks noGrp="1"/>
          </p:cNvSpPr>
          <p:nvPr>
            <p:ph type="title"/>
          </p:nvPr>
        </p:nvSpPr>
        <p:spPr>
          <a:xfrm>
            <a:off x="698500" y="2144948"/>
            <a:ext cx="8763000" cy="1104636"/>
          </a:xfrm>
        </p:spPr>
        <p:txBody>
          <a:bodyPr anchor="ctr" anchorCtr="1">
            <a:normAutofit/>
          </a:bodyPr>
          <a:lstStyle>
            <a:lvl1pPr>
              <a:defRPr sz="500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defRPr>
            </a:lvl1pPr>
          </a:lstStyle>
          <a:p>
            <a:r>
              <a:rPr lang="en-US" dirty="0"/>
              <a:t>Click to edit Master title style</a:t>
            </a:r>
          </a:p>
        </p:txBody>
      </p:sp>
      <p:sp>
        <p:nvSpPr>
          <p:cNvPr id="4" name="Slide Number Placeholder 5"/>
          <p:cNvSpPr>
            <a:spLocks noGrp="1"/>
          </p:cNvSpPr>
          <p:nvPr>
            <p:ph type="sldNum" sz="quarter" idx="12"/>
          </p:nvPr>
        </p:nvSpPr>
        <p:spPr>
          <a:xfrm>
            <a:off x="698500" y="5391906"/>
            <a:ext cx="2286000" cy="304271"/>
          </a:xfrm>
        </p:spPr>
        <p:txBody>
          <a:bodyPr/>
          <a:lstStyle>
            <a:lvl1pPr algn="l">
              <a:defRPr lang="en-US" sz="1000" i="1" kern="1200" smtClean="0">
                <a:solidFill>
                  <a:schemeClr val="bg1"/>
                </a:solidFill>
                <a:latin typeface="+mn-lt"/>
                <a:ea typeface="+mn-ea"/>
                <a:cs typeface="+mn-cs"/>
              </a:defRPr>
            </a:lvl1pPr>
          </a:lstStyle>
          <a:p>
            <a:fld id="{C4A3D7BB-86CD-4F63-845C-74DA2DBBF1D7}" type="slidenum">
              <a:rPr lang="en-US" smtClean="0"/>
              <a:pPr/>
              <a:t>‹#›</a:t>
            </a:fld>
            <a:endParaRPr lang="en-US" dirty="0"/>
          </a:p>
        </p:txBody>
      </p:sp>
      <p:sp>
        <p:nvSpPr>
          <p:cNvPr id="6" name="Footer Placeholder 4"/>
          <p:cNvSpPr>
            <a:spLocks noGrp="1"/>
          </p:cNvSpPr>
          <p:nvPr>
            <p:ph type="ftr" sz="quarter" idx="11"/>
          </p:nvPr>
        </p:nvSpPr>
        <p:spPr>
          <a:xfrm>
            <a:off x="6731000" y="5391907"/>
            <a:ext cx="3429000" cy="304271"/>
          </a:xfrm>
        </p:spPr>
        <p:txBody>
          <a:bodyPr/>
          <a:lstStyle>
            <a:lvl1pPr>
              <a:defRPr lang="en-US" sz="1000" i="1" kern="1200" dirty="0" smtClean="0">
                <a:solidFill>
                  <a:schemeClr val="bg1"/>
                </a:solidFill>
                <a:latin typeface="+mn-lt"/>
                <a:ea typeface="+mn-ea"/>
                <a:cs typeface="+mn-cs"/>
              </a:defRPr>
            </a:lvl1pPr>
          </a:lstStyle>
          <a:p>
            <a:r>
              <a:rPr lang="en-US"/>
              <a:t>NACF ACES Confidential </a:t>
            </a:r>
          </a:p>
        </p:txBody>
      </p:sp>
    </p:spTree>
    <p:extLst>
      <p:ext uri="{BB962C8B-B14F-4D97-AF65-F5344CB8AC3E}">
        <p14:creationId xmlns:p14="http://schemas.microsoft.com/office/powerpoint/2010/main" val="40767855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8500" y="304271"/>
            <a:ext cx="8763000" cy="110463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98500" y="1521357"/>
            <a:ext cx="8763000" cy="362611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98500" y="5296962"/>
            <a:ext cx="2286000" cy="304271"/>
          </a:xfrm>
          <a:prstGeom prst="rect">
            <a:avLst/>
          </a:prstGeom>
        </p:spPr>
        <p:txBody>
          <a:bodyPr vert="horz" lIns="91440" tIns="45720" rIns="91440" bIns="45720" rtlCol="0" anchor="ctr"/>
          <a:lstStyle>
            <a:lvl1pPr algn="l">
              <a:defRPr sz="1000">
                <a:solidFill>
                  <a:schemeClr val="tx1">
                    <a:tint val="75000"/>
                  </a:schemeClr>
                </a:solidFill>
              </a:defRPr>
            </a:lvl1pPr>
          </a:lstStyle>
          <a:p>
            <a:fld id="{8663D661-C82C-4BA7-9411-95DEE2B44439}" type="datetimeFigureOut">
              <a:rPr lang="en-US" smtClean="0"/>
              <a:t>9/30/2020</a:t>
            </a:fld>
            <a:endParaRPr lang="en-US"/>
          </a:p>
        </p:txBody>
      </p:sp>
      <p:sp>
        <p:nvSpPr>
          <p:cNvPr id="5" name="Footer Placeholder 4"/>
          <p:cNvSpPr>
            <a:spLocks noGrp="1"/>
          </p:cNvSpPr>
          <p:nvPr>
            <p:ph type="ftr" sz="quarter" idx="3"/>
          </p:nvPr>
        </p:nvSpPr>
        <p:spPr>
          <a:xfrm>
            <a:off x="3365500" y="5296962"/>
            <a:ext cx="3429000" cy="304271"/>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175500" y="5296962"/>
            <a:ext cx="2286000" cy="304271"/>
          </a:xfrm>
          <a:prstGeom prst="rect">
            <a:avLst/>
          </a:prstGeom>
        </p:spPr>
        <p:txBody>
          <a:bodyPr vert="horz" lIns="91440" tIns="45720" rIns="91440" bIns="45720" rtlCol="0" anchor="ctr"/>
          <a:lstStyle>
            <a:lvl1pPr algn="r">
              <a:defRPr sz="1000">
                <a:solidFill>
                  <a:schemeClr val="tx1">
                    <a:tint val="75000"/>
                  </a:schemeClr>
                </a:solidFill>
              </a:defRPr>
            </a:lvl1pPr>
          </a:lstStyle>
          <a:p>
            <a:fld id="{C4A3D7BB-86CD-4F63-845C-74DA2DBBF1D7}" type="slidenum">
              <a:rPr lang="en-US" smtClean="0"/>
              <a:t>‹#›</a:t>
            </a:fld>
            <a:endParaRPr lang="en-US"/>
          </a:p>
        </p:txBody>
      </p:sp>
    </p:spTree>
    <p:extLst>
      <p:ext uri="{BB962C8B-B14F-4D97-AF65-F5344CB8AC3E}">
        <p14:creationId xmlns:p14="http://schemas.microsoft.com/office/powerpoint/2010/main" val="119376439"/>
      </p:ext>
    </p:extLst>
  </p:cSld>
  <p:clrMap bg1="lt1" tx1="dk1" bg2="lt2" tx2="dk2" accent1="accent1" accent2="accent2" accent3="accent3" accent4="accent4" accent5="accent5" accent6="accent6" hlink="hlink" folHlink="folHlink"/>
  <p:sldLayoutIdLst>
    <p:sldLayoutId id="2147483678" r:id="rId1"/>
    <p:sldLayoutId id="2147483677" r:id="rId2"/>
    <p:sldLayoutId id="2147483686" r:id="rId3"/>
    <p:sldLayoutId id="2147483672" r:id="rId4"/>
    <p:sldLayoutId id="2147483699" r:id="rId5"/>
    <p:sldLayoutId id="2147483700" r:id="rId6"/>
    <p:sldLayoutId id="2147483701" r:id="rId7"/>
  </p:sldLayoutIdLst>
  <p:timing>
    <p:tnLst>
      <p:par>
        <p:cTn id="1" dur="indefinite" restart="never" nodeType="tmRoot"/>
      </p:par>
    </p:tnLst>
  </p:timing>
  <p:txStyles>
    <p:titleStyle>
      <a:lvl1pPr algn="l" defTabSz="761985" rtl="0" eaLnBrk="1" latinLnBrk="0" hangingPunct="1">
        <a:lnSpc>
          <a:spcPct val="90000"/>
        </a:lnSpc>
        <a:spcBef>
          <a:spcPct val="0"/>
        </a:spcBef>
        <a:buNone/>
        <a:defRPr sz="3667" b="1" kern="12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190496" indent="-190496" algn="l" defTabSz="761985" rtl="0" eaLnBrk="1" latinLnBrk="0" hangingPunct="1">
        <a:lnSpc>
          <a:spcPct val="90000"/>
        </a:lnSpc>
        <a:spcBef>
          <a:spcPts val="833"/>
        </a:spcBef>
        <a:buFont typeface="Arial" panose="020B0604020202020204" pitchFamily="34" charset="0"/>
        <a:buChar char="•"/>
        <a:defRPr sz="2400" kern="1200">
          <a:solidFill>
            <a:srgbClr val="232F3E"/>
          </a:solidFill>
          <a:latin typeface="Amazon Ember" panose="020B0603020204020204" pitchFamily="34" charset="0"/>
          <a:ea typeface="Amazon Ember" panose="020B0603020204020204" pitchFamily="34" charset="0"/>
          <a:cs typeface="Amazon Ember" panose="020B0603020204020204" pitchFamily="34" charset="0"/>
        </a:defRPr>
      </a:lvl1pPr>
      <a:lvl2pPr marL="571489" indent="-190496" algn="l" defTabSz="761985" rtl="0" eaLnBrk="1" latinLnBrk="0" hangingPunct="1">
        <a:lnSpc>
          <a:spcPct val="90000"/>
        </a:lnSpc>
        <a:spcBef>
          <a:spcPts val="417"/>
        </a:spcBef>
        <a:buFont typeface="Arial" panose="020B0604020202020204" pitchFamily="34" charset="0"/>
        <a:buChar char="•"/>
        <a:defRPr sz="2000" kern="1200">
          <a:solidFill>
            <a:srgbClr val="232F3E"/>
          </a:solidFill>
          <a:latin typeface="Amazon Ember" panose="020B0603020204020204" pitchFamily="34" charset="0"/>
          <a:ea typeface="Amazon Ember" panose="020B0603020204020204" pitchFamily="34" charset="0"/>
          <a:cs typeface="Amazon Ember" panose="020B0603020204020204" pitchFamily="34" charset="0"/>
        </a:defRPr>
      </a:lvl2pPr>
      <a:lvl3pPr marL="952480" indent="-190496" algn="l" defTabSz="761985" rtl="0" eaLnBrk="1" latinLnBrk="0" hangingPunct="1">
        <a:lnSpc>
          <a:spcPct val="90000"/>
        </a:lnSpc>
        <a:spcBef>
          <a:spcPts val="417"/>
        </a:spcBef>
        <a:buFont typeface="Arial" panose="020B0604020202020204" pitchFamily="34" charset="0"/>
        <a:buChar char="•"/>
        <a:defRPr sz="1667" kern="1200">
          <a:solidFill>
            <a:srgbClr val="232F3E"/>
          </a:solidFill>
          <a:latin typeface="Amazon Ember" panose="020B0603020204020204" pitchFamily="34" charset="0"/>
          <a:ea typeface="Amazon Ember" panose="020B0603020204020204" pitchFamily="34" charset="0"/>
          <a:cs typeface="Amazon Ember" panose="020B0603020204020204" pitchFamily="34" charset="0"/>
        </a:defRPr>
      </a:lvl3pPr>
      <a:lvl4pPr marL="1333473" indent="-190496" algn="l" defTabSz="761985" rtl="0" eaLnBrk="1" latinLnBrk="0" hangingPunct="1">
        <a:lnSpc>
          <a:spcPct val="90000"/>
        </a:lnSpc>
        <a:spcBef>
          <a:spcPts val="417"/>
        </a:spcBef>
        <a:buFont typeface="Arial" panose="020B0604020202020204" pitchFamily="34" charset="0"/>
        <a:buChar char="•"/>
        <a:defRPr sz="1500" kern="1200">
          <a:solidFill>
            <a:srgbClr val="232F3E"/>
          </a:solidFill>
          <a:latin typeface="Amazon Ember" panose="020B0603020204020204" pitchFamily="34" charset="0"/>
          <a:ea typeface="Amazon Ember" panose="020B0603020204020204" pitchFamily="34" charset="0"/>
          <a:cs typeface="Amazon Ember" panose="020B0603020204020204" pitchFamily="34" charset="0"/>
        </a:defRPr>
      </a:lvl4pPr>
      <a:lvl5pPr marL="1714466" indent="-190496" algn="l" defTabSz="761985" rtl="0" eaLnBrk="1" latinLnBrk="0" hangingPunct="1">
        <a:lnSpc>
          <a:spcPct val="90000"/>
        </a:lnSpc>
        <a:spcBef>
          <a:spcPts val="417"/>
        </a:spcBef>
        <a:buFont typeface="Arial" panose="020B0604020202020204" pitchFamily="34" charset="0"/>
        <a:buChar char="•"/>
        <a:defRPr sz="1500" kern="1200">
          <a:solidFill>
            <a:srgbClr val="232F3E"/>
          </a:solidFill>
          <a:latin typeface="Amazon Ember" panose="020B0603020204020204" pitchFamily="34" charset="0"/>
          <a:ea typeface="Amazon Ember" panose="020B0603020204020204" pitchFamily="34" charset="0"/>
          <a:cs typeface="Amazon Ember" panose="020B0603020204020204" pitchFamily="34" charset="0"/>
        </a:defRPr>
      </a:lvl5pPr>
      <a:lvl6pPr marL="2095458" indent="-190496" algn="l" defTabSz="761985"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51" indent="-190496" algn="l" defTabSz="761985"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443" indent="-190496" algn="l" defTabSz="761985"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435" indent="-190496" algn="l" defTabSz="761985"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1985" rtl="0" eaLnBrk="1" latinLnBrk="0" hangingPunct="1">
        <a:defRPr sz="1500" kern="1200">
          <a:solidFill>
            <a:schemeClr val="tx1"/>
          </a:solidFill>
          <a:latin typeface="+mn-lt"/>
          <a:ea typeface="+mn-ea"/>
          <a:cs typeface="+mn-cs"/>
        </a:defRPr>
      </a:lvl1pPr>
      <a:lvl2pPr marL="380992" algn="l" defTabSz="761985" rtl="0" eaLnBrk="1" latinLnBrk="0" hangingPunct="1">
        <a:defRPr sz="1500" kern="1200">
          <a:solidFill>
            <a:schemeClr val="tx1"/>
          </a:solidFill>
          <a:latin typeface="+mn-lt"/>
          <a:ea typeface="+mn-ea"/>
          <a:cs typeface="+mn-cs"/>
        </a:defRPr>
      </a:lvl2pPr>
      <a:lvl3pPr marL="761985" algn="l" defTabSz="761985" rtl="0" eaLnBrk="1" latinLnBrk="0" hangingPunct="1">
        <a:defRPr sz="1500" kern="1200">
          <a:solidFill>
            <a:schemeClr val="tx1"/>
          </a:solidFill>
          <a:latin typeface="+mn-lt"/>
          <a:ea typeface="+mn-ea"/>
          <a:cs typeface="+mn-cs"/>
        </a:defRPr>
      </a:lvl3pPr>
      <a:lvl4pPr marL="1142977" algn="l" defTabSz="761985" rtl="0" eaLnBrk="1" latinLnBrk="0" hangingPunct="1">
        <a:defRPr sz="1500" kern="1200">
          <a:solidFill>
            <a:schemeClr val="tx1"/>
          </a:solidFill>
          <a:latin typeface="+mn-lt"/>
          <a:ea typeface="+mn-ea"/>
          <a:cs typeface="+mn-cs"/>
        </a:defRPr>
      </a:lvl4pPr>
      <a:lvl5pPr marL="1523970" algn="l" defTabSz="761985" rtl="0" eaLnBrk="1" latinLnBrk="0" hangingPunct="1">
        <a:defRPr sz="1500" kern="1200">
          <a:solidFill>
            <a:schemeClr val="tx1"/>
          </a:solidFill>
          <a:latin typeface="+mn-lt"/>
          <a:ea typeface="+mn-ea"/>
          <a:cs typeface="+mn-cs"/>
        </a:defRPr>
      </a:lvl5pPr>
      <a:lvl6pPr marL="1904962" algn="l" defTabSz="761985" rtl="0" eaLnBrk="1" latinLnBrk="0" hangingPunct="1">
        <a:defRPr sz="1500" kern="1200">
          <a:solidFill>
            <a:schemeClr val="tx1"/>
          </a:solidFill>
          <a:latin typeface="+mn-lt"/>
          <a:ea typeface="+mn-ea"/>
          <a:cs typeface="+mn-cs"/>
        </a:defRPr>
      </a:lvl6pPr>
      <a:lvl7pPr marL="2285954" algn="l" defTabSz="761985" rtl="0" eaLnBrk="1" latinLnBrk="0" hangingPunct="1">
        <a:defRPr sz="1500" kern="1200">
          <a:solidFill>
            <a:schemeClr val="tx1"/>
          </a:solidFill>
          <a:latin typeface="+mn-lt"/>
          <a:ea typeface="+mn-ea"/>
          <a:cs typeface="+mn-cs"/>
        </a:defRPr>
      </a:lvl7pPr>
      <a:lvl8pPr marL="2666947" algn="l" defTabSz="761985" rtl="0" eaLnBrk="1" latinLnBrk="0" hangingPunct="1">
        <a:defRPr sz="1500" kern="1200">
          <a:solidFill>
            <a:schemeClr val="tx1"/>
          </a:solidFill>
          <a:latin typeface="+mn-lt"/>
          <a:ea typeface="+mn-ea"/>
          <a:cs typeface="+mn-cs"/>
        </a:defRPr>
      </a:lvl8pPr>
      <a:lvl9pPr marL="3047940" algn="l" defTabSz="761985"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start.corp.amazon.com/boards/browse?businessUnitId=%221%22&amp;cardId=%228085%22&amp;selectedTagValueIds=%5b%222%22,%22100%22,%2234%22%5d&amp;topLevelFilters=%7b%222%22:%223%22,%224%22:%2241%22%7d#h1-8085-1"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start.corp.amazon.com/boards/browse?businessUnitId=%221%22&amp;cardId=%228085%22&amp;selectedTagValueIds=%5b%222%22,%22100%22,%2234%22%5d&amp;topLevelFilters=%7b%222%22:%223%22,%224%22:%2241%22%7d#h1-8085-1"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ermissions.amazon.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amazonprojects.corp.amazon.com/sites/RMEHOME/Pages/UpcomingPages.aspx"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dirty="0" smtClean="0"/>
              <a:t>Box Sortation Manager</a:t>
            </a:r>
            <a:br>
              <a:rPr lang="en-US" dirty="0" smtClean="0"/>
            </a:br>
            <a:r>
              <a:rPr lang="en-US" dirty="0" smtClean="0"/>
              <a:t>Office Hours</a:t>
            </a:r>
            <a:endParaRPr lang="en-US" dirty="0"/>
          </a:p>
        </p:txBody>
      </p:sp>
    </p:spTree>
    <p:extLst>
      <p:ext uri="{BB962C8B-B14F-4D97-AF65-F5344CB8AC3E}">
        <p14:creationId xmlns:p14="http://schemas.microsoft.com/office/powerpoint/2010/main" val="12906047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762" y="0"/>
            <a:ext cx="9791600" cy="1848583"/>
          </a:xfrm>
          <a:prstGeom prst="rect">
            <a:avLst/>
          </a:prstGeom>
        </p:spPr>
        <p:txBody>
          <a:bodyPr wrap="square">
            <a:spAutoFit/>
          </a:bodyPr>
          <a:lstStyle/>
          <a:p>
            <a:r>
              <a:rPr lang="en-US" sz="4000" b="1" dirty="0" smtClean="0">
                <a:latin typeface="Arial" panose="020B0604020202020204" pitchFamily="34" charset="0"/>
                <a:cs typeface="Arial" panose="020B0604020202020204" pitchFamily="34" charset="0"/>
              </a:rPr>
              <a:t>Box Split Planning</a:t>
            </a:r>
            <a:endParaRPr lang="en-US" sz="1600" b="1" dirty="0" smtClean="0">
              <a:latin typeface="Arial" panose="020B0604020202020204" pitchFamily="34" charset="0"/>
              <a:cs typeface="Arial" panose="020B0604020202020204" pitchFamily="34" charset="0"/>
            </a:endParaRPr>
          </a:p>
          <a:p>
            <a:r>
              <a:rPr lang="en-US" sz="1600" b="1" dirty="0" smtClean="0">
                <a:solidFill>
                  <a:srgbClr val="002060"/>
                </a:solidFill>
                <a:latin typeface="Arial" panose="020B0604020202020204" pitchFamily="34" charset="0"/>
                <a:cs typeface="Arial" panose="020B0604020202020204" pitchFamily="34" charset="0"/>
              </a:rPr>
              <a:t>Box Planner</a:t>
            </a:r>
          </a:p>
          <a:p>
            <a:endParaRPr lang="en-US" sz="1600" b="1" dirty="0" smtClean="0">
              <a:solidFill>
                <a:srgbClr val="00206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Box volume availability will change with the OB shift plan and should be evaluated each quarter/period of the shift. Please use </a:t>
            </a:r>
            <a:r>
              <a:rPr lang="en-US" u="sng" dirty="0">
                <a:latin typeface="Arial" panose="020B0604020202020204" pitchFamily="34" charset="0"/>
                <a:cs typeface="Arial" panose="020B0604020202020204" pitchFamily="34" charset="0"/>
                <a:hlinkClick r:id="rId3"/>
              </a:rPr>
              <a:t>Ship Dock Flat Sorter Box Planner</a:t>
            </a:r>
            <a:r>
              <a:rPr lang="en-US" dirty="0">
                <a:latin typeface="Arial" panose="020B0604020202020204" pitchFamily="34" charset="0"/>
                <a:cs typeface="Arial" panose="020B0604020202020204" pitchFamily="34" charset="0"/>
              </a:rPr>
              <a:t> (or current bottoms up planner) to plan box splits to the flat sorter every period/quarter.</a:t>
            </a:r>
          </a:p>
        </p:txBody>
      </p:sp>
      <p:pic>
        <p:nvPicPr>
          <p:cNvPr id="4" name="Picture 3" descr="C:\Users\chclinto\WorkDocs\Documents\2018\Maintenance\C4\C4 Logo\C4_Official_Logo_2018.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7604" y="4930494"/>
            <a:ext cx="673438" cy="622024"/>
          </a:xfrm>
          <a:prstGeom prst="rect">
            <a:avLst/>
          </a:prstGeom>
          <a:noFill/>
          <a:ln>
            <a:noFill/>
          </a:ln>
        </p:spPr>
      </p:pic>
      <p:pic>
        <p:nvPicPr>
          <p:cNvPr id="1026" name="Picture 2" descr="Preview of Box Plann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7746" y="2159580"/>
            <a:ext cx="7516577" cy="23287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143412" y="4080143"/>
            <a:ext cx="682880" cy="367958"/>
          </a:xfrm>
          <a:prstGeom prst="rect">
            <a:avLst/>
          </a:prstGeom>
          <a:noFill/>
          <a:ln w="76200">
            <a:solidFill>
              <a:srgbClr val="FF99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Arrow Connector 6"/>
          <p:cNvCxnSpPr>
            <a:stCxn id="8" idx="0"/>
            <a:endCxn id="6" idx="2"/>
          </p:cNvCxnSpPr>
          <p:nvPr/>
        </p:nvCxnSpPr>
        <p:spPr>
          <a:xfrm flipV="1">
            <a:off x="5484852" y="4448101"/>
            <a:ext cx="0" cy="2669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79874" y="4715050"/>
            <a:ext cx="1409956" cy="430887"/>
          </a:xfrm>
          <a:prstGeom prst="rect">
            <a:avLst/>
          </a:prstGeom>
          <a:noFill/>
          <a:ln>
            <a:solidFill>
              <a:schemeClr val="tx1"/>
            </a:solidFill>
          </a:ln>
        </p:spPr>
        <p:txBody>
          <a:bodyPr wrap="square" rtlCol="0">
            <a:spAutoFit/>
          </a:bodyPr>
          <a:lstStyle/>
          <a:p>
            <a:pPr algn="ctr"/>
            <a:r>
              <a:rPr lang="en-US" sz="1100" dirty="0" smtClean="0"/>
              <a:t>1. Select Site and Shift Structure</a:t>
            </a:r>
            <a:endParaRPr lang="en-US" sz="1100" dirty="0"/>
          </a:p>
        </p:txBody>
      </p:sp>
      <p:sp>
        <p:nvSpPr>
          <p:cNvPr id="11" name="Rectangle 10"/>
          <p:cNvSpPr/>
          <p:nvPr/>
        </p:nvSpPr>
        <p:spPr>
          <a:xfrm>
            <a:off x="6307489" y="4048564"/>
            <a:ext cx="1085532" cy="367958"/>
          </a:xfrm>
          <a:prstGeom prst="rect">
            <a:avLst/>
          </a:prstGeom>
          <a:noFill/>
          <a:ln w="76200">
            <a:solidFill>
              <a:srgbClr val="FF99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p:cNvCxnSpPr/>
          <p:nvPr/>
        </p:nvCxnSpPr>
        <p:spPr>
          <a:xfrm flipV="1">
            <a:off x="6919699" y="4416522"/>
            <a:ext cx="0" cy="2925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07489" y="4709034"/>
            <a:ext cx="1437379" cy="261610"/>
          </a:xfrm>
          <a:prstGeom prst="rect">
            <a:avLst/>
          </a:prstGeom>
          <a:noFill/>
          <a:ln>
            <a:solidFill>
              <a:schemeClr val="tx1"/>
            </a:solidFill>
          </a:ln>
        </p:spPr>
        <p:txBody>
          <a:bodyPr wrap="square" rtlCol="0">
            <a:spAutoFit/>
          </a:bodyPr>
          <a:lstStyle/>
          <a:p>
            <a:pPr algn="ctr"/>
            <a:r>
              <a:rPr lang="en-US" sz="1100" dirty="0" smtClean="0"/>
              <a:t>2. Update Box Split</a:t>
            </a:r>
            <a:endParaRPr lang="en-US" sz="1100" dirty="0"/>
          </a:p>
        </p:txBody>
      </p:sp>
      <p:sp>
        <p:nvSpPr>
          <p:cNvPr id="15" name="TextBox 14"/>
          <p:cNvSpPr txBox="1"/>
          <p:nvPr/>
        </p:nvSpPr>
        <p:spPr>
          <a:xfrm>
            <a:off x="1521107" y="1712856"/>
            <a:ext cx="2421837" cy="430887"/>
          </a:xfrm>
          <a:prstGeom prst="rect">
            <a:avLst/>
          </a:prstGeom>
          <a:noFill/>
          <a:ln>
            <a:solidFill>
              <a:schemeClr val="tx1"/>
            </a:solidFill>
          </a:ln>
        </p:spPr>
        <p:txBody>
          <a:bodyPr wrap="square" rtlCol="0">
            <a:spAutoFit/>
          </a:bodyPr>
          <a:lstStyle/>
          <a:p>
            <a:pPr algn="ctr"/>
            <a:r>
              <a:rPr lang="en-US" sz="1100" dirty="0"/>
              <a:t>3</a:t>
            </a:r>
            <a:r>
              <a:rPr lang="en-US" sz="1100" dirty="0" smtClean="0"/>
              <a:t>. Update pure hour pack throughput per OSP plan</a:t>
            </a:r>
            <a:endParaRPr lang="en-US" sz="1100" dirty="0"/>
          </a:p>
        </p:txBody>
      </p:sp>
      <p:cxnSp>
        <p:nvCxnSpPr>
          <p:cNvPr id="16" name="Straight Arrow Connector 15"/>
          <p:cNvCxnSpPr>
            <a:stCxn id="15" idx="2"/>
          </p:cNvCxnSpPr>
          <p:nvPr/>
        </p:nvCxnSpPr>
        <p:spPr>
          <a:xfrm flipH="1">
            <a:off x="2308698" y="2143743"/>
            <a:ext cx="423328" cy="5670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919591" y="2183289"/>
            <a:ext cx="337227" cy="858226"/>
          </a:xfrm>
          <a:prstGeom prst="rect">
            <a:avLst/>
          </a:prstGeom>
          <a:noFill/>
          <a:ln w="76200">
            <a:solidFill>
              <a:srgbClr val="FF99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21"/>
          <p:cNvSpPr/>
          <p:nvPr/>
        </p:nvSpPr>
        <p:spPr>
          <a:xfrm>
            <a:off x="1019955" y="2183289"/>
            <a:ext cx="337227" cy="384813"/>
          </a:xfrm>
          <a:prstGeom prst="rect">
            <a:avLst/>
          </a:prstGeom>
          <a:noFill/>
          <a:ln w="76200">
            <a:solidFill>
              <a:srgbClr val="FF99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TextBox 22"/>
          <p:cNvSpPr txBox="1"/>
          <p:nvPr/>
        </p:nvSpPr>
        <p:spPr>
          <a:xfrm>
            <a:off x="44410" y="2156776"/>
            <a:ext cx="759743" cy="600164"/>
          </a:xfrm>
          <a:prstGeom prst="rect">
            <a:avLst/>
          </a:prstGeom>
          <a:noFill/>
          <a:ln>
            <a:solidFill>
              <a:schemeClr val="tx1"/>
            </a:solidFill>
          </a:ln>
        </p:spPr>
        <p:txBody>
          <a:bodyPr wrap="square" rtlCol="0">
            <a:spAutoFit/>
          </a:bodyPr>
          <a:lstStyle/>
          <a:p>
            <a:pPr algn="ctr"/>
            <a:r>
              <a:rPr lang="en-US" sz="1100" dirty="0" smtClean="0"/>
              <a:t>4. Update units per shipment</a:t>
            </a:r>
            <a:endParaRPr lang="en-US" sz="1100" dirty="0"/>
          </a:p>
        </p:txBody>
      </p:sp>
      <p:cxnSp>
        <p:nvCxnSpPr>
          <p:cNvPr id="24" name="Straight Arrow Connector 23"/>
          <p:cNvCxnSpPr/>
          <p:nvPr/>
        </p:nvCxnSpPr>
        <p:spPr>
          <a:xfrm>
            <a:off x="804153" y="2521709"/>
            <a:ext cx="16392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4410" y="3089456"/>
            <a:ext cx="759743" cy="600164"/>
          </a:xfrm>
          <a:prstGeom prst="rect">
            <a:avLst/>
          </a:prstGeom>
          <a:noFill/>
          <a:ln>
            <a:solidFill>
              <a:schemeClr val="tx1"/>
            </a:solidFill>
          </a:ln>
        </p:spPr>
        <p:txBody>
          <a:bodyPr wrap="square" rtlCol="0">
            <a:spAutoFit/>
          </a:bodyPr>
          <a:lstStyle/>
          <a:p>
            <a:pPr algn="ctr"/>
            <a:r>
              <a:rPr lang="en-US" sz="1100" dirty="0" smtClean="0"/>
              <a:t>5. Flat sorter UPH</a:t>
            </a:r>
            <a:endParaRPr lang="en-US" sz="1100" dirty="0"/>
          </a:p>
        </p:txBody>
      </p:sp>
      <p:cxnSp>
        <p:nvCxnSpPr>
          <p:cNvPr id="29" name="Straight Arrow Connector 28"/>
          <p:cNvCxnSpPr/>
          <p:nvPr/>
        </p:nvCxnSpPr>
        <p:spPr>
          <a:xfrm>
            <a:off x="792631" y="3413411"/>
            <a:ext cx="117235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720610" y="2282757"/>
            <a:ext cx="2984990" cy="285345"/>
          </a:xfrm>
          <a:prstGeom prst="rect">
            <a:avLst/>
          </a:prstGeom>
          <a:noFill/>
          <a:ln w="76200">
            <a:solidFill>
              <a:srgbClr val="FF99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p:cNvSpPr txBox="1"/>
          <p:nvPr/>
        </p:nvSpPr>
        <p:spPr>
          <a:xfrm>
            <a:off x="4438817" y="1712856"/>
            <a:ext cx="2930930" cy="430887"/>
          </a:xfrm>
          <a:prstGeom prst="rect">
            <a:avLst/>
          </a:prstGeom>
          <a:noFill/>
          <a:ln>
            <a:solidFill>
              <a:schemeClr val="tx1"/>
            </a:solidFill>
          </a:ln>
        </p:spPr>
        <p:txBody>
          <a:bodyPr wrap="square" rtlCol="0">
            <a:spAutoFit/>
          </a:bodyPr>
          <a:lstStyle/>
          <a:p>
            <a:pPr algn="ctr"/>
            <a:r>
              <a:rPr lang="en-US" sz="1100" dirty="0" smtClean="0"/>
              <a:t>6. Update percentage of boxes for each group until flat sorter box total is at capacity</a:t>
            </a:r>
            <a:endParaRPr lang="en-US" sz="1100" dirty="0"/>
          </a:p>
        </p:txBody>
      </p:sp>
      <p:cxnSp>
        <p:nvCxnSpPr>
          <p:cNvPr id="33" name="Straight Arrow Connector 32"/>
          <p:cNvCxnSpPr/>
          <p:nvPr/>
        </p:nvCxnSpPr>
        <p:spPr>
          <a:xfrm>
            <a:off x="5662370" y="2156776"/>
            <a:ext cx="0" cy="12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026179" y="2143743"/>
            <a:ext cx="0" cy="11801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7743128" y="2967330"/>
            <a:ext cx="907192" cy="244251"/>
          </a:xfrm>
          <a:prstGeom prst="rect">
            <a:avLst/>
          </a:prstGeom>
          <a:noFill/>
          <a:ln w="76200">
            <a:solidFill>
              <a:srgbClr val="FF99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TextBox 41"/>
          <p:cNvSpPr txBox="1"/>
          <p:nvPr/>
        </p:nvSpPr>
        <p:spPr>
          <a:xfrm>
            <a:off x="8931879" y="2967330"/>
            <a:ext cx="1008577" cy="600164"/>
          </a:xfrm>
          <a:prstGeom prst="rect">
            <a:avLst/>
          </a:prstGeom>
          <a:noFill/>
          <a:ln>
            <a:solidFill>
              <a:schemeClr val="tx1"/>
            </a:solidFill>
          </a:ln>
        </p:spPr>
        <p:txBody>
          <a:bodyPr wrap="square" rtlCol="0">
            <a:spAutoFit/>
          </a:bodyPr>
          <a:lstStyle/>
          <a:p>
            <a:pPr algn="ctr"/>
            <a:r>
              <a:rPr lang="en-US" sz="1100" dirty="0"/>
              <a:t>7</a:t>
            </a:r>
            <a:r>
              <a:rPr lang="en-US" sz="1100" dirty="0" smtClean="0"/>
              <a:t>. Enter logins or aliases and send</a:t>
            </a:r>
            <a:endParaRPr lang="en-US" sz="1100" dirty="0"/>
          </a:p>
        </p:txBody>
      </p:sp>
      <p:cxnSp>
        <p:nvCxnSpPr>
          <p:cNvPr id="43" name="Straight Arrow Connector 42"/>
          <p:cNvCxnSpPr>
            <a:endCxn id="41" idx="3"/>
          </p:cNvCxnSpPr>
          <p:nvPr/>
        </p:nvCxnSpPr>
        <p:spPr>
          <a:xfrm flipH="1" flipV="1">
            <a:off x="8650320" y="3089456"/>
            <a:ext cx="281559"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8471542" y="2769101"/>
            <a:ext cx="471958" cy="1982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312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8613" y="139952"/>
            <a:ext cx="9708204" cy="5016758"/>
          </a:xfrm>
          <a:prstGeom prst="rect">
            <a:avLst/>
          </a:prstGeom>
        </p:spPr>
        <p:txBody>
          <a:bodyPr wrap="square">
            <a:spAutoFit/>
          </a:bodyPr>
          <a:lstStyle/>
          <a:p>
            <a:r>
              <a:rPr lang="en-US" sz="3200" b="1" dirty="0" smtClean="0">
                <a:solidFill>
                  <a:srgbClr val="002060"/>
                </a:solidFill>
                <a:latin typeface="Tahoma" panose="020B0604030504040204" pitchFamily="34" charset="0"/>
                <a:ea typeface="Calibri" panose="020F0502020204030204" pitchFamily="34" charset="0"/>
              </a:rPr>
              <a:t>FAQ</a:t>
            </a:r>
            <a:endParaRPr lang="en-US" sz="2400" dirty="0">
              <a:solidFill>
                <a:srgbClr val="002060"/>
              </a:solidFill>
              <a:latin typeface="Calibri" panose="020F0502020204030204" pitchFamily="34" charset="0"/>
              <a:ea typeface="Calibri" panose="020F0502020204030204" pitchFamily="34" charset="0"/>
            </a:endParaRPr>
          </a:p>
          <a:p>
            <a:r>
              <a:rPr lang="en-US" sz="1200" b="1" dirty="0">
                <a:solidFill>
                  <a:srgbClr val="002060"/>
                </a:solidFill>
                <a:latin typeface="Arial" panose="020B0604020202020204" pitchFamily="34" charset="0"/>
                <a:ea typeface="Calibri" panose="020F0502020204030204" pitchFamily="34" charset="0"/>
              </a:rPr>
              <a:t>How do I add new box types like promotional boxes?</a:t>
            </a:r>
            <a:endParaRPr lang="en-US" sz="1200" dirty="0">
              <a:solidFill>
                <a:srgbClr val="002060"/>
              </a:solidFill>
              <a:latin typeface="Calibri" panose="020F0502020204030204" pitchFamily="34" charset="0"/>
              <a:ea typeface="Calibri" panose="020F0502020204030204" pitchFamily="34" charset="0"/>
            </a:endParaRPr>
          </a:p>
          <a:p>
            <a:r>
              <a:rPr lang="en-US" sz="1200" dirty="0">
                <a:latin typeface="Arial" panose="020B0604020202020204" pitchFamily="34" charset="0"/>
                <a:ea typeface="Calibri" panose="020F0502020204030204" pitchFamily="34" charset="0"/>
              </a:rPr>
              <a:t>Box types controlled by the application will be limited to box types approved for use on both the flat sorter and the shipping sorter, these boxes include: A1, 10, A3, 20, 1AD, 30, 1A5, 50, 60, 40, and 80. If additional box types that align with the dimensions of any of the aforementioned approved boxes please use the “add new box code” feature in “</a:t>
            </a:r>
            <a:r>
              <a:rPr lang="en-US" sz="1200" dirty="0" err="1">
                <a:latin typeface="Arial" panose="020B0604020202020204" pitchFamily="34" charset="0"/>
                <a:ea typeface="Calibri" panose="020F0502020204030204" pitchFamily="34" charset="0"/>
              </a:rPr>
              <a:t>group_config</a:t>
            </a:r>
            <a:r>
              <a:rPr lang="en-US" sz="1200" dirty="0">
                <a:latin typeface="Arial" panose="020B0604020202020204" pitchFamily="34" charset="0"/>
                <a:ea typeface="Calibri" panose="020F0502020204030204" pitchFamily="34" charset="0"/>
              </a:rPr>
              <a:t>” to request the addition.</a:t>
            </a:r>
            <a:endParaRPr lang="en-US" sz="1200" dirty="0">
              <a:latin typeface="Calibri" panose="020F0502020204030204" pitchFamily="34" charset="0"/>
              <a:ea typeface="Calibri" panose="020F0502020204030204" pitchFamily="34" charset="0"/>
            </a:endParaRPr>
          </a:p>
          <a:p>
            <a:r>
              <a:rPr lang="en-US" sz="1200" dirty="0">
                <a:latin typeface="Arial" panose="020B0604020202020204" pitchFamily="34" charset="0"/>
                <a:ea typeface="Calibri" panose="020F0502020204030204" pitchFamily="34" charset="0"/>
              </a:rPr>
              <a:t> </a:t>
            </a:r>
            <a:endParaRPr lang="en-US" sz="1200" dirty="0">
              <a:latin typeface="Calibri" panose="020F0502020204030204" pitchFamily="34" charset="0"/>
              <a:ea typeface="Calibri" panose="020F0502020204030204" pitchFamily="34" charset="0"/>
            </a:endParaRPr>
          </a:p>
          <a:p>
            <a:r>
              <a:rPr lang="en-US" sz="1200" b="1" dirty="0">
                <a:solidFill>
                  <a:srgbClr val="002060"/>
                </a:solidFill>
                <a:latin typeface="Arial" panose="020B0604020202020204" pitchFamily="34" charset="0"/>
                <a:ea typeface="Calibri" panose="020F0502020204030204" pitchFamily="34" charset="0"/>
              </a:rPr>
              <a:t>Why are there delays in the changes I’m making?</a:t>
            </a:r>
            <a:endParaRPr lang="en-US" sz="1200" dirty="0">
              <a:solidFill>
                <a:srgbClr val="002060"/>
              </a:solidFill>
              <a:latin typeface="Calibri" panose="020F0502020204030204" pitchFamily="34" charset="0"/>
              <a:ea typeface="Calibri" panose="020F0502020204030204" pitchFamily="34" charset="0"/>
            </a:endParaRPr>
          </a:p>
          <a:p>
            <a:r>
              <a:rPr lang="en-US" sz="1200" dirty="0">
                <a:latin typeface="Arial" panose="020B0604020202020204" pitchFamily="34" charset="0"/>
                <a:ea typeface="Calibri" panose="020F0502020204030204" pitchFamily="34" charset="0"/>
              </a:rPr>
              <a:t>The speed of the changes is dependent on the site latency (displayed in the bottom right corner of Box Sortation Manager). The client will read the updates from SLAMs in a 6 second intervals. If the new weight doesn't transmit to the SLAMs within 12 seconds, the old weight is read by client and is showing on the dashboard.</a:t>
            </a:r>
            <a:endParaRPr lang="en-US" sz="1200" dirty="0">
              <a:latin typeface="Calibri" panose="020F0502020204030204" pitchFamily="34" charset="0"/>
              <a:ea typeface="Calibri" panose="020F0502020204030204" pitchFamily="34" charset="0"/>
            </a:endParaRPr>
          </a:p>
          <a:p>
            <a:r>
              <a:rPr lang="en-US" sz="1200" b="1" dirty="0">
                <a:latin typeface="Arial" panose="020B0604020202020204" pitchFamily="34" charset="0"/>
                <a:ea typeface="Calibri" panose="020F0502020204030204" pitchFamily="34" charset="0"/>
              </a:rPr>
              <a:t> </a:t>
            </a:r>
            <a:endParaRPr lang="en-US" sz="1200" dirty="0">
              <a:latin typeface="Calibri" panose="020F0502020204030204" pitchFamily="34" charset="0"/>
              <a:ea typeface="Calibri" panose="020F0502020204030204" pitchFamily="34" charset="0"/>
            </a:endParaRPr>
          </a:p>
          <a:p>
            <a:r>
              <a:rPr lang="en-US" sz="1200" b="1" dirty="0">
                <a:solidFill>
                  <a:srgbClr val="002060"/>
                </a:solidFill>
                <a:latin typeface="Arial" panose="020B0604020202020204" pitchFamily="34" charset="0"/>
                <a:ea typeface="Calibri" panose="020F0502020204030204" pitchFamily="34" charset="0"/>
              </a:rPr>
              <a:t>What happens if I have an issue with Box Sortation Manager?</a:t>
            </a:r>
            <a:endParaRPr lang="en-US" sz="1200" dirty="0">
              <a:solidFill>
                <a:srgbClr val="002060"/>
              </a:solidFill>
              <a:latin typeface="Calibri" panose="020F0502020204030204" pitchFamily="34" charset="0"/>
              <a:ea typeface="Calibri" panose="020F0502020204030204" pitchFamily="34" charset="0"/>
            </a:endParaRPr>
          </a:p>
          <a:p>
            <a:r>
              <a:rPr lang="en-US" sz="1200" dirty="0">
                <a:latin typeface="Arial" panose="020B0604020202020204" pitchFamily="34" charset="0"/>
                <a:ea typeface="Calibri" panose="020F0502020204030204" pitchFamily="34" charset="0"/>
              </a:rPr>
              <a:t>Should you have an issue with box sortation manager changes through the HMI will still be supported, please utilize SLAM station PLC and cut a ticket (non Sev2) through the Box Sortation Manager main interface “cut a ticket to C4?”</a:t>
            </a:r>
            <a:endParaRPr lang="en-US" sz="1200" dirty="0">
              <a:latin typeface="Calibri" panose="020F0502020204030204" pitchFamily="34" charset="0"/>
              <a:ea typeface="Calibri" panose="020F0502020204030204" pitchFamily="34" charset="0"/>
            </a:endParaRPr>
          </a:p>
          <a:p>
            <a:r>
              <a:rPr lang="en-US" sz="1200" dirty="0">
                <a:latin typeface="Arial" panose="020B0604020202020204" pitchFamily="34" charset="0"/>
                <a:ea typeface="Calibri" panose="020F0502020204030204" pitchFamily="34" charset="0"/>
              </a:rPr>
              <a:t> </a:t>
            </a:r>
            <a:endParaRPr lang="en-US" sz="1200" dirty="0">
              <a:latin typeface="Calibri" panose="020F0502020204030204" pitchFamily="34" charset="0"/>
              <a:ea typeface="Calibri" panose="020F0502020204030204" pitchFamily="34" charset="0"/>
            </a:endParaRPr>
          </a:p>
          <a:p>
            <a:r>
              <a:rPr lang="en-US" sz="1200" b="1" dirty="0" smtClean="0">
                <a:solidFill>
                  <a:srgbClr val="002060"/>
                </a:solidFill>
                <a:latin typeface="Arial" panose="020B0604020202020204" pitchFamily="34" charset="0"/>
                <a:ea typeface="Calibri" panose="020F0502020204030204" pitchFamily="34" charset="0"/>
              </a:rPr>
              <a:t>When </a:t>
            </a:r>
            <a:r>
              <a:rPr lang="en-US" sz="1200" b="1" dirty="0">
                <a:solidFill>
                  <a:srgbClr val="002060"/>
                </a:solidFill>
                <a:latin typeface="Arial" panose="020B0604020202020204" pitchFamily="34" charset="0"/>
                <a:ea typeface="Calibri" panose="020F0502020204030204" pitchFamily="34" charset="0"/>
              </a:rPr>
              <a:t>to contact C4 team:</a:t>
            </a:r>
            <a:endParaRPr lang="en-US" sz="1200" dirty="0">
              <a:solidFill>
                <a:srgbClr val="002060"/>
              </a:solidFill>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200" dirty="0">
                <a:latin typeface="Arial" panose="020B0604020202020204" pitchFamily="34" charset="0"/>
                <a:ea typeface="Gulim"/>
              </a:rPr>
              <a:t>Message says &lt;no SLAM folder available in MQTT under [SITE], please wait and try later OR contact us.&gt;</a:t>
            </a:r>
            <a:endParaRPr lang="en-US" sz="1200" dirty="0">
              <a:latin typeface="Calibri" panose="020F0502020204030204" pitchFamily="34" charset="0"/>
              <a:ea typeface="Gulim"/>
            </a:endParaRPr>
          </a:p>
          <a:p>
            <a:pPr marL="342900" marR="0" lvl="0" indent="-342900">
              <a:spcBef>
                <a:spcPts val="0"/>
              </a:spcBef>
              <a:spcAft>
                <a:spcPts val="0"/>
              </a:spcAft>
              <a:buFont typeface="Symbol" panose="05050102010706020507" pitchFamily="18" charset="2"/>
              <a:buChar char=""/>
            </a:pPr>
            <a:r>
              <a:rPr lang="en-US" sz="1200" dirty="0">
                <a:latin typeface="Arial" panose="020B0604020202020204" pitchFamily="34" charset="0"/>
                <a:ea typeface="Gulim"/>
              </a:rPr>
              <a:t>Latency is showing &lt;offline&gt; or a messages says &lt;gateway offline&gt; for more than 5 minutes.</a:t>
            </a:r>
            <a:endParaRPr lang="en-US" sz="1200" dirty="0">
              <a:latin typeface="Calibri" panose="020F0502020204030204" pitchFamily="34" charset="0"/>
              <a:ea typeface="Gulim"/>
            </a:endParaRPr>
          </a:p>
          <a:p>
            <a:pPr marL="342900" marR="0" lvl="0" indent="-342900">
              <a:spcBef>
                <a:spcPts val="0"/>
              </a:spcBef>
              <a:spcAft>
                <a:spcPts val="0"/>
              </a:spcAft>
              <a:buFont typeface="Symbol" panose="05050102010706020507" pitchFamily="18" charset="2"/>
              <a:buChar char=""/>
            </a:pPr>
            <a:r>
              <a:rPr lang="en-US" sz="1200" dirty="0">
                <a:latin typeface="Arial" panose="020B0604020202020204" pitchFamily="34" charset="0"/>
                <a:ea typeface="Gulim"/>
              </a:rPr>
              <a:t>Cannot change the value when the latency is good and a message says &lt;access denied&gt;</a:t>
            </a:r>
            <a:endParaRPr lang="en-US" sz="1200" dirty="0">
              <a:latin typeface="Calibri" panose="020F0502020204030204" pitchFamily="34" charset="0"/>
              <a:ea typeface="Gulim"/>
            </a:endParaRPr>
          </a:p>
          <a:p>
            <a:pPr marL="342900" marR="0" lvl="0" indent="-342900">
              <a:spcBef>
                <a:spcPts val="0"/>
              </a:spcBef>
              <a:spcAft>
                <a:spcPts val="0"/>
              </a:spcAft>
              <a:buFont typeface="Symbol" panose="05050102010706020507" pitchFamily="18" charset="2"/>
              <a:buChar char=""/>
            </a:pPr>
            <a:r>
              <a:rPr lang="en-US" sz="1200" dirty="0">
                <a:latin typeface="Arial" panose="020B0604020202020204" pitchFamily="34" charset="0"/>
                <a:ea typeface="Gulim"/>
              </a:rPr>
              <a:t>Cannot change the value on ALL slams or some SLAMs when the latency is good and with no error message</a:t>
            </a:r>
            <a:endParaRPr lang="en-US" sz="1200" dirty="0">
              <a:latin typeface="Calibri" panose="020F0502020204030204" pitchFamily="34" charset="0"/>
              <a:ea typeface="Gulim"/>
            </a:endParaRPr>
          </a:p>
          <a:p>
            <a:pPr marL="342900" marR="0" lvl="0" indent="-342900">
              <a:spcBef>
                <a:spcPts val="0"/>
              </a:spcBef>
              <a:spcAft>
                <a:spcPts val="0"/>
              </a:spcAft>
              <a:buFont typeface="Symbol" panose="05050102010706020507" pitchFamily="18" charset="2"/>
              <a:buChar char=""/>
            </a:pPr>
            <a:r>
              <a:rPr lang="en-US" sz="1200" dirty="0">
                <a:latin typeface="Arial" panose="020B0604020202020204" pitchFamily="34" charset="0"/>
                <a:ea typeface="Gulim"/>
              </a:rPr>
              <a:t>The SLAMs in the BSM is not same as site layout</a:t>
            </a:r>
            <a:endParaRPr lang="en-US" sz="1200" dirty="0">
              <a:latin typeface="Calibri" panose="020F0502020204030204" pitchFamily="34" charset="0"/>
              <a:ea typeface="Gulim"/>
            </a:endParaRPr>
          </a:p>
          <a:p>
            <a:r>
              <a:rPr lang="en-US" sz="1200" dirty="0">
                <a:latin typeface="Arial" panose="020B0604020202020204" pitchFamily="34" charset="0"/>
                <a:ea typeface="Calibri" panose="020F0502020204030204" pitchFamily="34" charset="0"/>
              </a:rPr>
              <a:t> </a:t>
            </a:r>
            <a:endParaRPr lang="en-US" sz="1200" dirty="0">
              <a:latin typeface="Calibri" panose="020F0502020204030204" pitchFamily="34" charset="0"/>
              <a:ea typeface="Calibri" panose="020F0502020204030204" pitchFamily="34" charset="0"/>
            </a:endParaRPr>
          </a:p>
          <a:p>
            <a:r>
              <a:rPr lang="en-US" sz="1200" b="1" dirty="0">
                <a:solidFill>
                  <a:srgbClr val="002060"/>
                </a:solidFill>
                <a:latin typeface="Arial" panose="020B0604020202020204" pitchFamily="34" charset="0"/>
                <a:ea typeface="Calibri" panose="020F0502020204030204" pitchFamily="34" charset="0"/>
              </a:rPr>
              <a:t>How do I know which boxes I should send to the flat sorter?</a:t>
            </a:r>
            <a:endParaRPr lang="en-US" sz="1200" dirty="0">
              <a:solidFill>
                <a:srgbClr val="002060"/>
              </a:solidFill>
              <a:latin typeface="Calibri" panose="020F0502020204030204" pitchFamily="34" charset="0"/>
              <a:ea typeface="Calibri" panose="020F0502020204030204" pitchFamily="34" charset="0"/>
            </a:endParaRPr>
          </a:p>
          <a:p>
            <a:r>
              <a:rPr lang="en-US" sz="1200" dirty="0">
                <a:latin typeface="Arial" panose="020B0604020202020204" pitchFamily="34" charset="0"/>
                <a:ea typeface="Calibri" panose="020F0502020204030204" pitchFamily="34" charset="0"/>
              </a:rPr>
              <a:t>Box volume availability will change with the OB shift plan and should be evaluated each quarter/period of the shift. Please use </a:t>
            </a:r>
            <a:r>
              <a:rPr lang="en-US" sz="1200" u="sng" dirty="0">
                <a:solidFill>
                  <a:srgbClr val="0563C1"/>
                </a:solidFill>
                <a:latin typeface="Arial" panose="020B0604020202020204" pitchFamily="34" charset="0"/>
                <a:ea typeface="Calibri" panose="020F0502020204030204" pitchFamily="34" charset="0"/>
                <a:hlinkClick r:id="rId3"/>
              </a:rPr>
              <a:t>Ship Dock Flat Sorter Box Planner</a:t>
            </a:r>
            <a:r>
              <a:rPr lang="en-US" sz="1200" dirty="0">
                <a:latin typeface="Arial" panose="020B0604020202020204" pitchFamily="34" charset="0"/>
                <a:ea typeface="Calibri" panose="020F0502020204030204" pitchFamily="34" charset="0"/>
              </a:rPr>
              <a:t> (or current bottoms up planner) to plan box splits to the flat sorter every period/quarter.</a:t>
            </a:r>
            <a:endParaRPr lang="en-US" sz="1200" dirty="0">
              <a:effectLst/>
              <a:latin typeface="Calibri" panose="020F0502020204030204" pitchFamily="34" charset="0"/>
              <a:ea typeface="Calibri" panose="020F0502020204030204" pitchFamily="34" charset="0"/>
            </a:endParaRPr>
          </a:p>
        </p:txBody>
      </p:sp>
      <p:pic>
        <p:nvPicPr>
          <p:cNvPr id="6" name="Picture 5" descr="C:\Users\chclinto\WorkDocs\Documents\2018\Maintenance\C4\C4 Logo\C4_Official_Logo_2018.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1119" y="4930494"/>
            <a:ext cx="673438" cy="622024"/>
          </a:xfrm>
          <a:prstGeom prst="rect">
            <a:avLst/>
          </a:prstGeom>
          <a:noFill/>
          <a:ln>
            <a:noFill/>
          </a:ln>
        </p:spPr>
      </p:pic>
    </p:spTree>
    <p:extLst>
      <p:ext uri="{BB962C8B-B14F-4D97-AF65-F5344CB8AC3E}">
        <p14:creationId xmlns:p14="http://schemas.microsoft.com/office/powerpoint/2010/main" val="809480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chclinto\WorkDocs\Documents\2018\Maintenance\C4\C4 Logo\C4_Official_Logo_2018.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7604" y="4930494"/>
            <a:ext cx="673438" cy="622024"/>
          </a:xfrm>
          <a:prstGeom prst="rect">
            <a:avLst/>
          </a:prstGeom>
          <a:noFill/>
          <a:ln>
            <a:noFill/>
          </a:ln>
        </p:spPr>
      </p:pic>
      <p:pic>
        <p:nvPicPr>
          <p:cNvPr id="11" name="Picture 10"/>
          <p:cNvPicPr>
            <a:picLocks noChangeAspect="1"/>
          </p:cNvPicPr>
          <p:nvPr/>
        </p:nvPicPr>
        <p:blipFill rotWithShape="1">
          <a:blip r:embed="rId3"/>
          <a:srcRect t="1642" b="231"/>
          <a:stretch/>
        </p:blipFill>
        <p:spPr>
          <a:xfrm>
            <a:off x="4250082" y="808563"/>
            <a:ext cx="1267748" cy="2756171"/>
          </a:xfrm>
          <a:prstGeom prst="rect">
            <a:avLst/>
          </a:prstGeom>
        </p:spPr>
      </p:pic>
      <p:pic>
        <p:nvPicPr>
          <p:cNvPr id="12" name="Picture 11"/>
          <p:cNvPicPr>
            <a:picLocks noChangeAspect="1"/>
          </p:cNvPicPr>
          <p:nvPr/>
        </p:nvPicPr>
        <p:blipFill rotWithShape="1">
          <a:blip r:embed="rId4"/>
          <a:srcRect l="3423" t="1394" b="1433"/>
          <a:stretch/>
        </p:blipFill>
        <p:spPr>
          <a:xfrm>
            <a:off x="2105506" y="808564"/>
            <a:ext cx="1276819" cy="2756170"/>
          </a:xfrm>
          <a:prstGeom prst="rect">
            <a:avLst/>
          </a:prstGeom>
        </p:spPr>
      </p:pic>
      <p:sp>
        <p:nvSpPr>
          <p:cNvPr id="15" name="TextBox 14"/>
          <p:cNvSpPr txBox="1"/>
          <p:nvPr/>
        </p:nvSpPr>
        <p:spPr>
          <a:xfrm>
            <a:off x="1962459" y="3700921"/>
            <a:ext cx="1562911" cy="956672"/>
          </a:xfrm>
          <a:prstGeom prst="rect">
            <a:avLst/>
          </a:prstGeom>
          <a:noFill/>
        </p:spPr>
        <p:txBody>
          <a:bodyPr wrap="square" rtlCol="0">
            <a:spAutoFit/>
          </a:bodyPr>
          <a:lstStyle/>
          <a:p>
            <a:pPr algn="ctr"/>
            <a:r>
              <a:rPr lang="en-US" b="1" dirty="0" smtClean="0">
                <a:solidFill>
                  <a:srgbClr val="002060"/>
                </a:solidFill>
                <a:latin typeface="Arial" panose="020B0604020202020204" pitchFamily="34" charset="0"/>
                <a:cs typeface="Arial" panose="020B0604020202020204" pitchFamily="34" charset="0"/>
              </a:rPr>
              <a:t>Clinton Chadwick</a:t>
            </a:r>
          </a:p>
          <a:p>
            <a:pPr algn="ctr"/>
            <a:r>
              <a:rPr lang="en-US" dirty="0" smtClean="0">
                <a:latin typeface="Arial" panose="020B0604020202020204" pitchFamily="34" charset="0"/>
                <a:cs typeface="Arial" panose="020B0604020202020204" pitchFamily="34" charset="0"/>
              </a:rPr>
              <a:t>RME</a:t>
            </a:r>
          </a:p>
          <a:p>
            <a:pPr algn="ctr"/>
            <a:endParaRPr lang="en-US" dirty="0">
              <a:latin typeface="Arial" panose="020B0604020202020204" pitchFamily="34" charset="0"/>
              <a:cs typeface="Arial" panose="020B0604020202020204" pitchFamily="34" charset="0"/>
            </a:endParaRPr>
          </a:p>
        </p:txBody>
      </p:sp>
      <p:sp>
        <p:nvSpPr>
          <p:cNvPr id="16" name="TextBox 15"/>
          <p:cNvSpPr txBox="1"/>
          <p:nvPr/>
        </p:nvSpPr>
        <p:spPr>
          <a:xfrm>
            <a:off x="4017985" y="3700920"/>
            <a:ext cx="1731942" cy="1172757"/>
          </a:xfrm>
          <a:prstGeom prst="rect">
            <a:avLst/>
          </a:prstGeom>
          <a:noFill/>
        </p:spPr>
        <p:txBody>
          <a:bodyPr wrap="square" rtlCol="0">
            <a:spAutoFit/>
          </a:bodyPr>
          <a:lstStyle/>
          <a:p>
            <a:pPr algn="ctr"/>
            <a:r>
              <a:rPr lang="en-US" b="1" dirty="0" smtClean="0">
                <a:solidFill>
                  <a:srgbClr val="002060"/>
                </a:solidFill>
                <a:latin typeface="Arial" panose="020B0604020202020204" pitchFamily="34" charset="0"/>
                <a:cs typeface="Arial" panose="020B0604020202020204" pitchFamily="34" charset="0"/>
              </a:rPr>
              <a:t>Ciara Cannova</a:t>
            </a:r>
          </a:p>
          <a:p>
            <a:pPr algn="ctr"/>
            <a:r>
              <a:rPr lang="en-US" dirty="0" smtClean="0">
                <a:latin typeface="Arial" panose="020B0604020202020204" pitchFamily="34" charset="0"/>
                <a:cs typeface="Arial" panose="020B0604020202020204" pitchFamily="34" charset="0"/>
              </a:rPr>
              <a:t>Process Engineering</a:t>
            </a:r>
          </a:p>
          <a:p>
            <a:pPr algn="ctr"/>
            <a:r>
              <a:rPr lang="en-US" dirty="0" smtClean="0">
                <a:latin typeface="Arial" panose="020B0604020202020204" pitchFamily="34" charset="0"/>
                <a:cs typeface="Arial" panose="020B0604020202020204" pitchFamily="34" charset="0"/>
              </a:rPr>
              <a:t>(Operations POC)</a:t>
            </a:r>
          </a:p>
          <a:p>
            <a:pPr algn="ctr"/>
            <a:endParaRPr lang="en-US" dirty="0">
              <a:latin typeface="Arial" panose="020B0604020202020204" pitchFamily="34" charset="0"/>
              <a:cs typeface="Arial" panose="020B0604020202020204" pitchFamily="34" charset="0"/>
            </a:endParaRPr>
          </a:p>
        </p:txBody>
      </p:sp>
      <p:pic>
        <p:nvPicPr>
          <p:cNvPr id="17" name="Picture 16"/>
          <p:cNvPicPr>
            <a:picLocks noChangeAspect="1"/>
          </p:cNvPicPr>
          <p:nvPr/>
        </p:nvPicPr>
        <p:blipFill>
          <a:blip r:embed="rId5"/>
          <a:stretch>
            <a:fillRect/>
          </a:stretch>
        </p:blipFill>
        <p:spPr>
          <a:xfrm>
            <a:off x="6242542" y="808562"/>
            <a:ext cx="1238389" cy="2756171"/>
          </a:xfrm>
          <a:prstGeom prst="rect">
            <a:avLst/>
          </a:prstGeom>
        </p:spPr>
      </p:pic>
      <p:sp>
        <p:nvSpPr>
          <p:cNvPr id="18" name="TextBox 17"/>
          <p:cNvSpPr txBox="1"/>
          <p:nvPr/>
        </p:nvSpPr>
        <p:spPr>
          <a:xfrm>
            <a:off x="6068120" y="3700921"/>
            <a:ext cx="1562911" cy="956672"/>
          </a:xfrm>
          <a:prstGeom prst="rect">
            <a:avLst/>
          </a:prstGeom>
          <a:noFill/>
        </p:spPr>
        <p:txBody>
          <a:bodyPr wrap="square" rtlCol="0">
            <a:spAutoFit/>
          </a:bodyPr>
          <a:lstStyle/>
          <a:p>
            <a:pPr algn="ctr"/>
            <a:r>
              <a:rPr lang="en-US" b="1" dirty="0" smtClean="0">
                <a:solidFill>
                  <a:srgbClr val="002060"/>
                </a:solidFill>
                <a:latin typeface="Arial" panose="020B0604020202020204" pitchFamily="34" charset="0"/>
                <a:cs typeface="Arial" panose="020B0604020202020204" pitchFamily="34" charset="0"/>
              </a:rPr>
              <a:t>Zhigang Wu</a:t>
            </a:r>
          </a:p>
          <a:p>
            <a:pPr algn="ctr"/>
            <a:r>
              <a:rPr lang="en-US" dirty="0" smtClean="0">
                <a:latin typeface="Arial" panose="020B0604020202020204" pitchFamily="34" charset="0"/>
                <a:cs typeface="Arial" panose="020B0604020202020204" pitchFamily="34" charset="0"/>
              </a:rPr>
              <a:t>Systems Engineer</a:t>
            </a:r>
          </a:p>
          <a:p>
            <a:pPr algn="ct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5163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7282" y="251241"/>
            <a:ext cx="9230243" cy="4801314"/>
          </a:xfrm>
          <a:prstGeom prst="rect">
            <a:avLst/>
          </a:prstGeom>
        </p:spPr>
        <p:txBody>
          <a:bodyPr wrap="square">
            <a:spAutoFit/>
          </a:bodyPr>
          <a:lstStyle/>
          <a:p>
            <a:r>
              <a:rPr lang="en-US" sz="1800" b="1" dirty="0">
                <a:latin typeface="Arial" panose="020B0604020202020204" pitchFamily="34" charset="0"/>
                <a:cs typeface="Arial" panose="020B0604020202020204" pitchFamily="34" charset="0"/>
              </a:rPr>
              <a:t>Problem Statement: </a:t>
            </a:r>
            <a:endParaRPr lang="en-US" sz="1800" b="1" dirty="0" smtClean="0">
              <a:latin typeface="Arial" panose="020B0604020202020204" pitchFamily="34" charset="0"/>
              <a:cs typeface="Arial" panose="020B0604020202020204" pitchFamily="34" charset="0"/>
            </a:endParaRPr>
          </a:p>
          <a:p>
            <a:r>
              <a:rPr lang="en-US" sz="1800" dirty="0" smtClean="0">
                <a:solidFill>
                  <a:schemeClr val="accent1">
                    <a:lumMod val="50000"/>
                  </a:schemeClr>
                </a:solidFill>
                <a:latin typeface="Arial" panose="020B0604020202020204" pitchFamily="34" charset="0"/>
                <a:cs typeface="Arial" panose="020B0604020202020204" pitchFamily="34" charset="0"/>
              </a:rPr>
              <a:t>In </a:t>
            </a:r>
            <a:r>
              <a:rPr lang="en-US" sz="1800" dirty="0">
                <a:solidFill>
                  <a:schemeClr val="accent1">
                    <a:lumMod val="50000"/>
                  </a:schemeClr>
                </a:solidFill>
                <a:latin typeface="Arial" panose="020B0604020202020204" pitchFamily="34" charset="0"/>
                <a:cs typeface="Arial" panose="020B0604020202020204" pitchFamily="34" charset="0"/>
              </a:rPr>
              <a:t>current state, changing the routing profile of box types between the flat sorter and shipping sorter is completely manual or limited to an in house solution (aka Emerald) that will no longer be supported. The manual process involves a manager or a member of the RME team going to each SLAM station PLC and entering box barcodes and weight individually. The in house solutions are run through 3P software and updates to each individual application is not scalable.</a:t>
            </a:r>
          </a:p>
          <a:p>
            <a:r>
              <a:rPr lang="en-US" sz="1800" dirty="0">
                <a:latin typeface="Arial" panose="020B0604020202020204" pitchFamily="34" charset="0"/>
                <a:cs typeface="Arial" panose="020B0604020202020204" pitchFamily="34" charset="0"/>
              </a:rPr>
              <a:t> </a:t>
            </a:r>
          </a:p>
          <a:p>
            <a:r>
              <a:rPr lang="en-US" sz="1800" b="1" dirty="0">
                <a:latin typeface="Arial" panose="020B0604020202020204" pitchFamily="34" charset="0"/>
                <a:cs typeface="Arial" panose="020B0604020202020204" pitchFamily="34" charset="0"/>
              </a:rPr>
              <a:t>Goal Statement: </a:t>
            </a:r>
            <a:endParaRPr lang="en-US" sz="1800" b="1" dirty="0" smtClean="0">
              <a:latin typeface="Arial" panose="020B0604020202020204" pitchFamily="34" charset="0"/>
              <a:cs typeface="Arial" panose="020B0604020202020204" pitchFamily="34" charset="0"/>
            </a:endParaRPr>
          </a:p>
          <a:p>
            <a:r>
              <a:rPr lang="en-US" sz="1800" dirty="0" smtClean="0">
                <a:solidFill>
                  <a:schemeClr val="accent1">
                    <a:lumMod val="50000"/>
                  </a:schemeClr>
                </a:solidFill>
                <a:latin typeface="Arial" panose="020B0604020202020204" pitchFamily="34" charset="0"/>
                <a:cs typeface="Arial" panose="020B0604020202020204" pitchFamily="34" charset="0"/>
              </a:rPr>
              <a:t>Box </a:t>
            </a:r>
            <a:r>
              <a:rPr lang="en-US" sz="1800" dirty="0">
                <a:solidFill>
                  <a:schemeClr val="accent1">
                    <a:lumMod val="50000"/>
                  </a:schemeClr>
                </a:solidFill>
                <a:latin typeface="Arial" panose="020B0604020202020204" pitchFamily="34" charset="0"/>
                <a:cs typeface="Arial" panose="020B0604020202020204" pitchFamily="34" charset="0"/>
              </a:rPr>
              <a:t>Sortation Manager is an application hosted on the C4 dashboard allowing operators and RME teams to virtually connect to the SLAM HMI. Box types controlled by the application will be limited to box types approved for use on both the flat sorter and the shipping sorter to avoid misconfiguration that leads to jams. Changes in box suites and temporary box codes such as promotional boxes will be accommodated through a SIM process accessible in the application’s UI. Real time box code routing changes will take place in a dashboard controlled virtually by the Dock POC, Flow, or a member of the RME team. </a:t>
            </a:r>
          </a:p>
        </p:txBody>
      </p:sp>
      <p:pic>
        <p:nvPicPr>
          <p:cNvPr id="3" name="Picture 2" descr="C:\Users\chclinto\WorkDocs\Documents\2018\Maintenance\C4\C4 Logo\C4_Official_Logo_2018.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7604" y="4930494"/>
            <a:ext cx="673438" cy="622024"/>
          </a:xfrm>
          <a:prstGeom prst="rect">
            <a:avLst/>
          </a:prstGeom>
          <a:noFill/>
          <a:ln>
            <a:noFill/>
          </a:ln>
        </p:spPr>
      </p:pic>
    </p:spTree>
    <p:extLst>
      <p:ext uri="{BB962C8B-B14F-4D97-AF65-F5344CB8AC3E}">
        <p14:creationId xmlns:p14="http://schemas.microsoft.com/office/powerpoint/2010/main" val="122830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150" y="893911"/>
            <a:ext cx="3050616" cy="3631763"/>
          </a:xfrm>
          <a:prstGeom prst="rect">
            <a:avLst/>
          </a:prstGeom>
        </p:spPr>
        <p:txBody>
          <a:bodyPr wrap="square">
            <a:spAutoFit/>
          </a:bodyPr>
          <a:lstStyle/>
          <a:p>
            <a:r>
              <a:rPr lang="en-US" sz="3200" b="1" dirty="0" smtClean="0">
                <a:latin typeface="Arial" panose="020B0604020202020204" pitchFamily="34" charset="0"/>
                <a:cs typeface="Arial" panose="020B0604020202020204" pitchFamily="34" charset="0"/>
              </a:rPr>
              <a:t>Initial Configuration </a:t>
            </a:r>
          </a:p>
          <a:p>
            <a:r>
              <a:rPr lang="en-US" sz="1400" b="1" dirty="0" smtClean="0">
                <a:solidFill>
                  <a:srgbClr val="002060"/>
                </a:solidFill>
                <a:latin typeface="Arial" panose="020B0604020202020204" pitchFamily="34" charset="0"/>
                <a:cs typeface="Arial" panose="020B0604020202020204" pitchFamily="34" charset="0"/>
              </a:rPr>
              <a:t>Permissions</a:t>
            </a:r>
          </a:p>
          <a:p>
            <a:endParaRPr lang="en-US" sz="1400" b="1" dirty="0" smtClean="0">
              <a:latin typeface="Arial" panose="020B0604020202020204" pitchFamily="34" charset="0"/>
              <a:cs typeface="Arial" panose="020B0604020202020204" pitchFamily="34" charset="0"/>
            </a:endParaRPr>
          </a:p>
          <a:p>
            <a:r>
              <a:rPr lang="en-US" sz="1400" dirty="0" smtClean="0">
                <a:solidFill>
                  <a:srgbClr val="FF9900"/>
                </a:solidFill>
                <a:latin typeface="Arial" panose="020B0604020202020204" pitchFamily="34" charset="0"/>
                <a:cs typeface="Arial" panose="020B0604020202020204" pitchFamily="34" charset="0"/>
              </a:rPr>
              <a:t>Each </a:t>
            </a:r>
            <a:r>
              <a:rPr lang="en-US" sz="1400" dirty="0">
                <a:solidFill>
                  <a:srgbClr val="FF9900"/>
                </a:solidFill>
                <a:latin typeface="Arial" panose="020B0604020202020204" pitchFamily="34" charset="0"/>
                <a:cs typeface="Arial" panose="020B0604020202020204" pitchFamily="34" charset="0"/>
              </a:rPr>
              <a:t>site must have a L4+ POC from each shift attend one of the launch calls for </a:t>
            </a:r>
            <a:r>
              <a:rPr lang="en-US" sz="1400" dirty="0" smtClean="0">
                <a:solidFill>
                  <a:srgbClr val="FF9900"/>
                </a:solidFill>
                <a:latin typeface="Arial" panose="020B0604020202020204" pitchFamily="34" charset="0"/>
                <a:cs typeface="Arial" panose="020B0604020202020204" pitchFamily="34" charset="0"/>
              </a:rPr>
              <a:t>training</a:t>
            </a:r>
          </a:p>
          <a:p>
            <a:endParaRPr lang="en-US" sz="1400" dirty="0">
              <a:solidFill>
                <a:srgbClr val="FF9900"/>
              </a:solidFill>
              <a:latin typeface="Arial" panose="020B0604020202020204" pitchFamily="34" charset="0"/>
              <a:cs typeface="Arial" panose="020B0604020202020204" pitchFamily="34" charset="0"/>
            </a:endParaRPr>
          </a:p>
          <a:p>
            <a:r>
              <a:rPr lang="en-US" sz="1400" dirty="0" smtClean="0">
                <a:solidFill>
                  <a:srgbClr val="FF9900"/>
                </a:solidFill>
                <a:latin typeface="Arial" panose="020B0604020202020204" pitchFamily="34" charset="0"/>
                <a:cs typeface="Arial" panose="020B0604020202020204" pitchFamily="34" charset="0"/>
              </a:rPr>
              <a:t>Ensure </a:t>
            </a:r>
            <a:r>
              <a:rPr lang="en-US" sz="1400" dirty="0">
                <a:solidFill>
                  <a:srgbClr val="FF9900"/>
                </a:solidFill>
                <a:latin typeface="Arial" panose="020B0604020202020204" pitchFamily="34" charset="0"/>
                <a:cs typeface="Arial" panose="020B0604020202020204" pitchFamily="34" charset="0"/>
              </a:rPr>
              <a:t>all trained users are added to ANT group permissions through manager approval (</a:t>
            </a:r>
            <a:r>
              <a:rPr lang="en-US" sz="1400" dirty="0" err="1">
                <a:solidFill>
                  <a:srgbClr val="FF9900"/>
                </a:solidFill>
                <a:latin typeface="Arial" panose="020B0604020202020204" pitchFamily="34" charset="0"/>
                <a:cs typeface="Arial" panose="020B0604020202020204" pitchFamily="34" charset="0"/>
              </a:rPr>
              <a:t>ie</a:t>
            </a:r>
            <a:r>
              <a:rPr lang="en-US" sz="1400" dirty="0">
                <a:solidFill>
                  <a:srgbClr val="FF9900"/>
                </a:solidFill>
                <a:latin typeface="Arial" panose="020B0604020202020204" pitchFamily="34" charset="0"/>
                <a:cs typeface="Arial" panose="020B0604020202020204" pitchFamily="34" charset="0"/>
              </a:rPr>
              <a:t>. BDL3-BoxSortationManager (ANT Group</a:t>
            </a:r>
            <a:r>
              <a:rPr lang="en-US" sz="1400" dirty="0" smtClean="0">
                <a:solidFill>
                  <a:srgbClr val="FF9900"/>
                </a:solidFill>
                <a:latin typeface="Arial" panose="020B0604020202020204" pitchFamily="34" charset="0"/>
                <a:cs typeface="Arial" panose="020B0604020202020204" pitchFamily="34" charset="0"/>
              </a:rPr>
              <a:t>))</a:t>
            </a:r>
            <a:endParaRPr lang="en-US" sz="1400" dirty="0">
              <a:solidFill>
                <a:srgbClr val="FF9900"/>
              </a:solidFill>
              <a:latin typeface="Arial" panose="020B0604020202020204" pitchFamily="34" charset="0"/>
              <a:cs typeface="Arial" panose="020B0604020202020204" pitchFamily="34" charset="0"/>
            </a:endParaRPr>
          </a:p>
          <a:p>
            <a:endParaRPr lang="en-US" sz="1400" dirty="0" smtClean="0">
              <a:solidFill>
                <a:srgbClr val="002060"/>
              </a:solidFill>
              <a:latin typeface="Arial" panose="020B0604020202020204" pitchFamily="34" charset="0"/>
              <a:cs typeface="Arial" panose="020B0604020202020204" pitchFamily="34" charset="0"/>
            </a:endParaRPr>
          </a:p>
          <a:p>
            <a:r>
              <a:rPr lang="en-US" sz="1400" dirty="0">
                <a:solidFill>
                  <a:srgbClr val="002060"/>
                </a:solidFill>
                <a:latin typeface="Arial" panose="020B0604020202020204" pitchFamily="34" charset="0"/>
                <a:cs typeface="Arial" panose="020B0604020202020204" pitchFamily="34" charset="0"/>
                <a:hlinkClick r:id="rId3"/>
              </a:rPr>
              <a:t>https://permissions.amazon.com</a:t>
            </a:r>
            <a:r>
              <a:rPr lang="en-US" sz="1400" dirty="0" smtClean="0">
                <a:solidFill>
                  <a:srgbClr val="002060"/>
                </a:solidFill>
                <a:latin typeface="Arial" panose="020B0604020202020204" pitchFamily="34" charset="0"/>
                <a:cs typeface="Arial" panose="020B0604020202020204" pitchFamily="34" charset="0"/>
                <a:hlinkClick r:id="rId3"/>
              </a:rPr>
              <a:t>/</a:t>
            </a:r>
            <a:r>
              <a:rPr lang="en-US" sz="1400" dirty="0" smtClean="0">
                <a:solidFill>
                  <a:srgbClr val="002060"/>
                </a:solidFill>
                <a:latin typeface="Arial" panose="020B0604020202020204" pitchFamily="34" charset="0"/>
                <a:cs typeface="Arial" panose="020B0604020202020204" pitchFamily="34" charset="0"/>
              </a:rPr>
              <a:t> </a:t>
            </a:r>
            <a:endParaRPr lang="en-US" sz="1400" dirty="0">
              <a:solidFill>
                <a:srgbClr val="00206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4"/>
          <a:stretch>
            <a:fillRect/>
          </a:stretch>
        </p:blipFill>
        <p:spPr>
          <a:xfrm>
            <a:off x="3527899" y="1109355"/>
            <a:ext cx="6370292" cy="3081412"/>
          </a:xfrm>
          <a:prstGeom prst="rect">
            <a:avLst/>
          </a:prstGeom>
        </p:spPr>
      </p:pic>
      <p:sp>
        <p:nvSpPr>
          <p:cNvPr id="4" name="Rectangle 3"/>
          <p:cNvSpPr/>
          <p:nvPr/>
        </p:nvSpPr>
        <p:spPr>
          <a:xfrm>
            <a:off x="8553855" y="1342417"/>
            <a:ext cx="1344336" cy="291830"/>
          </a:xfrm>
          <a:prstGeom prst="rect">
            <a:avLst/>
          </a:prstGeom>
          <a:noFill/>
          <a:ln w="76200">
            <a:solidFill>
              <a:srgbClr val="FF99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5236721" y="1974715"/>
            <a:ext cx="638783" cy="230221"/>
          </a:xfrm>
          <a:prstGeom prst="rect">
            <a:avLst/>
          </a:prstGeom>
          <a:noFill/>
          <a:ln w="76200">
            <a:solidFill>
              <a:srgbClr val="FF99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p:cNvSpPr txBox="1"/>
          <p:nvPr/>
        </p:nvSpPr>
        <p:spPr>
          <a:xfrm>
            <a:off x="7578927" y="678468"/>
            <a:ext cx="1033294" cy="430887"/>
          </a:xfrm>
          <a:prstGeom prst="rect">
            <a:avLst/>
          </a:prstGeom>
          <a:noFill/>
          <a:ln>
            <a:solidFill>
              <a:srgbClr val="FF9900"/>
            </a:solidFill>
          </a:ln>
        </p:spPr>
        <p:txBody>
          <a:bodyPr wrap="square" rtlCol="0">
            <a:spAutoFit/>
          </a:bodyPr>
          <a:lstStyle/>
          <a:p>
            <a:pPr algn="ctr"/>
            <a:r>
              <a:rPr lang="en-US" sz="1100" dirty="0" smtClean="0"/>
              <a:t>Search for site permissions</a:t>
            </a:r>
            <a:endParaRPr lang="en-US" sz="1100" dirty="0"/>
          </a:p>
        </p:txBody>
      </p:sp>
      <p:sp>
        <p:nvSpPr>
          <p:cNvPr id="7" name="TextBox 6"/>
          <p:cNvSpPr txBox="1"/>
          <p:nvPr/>
        </p:nvSpPr>
        <p:spPr>
          <a:xfrm>
            <a:off x="4283406" y="678468"/>
            <a:ext cx="1154352" cy="430887"/>
          </a:xfrm>
          <a:prstGeom prst="rect">
            <a:avLst/>
          </a:prstGeom>
          <a:noFill/>
          <a:ln>
            <a:solidFill>
              <a:srgbClr val="FF9900"/>
            </a:solidFill>
          </a:ln>
        </p:spPr>
        <p:txBody>
          <a:bodyPr wrap="square" rtlCol="0">
            <a:spAutoFit/>
          </a:bodyPr>
          <a:lstStyle/>
          <a:p>
            <a:pPr algn="ctr"/>
            <a:r>
              <a:rPr lang="en-US" sz="1100" dirty="0" smtClean="0"/>
              <a:t>MUST be the ANT group</a:t>
            </a:r>
            <a:endParaRPr lang="en-US" sz="1100" dirty="0"/>
          </a:p>
        </p:txBody>
      </p:sp>
      <p:cxnSp>
        <p:nvCxnSpPr>
          <p:cNvPr id="9" name="Straight Arrow Connector 8"/>
          <p:cNvCxnSpPr/>
          <p:nvPr/>
        </p:nvCxnSpPr>
        <p:spPr>
          <a:xfrm>
            <a:off x="5071353" y="1109355"/>
            <a:ext cx="484759" cy="7713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p:cNvCxnSpPr>
          <p:nvPr/>
        </p:nvCxnSpPr>
        <p:spPr>
          <a:xfrm>
            <a:off x="8612221" y="893912"/>
            <a:ext cx="304800" cy="3901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C:\Users\chclinto\WorkDocs\Documents\2018\Maintenance\C4\C4 Logo\C4_Official_Logo_2018.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37604" y="4930494"/>
            <a:ext cx="673438" cy="622024"/>
          </a:xfrm>
          <a:prstGeom prst="rect">
            <a:avLst/>
          </a:prstGeom>
          <a:noFill/>
          <a:ln>
            <a:noFill/>
          </a:ln>
        </p:spPr>
      </p:pic>
    </p:spTree>
    <p:extLst>
      <p:ext uri="{BB962C8B-B14F-4D97-AF65-F5344CB8AC3E}">
        <p14:creationId xmlns:p14="http://schemas.microsoft.com/office/powerpoint/2010/main" val="2751628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003119"/>
            <a:ext cx="3215802" cy="2708434"/>
          </a:xfrm>
          <a:prstGeom prst="rect">
            <a:avLst/>
          </a:prstGeom>
        </p:spPr>
        <p:txBody>
          <a:bodyPr wrap="square">
            <a:spAutoFit/>
          </a:bodyPr>
          <a:lstStyle/>
          <a:p>
            <a:r>
              <a:rPr lang="en-US" sz="3600" b="1" dirty="0" smtClean="0">
                <a:latin typeface="Arial" panose="020B0604020202020204" pitchFamily="34" charset="0"/>
                <a:cs typeface="Arial" panose="020B0604020202020204" pitchFamily="34" charset="0"/>
              </a:rPr>
              <a:t>Initial Configuration </a:t>
            </a:r>
            <a:endParaRPr lang="en-US" sz="1400" b="1" dirty="0" smtClean="0">
              <a:solidFill>
                <a:srgbClr val="002060"/>
              </a:solidFill>
              <a:latin typeface="Arial" panose="020B0604020202020204" pitchFamily="34" charset="0"/>
              <a:cs typeface="Arial" panose="020B0604020202020204" pitchFamily="34" charset="0"/>
            </a:endParaRPr>
          </a:p>
          <a:p>
            <a:r>
              <a:rPr lang="en-US" sz="1400" b="1" dirty="0" smtClean="0">
                <a:solidFill>
                  <a:srgbClr val="002060"/>
                </a:solidFill>
                <a:latin typeface="Arial" panose="020B0604020202020204" pitchFamily="34" charset="0"/>
                <a:cs typeface="Arial" panose="020B0604020202020204" pitchFamily="34" charset="0"/>
              </a:rPr>
              <a:t>Flex Sort Configurations</a:t>
            </a:r>
          </a:p>
          <a:p>
            <a:endParaRPr lang="en-US" sz="1400" b="1" dirty="0" smtClean="0">
              <a:solidFill>
                <a:srgbClr val="002060"/>
              </a:solidFill>
              <a:latin typeface="Arial" panose="020B0604020202020204" pitchFamily="34" charset="0"/>
              <a:cs typeface="Arial" panose="020B0604020202020204" pitchFamily="34" charset="0"/>
            </a:endParaRPr>
          </a:p>
          <a:p>
            <a:r>
              <a:rPr lang="en-US" sz="1400" dirty="0" smtClean="0">
                <a:solidFill>
                  <a:srgbClr val="FF9900"/>
                </a:solidFill>
                <a:latin typeface="Arial" panose="020B0604020202020204" pitchFamily="34" charset="0"/>
                <a:cs typeface="Arial" panose="020B0604020202020204" pitchFamily="34" charset="0"/>
              </a:rPr>
              <a:t>Remove </a:t>
            </a:r>
            <a:r>
              <a:rPr lang="en-US" sz="1400" dirty="0">
                <a:solidFill>
                  <a:srgbClr val="FF9900"/>
                </a:solidFill>
                <a:latin typeface="Arial" panose="020B0604020202020204" pitchFamily="34" charset="0"/>
                <a:cs typeface="Arial" panose="020B0604020202020204" pitchFamily="34" charset="0"/>
              </a:rPr>
              <a:t>any “flex sort” dimension configurations at each slam line HMI before configuring box codes (please note weight configurations should remain)</a:t>
            </a:r>
          </a:p>
        </p:txBody>
      </p:sp>
      <p:pic>
        <p:nvPicPr>
          <p:cNvPr id="4" name="Picture 3"/>
          <p:cNvPicPr>
            <a:picLocks noChangeAspect="1"/>
          </p:cNvPicPr>
          <p:nvPr/>
        </p:nvPicPr>
        <p:blipFill>
          <a:blip r:embed="rId3"/>
          <a:stretch>
            <a:fillRect/>
          </a:stretch>
        </p:blipFill>
        <p:spPr>
          <a:xfrm>
            <a:off x="3990097" y="555980"/>
            <a:ext cx="5448300" cy="4019550"/>
          </a:xfrm>
          <a:prstGeom prst="rect">
            <a:avLst/>
          </a:prstGeom>
        </p:spPr>
      </p:pic>
      <p:sp>
        <p:nvSpPr>
          <p:cNvPr id="5" name="Rectangle 4"/>
          <p:cNvSpPr/>
          <p:nvPr/>
        </p:nvSpPr>
        <p:spPr>
          <a:xfrm>
            <a:off x="8596007" y="2357336"/>
            <a:ext cx="554479" cy="872247"/>
          </a:xfrm>
          <a:prstGeom prst="rect">
            <a:avLst/>
          </a:prstGeom>
          <a:noFill/>
          <a:ln w="76200">
            <a:solidFill>
              <a:srgbClr val="FF99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p:cNvSpPr txBox="1"/>
          <p:nvPr/>
        </p:nvSpPr>
        <p:spPr>
          <a:xfrm>
            <a:off x="8046665" y="91046"/>
            <a:ext cx="1391732" cy="430887"/>
          </a:xfrm>
          <a:prstGeom prst="rect">
            <a:avLst/>
          </a:prstGeom>
          <a:noFill/>
          <a:ln>
            <a:solidFill>
              <a:schemeClr val="tx1"/>
            </a:solidFill>
          </a:ln>
        </p:spPr>
        <p:txBody>
          <a:bodyPr wrap="square" rtlCol="0">
            <a:spAutoFit/>
          </a:bodyPr>
          <a:lstStyle/>
          <a:p>
            <a:pPr algn="ctr"/>
            <a:r>
              <a:rPr lang="en-US" sz="1100" dirty="0" smtClean="0"/>
              <a:t>Remove dimension configuration </a:t>
            </a:r>
            <a:endParaRPr lang="en-US" sz="1100" dirty="0"/>
          </a:p>
        </p:txBody>
      </p:sp>
      <p:cxnSp>
        <p:nvCxnSpPr>
          <p:cNvPr id="7" name="Straight Arrow Connector 6"/>
          <p:cNvCxnSpPr/>
          <p:nvPr/>
        </p:nvCxnSpPr>
        <p:spPr>
          <a:xfrm>
            <a:off x="8615469" y="555980"/>
            <a:ext cx="275612" cy="17332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596006" y="3297676"/>
            <a:ext cx="554479" cy="233464"/>
          </a:xfrm>
          <a:prstGeom prst="rect">
            <a:avLst/>
          </a:prstGeom>
          <a:noFill/>
          <a:ln w="76200">
            <a:solidFill>
              <a:schemeClr val="accent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extBox 9"/>
          <p:cNvSpPr txBox="1"/>
          <p:nvPr/>
        </p:nvSpPr>
        <p:spPr>
          <a:xfrm>
            <a:off x="7210762" y="4643623"/>
            <a:ext cx="1854742" cy="261610"/>
          </a:xfrm>
          <a:prstGeom prst="rect">
            <a:avLst/>
          </a:prstGeom>
          <a:noFill/>
          <a:ln>
            <a:solidFill>
              <a:srgbClr val="232F3E"/>
            </a:solidFill>
          </a:ln>
        </p:spPr>
        <p:txBody>
          <a:bodyPr wrap="square" rtlCol="0">
            <a:spAutoFit/>
          </a:bodyPr>
          <a:lstStyle/>
          <a:p>
            <a:pPr algn="ctr"/>
            <a:r>
              <a:rPr lang="en-US" sz="1100" dirty="0" smtClean="0">
                <a:solidFill>
                  <a:srgbClr val="002060"/>
                </a:solidFill>
              </a:rPr>
              <a:t>Keep weight configuration</a:t>
            </a:r>
            <a:endParaRPr lang="en-US" sz="1100" dirty="0">
              <a:solidFill>
                <a:srgbClr val="002060"/>
              </a:solidFill>
            </a:endParaRPr>
          </a:p>
        </p:txBody>
      </p:sp>
      <p:cxnSp>
        <p:nvCxnSpPr>
          <p:cNvPr id="11" name="Straight Arrow Connector 10"/>
          <p:cNvCxnSpPr/>
          <p:nvPr/>
        </p:nvCxnSpPr>
        <p:spPr>
          <a:xfrm flipV="1">
            <a:off x="8326877" y="3599233"/>
            <a:ext cx="428017" cy="1044391"/>
          </a:xfrm>
          <a:prstGeom prst="straightConnector1">
            <a:avLst/>
          </a:prstGeom>
          <a:ln>
            <a:solidFill>
              <a:srgbClr val="232F3E"/>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C:\Users\chclinto\WorkDocs\Documents\2018\Maintenance\C4\C4 Logo\C4_Official_Logo_2018.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7604" y="4930494"/>
            <a:ext cx="673438" cy="622024"/>
          </a:xfrm>
          <a:prstGeom prst="rect">
            <a:avLst/>
          </a:prstGeom>
          <a:noFill/>
          <a:ln>
            <a:noFill/>
          </a:ln>
        </p:spPr>
      </p:pic>
    </p:spTree>
    <p:extLst>
      <p:ext uri="{BB962C8B-B14F-4D97-AF65-F5344CB8AC3E}">
        <p14:creationId xmlns:p14="http://schemas.microsoft.com/office/powerpoint/2010/main" val="2961946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4364" y="771549"/>
            <a:ext cx="3640759" cy="3539430"/>
          </a:xfrm>
          <a:prstGeom prst="rect">
            <a:avLst/>
          </a:prstGeom>
        </p:spPr>
        <p:txBody>
          <a:bodyPr wrap="square">
            <a:spAutoFit/>
          </a:bodyPr>
          <a:lstStyle/>
          <a:p>
            <a:r>
              <a:rPr lang="en-US" sz="4000" b="1" dirty="0" smtClean="0">
                <a:latin typeface="Arial" panose="020B0604020202020204" pitchFamily="34" charset="0"/>
                <a:cs typeface="Arial" panose="020B0604020202020204" pitchFamily="34" charset="0"/>
              </a:rPr>
              <a:t>Navigating to BSM</a:t>
            </a:r>
            <a:endParaRPr lang="en-US" sz="1600" b="1" dirty="0" smtClean="0">
              <a:latin typeface="Arial" panose="020B0604020202020204" pitchFamily="34" charset="0"/>
              <a:cs typeface="Arial" panose="020B0604020202020204" pitchFamily="34" charset="0"/>
            </a:endParaRPr>
          </a:p>
          <a:p>
            <a:r>
              <a:rPr lang="en-US" sz="1600" b="1" dirty="0" smtClean="0">
                <a:solidFill>
                  <a:srgbClr val="002060"/>
                </a:solidFill>
                <a:latin typeface="Arial" panose="020B0604020202020204" pitchFamily="34" charset="0"/>
                <a:cs typeface="Arial" panose="020B0604020202020204" pitchFamily="34" charset="0"/>
              </a:rPr>
              <a:t>C4 Dashboard</a:t>
            </a:r>
          </a:p>
          <a:p>
            <a:endParaRPr lang="en-US" sz="1600" b="1" dirty="0" smtClean="0">
              <a:solidFill>
                <a:srgbClr val="002060"/>
              </a:solidFill>
              <a:latin typeface="Arial" panose="020B0604020202020204" pitchFamily="34" charset="0"/>
              <a:cs typeface="Arial" panose="020B0604020202020204" pitchFamily="34" charset="0"/>
            </a:endParaRPr>
          </a:p>
          <a:p>
            <a:r>
              <a:rPr lang="en-US" sz="1600" b="1" dirty="0">
                <a:solidFill>
                  <a:srgbClr val="002060"/>
                </a:solidFill>
                <a:latin typeface="Arial" panose="020B0604020202020204" pitchFamily="34" charset="0"/>
                <a:cs typeface="Arial" panose="020B0604020202020204" pitchFamily="34" charset="0"/>
                <a:hlinkClick r:id="rId2"/>
              </a:rPr>
              <a:t>https://</a:t>
            </a:r>
            <a:r>
              <a:rPr lang="en-US" sz="1600" b="1" dirty="0" smtClean="0">
                <a:solidFill>
                  <a:srgbClr val="002060"/>
                </a:solidFill>
                <a:latin typeface="Arial" panose="020B0604020202020204" pitchFamily="34" charset="0"/>
                <a:cs typeface="Arial" panose="020B0604020202020204" pitchFamily="34" charset="0"/>
                <a:hlinkClick r:id="rId2"/>
              </a:rPr>
              <a:t>amazonprojects.corp.amazon.com/sites/RMEHOME/Pages/UpcomingPages.aspx</a:t>
            </a:r>
            <a:r>
              <a:rPr lang="en-US" sz="1600" b="1" dirty="0" smtClean="0">
                <a:solidFill>
                  <a:srgbClr val="002060"/>
                </a:solidFill>
                <a:latin typeface="Arial" panose="020B0604020202020204" pitchFamily="34" charset="0"/>
                <a:cs typeface="Arial" panose="020B0604020202020204" pitchFamily="34" charset="0"/>
              </a:rPr>
              <a:t> </a:t>
            </a:r>
          </a:p>
          <a:p>
            <a:endParaRPr lang="en-US" sz="1600" b="1" dirty="0">
              <a:solidFill>
                <a:srgbClr val="FF9900"/>
              </a:solidFill>
              <a:latin typeface="Arial" panose="020B0604020202020204" pitchFamily="34" charset="0"/>
              <a:cs typeface="Arial" panose="020B0604020202020204" pitchFamily="34" charset="0"/>
            </a:endParaRPr>
          </a:p>
          <a:p>
            <a:r>
              <a:rPr lang="en-US" sz="1600" dirty="0" smtClean="0">
                <a:solidFill>
                  <a:srgbClr val="FF9900"/>
                </a:solidFill>
                <a:latin typeface="Arial" panose="020B0604020202020204" pitchFamily="34" charset="0"/>
                <a:cs typeface="Arial" panose="020B0604020202020204" pitchFamily="34" charset="0"/>
              </a:rPr>
              <a:t>Centralized Control &gt; Box Sortation Manager &gt; Login with Amazon Credentials</a:t>
            </a:r>
          </a:p>
        </p:txBody>
      </p:sp>
      <p:pic>
        <p:nvPicPr>
          <p:cNvPr id="5" name="Picture 4"/>
          <p:cNvPicPr>
            <a:picLocks noChangeAspect="1"/>
          </p:cNvPicPr>
          <p:nvPr/>
        </p:nvPicPr>
        <p:blipFill>
          <a:blip r:embed="rId3"/>
          <a:stretch>
            <a:fillRect/>
          </a:stretch>
        </p:blipFill>
        <p:spPr>
          <a:xfrm>
            <a:off x="4657491" y="185679"/>
            <a:ext cx="3895823" cy="2213810"/>
          </a:xfrm>
          <a:prstGeom prst="rect">
            <a:avLst/>
          </a:prstGeom>
        </p:spPr>
      </p:pic>
      <p:pic>
        <p:nvPicPr>
          <p:cNvPr id="6" name="Picture 5"/>
          <p:cNvPicPr>
            <a:picLocks noChangeAspect="1"/>
          </p:cNvPicPr>
          <p:nvPr/>
        </p:nvPicPr>
        <p:blipFill>
          <a:blip r:embed="rId4"/>
          <a:stretch>
            <a:fillRect/>
          </a:stretch>
        </p:blipFill>
        <p:spPr>
          <a:xfrm>
            <a:off x="4520233" y="2541264"/>
            <a:ext cx="4390809" cy="2285437"/>
          </a:xfrm>
          <a:prstGeom prst="rect">
            <a:avLst/>
          </a:prstGeom>
        </p:spPr>
      </p:pic>
      <p:sp>
        <p:nvSpPr>
          <p:cNvPr id="7" name="Rectangle 6"/>
          <p:cNvSpPr/>
          <p:nvPr/>
        </p:nvSpPr>
        <p:spPr>
          <a:xfrm>
            <a:off x="4991585" y="1740518"/>
            <a:ext cx="476873" cy="130783"/>
          </a:xfrm>
          <a:prstGeom prst="rect">
            <a:avLst/>
          </a:prstGeom>
          <a:noFill/>
          <a:ln w="76200">
            <a:solidFill>
              <a:srgbClr val="FF99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4456453" y="3484948"/>
            <a:ext cx="611117" cy="278417"/>
          </a:xfrm>
          <a:prstGeom prst="rect">
            <a:avLst/>
          </a:prstGeom>
          <a:noFill/>
          <a:ln w="76200">
            <a:solidFill>
              <a:srgbClr val="FF99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 name="Picture 8" descr="C:\Users\chclinto\WorkDocs\Documents\2018\Maintenance\C4\C4 Logo\C4_Official_Logo_2018.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37604" y="4930494"/>
            <a:ext cx="673438" cy="622024"/>
          </a:xfrm>
          <a:prstGeom prst="rect">
            <a:avLst/>
          </a:prstGeom>
          <a:noFill/>
          <a:ln>
            <a:noFill/>
          </a:ln>
        </p:spPr>
      </p:pic>
    </p:spTree>
    <p:extLst>
      <p:ext uri="{BB962C8B-B14F-4D97-AF65-F5344CB8AC3E}">
        <p14:creationId xmlns:p14="http://schemas.microsoft.com/office/powerpoint/2010/main" val="3699519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7654" y="913631"/>
            <a:ext cx="2901457" cy="3108543"/>
          </a:xfrm>
          <a:prstGeom prst="rect">
            <a:avLst/>
          </a:prstGeom>
        </p:spPr>
        <p:txBody>
          <a:bodyPr wrap="square">
            <a:spAutoFit/>
          </a:bodyPr>
          <a:lstStyle/>
          <a:p>
            <a:r>
              <a:rPr lang="en-US" sz="3200" b="1" dirty="0" smtClean="0">
                <a:solidFill>
                  <a:srgbClr val="FF9900"/>
                </a:solidFill>
                <a:latin typeface="Arial" panose="020B0604020202020204" pitchFamily="34" charset="0"/>
                <a:cs typeface="Arial" panose="020B0604020202020204" pitchFamily="34" charset="0"/>
              </a:rPr>
              <a:t>Initial Configuration </a:t>
            </a:r>
            <a:endParaRPr lang="en-US" sz="1200" b="1" dirty="0" smtClean="0">
              <a:solidFill>
                <a:srgbClr val="FF9900"/>
              </a:solidFill>
              <a:latin typeface="Arial" panose="020B0604020202020204" pitchFamily="34" charset="0"/>
              <a:cs typeface="Arial" panose="020B0604020202020204" pitchFamily="34" charset="0"/>
            </a:endParaRPr>
          </a:p>
          <a:p>
            <a:r>
              <a:rPr lang="en-US" sz="1200" b="1" dirty="0" smtClean="0">
                <a:solidFill>
                  <a:srgbClr val="002060"/>
                </a:solidFill>
                <a:latin typeface="Arial" panose="020B0604020202020204" pitchFamily="34" charset="0"/>
                <a:cs typeface="Arial" panose="020B0604020202020204" pitchFamily="34" charset="0"/>
              </a:rPr>
              <a:t>Slam Line Configuration</a:t>
            </a:r>
          </a:p>
          <a:p>
            <a:endParaRPr lang="en-US" sz="1200" b="1" dirty="0" smtClean="0">
              <a:solidFill>
                <a:srgbClr val="FF9900"/>
              </a:solidFill>
              <a:latin typeface="Arial" panose="020B0604020202020204" pitchFamily="34" charset="0"/>
              <a:cs typeface="Arial" panose="020B0604020202020204" pitchFamily="34" charset="0"/>
            </a:endParaRPr>
          </a:p>
          <a:p>
            <a:r>
              <a:rPr lang="en-US" sz="1200" dirty="0" smtClean="0">
                <a:solidFill>
                  <a:srgbClr val="FF9900"/>
                </a:solidFill>
                <a:latin typeface="Arial" panose="020B0604020202020204" pitchFamily="34" charset="0"/>
                <a:cs typeface="Arial" panose="020B0604020202020204" pitchFamily="34" charset="0"/>
              </a:rPr>
              <a:t>Configure </a:t>
            </a:r>
            <a:r>
              <a:rPr lang="en-US" sz="1200" dirty="0">
                <a:solidFill>
                  <a:srgbClr val="FF9900"/>
                </a:solidFill>
                <a:latin typeface="Arial" panose="020B0604020202020204" pitchFamily="34" charset="0"/>
                <a:cs typeface="Arial" panose="020B0604020202020204" pitchFamily="34" charset="0"/>
              </a:rPr>
              <a:t>box types that are approved for dual sorter </a:t>
            </a:r>
            <a:r>
              <a:rPr lang="en-US" sz="1200" dirty="0" smtClean="0">
                <a:solidFill>
                  <a:srgbClr val="FF9900"/>
                </a:solidFill>
                <a:latin typeface="Arial" panose="020B0604020202020204" pitchFamily="34" charset="0"/>
                <a:cs typeface="Arial" panose="020B0604020202020204" pitchFamily="34" charset="0"/>
              </a:rPr>
              <a:t>use (BY0, Z01, BY1, Z02, BNA, Z03, B45, Z05, Z06, Z04, and Z08) </a:t>
            </a:r>
            <a:r>
              <a:rPr lang="en-US" sz="1200" dirty="0">
                <a:solidFill>
                  <a:srgbClr val="FF9900"/>
                </a:solidFill>
                <a:latin typeface="Arial" panose="020B0604020202020204" pitchFamily="34" charset="0"/>
                <a:cs typeface="Arial" panose="020B0604020202020204" pitchFamily="34" charset="0"/>
              </a:rPr>
              <a:t>in each slam line through “</a:t>
            </a:r>
            <a:r>
              <a:rPr lang="en-US" sz="1200" dirty="0" err="1">
                <a:solidFill>
                  <a:srgbClr val="FF9900"/>
                </a:solidFill>
                <a:latin typeface="Arial" panose="020B0604020202020204" pitchFamily="34" charset="0"/>
                <a:cs typeface="Arial" panose="020B0604020202020204" pitchFamily="34" charset="0"/>
              </a:rPr>
              <a:t>SLAM_configure</a:t>
            </a:r>
            <a:r>
              <a:rPr lang="en-US" sz="1200" dirty="0">
                <a:solidFill>
                  <a:srgbClr val="FF9900"/>
                </a:solidFill>
                <a:latin typeface="Arial" panose="020B0604020202020204" pitchFamily="34" charset="0"/>
                <a:cs typeface="Arial" panose="020B0604020202020204" pitchFamily="34" charset="0"/>
              </a:rPr>
              <a:t>”, this will cause slam lines to update immediately so please ensure there is a OPS and RME POC on each shift with access prior to first configuration</a:t>
            </a:r>
          </a:p>
        </p:txBody>
      </p:sp>
      <p:pic>
        <p:nvPicPr>
          <p:cNvPr id="4" name="Picture 3"/>
          <p:cNvPicPr>
            <a:picLocks noChangeAspect="1"/>
          </p:cNvPicPr>
          <p:nvPr/>
        </p:nvPicPr>
        <p:blipFill>
          <a:blip r:embed="rId3"/>
          <a:stretch>
            <a:fillRect/>
          </a:stretch>
        </p:blipFill>
        <p:spPr>
          <a:xfrm>
            <a:off x="4105757" y="595683"/>
            <a:ext cx="5630737" cy="3820674"/>
          </a:xfrm>
          <a:prstGeom prst="rect">
            <a:avLst/>
          </a:prstGeom>
        </p:spPr>
      </p:pic>
      <p:sp>
        <p:nvSpPr>
          <p:cNvPr id="5" name="Rectangle 4"/>
          <p:cNvSpPr/>
          <p:nvPr/>
        </p:nvSpPr>
        <p:spPr>
          <a:xfrm>
            <a:off x="5847619" y="2100094"/>
            <a:ext cx="476873" cy="266970"/>
          </a:xfrm>
          <a:prstGeom prst="rect">
            <a:avLst/>
          </a:prstGeom>
          <a:noFill/>
          <a:ln w="76200">
            <a:solidFill>
              <a:srgbClr val="FF99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p:cNvSpPr txBox="1"/>
          <p:nvPr/>
        </p:nvSpPr>
        <p:spPr>
          <a:xfrm>
            <a:off x="4677048" y="108340"/>
            <a:ext cx="1647444" cy="430887"/>
          </a:xfrm>
          <a:prstGeom prst="rect">
            <a:avLst/>
          </a:prstGeom>
          <a:noFill/>
          <a:ln>
            <a:solidFill>
              <a:schemeClr val="tx1"/>
            </a:solidFill>
          </a:ln>
        </p:spPr>
        <p:txBody>
          <a:bodyPr wrap="square" rtlCol="0">
            <a:spAutoFit/>
          </a:bodyPr>
          <a:lstStyle/>
          <a:p>
            <a:pPr algn="ctr"/>
            <a:r>
              <a:rPr lang="en-US" sz="1100" dirty="0" smtClean="0"/>
              <a:t>1. Enter all approved box codes in separate fields</a:t>
            </a:r>
            <a:endParaRPr lang="en-US" sz="1100" dirty="0"/>
          </a:p>
        </p:txBody>
      </p:sp>
      <p:cxnSp>
        <p:nvCxnSpPr>
          <p:cNvPr id="7" name="Straight Arrow Connector 6"/>
          <p:cNvCxnSpPr>
            <a:stCxn id="6" idx="2"/>
          </p:cNvCxnSpPr>
          <p:nvPr/>
        </p:nvCxnSpPr>
        <p:spPr>
          <a:xfrm>
            <a:off x="5500770" y="539227"/>
            <a:ext cx="446073" cy="15100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444252" y="3653277"/>
            <a:ext cx="476873" cy="266970"/>
          </a:xfrm>
          <a:prstGeom prst="rect">
            <a:avLst/>
          </a:prstGeom>
          <a:noFill/>
          <a:ln w="76200">
            <a:solidFill>
              <a:srgbClr val="FF99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p:cNvSpPr txBox="1"/>
          <p:nvPr/>
        </p:nvSpPr>
        <p:spPr>
          <a:xfrm>
            <a:off x="5046595" y="4489358"/>
            <a:ext cx="1602047" cy="600164"/>
          </a:xfrm>
          <a:prstGeom prst="rect">
            <a:avLst/>
          </a:prstGeom>
          <a:noFill/>
          <a:ln>
            <a:solidFill>
              <a:schemeClr val="tx1"/>
            </a:solidFill>
          </a:ln>
        </p:spPr>
        <p:txBody>
          <a:bodyPr wrap="square" rtlCol="0">
            <a:spAutoFit/>
          </a:bodyPr>
          <a:lstStyle/>
          <a:p>
            <a:pPr algn="ctr"/>
            <a:r>
              <a:rPr lang="en-US" sz="1100" dirty="0" smtClean="0"/>
              <a:t>3. Confirming will apply all changes to SLAM lines</a:t>
            </a:r>
            <a:endParaRPr lang="en-US" sz="1100" dirty="0"/>
          </a:p>
        </p:txBody>
      </p:sp>
      <p:cxnSp>
        <p:nvCxnSpPr>
          <p:cNvPr id="12" name="Straight Arrow Connector 11"/>
          <p:cNvCxnSpPr/>
          <p:nvPr/>
        </p:nvCxnSpPr>
        <p:spPr>
          <a:xfrm flipV="1">
            <a:off x="5861997" y="3971048"/>
            <a:ext cx="596633" cy="4961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282015" y="2100094"/>
            <a:ext cx="324473" cy="266970"/>
          </a:xfrm>
          <a:prstGeom prst="rect">
            <a:avLst/>
          </a:prstGeom>
          <a:noFill/>
          <a:ln w="76200">
            <a:solidFill>
              <a:srgbClr val="FF99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6571873" y="108340"/>
            <a:ext cx="2461880" cy="430887"/>
          </a:xfrm>
          <a:prstGeom prst="rect">
            <a:avLst/>
          </a:prstGeom>
          <a:noFill/>
          <a:ln>
            <a:solidFill>
              <a:schemeClr val="tx1"/>
            </a:solidFill>
          </a:ln>
        </p:spPr>
        <p:txBody>
          <a:bodyPr wrap="square" rtlCol="0">
            <a:spAutoFit/>
          </a:bodyPr>
          <a:lstStyle/>
          <a:p>
            <a:pPr algn="ctr"/>
            <a:r>
              <a:rPr lang="en-US" sz="1100" dirty="0" smtClean="0"/>
              <a:t>2. Enter with a weight of 0 if no routing changes are desired at that time</a:t>
            </a:r>
            <a:endParaRPr lang="en-US" sz="1100" dirty="0"/>
          </a:p>
        </p:txBody>
      </p:sp>
      <p:cxnSp>
        <p:nvCxnSpPr>
          <p:cNvPr id="20" name="Straight Arrow Connector 19"/>
          <p:cNvCxnSpPr>
            <a:stCxn id="19" idx="2"/>
            <a:endCxn id="18" idx="0"/>
          </p:cNvCxnSpPr>
          <p:nvPr/>
        </p:nvCxnSpPr>
        <p:spPr>
          <a:xfrm flipH="1">
            <a:off x="6444252" y="539227"/>
            <a:ext cx="1358561" cy="15608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926099" y="3920247"/>
            <a:ext cx="476873" cy="266970"/>
          </a:xfrm>
          <a:prstGeom prst="rect">
            <a:avLst/>
          </a:prstGeom>
          <a:noFill/>
          <a:ln w="76200">
            <a:solidFill>
              <a:srgbClr val="FF99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TextBox 24"/>
          <p:cNvSpPr txBox="1"/>
          <p:nvPr/>
        </p:nvSpPr>
        <p:spPr>
          <a:xfrm>
            <a:off x="6894982" y="4489358"/>
            <a:ext cx="1390720" cy="430887"/>
          </a:xfrm>
          <a:prstGeom prst="rect">
            <a:avLst/>
          </a:prstGeom>
          <a:noFill/>
          <a:ln>
            <a:solidFill>
              <a:schemeClr val="tx1"/>
            </a:solidFill>
          </a:ln>
        </p:spPr>
        <p:txBody>
          <a:bodyPr wrap="square" rtlCol="0">
            <a:spAutoFit/>
          </a:bodyPr>
          <a:lstStyle/>
          <a:p>
            <a:pPr algn="ctr"/>
            <a:r>
              <a:rPr lang="en-US" sz="1100" dirty="0" smtClean="0"/>
              <a:t>4. Select next slam line</a:t>
            </a:r>
            <a:endParaRPr lang="en-US" sz="1100" dirty="0"/>
          </a:p>
        </p:txBody>
      </p:sp>
      <p:cxnSp>
        <p:nvCxnSpPr>
          <p:cNvPr id="26" name="Straight Arrow Connector 25"/>
          <p:cNvCxnSpPr>
            <a:stCxn id="25" idx="0"/>
            <a:endCxn id="24" idx="2"/>
          </p:cNvCxnSpPr>
          <p:nvPr/>
        </p:nvCxnSpPr>
        <p:spPr>
          <a:xfrm flipV="1">
            <a:off x="7590342" y="4187217"/>
            <a:ext cx="574194" cy="3021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555372" y="4619688"/>
            <a:ext cx="1390720" cy="261610"/>
          </a:xfrm>
          <a:prstGeom prst="rect">
            <a:avLst/>
          </a:prstGeom>
          <a:noFill/>
          <a:ln>
            <a:solidFill>
              <a:schemeClr val="tx1"/>
            </a:solidFill>
          </a:ln>
        </p:spPr>
        <p:txBody>
          <a:bodyPr wrap="square" rtlCol="0">
            <a:spAutoFit/>
          </a:bodyPr>
          <a:lstStyle/>
          <a:p>
            <a:pPr algn="ctr"/>
            <a:r>
              <a:rPr lang="en-US" sz="1100" dirty="0" smtClean="0"/>
              <a:t>5. Copy to slam line</a:t>
            </a:r>
            <a:endParaRPr lang="en-US" sz="1100" dirty="0"/>
          </a:p>
        </p:txBody>
      </p:sp>
      <p:cxnSp>
        <p:nvCxnSpPr>
          <p:cNvPr id="31" name="Straight Arrow Connector 30"/>
          <p:cNvCxnSpPr/>
          <p:nvPr/>
        </p:nvCxnSpPr>
        <p:spPr>
          <a:xfrm flipH="1" flipV="1">
            <a:off x="8722053" y="4199884"/>
            <a:ext cx="505190" cy="4329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8447302" y="3923187"/>
            <a:ext cx="476873" cy="266970"/>
          </a:xfrm>
          <a:prstGeom prst="rect">
            <a:avLst/>
          </a:prstGeom>
          <a:noFill/>
          <a:ln w="76200">
            <a:solidFill>
              <a:srgbClr val="FF99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4" name="Picture 33" descr="C:\Users\chclinto\WorkDocs\Documents\2018\Maintenance\C4\C4 Logo\C4_Official_Logo_2018.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7604" y="4930494"/>
            <a:ext cx="673438" cy="622024"/>
          </a:xfrm>
          <a:prstGeom prst="rect">
            <a:avLst/>
          </a:prstGeom>
          <a:noFill/>
          <a:ln>
            <a:noFill/>
          </a:ln>
        </p:spPr>
      </p:pic>
    </p:spTree>
    <p:extLst>
      <p:ext uri="{BB962C8B-B14F-4D97-AF65-F5344CB8AC3E}">
        <p14:creationId xmlns:p14="http://schemas.microsoft.com/office/powerpoint/2010/main" val="42475004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093959" y="740083"/>
            <a:ext cx="5309699" cy="3744439"/>
          </a:xfrm>
          <a:prstGeom prst="rect">
            <a:avLst/>
          </a:prstGeom>
        </p:spPr>
      </p:pic>
      <p:sp>
        <p:nvSpPr>
          <p:cNvPr id="4" name="Rectangle 3"/>
          <p:cNvSpPr/>
          <p:nvPr/>
        </p:nvSpPr>
        <p:spPr>
          <a:xfrm>
            <a:off x="334611" y="426708"/>
            <a:ext cx="3050616" cy="3662541"/>
          </a:xfrm>
          <a:prstGeom prst="rect">
            <a:avLst/>
          </a:prstGeom>
        </p:spPr>
        <p:txBody>
          <a:bodyPr wrap="square">
            <a:spAutoFit/>
          </a:bodyPr>
          <a:lstStyle/>
          <a:p>
            <a:r>
              <a:rPr lang="en-US" sz="3200" b="1" dirty="0" smtClean="0">
                <a:solidFill>
                  <a:srgbClr val="FF9900"/>
                </a:solidFill>
                <a:latin typeface="Arial" panose="020B0604020202020204" pitchFamily="34" charset="0"/>
                <a:cs typeface="Arial" panose="020B0604020202020204" pitchFamily="34" charset="0"/>
              </a:rPr>
              <a:t>Initial Configuration </a:t>
            </a:r>
            <a:endParaRPr lang="en-US" sz="1200" b="1" dirty="0" smtClean="0">
              <a:solidFill>
                <a:srgbClr val="FF9900"/>
              </a:solidFill>
              <a:latin typeface="Arial" panose="020B0604020202020204" pitchFamily="34" charset="0"/>
              <a:cs typeface="Arial" panose="020B0604020202020204" pitchFamily="34" charset="0"/>
            </a:endParaRPr>
          </a:p>
          <a:p>
            <a:r>
              <a:rPr lang="en-US" sz="1200" b="1" dirty="0" smtClean="0">
                <a:solidFill>
                  <a:srgbClr val="002060"/>
                </a:solidFill>
                <a:latin typeface="Arial" panose="020B0604020202020204" pitchFamily="34" charset="0"/>
                <a:cs typeface="Arial" panose="020B0604020202020204" pitchFamily="34" charset="0"/>
              </a:rPr>
              <a:t>Group Configuration</a:t>
            </a:r>
          </a:p>
          <a:p>
            <a:endParaRPr lang="en-US" sz="1200" b="1" dirty="0" smtClean="0">
              <a:solidFill>
                <a:srgbClr val="002060"/>
              </a:solidFill>
              <a:latin typeface="Arial" panose="020B0604020202020204" pitchFamily="34" charset="0"/>
              <a:cs typeface="Arial" panose="020B0604020202020204" pitchFamily="34" charset="0"/>
            </a:endParaRPr>
          </a:p>
          <a:p>
            <a:pPr lvl="0"/>
            <a:r>
              <a:rPr lang="en-US" sz="1200" dirty="0">
                <a:latin typeface="Arial" panose="020B0604020202020204" pitchFamily="34" charset="0"/>
                <a:cs typeface="Arial" panose="020B0604020202020204" pitchFamily="34" charset="0"/>
              </a:rPr>
              <a:t>Configure groups per the outline below through “</a:t>
            </a:r>
            <a:r>
              <a:rPr lang="en-US" sz="1200" dirty="0" err="1">
                <a:latin typeface="Arial" panose="020B0604020202020204" pitchFamily="34" charset="0"/>
                <a:cs typeface="Arial" panose="020B0604020202020204" pitchFamily="34" charset="0"/>
              </a:rPr>
              <a:t>group_configure</a:t>
            </a:r>
            <a:r>
              <a:rPr lang="en-US" sz="1200" dirty="0">
                <a:latin typeface="Arial" panose="020B0604020202020204" pitchFamily="34" charset="0"/>
                <a:cs typeface="Arial" panose="020B0604020202020204" pitchFamily="34" charset="0"/>
              </a:rPr>
              <a:t>” </a:t>
            </a:r>
            <a:endParaRPr lang="en-US" sz="1200" dirty="0" smtClean="0">
              <a:latin typeface="Arial" panose="020B0604020202020204" pitchFamily="34" charset="0"/>
              <a:cs typeface="Arial" panose="020B0604020202020204" pitchFamily="34" charset="0"/>
            </a:endParaRPr>
          </a:p>
          <a:p>
            <a:pPr lvl="0"/>
            <a:endParaRPr lang="en-US" sz="1200" dirty="0">
              <a:latin typeface="Arial" panose="020B0604020202020204" pitchFamily="34" charset="0"/>
              <a:cs typeface="Arial" panose="020B0604020202020204" pitchFamily="34" charset="0"/>
            </a:endParaRPr>
          </a:p>
          <a:p>
            <a:pPr lvl="1"/>
            <a:r>
              <a:rPr lang="en-US" sz="1200" dirty="0">
                <a:latin typeface="Arial" panose="020B0604020202020204" pitchFamily="34" charset="0"/>
                <a:cs typeface="Arial" panose="020B0604020202020204" pitchFamily="34" charset="0"/>
              </a:rPr>
              <a:t>Group 1: BY0 and Z01</a:t>
            </a:r>
          </a:p>
          <a:p>
            <a:pPr lvl="1"/>
            <a:r>
              <a:rPr lang="en-US" sz="1200" dirty="0">
                <a:latin typeface="Arial" panose="020B0604020202020204" pitchFamily="34" charset="0"/>
                <a:cs typeface="Arial" panose="020B0604020202020204" pitchFamily="34" charset="0"/>
              </a:rPr>
              <a:t>Group 2: BY1 an Z02</a:t>
            </a:r>
          </a:p>
          <a:p>
            <a:pPr lvl="1"/>
            <a:r>
              <a:rPr lang="en-US" sz="1200" dirty="0">
                <a:latin typeface="Arial" panose="020B0604020202020204" pitchFamily="34" charset="0"/>
                <a:cs typeface="Arial" panose="020B0604020202020204" pitchFamily="34" charset="0"/>
              </a:rPr>
              <a:t>Group 3: BNA and Z03</a:t>
            </a:r>
          </a:p>
          <a:p>
            <a:pPr lvl="1"/>
            <a:r>
              <a:rPr lang="en-US" sz="1200" dirty="0">
                <a:latin typeface="Arial" panose="020B0604020202020204" pitchFamily="34" charset="0"/>
                <a:cs typeface="Arial" panose="020B0604020202020204" pitchFamily="34" charset="0"/>
              </a:rPr>
              <a:t>Group 4: B45 and Z05</a:t>
            </a:r>
          </a:p>
          <a:p>
            <a:pPr lvl="1"/>
            <a:r>
              <a:rPr lang="en-US" sz="1200" dirty="0">
                <a:latin typeface="Arial" panose="020B0604020202020204" pitchFamily="34" charset="0"/>
                <a:cs typeface="Arial" panose="020B0604020202020204" pitchFamily="34" charset="0"/>
              </a:rPr>
              <a:t>Group 5: Z06</a:t>
            </a:r>
          </a:p>
          <a:p>
            <a:pPr lvl="1"/>
            <a:r>
              <a:rPr lang="en-US" sz="1200" dirty="0">
                <a:latin typeface="Arial" panose="020B0604020202020204" pitchFamily="34" charset="0"/>
                <a:cs typeface="Arial" panose="020B0604020202020204" pitchFamily="34" charset="0"/>
              </a:rPr>
              <a:t>Group 6: Z04</a:t>
            </a:r>
          </a:p>
          <a:p>
            <a:pPr lvl="1"/>
            <a:r>
              <a:rPr lang="en-US" sz="1200" dirty="0">
                <a:latin typeface="Arial" panose="020B0604020202020204" pitchFamily="34" charset="0"/>
                <a:cs typeface="Arial" panose="020B0604020202020204" pitchFamily="34" charset="0"/>
              </a:rPr>
              <a:t>Group 7: </a:t>
            </a:r>
            <a:r>
              <a:rPr lang="en-US" sz="1200" dirty="0" smtClean="0">
                <a:latin typeface="Arial" panose="020B0604020202020204" pitchFamily="34" charset="0"/>
                <a:cs typeface="Arial" panose="020B0604020202020204" pitchFamily="34" charset="0"/>
              </a:rPr>
              <a:t>Z08</a:t>
            </a:r>
          </a:p>
          <a:p>
            <a:pPr lvl="1"/>
            <a:endParaRPr lang="en-US" sz="1200" dirty="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There is a maximum of 7 groups</a:t>
            </a:r>
          </a:p>
        </p:txBody>
      </p:sp>
      <p:pic>
        <p:nvPicPr>
          <p:cNvPr id="5" name="Picture 4" descr="C:\Users\chclinto\WorkDocs\Documents\2018\Maintenance\C4\C4 Logo\C4_Official_Logo_2018.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7604" y="4930494"/>
            <a:ext cx="673438" cy="622024"/>
          </a:xfrm>
          <a:prstGeom prst="rect">
            <a:avLst/>
          </a:prstGeom>
          <a:noFill/>
          <a:ln>
            <a:noFill/>
          </a:ln>
        </p:spPr>
      </p:pic>
      <p:sp>
        <p:nvSpPr>
          <p:cNvPr id="6" name="Rectangle 5"/>
          <p:cNvSpPr/>
          <p:nvPr/>
        </p:nvSpPr>
        <p:spPr>
          <a:xfrm>
            <a:off x="5802226" y="1720715"/>
            <a:ext cx="682880" cy="406399"/>
          </a:xfrm>
          <a:prstGeom prst="rect">
            <a:avLst/>
          </a:prstGeom>
          <a:noFill/>
          <a:ln w="76200">
            <a:solidFill>
              <a:srgbClr val="FF99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p:cNvSpPr txBox="1"/>
          <p:nvPr/>
        </p:nvSpPr>
        <p:spPr>
          <a:xfrm>
            <a:off x="3517945" y="4627063"/>
            <a:ext cx="1504086" cy="261610"/>
          </a:xfrm>
          <a:prstGeom prst="rect">
            <a:avLst/>
          </a:prstGeom>
          <a:noFill/>
          <a:ln>
            <a:solidFill>
              <a:schemeClr val="tx1"/>
            </a:solidFill>
          </a:ln>
        </p:spPr>
        <p:txBody>
          <a:bodyPr wrap="square" rtlCol="0">
            <a:spAutoFit/>
          </a:bodyPr>
          <a:lstStyle/>
          <a:p>
            <a:pPr algn="ctr"/>
            <a:r>
              <a:rPr lang="en-US" sz="1100" dirty="0" smtClean="0"/>
              <a:t>Confirm group changes</a:t>
            </a:r>
            <a:endParaRPr lang="en-US" sz="1100" dirty="0"/>
          </a:p>
        </p:txBody>
      </p:sp>
      <p:cxnSp>
        <p:nvCxnSpPr>
          <p:cNvPr id="8" name="Straight Arrow Connector 7"/>
          <p:cNvCxnSpPr>
            <a:stCxn id="13" idx="2"/>
            <a:endCxn id="6" idx="0"/>
          </p:cNvCxnSpPr>
          <p:nvPr/>
        </p:nvCxnSpPr>
        <p:spPr>
          <a:xfrm>
            <a:off x="5462122" y="583286"/>
            <a:ext cx="681544" cy="11374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022031" y="3701916"/>
            <a:ext cx="880182" cy="195634"/>
          </a:xfrm>
          <a:prstGeom prst="rect">
            <a:avLst/>
          </a:prstGeom>
          <a:noFill/>
          <a:ln w="76200">
            <a:solidFill>
              <a:srgbClr val="FF99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p:cNvSpPr txBox="1"/>
          <p:nvPr/>
        </p:nvSpPr>
        <p:spPr>
          <a:xfrm>
            <a:off x="4315060" y="152399"/>
            <a:ext cx="2294124" cy="430887"/>
          </a:xfrm>
          <a:prstGeom prst="rect">
            <a:avLst/>
          </a:prstGeom>
          <a:noFill/>
          <a:ln>
            <a:solidFill>
              <a:schemeClr val="tx1"/>
            </a:solidFill>
          </a:ln>
        </p:spPr>
        <p:txBody>
          <a:bodyPr wrap="square" rtlCol="0">
            <a:spAutoFit/>
          </a:bodyPr>
          <a:lstStyle/>
          <a:p>
            <a:pPr algn="ctr"/>
            <a:r>
              <a:rPr lang="en-US" sz="1100" dirty="0" smtClean="0"/>
              <a:t>Box codes of similar sizes should be grouped together</a:t>
            </a:r>
            <a:endParaRPr lang="en-US" sz="1100" dirty="0"/>
          </a:p>
        </p:txBody>
      </p:sp>
      <p:cxnSp>
        <p:nvCxnSpPr>
          <p:cNvPr id="14" name="Straight Arrow Connector 13"/>
          <p:cNvCxnSpPr>
            <a:stCxn id="7" idx="0"/>
            <a:endCxn id="12" idx="2"/>
          </p:cNvCxnSpPr>
          <p:nvPr/>
        </p:nvCxnSpPr>
        <p:spPr>
          <a:xfrm flipV="1">
            <a:off x="4269988" y="3897550"/>
            <a:ext cx="1192134" cy="7295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593078" y="3963015"/>
            <a:ext cx="892027" cy="195634"/>
          </a:xfrm>
          <a:prstGeom prst="rect">
            <a:avLst/>
          </a:prstGeom>
          <a:noFill/>
          <a:ln w="76200">
            <a:solidFill>
              <a:srgbClr val="FF99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p:cNvSpPr txBox="1"/>
          <p:nvPr/>
        </p:nvSpPr>
        <p:spPr>
          <a:xfrm>
            <a:off x="5943480" y="4641319"/>
            <a:ext cx="1663550" cy="430887"/>
          </a:xfrm>
          <a:prstGeom prst="rect">
            <a:avLst/>
          </a:prstGeom>
          <a:noFill/>
          <a:ln>
            <a:solidFill>
              <a:schemeClr val="tx1"/>
            </a:solidFill>
          </a:ln>
        </p:spPr>
        <p:txBody>
          <a:bodyPr wrap="square" rtlCol="0">
            <a:spAutoFit/>
          </a:bodyPr>
          <a:lstStyle/>
          <a:p>
            <a:pPr algn="ctr"/>
            <a:r>
              <a:rPr lang="en-US" sz="1100" dirty="0" smtClean="0"/>
              <a:t>Select next slam line and copy configuration</a:t>
            </a:r>
            <a:endParaRPr lang="en-US" sz="1100" dirty="0"/>
          </a:p>
        </p:txBody>
      </p:sp>
      <p:cxnSp>
        <p:nvCxnSpPr>
          <p:cNvPr id="25" name="Straight Arrow Connector 24"/>
          <p:cNvCxnSpPr>
            <a:stCxn id="24" idx="0"/>
            <a:endCxn id="23" idx="2"/>
          </p:cNvCxnSpPr>
          <p:nvPr/>
        </p:nvCxnSpPr>
        <p:spPr>
          <a:xfrm flipH="1" flipV="1">
            <a:off x="6039092" y="4158649"/>
            <a:ext cx="736163" cy="4826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193837" y="3705775"/>
            <a:ext cx="1794520" cy="406399"/>
          </a:xfrm>
          <a:prstGeom prst="rect">
            <a:avLst/>
          </a:prstGeom>
          <a:noFill/>
          <a:ln w="76200">
            <a:solidFill>
              <a:srgbClr val="FF99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TextBox 30"/>
          <p:cNvSpPr txBox="1"/>
          <p:nvPr/>
        </p:nvSpPr>
        <p:spPr>
          <a:xfrm>
            <a:off x="7278143" y="2688865"/>
            <a:ext cx="1586997" cy="600164"/>
          </a:xfrm>
          <a:prstGeom prst="rect">
            <a:avLst/>
          </a:prstGeom>
          <a:noFill/>
          <a:ln>
            <a:solidFill>
              <a:schemeClr val="tx1"/>
            </a:solidFill>
          </a:ln>
        </p:spPr>
        <p:txBody>
          <a:bodyPr wrap="square" rtlCol="0">
            <a:spAutoFit/>
          </a:bodyPr>
          <a:lstStyle/>
          <a:p>
            <a:pPr algn="ctr"/>
            <a:r>
              <a:rPr lang="en-US" sz="1100" dirty="0" smtClean="0"/>
              <a:t>Request additional box codes if needed (promotional boxes)</a:t>
            </a:r>
            <a:endParaRPr lang="en-US" sz="1100" dirty="0"/>
          </a:p>
        </p:txBody>
      </p:sp>
      <p:cxnSp>
        <p:nvCxnSpPr>
          <p:cNvPr id="32" name="Straight Arrow Connector 31"/>
          <p:cNvCxnSpPr>
            <a:endCxn id="30" idx="0"/>
          </p:cNvCxnSpPr>
          <p:nvPr/>
        </p:nvCxnSpPr>
        <p:spPr>
          <a:xfrm flipH="1">
            <a:off x="8091097" y="3285626"/>
            <a:ext cx="1" cy="4201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4512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4611" y="426708"/>
            <a:ext cx="3679670" cy="3046988"/>
          </a:xfrm>
          <a:prstGeom prst="rect">
            <a:avLst/>
          </a:prstGeom>
        </p:spPr>
        <p:txBody>
          <a:bodyPr wrap="square">
            <a:spAutoFit/>
          </a:bodyPr>
          <a:lstStyle/>
          <a:p>
            <a:r>
              <a:rPr lang="en-US" sz="4000" b="1" dirty="0" smtClean="0">
                <a:latin typeface="Arial" panose="020B0604020202020204" pitchFamily="34" charset="0"/>
                <a:cs typeface="Arial" panose="020B0604020202020204" pitchFamily="34" charset="0"/>
              </a:rPr>
              <a:t>Making Changes</a:t>
            </a:r>
            <a:endParaRPr lang="en-US" sz="1600" b="1" dirty="0" smtClean="0">
              <a:latin typeface="Arial" panose="020B0604020202020204" pitchFamily="34" charset="0"/>
              <a:cs typeface="Arial" panose="020B0604020202020204" pitchFamily="34" charset="0"/>
            </a:endParaRPr>
          </a:p>
          <a:p>
            <a:r>
              <a:rPr lang="en-US" sz="1600" b="1" dirty="0" smtClean="0">
                <a:solidFill>
                  <a:srgbClr val="002060"/>
                </a:solidFill>
                <a:latin typeface="Arial" panose="020B0604020202020204" pitchFamily="34" charset="0"/>
                <a:cs typeface="Arial" panose="020B0604020202020204" pitchFamily="34" charset="0"/>
              </a:rPr>
              <a:t>Slam Line Changes</a:t>
            </a:r>
          </a:p>
          <a:p>
            <a:endParaRPr lang="en-US" sz="1600" b="1" dirty="0" smtClean="0">
              <a:solidFill>
                <a:srgbClr val="002060"/>
              </a:solidFill>
              <a:latin typeface="Arial" panose="020B0604020202020204" pitchFamily="34" charset="0"/>
              <a:cs typeface="Arial" panose="020B0604020202020204" pitchFamily="34" charset="0"/>
            </a:endParaRPr>
          </a:p>
          <a:p>
            <a:r>
              <a:rPr lang="en-US" sz="1600" dirty="0" smtClean="0">
                <a:solidFill>
                  <a:srgbClr val="FF9900"/>
                </a:solidFill>
                <a:latin typeface="Arial" panose="020B0604020202020204" pitchFamily="34" charset="0"/>
                <a:cs typeface="Arial" panose="020B0604020202020204" pitchFamily="34" charset="0"/>
              </a:rPr>
              <a:t>Operators can make changes for multiple slam lines at the same time and set the weight (</a:t>
            </a:r>
            <a:r>
              <a:rPr lang="en-US" sz="1600" dirty="0" err="1" smtClean="0">
                <a:solidFill>
                  <a:srgbClr val="FF9900"/>
                </a:solidFill>
                <a:latin typeface="Arial" panose="020B0604020202020204" pitchFamily="34" charset="0"/>
                <a:cs typeface="Arial" panose="020B0604020202020204" pitchFamily="34" charset="0"/>
              </a:rPr>
              <a:t>ie</a:t>
            </a:r>
            <a:r>
              <a:rPr lang="en-US" sz="1600" dirty="0" smtClean="0">
                <a:solidFill>
                  <a:srgbClr val="FF9900"/>
                </a:solidFill>
                <a:latin typeface="Arial" panose="020B0604020202020204" pitchFamily="34" charset="0"/>
                <a:cs typeface="Arial" panose="020B0604020202020204" pitchFamily="34" charset="0"/>
              </a:rPr>
              <a:t> percent) of total boxes diverting to the flat sorter in 25% increments. </a:t>
            </a:r>
            <a:endParaRPr lang="en-US" sz="1600" dirty="0">
              <a:solidFill>
                <a:srgbClr val="FF9900"/>
              </a:solidFill>
              <a:latin typeface="Arial" panose="020B0604020202020204" pitchFamily="34" charset="0"/>
              <a:cs typeface="Arial" panose="020B0604020202020204" pitchFamily="34" charset="0"/>
            </a:endParaRPr>
          </a:p>
        </p:txBody>
      </p:sp>
      <p:pic>
        <p:nvPicPr>
          <p:cNvPr id="6" name="Picture 5" descr="C:\Users\chclinto\WorkDocs\Documents\2018\Maintenance\C4\C4 Logo\C4_Official_Logo_2018.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7604" y="4930494"/>
            <a:ext cx="673438" cy="622024"/>
          </a:xfrm>
          <a:prstGeom prst="rect">
            <a:avLst/>
          </a:prstGeom>
          <a:noFill/>
          <a:ln>
            <a:noFill/>
          </a:ln>
        </p:spPr>
      </p:pic>
      <p:pic>
        <p:nvPicPr>
          <p:cNvPr id="3" name="Picture 2"/>
          <p:cNvPicPr>
            <a:picLocks noChangeAspect="1"/>
          </p:cNvPicPr>
          <p:nvPr/>
        </p:nvPicPr>
        <p:blipFill>
          <a:blip r:embed="rId4"/>
          <a:stretch>
            <a:fillRect/>
          </a:stretch>
        </p:blipFill>
        <p:spPr>
          <a:xfrm>
            <a:off x="4256965" y="311284"/>
            <a:ext cx="5399358" cy="4523787"/>
          </a:xfrm>
          <a:prstGeom prst="rect">
            <a:avLst/>
          </a:prstGeom>
        </p:spPr>
      </p:pic>
      <p:sp>
        <p:nvSpPr>
          <p:cNvPr id="7" name="Rectangle 6"/>
          <p:cNvSpPr/>
          <p:nvPr/>
        </p:nvSpPr>
        <p:spPr>
          <a:xfrm>
            <a:off x="5757101" y="1445805"/>
            <a:ext cx="682880" cy="2046973"/>
          </a:xfrm>
          <a:prstGeom prst="rect">
            <a:avLst/>
          </a:prstGeom>
          <a:noFill/>
          <a:ln w="76200">
            <a:solidFill>
              <a:srgbClr val="FF99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 name="Straight Arrow Connector 7"/>
          <p:cNvCxnSpPr>
            <a:stCxn id="9" idx="0"/>
          </p:cNvCxnSpPr>
          <p:nvPr/>
        </p:nvCxnSpPr>
        <p:spPr>
          <a:xfrm flipV="1">
            <a:off x="2933202" y="2703917"/>
            <a:ext cx="2823899" cy="14753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86140" y="4179277"/>
            <a:ext cx="2294124" cy="261610"/>
          </a:xfrm>
          <a:prstGeom prst="rect">
            <a:avLst/>
          </a:prstGeom>
          <a:noFill/>
          <a:ln>
            <a:solidFill>
              <a:schemeClr val="tx1"/>
            </a:solidFill>
          </a:ln>
        </p:spPr>
        <p:txBody>
          <a:bodyPr wrap="square" rtlCol="0">
            <a:spAutoFit/>
          </a:bodyPr>
          <a:lstStyle/>
          <a:p>
            <a:pPr algn="ctr"/>
            <a:r>
              <a:rPr lang="en-US" sz="1100" dirty="0" smtClean="0"/>
              <a:t>1. Select slam line(s) to change</a:t>
            </a:r>
            <a:endParaRPr lang="en-US" sz="1100" dirty="0"/>
          </a:p>
        </p:txBody>
      </p:sp>
      <p:sp>
        <p:nvSpPr>
          <p:cNvPr id="12" name="Rectangle 11"/>
          <p:cNvSpPr/>
          <p:nvPr/>
        </p:nvSpPr>
        <p:spPr>
          <a:xfrm>
            <a:off x="6877555" y="1445804"/>
            <a:ext cx="418190" cy="259405"/>
          </a:xfrm>
          <a:prstGeom prst="rect">
            <a:avLst/>
          </a:prstGeom>
          <a:noFill/>
          <a:ln w="76200">
            <a:solidFill>
              <a:srgbClr val="FF99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p:cNvSpPr txBox="1"/>
          <p:nvPr/>
        </p:nvSpPr>
        <p:spPr>
          <a:xfrm>
            <a:off x="5352948" y="4888516"/>
            <a:ext cx="2294124" cy="261610"/>
          </a:xfrm>
          <a:prstGeom prst="rect">
            <a:avLst/>
          </a:prstGeom>
          <a:noFill/>
          <a:ln>
            <a:solidFill>
              <a:schemeClr val="tx1"/>
            </a:solidFill>
          </a:ln>
        </p:spPr>
        <p:txBody>
          <a:bodyPr wrap="square" rtlCol="0">
            <a:spAutoFit/>
          </a:bodyPr>
          <a:lstStyle/>
          <a:p>
            <a:pPr algn="ctr"/>
            <a:r>
              <a:rPr lang="en-US" sz="1100" dirty="0" smtClean="0"/>
              <a:t>2. Select group of boxes</a:t>
            </a:r>
            <a:endParaRPr lang="en-US" sz="1100" dirty="0"/>
          </a:p>
        </p:txBody>
      </p:sp>
      <p:cxnSp>
        <p:nvCxnSpPr>
          <p:cNvPr id="14" name="Straight Arrow Connector 13"/>
          <p:cNvCxnSpPr>
            <a:stCxn id="13" idx="0"/>
            <a:endCxn id="12" idx="2"/>
          </p:cNvCxnSpPr>
          <p:nvPr/>
        </p:nvCxnSpPr>
        <p:spPr>
          <a:xfrm flipV="1">
            <a:off x="6500010" y="1705209"/>
            <a:ext cx="586640" cy="318330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451189" y="887708"/>
            <a:ext cx="1205133" cy="769441"/>
          </a:xfrm>
          <a:prstGeom prst="rect">
            <a:avLst/>
          </a:prstGeom>
          <a:noFill/>
          <a:ln>
            <a:solidFill>
              <a:schemeClr val="tx1"/>
            </a:solidFill>
          </a:ln>
        </p:spPr>
        <p:txBody>
          <a:bodyPr wrap="square" rtlCol="0">
            <a:spAutoFit/>
          </a:bodyPr>
          <a:lstStyle/>
          <a:p>
            <a:pPr algn="ctr"/>
            <a:r>
              <a:rPr lang="en-US" sz="1100" dirty="0"/>
              <a:t>3</a:t>
            </a:r>
            <a:r>
              <a:rPr lang="en-US" sz="1100" dirty="0" smtClean="0"/>
              <a:t>. Select weight (</a:t>
            </a:r>
            <a:r>
              <a:rPr lang="en-US" sz="1100" dirty="0" err="1" smtClean="0"/>
              <a:t>ie</a:t>
            </a:r>
            <a:r>
              <a:rPr lang="en-US" sz="1100" dirty="0" smtClean="0"/>
              <a:t> % of total) to send to the flat sorter</a:t>
            </a:r>
            <a:endParaRPr lang="en-US" sz="1100" dirty="0"/>
          </a:p>
        </p:txBody>
      </p:sp>
      <p:sp>
        <p:nvSpPr>
          <p:cNvPr id="17" name="Rectangle 16"/>
          <p:cNvSpPr/>
          <p:nvPr/>
        </p:nvSpPr>
        <p:spPr>
          <a:xfrm>
            <a:off x="7542466" y="1142725"/>
            <a:ext cx="362879" cy="259405"/>
          </a:xfrm>
          <a:prstGeom prst="rect">
            <a:avLst/>
          </a:prstGeom>
          <a:noFill/>
          <a:ln w="76200">
            <a:solidFill>
              <a:srgbClr val="FF99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Straight Arrow Connector 17"/>
          <p:cNvCxnSpPr>
            <a:endCxn id="17" idx="3"/>
          </p:cNvCxnSpPr>
          <p:nvPr/>
        </p:nvCxnSpPr>
        <p:spPr>
          <a:xfrm flipH="1">
            <a:off x="7905345" y="1272428"/>
            <a:ext cx="5050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410413" y="3231168"/>
            <a:ext cx="1205132" cy="261610"/>
          </a:xfrm>
          <a:prstGeom prst="rect">
            <a:avLst/>
          </a:prstGeom>
          <a:noFill/>
          <a:ln>
            <a:solidFill>
              <a:schemeClr val="tx1"/>
            </a:solidFill>
          </a:ln>
        </p:spPr>
        <p:txBody>
          <a:bodyPr wrap="square" rtlCol="0">
            <a:spAutoFit/>
          </a:bodyPr>
          <a:lstStyle/>
          <a:p>
            <a:pPr algn="ctr"/>
            <a:r>
              <a:rPr lang="en-US" sz="1100" dirty="0" smtClean="0"/>
              <a:t>Cut a ticket to C4</a:t>
            </a:r>
            <a:endParaRPr lang="en-US" sz="1100" dirty="0"/>
          </a:p>
        </p:txBody>
      </p:sp>
      <p:cxnSp>
        <p:nvCxnSpPr>
          <p:cNvPr id="24" name="Straight Arrow Connector 23"/>
          <p:cNvCxnSpPr/>
          <p:nvPr/>
        </p:nvCxnSpPr>
        <p:spPr>
          <a:xfrm>
            <a:off x="8897892" y="3529431"/>
            <a:ext cx="0" cy="9837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968331" y="3890526"/>
            <a:ext cx="630703" cy="261610"/>
          </a:xfrm>
          <a:prstGeom prst="rect">
            <a:avLst/>
          </a:prstGeom>
          <a:noFill/>
          <a:ln>
            <a:solidFill>
              <a:schemeClr val="tx1"/>
            </a:solidFill>
          </a:ln>
        </p:spPr>
        <p:txBody>
          <a:bodyPr wrap="square" rtlCol="0">
            <a:spAutoFit/>
          </a:bodyPr>
          <a:lstStyle/>
          <a:p>
            <a:pPr algn="ctr"/>
            <a:r>
              <a:rPr lang="en-US" sz="1100" dirty="0" smtClean="0"/>
              <a:t>Latency</a:t>
            </a:r>
            <a:endParaRPr lang="en-US" sz="1100" dirty="0"/>
          </a:p>
        </p:txBody>
      </p:sp>
      <p:cxnSp>
        <p:nvCxnSpPr>
          <p:cNvPr id="32" name="Straight Arrow Connector 31"/>
          <p:cNvCxnSpPr/>
          <p:nvPr/>
        </p:nvCxnSpPr>
        <p:spPr>
          <a:xfrm flipH="1">
            <a:off x="9329695" y="4179277"/>
            <a:ext cx="1" cy="2489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094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Smile- Amazon Orange">
      <a:dk1>
        <a:srgbClr val="FF99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1323166E3C9B4F8BE002D5A5EE27D4" ma:contentTypeVersion="" ma:contentTypeDescription="Create a new document." ma:contentTypeScope="" ma:versionID="4dee82559c112831be67c3d3ad1a0c6d">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213F52-8233-4D19-80DB-D51A51A17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BAF960B-A396-4B50-AE72-7A45901775F0}">
  <ds:schemaRefs>
    <ds:schemaRef ds:uri="http://schemas.microsoft.com/sharepoint/v3/contenttype/forms"/>
  </ds:schemaRefs>
</ds:datastoreItem>
</file>

<file path=customXml/itemProps3.xml><?xml version="1.0" encoding="utf-8"?>
<ds:datastoreItem xmlns:ds="http://schemas.openxmlformats.org/officeDocument/2006/customXml" ds:itemID="{D045BBEA-9CBF-4F95-BF4F-1B569E25648E}">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73808</TotalTime>
  <Words>717</Words>
  <Application>Microsoft Office PowerPoint</Application>
  <PresentationFormat>Custom</PresentationFormat>
  <Paragraphs>110</Paragraphs>
  <Slides>11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Amazon Ember</vt:lpstr>
      <vt:lpstr>Amazon Ember Medium</vt:lpstr>
      <vt:lpstr>Arial</vt:lpstr>
      <vt:lpstr>Calibri</vt:lpstr>
      <vt:lpstr>Gulim</vt:lpstr>
      <vt:lpstr>Symbol</vt:lpstr>
      <vt:lpstr>Tahoma</vt:lpstr>
      <vt:lpstr>Custom Design</vt:lpstr>
      <vt:lpstr>Box Sortation Manager Office Hours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Van Gundy, Shawn</cp:lastModifiedBy>
  <cp:revision>245</cp:revision>
  <dcterms:created xsi:type="dcterms:W3CDTF">2016-04-14T17:47:04Z</dcterms:created>
  <dcterms:modified xsi:type="dcterms:W3CDTF">2020-09-30T22:23:34Z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0x0101009F1323166E3C9B4F8BE002D5A5EE27D4</vt:lpwstr>
  </property>
</Properties>
</file>