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30"/>
  </p:notesMasterIdLst>
  <p:handoutMasterIdLst>
    <p:handoutMasterId r:id="rId31"/>
  </p:handoutMasterIdLst>
  <p:sldIdLst>
    <p:sldId id="256" r:id="rId5"/>
    <p:sldId id="355" r:id="rId6"/>
    <p:sldId id="272" r:id="rId7"/>
    <p:sldId id="357" r:id="rId8"/>
    <p:sldId id="338" r:id="rId9"/>
    <p:sldId id="356" r:id="rId10"/>
    <p:sldId id="340" r:id="rId11"/>
    <p:sldId id="341" r:id="rId12"/>
    <p:sldId id="342" r:id="rId13"/>
    <p:sldId id="359" r:id="rId14"/>
    <p:sldId id="343" r:id="rId15"/>
    <p:sldId id="344" r:id="rId16"/>
    <p:sldId id="345" r:id="rId17"/>
    <p:sldId id="346" r:id="rId18"/>
    <p:sldId id="349" r:id="rId19"/>
    <p:sldId id="350" r:id="rId20"/>
    <p:sldId id="353" r:id="rId21"/>
    <p:sldId id="307" r:id="rId22"/>
    <p:sldId id="308" r:id="rId23"/>
    <p:sldId id="310" r:id="rId24"/>
    <p:sldId id="351" r:id="rId25"/>
    <p:sldId id="348" r:id="rId26"/>
    <p:sldId id="347" r:id="rId27"/>
    <p:sldId id="259" r:id="rId28"/>
    <p:sldId id="358" r:id="rId2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275" autoAdjust="0"/>
    <p:restoredTop sz="55536" autoAdjust="0"/>
  </p:normalViewPr>
  <p:slideViewPr>
    <p:cSldViewPr snapToGrid="0" snapToObjects="1">
      <p:cViewPr varScale="1">
        <p:scale>
          <a:sx n="63" d="100"/>
          <a:sy n="63" d="100"/>
        </p:scale>
        <p:origin x="2958"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9E93D59-1DBF-E141-9F96-89BA7D23F14F}" type="datetimeFigureOut">
              <a:rPr lang="en-US" smtClean="0"/>
              <a:t>6/11/2018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D655232-DB07-9842-8842-A3929D0D0473}" type="slidenum">
              <a:rPr lang="en-US" smtClean="0"/>
              <a:t>‹#›</a:t>
            </a:fld>
            <a:endParaRPr lang="en-US"/>
          </a:p>
        </p:txBody>
      </p:sp>
    </p:spTree>
    <p:extLst>
      <p:ext uri="{BB962C8B-B14F-4D97-AF65-F5344CB8AC3E}">
        <p14:creationId xmlns:p14="http://schemas.microsoft.com/office/powerpoint/2010/main" val="19539457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F64A70E-7771-2C4B-A39D-A3E4BAF3B38E}" type="datetimeFigureOut">
              <a:rPr lang="en-US" smtClean="0"/>
              <a:t>6/11/2018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603C858-3704-5C45-B4D7-C20038A3C7DA}" type="slidenum">
              <a:rPr lang="en-US" smtClean="0"/>
              <a:t>‹#›</a:t>
            </a:fld>
            <a:endParaRPr lang="en-US"/>
          </a:p>
        </p:txBody>
      </p:sp>
    </p:spTree>
    <p:extLst>
      <p:ext uri="{BB962C8B-B14F-4D97-AF65-F5344CB8AC3E}">
        <p14:creationId xmlns:p14="http://schemas.microsoft.com/office/powerpoint/2010/main" val="2973062390"/>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starting the class, have the following</a:t>
            </a:r>
            <a:r>
              <a:rPr lang="en-US" baseline="0" dirty="0"/>
              <a:t> materials on hand:</a:t>
            </a:r>
            <a:br>
              <a:rPr lang="en-US" baseline="0" dirty="0"/>
            </a:br>
            <a:br>
              <a:rPr lang="en-US" baseline="0" dirty="0"/>
            </a:br>
            <a:r>
              <a:rPr lang="en-US" baseline="0" dirty="0"/>
              <a:t>1) Emergency Exit Plan – Communicate this to Associates.</a:t>
            </a:r>
          </a:p>
          <a:p>
            <a:r>
              <a:rPr lang="en-US" baseline="0" dirty="0"/>
              <a:t>2) Plan and map of which robot cell you will tour</a:t>
            </a:r>
          </a:p>
          <a:p>
            <a:r>
              <a:rPr lang="en-US" baseline="0" dirty="0"/>
              <a:t>2) Class Roster</a:t>
            </a:r>
          </a:p>
          <a:p>
            <a:r>
              <a:rPr lang="en-US" baseline="0" dirty="0"/>
              <a:t>3) Printed Tests</a:t>
            </a:r>
          </a:p>
          <a:p>
            <a:endParaRPr lang="en-US" baseline="0" dirty="0"/>
          </a:p>
          <a:p>
            <a:r>
              <a:rPr lang="en-US" baseline="0" dirty="0"/>
              <a:t>Give an introduction to the class on Robotic Safety 101.  Ask for introductions from everyone and conduct an ice breaker exercise.</a:t>
            </a:r>
          </a:p>
        </p:txBody>
      </p:sp>
      <p:sp>
        <p:nvSpPr>
          <p:cNvPr id="4" name="Slide Number Placeholder 3"/>
          <p:cNvSpPr>
            <a:spLocks noGrp="1"/>
          </p:cNvSpPr>
          <p:nvPr>
            <p:ph type="sldNum" sz="quarter" idx="10"/>
          </p:nvPr>
        </p:nvSpPr>
        <p:spPr/>
        <p:txBody>
          <a:bodyPr/>
          <a:lstStyle/>
          <a:p>
            <a:fld id="{3603C858-3704-5C45-B4D7-C20038A3C7DA}" type="slidenum">
              <a:rPr lang="en-US" smtClean="0"/>
              <a:t>1</a:t>
            </a:fld>
            <a:endParaRPr lang="en-US"/>
          </a:p>
        </p:txBody>
      </p:sp>
    </p:spTree>
    <p:extLst>
      <p:ext uri="{BB962C8B-B14F-4D97-AF65-F5344CB8AC3E}">
        <p14:creationId xmlns:p14="http://schemas.microsoft.com/office/powerpoint/2010/main" val="7119417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dirty="0"/>
          </a:p>
        </p:txBody>
      </p:sp>
      <p:sp>
        <p:nvSpPr>
          <p:cNvPr id="4" name="Slide Number Placeholder 3"/>
          <p:cNvSpPr>
            <a:spLocks noGrp="1"/>
          </p:cNvSpPr>
          <p:nvPr>
            <p:ph type="sldNum" sz="quarter" idx="10"/>
          </p:nvPr>
        </p:nvSpPr>
        <p:spPr/>
        <p:txBody>
          <a:bodyPr/>
          <a:lstStyle/>
          <a:p>
            <a:fld id="{5D34803A-9A17-428E-B4C3-E126B6A53F78}" type="slidenum">
              <a:rPr lang="en-US" smtClean="0"/>
              <a:t>10</a:t>
            </a:fld>
            <a:endParaRPr lang="en-US" dirty="0"/>
          </a:p>
        </p:txBody>
      </p:sp>
    </p:spTree>
    <p:extLst>
      <p:ext uri="{BB962C8B-B14F-4D97-AF65-F5344CB8AC3E}">
        <p14:creationId xmlns:p14="http://schemas.microsoft.com/office/powerpoint/2010/main" val="14994086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a:t>Ask</a:t>
            </a:r>
            <a:r>
              <a:rPr lang="en-US" baseline="0" dirty="0"/>
              <a:t> an associate to read the slide.</a:t>
            </a:r>
          </a:p>
          <a:p>
            <a:pPr lvl="0"/>
            <a:endParaRPr lang="en-US" baseline="0" dirty="0"/>
          </a:p>
          <a:p>
            <a:pPr lvl="0"/>
            <a:r>
              <a:rPr lang="en-US" baseline="0" dirty="0"/>
              <a:t>Reinforce that safety features are in place in order to protect employees.  </a:t>
            </a:r>
            <a:endParaRPr lang="en-US" dirty="0"/>
          </a:p>
        </p:txBody>
      </p:sp>
      <p:sp>
        <p:nvSpPr>
          <p:cNvPr id="4" name="Slide Number Placeholder 3"/>
          <p:cNvSpPr>
            <a:spLocks noGrp="1"/>
          </p:cNvSpPr>
          <p:nvPr>
            <p:ph type="sldNum" sz="quarter" idx="10"/>
          </p:nvPr>
        </p:nvSpPr>
        <p:spPr/>
        <p:txBody>
          <a:bodyPr/>
          <a:lstStyle/>
          <a:p>
            <a:fld id="{5D34803A-9A17-428E-B4C3-E126B6A53F78}" type="slidenum">
              <a:rPr lang="en-US" smtClean="0"/>
              <a:t>11</a:t>
            </a:fld>
            <a:endParaRPr lang="en-US" dirty="0"/>
          </a:p>
        </p:txBody>
      </p:sp>
    </p:spTree>
    <p:extLst>
      <p:ext uri="{BB962C8B-B14F-4D97-AF65-F5344CB8AC3E}">
        <p14:creationId xmlns:p14="http://schemas.microsoft.com/office/powerpoint/2010/main" val="34274749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1" u="sng" dirty="0"/>
              <a:t>Always read and obey</a:t>
            </a:r>
            <a:r>
              <a:rPr lang="en-US" sz="1800" b="1" dirty="0"/>
              <a:t> posted signs.</a:t>
            </a:r>
          </a:p>
          <a:p>
            <a:endParaRPr lang="en-US" sz="1200" dirty="0"/>
          </a:p>
          <a:p>
            <a:r>
              <a:rPr lang="en-US" sz="1200" dirty="0"/>
              <a:t>Signs are located on the fencing and machines to warn you of potential</a:t>
            </a:r>
            <a:r>
              <a:rPr lang="en-US" sz="1200" baseline="0" dirty="0"/>
              <a:t> </a:t>
            </a:r>
            <a:r>
              <a:rPr lang="en-US" sz="1200" dirty="0"/>
              <a:t>hazards.</a:t>
            </a:r>
          </a:p>
          <a:p>
            <a:pPr lvl="0"/>
            <a:endParaRPr lang="en-US" baseline="0" dirty="0"/>
          </a:p>
          <a:p>
            <a:pPr lvl="0"/>
            <a:r>
              <a:rPr lang="en-US" baseline="0" dirty="0"/>
              <a:t>Explain that each sign will have a title (“Danger” or “Notice”) to indicate the severity level of the hazard being displayed.</a:t>
            </a:r>
            <a:endParaRPr lang="en-US" dirty="0"/>
          </a:p>
        </p:txBody>
      </p:sp>
      <p:sp>
        <p:nvSpPr>
          <p:cNvPr id="4" name="Slide Number Placeholder 3"/>
          <p:cNvSpPr>
            <a:spLocks noGrp="1"/>
          </p:cNvSpPr>
          <p:nvPr>
            <p:ph type="sldNum" sz="quarter" idx="10"/>
          </p:nvPr>
        </p:nvSpPr>
        <p:spPr/>
        <p:txBody>
          <a:bodyPr/>
          <a:lstStyle/>
          <a:p>
            <a:fld id="{5D34803A-9A17-428E-B4C3-E126B6A53F78}" type="slidenum">
              <a:rPr lang="en-US" smtClean="0"/>
              <a:t>12</a:t>
            </a:fld>
            <a:endParaRPr lang="en-US" dirty="0"/>
          </a:p>
        </p:txBody>
      </p:sp>
    </p:spTree>
    <p:extLst>
      <p:ext uri="{BB962C8B-B14F-4D97-AF65-F5344CB8AC3E}">
        <p14:creationId xmlns:p14="http://schemas.microsoft.com/office/powerpoint/2010/main" val="22723943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a:t>Explain the building’s PPE</a:t>
            </a:r>
            <a:r>
              <a:rPr lang="en-US" baseline="0" dirty="0"/>
              <a:t> requirements for gloves, vests, etc.</a:t>
            </a:r>
            <a:endParaRPr lang="en-US" dirty="0"/>
          </a:p>
        </p:txBody>
      </p:sp>
      <p:sp>
        <p:nvSpPr>
          <p:cNvPr id="4" name="Slide Number Placeholder 3"/>
          <p:cNvSpPr>
            <a:spLocks noGrp="1"/>
          </p:cNvSpPr>
          <p:nvPr>
            <p:ph type="sldNum" sz="quarter" idx="10"/>
          </p:nvPr>
        </p:nvSpPr>
        <p:spPr/>
        <p:txBody>
          <a:bodyPr/>
          <a:lstStyle/>
          <a:p>
            <a:fld id="{5D34803A-9A17-428E-B4C3-E126B6A53F78}" type="slidenum">
              <a:rPr lang="en-US" smtClean="0"/>
              <a:t>13</a:t>
            </a:fld>
            <a:endParaRPr lang="en-US" dirty="0"/>
          </a:p>
        </p:txBody>
      </p:sp>
    </p:spTree>
    <p:extLst>
      <p:ext uri="{BB962C8B-B14F-4D97-AF65-F5344CB8AC3E}">
        <p14:creationId xmlns:p14="http://schemas.microsoft.com/office/powerpoint/2010/main" val="36936750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a:t>Reminder: Only Associates who have received Authorized training are permitted to work with the Robot Cell .</a:t>
            </a:r>
          </a:p>
          <a:p>
            <a:pPr lvl="0"/>
            <a:endParaRPr lang="en-US" dirty="0"/>
          </a:p>
          <a:p>
            <a:pPr lvl="0"/>
            <a:r>
              <a:rPr lang="en-US" baseline="0" dirty="0"/>
              <a:t>Ask the scenario:  If an item falls under conveyance, are you allowed to crawl underneath the conveyor to retrieve it?  Answer:  No.</a:t>
            </a:r>
            <a:endParaRPr lang="en-US" dirty="0"/>
          </a:p>
        </p:txBody>
      </p:sp>
      <p:sp>
        <p:nvSpPr>
          <p:cNvPr id="4" name="Slide Number Placeholder 3"/>
          <p:cNvSpPr>
            <a:spLocks noGrp="1"/>
          </p:cNvSpPr>
          <p:nvPr>
            <p:ph type="sldNum" sz="quarter" idx="10"/>
          </p:nvPr>
        </p:nvSpPr>
        <p:spPr/>
        <p:txBody>
          <a:bodyPr/>
          <a:lstStyle/>
          <a:p>
            <a:fld id="{5D34803A-9A17-428E-B4C3-E126B6A53F78}" type="slidenum">
              <a:rPr lang="en-US" smtClean="0"/>
              <a:t>14</a:t>
            </a:fld>
            <a:endParaRPr lang="en-US" dirty="0"/>
          </a:p>
        </p:txBody>
      </p:sp>
    </p:spTree>
    <p:extLst>
      <p:ext uri="{BB962C8B-B14F-4D97-AF65-F5344CB8AC3E}">
        <p14:creationId xmlns:p14="http://schemas.microsoft.com/office/powerpoint/2010/main" val="30817509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a:p>
            <a:r>
              <a:rPr lang="en-US" baseline="0" dirty="0"/>
              <a:t>Explain that light curtains can be used in multiple applications, small or large.</a:t>
            </a:r>
          </a:p>
        </p:txBody>
      </p:sp>
      <p:sp>
        <p:nvSpPr>
          <p:cNvPr id="4" name="Slide Number Placeholder 3"/>
          <p:cNvSpPr>
            <a:spLocks noGrp="1"/>
          </p:cNvSpPr>
          <p:nvPr>
            <p:ph type="sldNum" sz="quarter" idx="10"/>
          </p:nvPr>
        </p:nvSpPr>
        <p:spPr/>
        <p:txBody>
          <a:bodyPr/>
          <a:lstStyle/>
          <a:p>
            <a:fld id="{3603C858-3704-5C45-B4D7-C20038A3C7DA}" type="slidenum">
              <a:rPr lang="en-US" smtClean="0"/>
              <a:t>15</a:t>
            </a:fld>
            <a:endParaRPr lang="en-US"/>
          </a:p>
        </p:txBody>
      </p:sp>
    </p:spTree>
    <p:extLst>
      <p:ext uri="{BB962C8B-B14F-4D97-AF65-F5344CB8AC3E}">
        <p14:creationId xmlns:p14="http://schemas.microsoft.com/office/powerpoint/2010/main" val="23654804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a:p>
            <a:r>
              <a:rPr lang="en-US" baseline="0" dirty="0"/>
              <a:t>If a work cell has an interlock key, the key must be in the possession of the operator if he/she wants to enter the cell at any time.</a:t>
            </a:r>
          </a:p>
          <a:p>
            <a:endParaRPr lang="en-US" baseline="0" dirty="0"/>
          </a:p>
          <a:p>
            <a:r>
              <a:rPr lang="en-US" baseline="0" dirty="0"/>
              <a:t>Keys are unique to each robot cell and lock.   </a:t>
            </a:r>
          </a:p>
        </p:txBody>
      </p:sp>
      <p:sp>
        <p:nvSpPr>
          <p:cNvPr id="4" name="Slide Number Placeholder 3"/>
          <p:cNvSpPr>
            <a:spLocks noGrp="1"/>
          </p:cNvSpPr>
          <p:nvPr>
            <p:ph type="sldNum" sz="quarter" idx="10"/>
          </p:nvPr>
        </p:nvSpPr>
        <p:spPr/>
        <p:txBody>
          <a:bodyPr/>
          <a:lstStyle/>
          <a:p>
            <a:fld id="{3603C858-3704-5C45-B4D7-C20038A3C7DA}" type="slidenum">
              <a:rPr lang="en-US" smtClean="0"/>
              <a:t>16</a:t>
            </a:fld>
            <a:endParaRPr lang="en-US"/>
          </a:p>
        </p:txBody>
      </p:sp>
    </p:spTree>
    <p:extLst>
      <p:ext uri="{BB962C8B-B14F-4D97-AF65-F5344CB8AC3E}">
        <p14:creationId xmlns:p14="http://schemas.microsoft.com/office/powerpoint/2010/main" val="17946465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typically area scanners are programmed into 2 zones – Warning (robot slows down) and a STOP zone</a:t>
            </a:r>
          </a:p>
          <a:p>
            <a:endParaRPr lang="en-US" dirty="0"/>
          </a:p>
          <a:p>
            <a:r>
              <a:rPr lang="en-US" dirty="0"/>
              <a:t>Reinforce:  In</a:t>
            </a:r>
            <a:r>
              <a:rPr lang="en-US" baseline="0" dirty="0"/>
              <a:t> the picture on the Right, the area scanner has three separate zones that could be programmed to have the robot move at different speeds.  For example, the robot could move at 100% speed if no one is inside the zone at all.  If somebody enters the yellow zone, the robot could slow to 75%.  If somebody enters the orange zone, the robot could slow to 50%.  And if the robot entered the red zone, it could emergency stop.  This is an example.  If your work cell has area scanners, you will learn about them in that robots specific training module.</a:t>
            </a:r>
            <a:endParaRPr lang="en-US" dirty="0"/>
          </a:p>
        </p:txBody>
      </p:sp>
      <p:sp>
        <p:nvSpPr>
          <p:cNvPr id="4" name="Slide Number Placeholder 3"/>
          <p:cNvSpPr>
            <a:spLocks noGrp="1"/>
          </p:cNvSpPr>
          <p:nvPr>
            <p:ph type="sldNum" sz="quarter" idx="10"/>
          </p:nvPr>
        </p:nvSpPr>
        <p:spPr/>
        <p:txBody>
          <a:bodyPr/>
          <a:lstStyle/>
          <a:p>
            <a:fld id="{3603C858-3704-5C45-B4D7-C20038A3C7DA}" type="slidenum">
              <a:rPr lang="en-US" smtClean="0"/>
              <a:t>17</a:t>
            </a:fld>
            <a:endParaRPr lang="en-US"/>
          </a:p>
        </p:txBody>
      </p:sp>
    </p:spTree>
    <p:extLst>
      <p:ext uri="{BB962C8B-B14F-4D97-AF65-F5344CB8AC3E}">
        <p14:creationId xmlns:p14="http://schemas.microsoft.com/office/powerpoint/2010/main" val="8819615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E-stop locations and configurations vary by robot</a:t>
            </a:r>
            <a:r>
              <a:rPr lang="en-US" sz="1200" baseline="0" dirty="0"/>
              <a:t> cell and site.  </a:t>
            </a:r>
            <a:endParaRPr lang="en-US" sz="1200" dirty="0"/>
          </a:p>
          <a:p>
            <a:endParaRPr lang="en-US" sz="1200" dirty="0"/>
          </a:p>
          <a:p>
            <a:r>
              <a:rPr lang="en-US" sz="1200" dirty="0"/>
              <a:t>E-stops are identified by a Red mushroom shaped button with a Yellow background. </a:t>
            </a:r>
          </a:p>
          <a:p>
            <a:endParaRPr lang="en-US" sz="1200" dirty="0"/>
          </a:p>
          <a:p>
            <a:r>
              <a:rPr lang="en-US" sz="1200" dirty="0"/>
              <a:t>E-stops can also be in the form of pull cords, typically identified by a red cord running along the length of the equipment.</a:t>
            </a:r>
          </a:p>
          <a:p>
            <a:pPr lvl="0"/>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Emergency Stops are located</a:t>
            </a:r>
            <a:r>
              <a:rPr lang="en-US" sz="1200" kern="1200" baseline="0" dirty="0">
                <a:solidFill>
                  <a:schemeClr val="tx1"/>
                </a:solidFill>
                <a:effectLst/>
                <a:latin typeface="+mn-lt"/>
                <a:ea typeface="+mn-ea"/>
                <a:cs typeface="+mn-cs"/>
              </a:rPr>
              <a:t> in several places on all Robot Cells, including the conveyance.</a:t>
            </a:r>
            <a:endParaRPr lang="en-US" sz="1200" kern="1200" dirty="0">
              <a:solidFill>
                <a:schemeClr val="tx1"/>
              </a:solidFill>
              <a:effectLst/>
              <a:latin typeface="+mn-lt"/>
              <a:ea typeface="+mn-ea"/>
              <a:cs typeface="+mn-cs"/>
            </a:endParaRPr>
          </a:p>
          <a:p>
            <a:pPr lvl="0"/>
            <a:r>
              <a:rPr lang="en-GB" sz="1200" kern="1200" dirty="0">
                <a:solidFill>
                  <a:schemeClr val="tx1"/>
                </a:solidFill>
                <a:effectLst/>
                <a:latin typeface="+mn-lt"/>
                <a:ea typeface="+mn-ea"/>
                <a:cs typeface="+mn-cs"/>
              </a:rPr>
              <a:t>An Emergency Stop immediately stops</a:t>
            </a:r>
            <a:r>
              <a:rPr lang="en-GB" sz="1200" kern="1200" baseline="0" dirty="0">
                <a:solidFill>
                  <a:schemeClr val="tx1"/>
                </a:solidFill>
                <a:effectLst/>
                <a:latin typeface="+mn-lt"/>
                <a:ea typeface="+mn-ea"/>
                <a:cs typeface="+mn-cs"/>
              </a:rPr>
              <a:t> the work cell </a:t>
            </a:r>
            <a:r>
              <a:rPr lang="en-GB" sz="1200" kern="1200" dirty="0">
                <a:solidFill>
                  <a:schemeClr val="tx1"/>
                </a:solidFill>
                <a:effectLst/>
                <a:latin typeface="+mn-lt"/>
                <a:ea typeface="+mn-ea"/>
                <a:cs typeface="+mn-cs"/>
              </a:rPr>
              <a:t>without regard to product, machine timing, machine position, or relationship with near-by equipment.</a:t>
            </a:r>
          </a:p>
          <a:p>
            <a:pPr lvl="0"/>
            <a:endParaRPr lang="en-GB" sz="1200" b="1" u="sng" kern="1200" dirty="0">
              <a:solidFill>
                <a:schemeClr val="tx1"/>
              </a:solidFill>
              <a:effectLst/>
              <a:latin typeface="+mn-lt"/>
              <a:ea typeface="+mn-ea"/>
              <a:cs typeface="+mn-cs"/>
            </a:endParaRPr>
          </a:p>
          <a:p>
            <a:pPr lvl="0"/>
            <a:r>
              <a:rPr lang="en-GB" sz="1200" b="1" u="sng" kern="1200" dirty="0">
                <a:solidFill>
                  <a:schemeClr val="tx1"/>
                </a:solidFill>
                <a:effectLst/>
                <a:latin typeface="+mn-lt"/>
                <a:ea typeface="+mn-ea"/>
                <a:cs typeface="+mn-cs"/>
              </a:rPr>
              <a:t>An emergency stop should only be used when continued operation is perceived to harm personnel or cause damage to equipment.</a:t>
            </a:r>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In many cases energy is not fully removed from equipment after an Emergency Stop.  Some equipment may store or maintain energy in electrical, pneumatic, hydraulic and mechanical systems in order to maintain current position to prevent harm or damage.</a:t>
            </a:r>
            <a:endParaRPr lang="en-US" dirty="0"/>
          </a:p>
        </p:txBody>
      </p:sp>
      <p:sp>
        <p:nvSpPr>
          <p:cNvPr id="4" name="Slide Number Placeholder 3"/>
          <p:cNvSpPr>
            <a:spLocks noGrp="1"/>
          </p:cNvSpPr>
          <p:nvPr>
            <p:ph type="sldNum" sz="quarter" idx="10"/>
          </p:nvPr>
        </p:nvSpPr>
        <p:spPr/>
        <p:txBody>
          <a:bodyPr/>
          <a:lstStyle/>
          <a:p>
            <a:fld id="{3603C858-3704-5C45-B4D7-C20038A3C7DA}" type="slidenum">
              <a:rPr lang="en-US" smtClean="0"/>
              <a:t>18</a:t>
            </a:fld>
            <a:endParaRPr lang="en-US"/>
          </a:p>
        </p:txBody>
      </p:sp>
    </p:spTree>
    <p:extLst>
      <p:ext uri="{BB962C8B-B14F-4D97-AF65-F5344CB8AC3E}">
        <p14:creationId xmlns:p14="http://schemas.microsoft.com/office/powerpoint/2010/main" val="40017207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b="0" u="none" kern="1200" baseline="0" dirty="0">
                <a:solidFill>
                  <a:schemeClr val="tx1"/>
                </a:solidFill>
                <a:effectLst/>
                <a:latin typeface="+mn-lt"/>
                <a:ea typeface="+mn-ea"/>
                <a:cs typeface="+mn-cs"/>
              </a:rPr>
              <a:t>Reinforce:</a:t>
            </a:r>
            <a:endParaRPr lang="en-US" sz="1200" b="0" u="none" kern="1200" dirty="0">
              <a:solidFill>
                <a:schemeClr val="tx1"/>
              </a:solidFill>
              <a:effectLst/>
              <a:latin typeface="+mn-lt"/>
              <a:ea typeface="+mn-ea"/>
              <a:cs typeface="+mn-cs"/>
            </a:endParaRPr>
          </a:p>
          <a:p>
            <a:pPr lvl="0"/>
            <a:r>
              <a:rPr lang="en-US" sz="1200" b="1" u="sng" kern="1200" dirty="0">
                <a:solidFill>
                  <a:schemeClr val="tx1"/>
                </a:solidFill>
                <a:effectLst/>
                <a:latin typeface="+mn-lt"/>
                <a:ea typeface="+mn-ea"/>
                <a:cs typeface="+mn-cs"/>
              </a:rPr>
              <a:t>Only press an emergency stop:</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If risk of harm to personnel.</a:t>
            </a:r>
          </a:p>
          <a:p>
            <a:pPr lvl="0"/>
            <a:r>
              <a:rPr lang="en-US" sz="1200" kern="1200" dirty="0">
                <a:solidFill>
                  <a:schemeClr val="tx1"/>
                </a:solidFill>
                <a:effectLst/>
                <a:latin typeface="+mn-lt"/>
                <a:ea typeface="+mn-ea"/>
                <a:cs typeface="+mn-cs"/>
              </a:rPr>
              <a:t>If risk of damage to equipment.</a:t>
            </a:r>
          </a:p>
          <a:p>
            <a:r>
              <a:rPr lang="en-US" sz="1200" kern="1200" dirty="0">
                <a:solidFill>
                  <a:schemeClr val="tx1"/>
                </a:solidFill>
                <a:effectLst/>
                <a:latin typeface="+mn-lt"/>
                <a:ea typeface="+mn-ea"/>
                <a:cs typeface="+mn-cs"/>
              </a:rPr>
              <a:t>Do not press an emergency stop for routine stopping of equipment.</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Scenario:</a:t>
            </a:r>
            <a:r>
              <a:rPr lang="en-US" sz="1200" kern="1200" baseline="0" dirty="0">
                <a:solidFill>
                  <a:schemeClr val="tx1"/>
                </a:solidFill>
                <a:effectLst/>
                <a:latin typeface="+mn-lt"/>
                <a:ea typeface="+mn-ea"/>
                <a:cs typeface="+mn-cs"/>
              </a:rPr>
              <a:t>  “When do you not pull an emergency stop?”  Answers:  On next slide</a:t>
            </a:r>
            <a:endParaRPr lang="en-US" dirty="0"/>
          </a:p>
        </p:txBody>
      </p:sp>
      <p:sp>
        <p:nvSpPr>
          <p:cNvPr id="4" name="Slide Number Placeholder 3"/>
          <p:cNvSpPr>
            <a:spLocks noGrp="1"/>
          </p:cNvSpPr>
          <p:nvPr>
            <p:ph type="sldNum" sz="quarter" idx="10"/>
          </p:nvPr>
        </p:nvSpPr>
        <p:spPr/>
        <p:txBody>
          <a:bodyPr/>
          <a:lstStyle/>
          <a:p>
            <a:fld id="{3603C858-3704-5C45-B4D7-C20038A3C7DA}" type="slidenum">
              <a:rPr lang="en-US" smtClean="0"/>
              <a:t>19</a:t>
            </a:fld>
            <a:endParaRPr lang="en-US"/>
          </a:p>
        </p:txBody>
      </p:sp>
    </p:spTree>
    <p:extLst>
      <p:ext uri="{BB962C8B-B14F-4D97-AF65-F5344CB8AC3E}">
        <p14:creationId xmlns:p14="http://schemas.microsoft.com/office/powerpoint/2010/main" val="12715419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03C858-3704-5C45-B4D7-C20038A3C7DA}" type="slidenum">
              <a:rPr lang="en-US" smtClean="0"/>
              <a:t>2</a:t>
            </a:fld>
            <a:endParaRPr lang="en-US"/>
          </a:p>
        </p:txBody>
      </p:sp>
    </p:spTree>
    <p:extLst>
      <p:ext uri="{BB962C8B-B14F-4D97-AF65-F5344CB8AC3E}">
        <p14:creationId xmlns:p14="http://schemas.microsoft.com/office/powerpoint/2010/main" val="12637899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Do not use an emergency stop button for routine stopping of equipment.</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Routine stopping of equipment should be done using a controlled, or cycle, stop.</a:t>
            </a:r>
          </a:p>
          <a:p>
            <a:pPr marL="171450" indent="-171450">
              <a:buFont typeface="Arial" panose="020B0604020202020204" pitchFamily="34" charset="0"/>
              <a:buChar char="•"/>
            </a:pPr>
            <a:r>
              <a:rPr lang="en-US" sz="1200" dirty="0">
                <a:latin typeface="Calibri" panose="020F0502020204030204" pitchFamily="34" charset="0"/>
              </a:rPr>
              <a:t>Controlled stops allow equipment to continue operation so that any production processes that may be sensitive to time, temperature, pressure or position are allowed to complete before motion stops.</a:t>
            </a:r>
          </a:p>
          <a:p>
            <a:pPr marL="171450" indent="-171450">
              <a:buFont typeface="Arial" panose="020B0604020202020204" pitchFamily="34" charset="0"/>
              <a:buChar char="•"/>
            </a:pPr>
            <a:r>
              <a:rPr lang="en-US" sz="1200" kern="1200" dirty="0">
                <a:solidFill>
                  <a:schemeClr val="tx1"/>
                </a:solidFill>
                <a:effectLst/>
                <a:latin typeface="Calibri" panose="020F0502020204030204" pitchFamily="34" charset="0"/>
                <a:ea typeface="+mn-ea"/>
                <a:cs typeface="+mn-cs"/>
              </a:rPr>
              <a:t>Industrial</a:t>
            </a:r>
            <a:r>
              <a:rPr lang="en-US" sz="1200" kern="1200" baseline="0" dirty="0">
                <a:solidFill>
                  <a:schemeClr val="tx1"/>
                </a:solidFill>
                <a:effectLst/>
                <a:latin typeface="Calibri" panose="020F0502020204030204" pitchFamily="34" charset="0"/>
                <a:ea typeface="+mn-ea"/>
                <a:cs typeface="+mn-cs"/>
              </a:rPr>
              <a:t> Robots used within Robot Cells have a lot of momentum during movements. Sudden stops through use of an E-Stop can destabilize or spill loads and, over time, will prematurely wear the robot cell’s complex systems.</a:t>
            </a:r>
          </a:p>
          <a:p>
            <a:pPr marL="171450" indent="-171450">
              <a:buFont typeface="Arial" panose="020B0604020202020204" pitchFamily="34" charset="0"/>
              <a:buChar char="•"/>
            </a:pPr>
            <a:r>
              <a:rPr lang="en-US" sz="1200" dirty="0">
                <a:latin typeface="Calibri" panose="020F0502020204030204" pitchFamily="34" charset="0"/>
              </a:rPr>
              <a:t>The coordinated stopping of equipment in this manner minimizes long-term equipment ware or unneeded expensive damages. (Picture shown are of the replacement of </a:t>
            </a:r>
            <a:r>
              <a:rPr lang="en-US" sz="1200" dirty="0" err="1">
                <a:latin typeface="Calibri" panose="020F0502020204030204" pitchFamily="34" charset="0"/>
              </a:rPr>
              <a:t>RoboStow</a:t>
            </a:r>
            <a:r>
              <a:rPr lang="en-US" sz="1200" dirty="0">
                <a:latin typeface="Calibri" panose="020F0502020204030204" pitchFamily="34" charset="0"/>
              </a:rPr>
              <a:t> at BFI3 on November</a:t>
            </a:r>
            <a:r>
              <a:rPr lang="en-US" sz="1200" baseline="0" dirty="0">
                <a:latin typeface="Calibri" panose="020F0502020204030204" pitchFamily="34" charset="0"/>
              </a:rPr>
              <a:t> 8</a:t>
            </a:r>
            <a:r>
              <a:rPr lang="en-US" sz="1200" baseline="30000" dirty="0">
                <a:latin typeface="Calibri" panose="020F0502020204030204" pitchFamily="34" charset="0"/>
              </a:rPr>
              <a:t>th</a:t>
            </a:r>
            <a:r>
              <a:rPr lang="en-US" sz="1200" baseline="0" dirty="0">
                <a:latin typeface="Calibri" panose="020F0502020204030204" pitchFamily="34" charset="0"/>
              </a:rPr>
              <a:t> 2016, replaced due to over excessive use of E-Stop for the purpose of a </a:t>
            </a:r>
            <a:r>
              <a:rPr lang="en-US" sz="1200" u="sng" baseline="0" dirty="0">
                <a:latin typeface="Calibri" panose="020F0502020204030204" pitchFamily="34" charset="0"/>
              </a:rPr>
              <a:t>controlled stop</a:t>
            </a:r>
            <a:r>
              <a:rPr lang="en-US" sz="1200" baseline="0" dirty="0">
                <a:latin typeface="Calibri" panose="020F0502020204030204" pitchFamily="34" charset="0"/>
              </a:rPr>
              <a:t>)</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603C858-3704-5C45-B4D7-C20038A3C7DA}" type="slidenum">
              <a:rPr lang="en-US" smtClean="0"/>
              <a:t>20</a:t>
            </a:fld>
            <a:endParaRPr lang="en-US"/>
          </a:p>
        </p:txBody>
      </p:sp>
    </p:spTree>
    <p:extLst>
      <p:ext uri="{BB962C8B-B14F-4D97-AF65-F5344CB8AC3E}">
        <p14:creationId xmlns:p14="http://schemas.microsoft.com/office/powerpoint/2010/main" val="1953206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Say: Teach pendants vary based on the robot manufacturer.  A typical Teach pendant is shown.</a:t>
            </a:r>
          </a:p>
          <a:p>
            <a:r>
              <a:rPr lang="en-US" baseline="0" dirty="0"/>
              <a:t>Reinforce:  A teach pendant is typically used by qualified Engineers, Maintenance Personnel, and Subject Matter Experts to program or manually control the robot.  In some cases, operations will use the teach pendant to perform basic operations such as Starting and Stopping the robot.</a:t>
            </a:r>
            <a:endParaRPr lang="en-US" dirty="0"/>
          </a:p>
        </p:txBody>
      </p:sp>
      <p:sp>
        <p:nvSpPr>
          <p:cNvPr id="4" name="Slide Number Placeholder 3"/>
          <p:cNvSpPr>
            <a:spLocks noGrp="1"/>
          </p:cNvSpPr>
          <p:nvPr>
            <p:ph type="sldNum" sz="quarter" idx="10"/>
          </p:nvPr>
        </p:nvSpPr>
        <p:spPr/>
        <p:txBody>
          <a:bodyPr/>
          <a:lstStyle/>
          <a:p>
            <a:fld id="{3603C858-3704-5C45-B4D7-C20038A3C7DA}" type="slidenum">
              <a:rPr lang="en-US" smtClean="0"/>
              <a:t>21</a:t>
            </a:fld>
            <a:endParaRPr lang="en-US"/>
          </a:p>
        </p:txBody>
      </p:sp>
    </p:spTree>
    <p:extLst>
      <p:ext uri="{BB962C8B-B14F-4D97-AF65-F5344CB8AC3E}">
        <p14:creationId xmlns:p14="http://schemas.microsoft.com/office/powerpoint/2010/main" val="20123158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dirty="0"/>
          </a:p>
        </p:txBody>
      </p:sp>
      <p:sp>
        <p:nvSpPr>
          <p:cNvPr id="4" name="Slide Number Placeholder 3"/>
          <p:cNvSpPr>
            <a:spLocks noGrp="1"/>
          </p:cNvSpPr>
          <p:nvPr>
            <p:ph type="sldNum" sz="quarter" idx="10"/>
          </p:nvPr>
        </p:nvSpPr>
        <p:spPr/>
        <p:txBody>
          <a:bodyPr/>
          <a:lstStyle/>
          <a:p>
            <a:fld id="{5D34803A-9A17-428E-B4C3-E126B6A53F78}" type="slidenum">
              <a:rPr lang="en-US" smtClean="0"/>
              <a:t>22</a:t>
            </a:fld>
            <a:endParaRPr lang="en-US" dirty="0"/>
          </a:p>
        </p:txBody>
      </p:sp>
    </p:spTree>
    <p:extLst>
      <p:ext uri="{BB962C8B-B14F-4D97-AF65-F5344CB8AC3E}">
        <p14:creationId xmlns:p14="http://schemas.microsoft.com/office/powerpoint/2010/main" val="33983386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baseline="0" dirty="0"/>
          </a:p>
          <a:p>
            <a:pPr lvl="0"/>
            <a:r>
              <a:rPr lang="en-US" baseline="0" dirty="0"/>
              <a:t>Reinforce:  If an emergency stop button is not working, before leaving the robot cell ensure the robot is stopped and if possible press a different emergency stop button </a:t>
            </a:r>
            <a:endParaRPr lang="en-US" dirty="0"/>
          </a:p>
        </p:txBody>
      </p:sp>
      <p:sp>
        <p:nvSpPr>
          <p:cNvPr id="4" name="Slide Number Placeholder 3"/>
          <p:cNvSpPr>
            <a:spLocks noGrp="1"/>
          </p:cNvSpPr>
          <p:nvPr>
            <p:ph type="sldNum" sz="quarter" idx="10"/>
          </p:nvPr>
        </p:nvSpPr>
        <p:spPr/>
        <p:txBody>
          <a:bodyPr/>
          <a:lstStyle/>
          <a:p>
            <a:fld id="{5D34803A-9A17-428E-B4C3-E126B6A53F78}" type="slidenum">
              <a:rPr lang="en-US" smtClean="0"/>
              <a:t>23</a:t>
            </a:fld>
            <a:endParaRPr lang="en-US" dirty="0"/>
          </a:p>
        </p:txBody>
      </p:sp>
    </p:spTree>
    <p:extLst>
      <p:ext uri="{BB962C8B-B14F-4D97-AF65-F5344CB8AC3E}">
        <p14:creationId xmlns:p14="http://schemas.microsoft.com/office/powerpoint/2010/main" val="3239309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(Read Slide)</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3603C858-3704-5C45-B4D7-C20038A3C7DA}" type="slidenum">
              <a:rPr lang="en-US" smtClean="0"/>
              <a:t>24</a:t>
            </a:fld>
            <a:endParaRPr lang="en-US"/>
          </a:p>
        </p:txBody>
      </p:sp>
    </p:spTree>
    <p:extLst>
      <p:ext uri="{BB962C8B-B14F-4D97-AF65-F5344CB8AC3E}">
        <p14:creationId xmlns:p14="http://schemas.microsoft.com/office/powerpoint/2010/main" val="25897358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a:t>Explain that robots include the</a:t>
            </a:r>
            <a:r>
              <a:rPr lang="en-US" baseline="0" dirty="0"/>
              <a:t> manipulator itself plus end of arm tools.</a:t>
            </a:r>
            <a:endParaRPr lang="en-US" dirty="0"/>
          </a:p>
        </p:txBody>
      </p:sp>
      <p:sp>
        <p:nvSpPr>
          <p:cNvPr id="4" name="Slide Number Placeholder 3"/>
          <p:cNvSpPr>
            <a:spLocks noGrp="1"/>
          </p:cNvSpPr>
          <p:nvPr>
            <p:ph type="sldNum" sz="quarter" idx="10"/>
          </p:nvPr>
        </p:nvSpPr>
        <p:spPr/>
        <p:txBody>
          <a:bodyPr/>
          <a:lstStyle/>
          <a:p>
            <a:fld id="{5D34803A-9A17-428E-B4C3-E126B6A53F78}" type="slidenum">
              <a:rPr lang="en-US" smtClean="0"/>
              <a:t>3</a:t>
            </a:fld>
            <a:endParaRPr lang="en-US" dirty="0"/>
          </a:p>
        </p:txBody>
      </p:sp>
    </p:spTree>
    <p:extLst>
      <p:ext uri="{BB962C8B-B14F-4D97-AF65-F5344CB8AC3E}">
        <p14:creationId xmlns:p14="http://schemas.microsoft.com/office/powerpoint/2010/main" val="6137071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baseline="0" dirty="0"/>
              <a:t>Emphasize that robots are helping us grow and meet our customers needs, AND helping associates do their jobs better.</a:t>
            </a:r>
            <a:endParaRPr lang="en-US" dirty="0"/>
          </a:p>
        </p:txBody>
      </p:sp>
      <p:sp>
        <p:nvSpPr>
          <p:cNvPr id="4" name="Slide Number Placeholder 3"/>
          <p:cNvSpPr>
            <a:spLocks noGrp="1"/>
          </p:cNvSpPr>
          <p:nvPr>
            <p:ph type="sldNum" sz="quarter" idx="10"/>
          </p:nvPr>
        </p:nvSpPr>
        <p:spPr/>
        <p:txBody>
          <a:bodyPr/>
          <a:lstStyle/>
          <a:p>
            <a:fld id="{5D34803A-9A17-428E-B4C3-E126B6A53F78}" type="slidenum">
              <a:rPr lang="en-US" smtClean="0"/>
              <a:t>4</a:t>
            </a:fld>
            <a:endParaRPr lang="en-US" dirty="0"/>
          </a:p>
        </p:txBody>
      </p:sp>
    </p:spTree>
    <p:extLst>
      <p:ext uri="{BB962C8B-B14F-4D97-AF65-F5344CB8AC3E}">
        <p14:creationId xmlns:p14="http://schemas.microsoft.com/office/powerpoint/2010/main" val="18676138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dirty="0"/>
          </a:p>
          <a:p>
            <a:pPr lvl="0"/>
            <a:r>
              <a:rPr lang="en-US" dirty="0"/>
              <a:t>Every work</a:t>
            </a:r>
            <a:r>
              <a:rPr lang="en-US" baseline="0" dirty="0"/>
              <a:t> cell type is unique and distinct.  Before working on any robot cell, you will receive additional detailed training on that specific robot cell layout and devices.</a:t>
            </a:r>
            <a:endParaRPr lang="en-US" dirty="0"/>
          </a:p>
        </p:txBody>
      </p:sp>
      <p:sp>
        <p:nvSpPr>
          <p:cNvPr id="4" name="Slide Number Placeholder 3"/>
          <p:cNvSpPr>
            <a:spLocks noGrp="1"/>
          </p:cNvSpPr>
          <p:nvPr>
            <p:ph type="sldNum" sz="quarter" idx="10"/>
          </p:nvPr>
        </p:nvSpPr>
        <p:spPr/>
        <p:txBody>
          <a:bodyPr/>
          <a:lstStyle/>
          <a:p>
            <a:fld id="{5D34803A-9A17-428E-B4C3-E126B6A53F78}" type="slidenum">
              <a:rPr lang="en-US" smtClean="0"/>
              <a:t>5</a:t>
            </a:fld>
            <a:endParaRPr lang="en-US" dirty="0"/>
          </a:p>
        </p:txBody>
      </p:sp>
    </p:spTree>
    <p:extLst>
      <p:ext uri="{BB962C8B-B14F-4D97-AF65-F5344CB8AC3E}">
        <p14:creationId xmlns:p14="http://schemas.microsoft.com/office/powerpoint/2010/main" val="35849582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Explain:</a:t>
            </a:r>
          </a:p>
          <a:p>
            <a:pPr marL="171450" marR="0" lvl="0" indent="-171450" algn="l" defTabSz="457200" rtl="0" eaLnBrk="1" fontAlgn="auto" latinLnBrk="0" hangingPunct="1">
              <a:lnSpc>
                <a:spcPct val="100000"/>
              </a:lnSpc>
              <a:spcBef>
                <a:spcPts val="0"/>
              </a:spcBef>
              <a:spcAft>
                <a:spcPts val="0"/>
              </a:spcAft>
              <a:buClrTx/>
              <a:buSzTx/>
              <a:buFont typeface="Arial" charset="0"/>
              <a:buChar char="•"/>
              <a:tabLst/>
              <a:defRPr/>
            </a:pPr>
            <a:r>
              <a:rPr lang="en-US" dirty="0"/>
              <a:t>Robot motion can present serious crush hazards which may cause dismemberment or death. </a:t>
            </a:r>
          </a:p>
          <a:p>
            <a:pPr marL="171450" marR="0" lvl="0" indent="-171450" algn="l" defTabSz="457200" rtl="0" eaLnBrk="1" fontAlgn="auto" latinLnBrk="0" hangingPunct="1">
              <a:lnSpc>
                <a:spcPct val="100000"/>
              </a:lnSpc>
              <a:spcBef>
                <a:spcPts val="0"/>
              </a:spcBef>
              <a:spcAft>
                <a:spcPts val="0"/>
              </a:spcAft>
              <a:buClrTx/>
              <a:buSzTx/>
              <a:buFont typeface="Arial" charset="0"/>
              <a:buChar char="•"/>
              <a:tabLst/>
              <a:defRPr/>
            </a:pPr>
            <a:r>
              <a:rPr lang="en-US" dirty="0"/>
              <a:t>As a result we ensure that all Robot motion is restricted within a defined work envelope. </a:t>
            </a:r>
          </a:p>
          <a:p>
            <a:pPr marL="171450" marR="0" lvl="0" indent="-171450" algn="l" defTabSz="457200" rtl="0" eaLnBrk="1" fontAlgn="auto" latinLnBrk="0" hangingPunct="1">
              <a:lnSpc>
                <a:spcPct val="100000"/>
              </a:lnSpc>
              <a:spcBef>
                <a:spcPts val="0"/>
              </a:spcBef>
              <a:spcAft>
                <a:spcPts val="0"/>
              </a:spcAft>
              <a:buClrTx/>
              <a:buSzTx/>
              <a:buFont typeface="Arial" charset="0"/>
              <a:buChar char="•"/>
              <a:tabLst/>
              <a:defRPr/>
            </a:pPr>
            <a:r>
              <a:rPr lang="en-US" dirty="0"/>
              <a:t>We limit access to this work envelope by using a perimeter fence or by using safeguarding devices such as light curtains or area scanners which will stop all robot motion when an operator approaches the robot.</a:t>
            </a:r>
          </a:p>
          <a:p>
            <a:pPr lvl="0"/>
            <a:endParaRPr lang="en-US" baseline="0" dirty="0"/>
          </a:p>
          <a:p>
            <a:pPr lvl="0"/>
            <a:endParaRPr lang="en-US" baseline="0" dirty="0"/>
          </a:p>
          <a:p>
            <a:pPr lvl="0"/>
            <a:endParaRPr lang="en-US" dirty="0"/>
          </a:p>
          <a:p>
            <a:endParaRPr lang="en-US" sz="1200" dirty="0"/>
          </a:p>
        </p:txBody>
      </p:sp>
      <p:sp>
        <p:nvSpPr>
          <p:cNvPr id="4" name="Slide Number Placeholder 3"/>
          <p:cNvSpPr>
            <a:spLocks noGrp="1"/>
          </p:cNvSpPr>
          <p:nvPr>
            <p:ph type="sldNum" sz="quarter" idx="10"/>
          </p:nvPr>
        </p:nvSpPr>
        <p:spPr/>
        <p:txBody>
          <a:bodyPr/>
          <a:lstStyle/>
          <a:p>
            <a:fld id="{5D34803A-9A17-428E-B4C3-E126B6A53F78}" type="slidenum">
              <a:rPr lang="en-US" smtClean="0"/>
              <a:t>6</a:t>
            </a:fld>
            <a:endParaRPr lang="en-US" dirty="0"/>
          </a:p>
        </p:txBody>
      </p:sp>
    </p:spTree>
    <p:extLst>
      <p:ext uri="{BB962C8B-B14F-4D97-AF65-F5344CB8AC3E}">
        <p14:creationId xmlns:p14="http://schemas.microsoft.com/office/powerpoint/2010/main" val="13034863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a:t>Robot cells may comprise of additional equipment such as conveyors. </a:t>
            </a:r>
          </a:p>
          <a:p>
            <a:pPr marL="171450" indent="-171450">
              <a:buFont typeface="Arial" charset="0"/>
              <a:buChar char="•"/>
            </a:pPr>
            <a:r>
              <a:rPr lang="en-US" dirty="0"/>
              <a:t>Refer to right picture:</a:t>
            </a:r>
            <a:r>
              <a:rPr lang="en-US" baseline="0" dirty="0"/>
              <a:t> </a:t>
            </a:r>
            <a:r>
              <a:rPr lang="en-US" dirty="0"/>
              <a:t>Where such equipment exist, all hazards (In running nip points, entanglement hazards) are protected by additional fixed safeguarding. </a:t>
            </a:r>
          </a:p>
          <a:p>
            <a:pPr marL="171450" indent="-171450">
              <a:buFont typeface="Arial" charset="0"/>
              <a:buChar char="•"/>
            </a:pPr>
            <a:r>
              <a:rPr lang="en-US" dirty="0"/>
              <a:t>Refer to left picture: In the event where a large opening may be required to allow for product to move into the robot</a:t>
            </a:r>
            <a:r>
              <a:rPr lang="en-US" baseline="0" dirty="0"/>
              <a:t> </a:t>
            </a:r>
            <a:r>
              <a:rPr lang="en-US" dirty="0"/>
              <a:t>cell, additional safeguarding devices such as light curtains are used to detect human entry into the restricted robot work space.</a:t>
            </a:r>
            <a:r>
              <a:rPr lang="en-US" baseline="0" dirty="0"/>
              <a:t>  In this example, </a:t>
            </a:r>
            <a:r>
              <a:rPr lang="en-US" dirty="0"/>
              <a:t>light curtains detect human entry but are muted when a pallet goes through.</a:t>
            </a:r>
          </a:p>
        </p:txBody>
      </p:sp>
      <p:sp>
        <p:nvSpPr>
          <p:cNvPr id="4" name="Slide Number Placeholder 3"/>
          <p:cNvSpPr>
            <a:spLocks noGrp="1"/>
          </p:cNvSpPr>
          <p:nvPr>
            <p:ph type="sldNum" sz="quarter" idx="10"/>
          </p:nvPr>
        </p:nvSpPr>
        <p:spPr/>
        <p:txBody>
          <a:bodyPr/>
          <a:lstStyle/>
          <a:p>
            <a:fld id="{5D34803A-9A17-428E-B4C3-E126B6A53F78}" type="slidenum">
              <a:rPr lang="en-US" smtClean="0"/>
              <a:t>7</a:t>
            </a:fld>
            <a:endParaRPr lang="en-US" dirty="0"/>
          </a:p>
        </p:txBody>
      </p:sp>
    </p:spTree>
    <p:extLst>
      <p:ext uri="{BB962C8B-B14F-4D97-AF65-F5344CB8AC3E}">
        <p14:creationId xmlns:p14="http://schemas.microsoft.com/office/powerpoint/2010/main" val="33522701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No one is allowed in </a:t>
            </a:r>
            <a:r>
              <a:rPr lang="en-US" sz="1200" i="1" dirty="0"/>
              <a:t>any</a:t>
            </a:r>
            <a:r>
              <a:rPr lang="en-US" sz="1200" dirty="0"/>
              <a:t> Robot cell unless they have received proper, certified training on the specific Robot cell.  Within a Robot cell, the Robot arm has the ability to move throughout the overall area. </a:t>
            </a:r>
          </a:p>
          <a:p>
            <a:pPr lvl="0"/>
            <a:endParaRPr lang="en-US" baseline="0" dirty="0"/>
          </a:p>
          <a:p>
            <a:pPr lvl="0"/>
            <a:r>
              <a:rPr lang="en-US" baseline="0" dirty="0"/>
              <a:t>Explain that everyone trained to work on a robot cell will receive a badge stating their training completion date and level of training.  The associate must have that badge in their </a:t>
            </a:r>
            <a:r>
              <a:rPr lang="en-US" baseline="0" dirty="0" err="1"/>
              <a:t>pocession</a:t>
            </a:r>
            <a:r>
              <a:rPr lang="en-US" baseline="0" dirty="0"/>
              <a:t> in order to use the machine. An associate must be trained on the specific robot work cell to interact with it. This training alone does not permit an associate from working on all robots.</a:t>
            </a:r>
            <a:endParaRPr lang="en-US" dirty="0"/>
          </a:p>
        </p:txBody>
      </p:sp>
      <p:sp>
        <p:nvSpPr>
          <p:cNvPr id="4" name="Slide Number Placeholder 3"/>
          <p:cNvSpPr>
            <a:spLocks noGrp="1"/>
          </p:cNvSpPr>
          <p:nvPr>
            <p:ph type="sldNum" sz="quarter" idx="10"/>
          </p:nvPr>
        </p:nvSpPr>
        <p:spPr/>
        <p:txBody>
          <a:bodyPr/>
          <a:lstStyle/>
          <a:p>
            <a:fld id="{5D34803A-9A17-428E-B4C3-E126B6A53F78}" type="slidenum">
              <a:rPr lang="en-US" smtClean="0"/>
              <a:t>8</a:t>
            </a:fld>
            <a:endParaRPr lang="en-US" dirty="0"/>
          </a:p>
        </p:txBody>
      </p:sp>
    </p:spTree>
    <p:extLst>
      <p:ext uri="{BB962C8B-B14F-4D97-AF65-F5344CB8AC3E}">
        <p14:creationId xmlns:p14="http://schemas.microsoft.com/office/powerpoint/2010/main" val="12098791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a:t>The picture on the right shows a tote that was crushed</a:t>
            </a:r>
            <a:r>
              <a:rPr lang="en-US" baseline="0" dirty="0"/>
              <a:t> by the robot.  This is a scenario where Operations would contact Maintenance to recover the robot cell.</a:t>
            </a:r>
            <a:endParaRPr lang="en-US" dirty="0"/>
          </a:p>
        </p:txBody>
      </p:sp>
      <p:sp>
        <p:nvSpPr>
          <p:cNvPr id="4" name="Slide Number Placeholder 3"/>
          <p:cNvSpPr>
            <a:spLocks noGrp="1"/>
          </p:cNvSpPr>
          <p:nvPr>
            <p:ph type="sldNum" sz="quarter" idx="10"/>
          </p:nvPr>
        </p:nvSpPr>
        <p:spPr/>
        <p:txBody>
          <a:bodyPr/>
          <a:lstStyle/>
          <a:p>
            <a:fld id="{5D34803A-9A17-428E-B4C3-E126B6A53F78}" type="slidenum">
              <a:rPr lang="en-US" smtClean="0"/>
              <a:t>9</a:t>
            </a:fld>
            <a:endParaRPr lang="en-US" dirty="0"/>
          </a:p>
        </p:txBody>
      </p:sp>
    </p:spTree>
    <p:extLst>
      <p:ext uri="{BB962C8B-B14F-4D97-AF65-F5344CB8AC3E}">
        <p14:creationId xmlns:p14="http://schemas.microsoft.com/office/powerpoint/2010/main" val="36866589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3544573"/>
            <a:ext cx="8229600" cy="652462"/>
          </a:xfrm>
          <a:solidFill>
            <a:schemeClr val="tx2">
              <a:lumMod val="20000"/>
              <a:lumOff val="80000"/>
            </a:schemeClr>
          </a:solidFill>
        </p:spPr>
        <p:txBody>
          <a:bodyPr>
            <a:normAutofit/>
          </a:bodyPr>
          <a:lstStyle>
            <a:lvl1pPr marL="0" indent="0" algn="r">
              <a:buNone/>
              <a:defRPr sz="3400">
                <a:solidFill>
                  <a:schemeClr val="tx1">
                    <a:tint val="75000"/>
                  </a:schemeClr>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2" name="Title 11"/>
          <p:cNvSpPr>
            <a:spLocks noGrp="1"/>
          </p:cNvSpPr>
          <p:nvPr>
            <p:ph type="title"/>
          </p:nvPr>
        </p:nvSpPr>
        <p:spPr>
          <a:xfrm>
            <a:off x="457200" y="2401573"/>
            <a:ext cx="8229600" cy="1143000"/>
          </a:xfrm>
        </p:spPr>
        <p:txBody>
          <a:bodyPr/>
          <a:lstStyle/>
          <a:p>
            <a:r>
              <a:rPr lang="en-US"/>
              <a:t>Click to edit Master title style</a:t>
            </a:r>
          </a:p>
        </p:txBody>
      </p:sp>
      <p:sp>
        <p:nvSpPr>
          <p:cNvPr id="13" name="Date Placeholder 12"/>
          <p:cNvSpPr>
            <a:spLocks noGrp="1"/>
          </p:cNvSpPr>
          <p:nvPr>
            <p:ph type="dt" sz="half" idx="10"/>
          </p:nvPr>
        </p:nvSpPr>
        <p:spPr/>
        <p:txBody>
          <a:bodyPr/>
          <a:lstStyle/>
          <a:p>
            <a:fld id="{F57BD9EB-D39B-9C42-90FF-AD8F03777538}" type="datetime1">
              <a:rPr lang="en-US" smtClean="0"/>
              <a:t>6/11/2018</a:t>
            </a:fld>
            <a:endParaRPr lang="en-US"/>
          </a:p>
        </p:txBody>
      </p:sp>
      <p:sp>
        <p:nvSpPr>
          <p:cNvPr id="14" name="Footer Placeholder 13"/>
          <p:cNvSpPr>
            <a:spLocks noGrp="1"/>
          </p:cNvSpPr>
          <p:nvPr>
            <p:ph type="ftr" sz="quarter" idx="11"/>
          </p:nvPr>
        </p:nvSpPr>
        <p:spPr/>
        <p:txBody>
          <a:bodyPr/>
          <a:lstStyle/>
          <a:p>
            <a:r>
              <a:rPr lang="en-US"/>
              <a:t>Amazon Confidential</a:t>
            </a:r>
            <a:endParaRPr lang="en-US" dirty="0"/>
          </a:p>
        </p:txBody>
      </p:sp>
      <p:sp>
        <p:nvSpPr>
          <p:cNvPr id="15" name="Slide Number Placeholder 14"/>
          <p:cNvSpPr>
            <a:spLocks noGrp="1"/>
          </p:cNvSpPr>
          <p:nvPr>
            <p:ph type="sldNum" sz="quarter" idx="12"/>
          </p:nvPr>
        </p:nvSpPr>
        <p:spPr/>
        <p:txBody>
          <a:bodyPr/>
          <a:lstStyle/>
          <a:p>
            <a:fld id="{9406F9C7-B332-6B4B-9F9D-6EB6DCC2C550}" type="slidenum">
              <a:rPr lang="en-US" smtClean="0"/>
              <a:pPr/>
              <a:t>‹#›</a:t>
            </a:fld>
            <a:endParaRPr lang="en-US" dirty="0"/>
          </a:p>
        </p:txBody>
      </p:sp>
    </p:spTree>
    <p:extLst>
      <p:ext uri="{BB962C8B-B14F-4D97-AF65-F5344CB8AC3E}">
        <p14:creationId xmlns:p14="http://schemas.microsoft.com/office/powerpoint/2010/main" val="32818950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3AC856-5729-244D-8A7C-5DA98CCFE041}" type="datetime1">
              <a:rPr lang="en-US" smtClean="0"/>
              <a:t>6/11/2018</a:t>
            </a:fld>
            <a:endParaRPr lang="en-US"/>
          </a:p>
        </p:txBody>
      </p:sp>
      <p:sp>
        <p:nvSpPr>
          <p:cNvPr id="5" name="Footer Placeholder 4"/>
          <p:cNvSpPr>
            <a:spLocks noGrp="1"/>
          </p:cNvSpPr>
          <p:nvPr>
            <p:ph type="ftr" sz="quarter" idx="11"/>
          </p:nvPr>
        </p:nvSpPr>
        <p:spPr/>
        <p:txBody>
          <a:bodyPr/>
          <a:lstStyle/>
          <a:p>
            <a:r>
              <a:rPr lang="en-US"/>
              <a:t>Amazon Confidential</a:t>
            </a:r>
          </a:p>
        </p:txBody>
      </p:sp>
      <p:sp>
        <p:nvSpPr>
          <p:cNvPr id="6" name="Slide Number Placeholder 5"/>
          <p:cNvSpPr>
            <a:spLocks noGrp="1"/>
          </p:cNvSpPr>
          <p:nvPr>
            <p:ph type="sldNum" sz="quarter" idx="12"/>
          </p:nvPr>
        </p:nvSpPr>
        <p:spPr/>
        <p:txBody>
          <a:bodyPr/>
          <a:lstStyle/>
          <a:p>
            <a:fld id="{9406F9C7-B332-6B4B-9F9D-6EB6DCC2C550}" type="slidenum">
              <a:rPr lang="en-US" smtClean="0"/>
              <a:t>‹#›</a:t>
            </a:fld>
            <a:endParaRPr lang="en-US" dirty="0"/>
          </a:p>
        </p:txBody>
      </p:sp>
    </p:spTree>
    <p:extLst>
      <p:ext uri="{BB962C8B-B14F-4D97-AF65-F5344CB8AC3E}">
        <p14:creationId xmlns:p14="http://schemas.microsoft.com/office/powerpoint/2010/main" val="39189027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8BB7A6-C464-E94A-8A4A-30B2BB852F81}" type="datetime1">
              <a:rPr lang="en-US" smtClean="0"/>
              <a:t>6/11/2018</a:t>
            </a:fld>
            <a:endParaRPr lang="en-US"/>
          </a:p>
        </p:txBody>
      </p:sp>
      <p:sp>
        <p:nvSpPr>
          <p:cNvPr id="5" name="Footer Placeholder 4"/>
          <p:cNvSpPr>
            <a:spLocks noGrp="1"/>
          </p:cNvSpPr>
          <p:nvPr>
            <p:ph type="ftr" sz="quarter" idx="11"/>
          </p:nvPr>
        </p:nvSpPr>
        <p:spPr/>
        <p:txBody>
          <a:bodyPr/>
          <a:lstStyle/>
          <a:p>
            <a:r>
              <a:rPr lang="en-US"/>
              <a:t>Amazon Confidential</a:t>
            </a:r>
          </a:p>
        </p:txBody>
      </p:sp>
      <p:sp>
        <p:nvSpPr>
          <p:cNvPr id="6" name="Slide Number Placeholder 5"/>
          <p:cNvSpPr>
            <a:spLocks noGrp="1"/>
          </p:cNvSpPr>
          <p:nvPr>
            <p:ph type="sldNum" sz="quarter" idx="12"/>
          </p:nvPr>
        </p:nvSpPr>
        <p:spPr/>
        <p:txBody>
          <a:bodyPr/>
          <a:lstStyle/>
          <a:p>
            <a:fld id="{9406F9C7-B332-6B4B-9F9D-6EB6DCC2C550}" type="slidenum">
              <a:rPr lang="en-US" smtClean="0"/>
              <a:t>‹#›</a:t>
            </a:fld>
            <a:endParaRPr lang="en-US"/>
          </a:p>
        </p:txBody>
      </p:sp>
    </p:spTree>
    <p:extLst>
      <p:ext uri="{BB962C8B-B14F-4D97-AF65-F5344CB8AC3E}">
        <p14:creationId xmlns:p14="http://schemas.microsoft.com/office/powerpoint/2010/main" val="24140280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D220725-8070-6D44-A7D4-29097C69D881}" type="datetime1">
              <a:rPr lang="en-US" smtClean="0"/>
              <a:t>6/11/2018</a:t>
            </a:fld>
            <a:endParaRPr lang="en-US"/>
          </a:p>
        </p:txBody>
      </p:sp>
      <p:sp>
        <p:nvSpPr>
          <p:cNvPr id="6" name="Footer Placeholder 5"/>
          <p:cNvSpPr>
            <a:spLocks noGrp="1"/>
          </p:cNvSpPr>
          <p:nvPr>
            <p:ph type="ftr" sz="quarter" idx="11"/>
          </p:nvPr>
        </p:nvSpPr>
        <p:spPr/>
        <p:txBody>
          <a:bodyPr/>
          <a:lstStyle/>
          <a:p>
            <a:r>
              <a:rPr lang="en-US"/>
              <a:t>Amazon Confidential</a:t>
            </a:r>
          </a:p>
        </p:txBody>
      </p:sp>
      <p:sp>
        <p:nvSpPr>
          <p:cNvPr id="7" name="Slide Number Placeholder 6"/>
          <p:cNvSpPr>
            <a:spLocks noGrp="1"/>
          </p:cNvSpPr>
          <p:nvPr>
            <p:ph type="sldNum" sz="quarter" idx="12"/>
          </p:nvPr>
        </p:nvSpPr>
        <p:spPr/>
        <p:txBody>
          <a:bodyPr/>
          <a:lstStyle/>
          <a:p>
            <a:fld id="{9406F9C7-B332-6B4B-9F9D-6EB6DCC2C550}" type="slidenum">
              <a:rPr lang="en-US" smtClean="0"/>
              <a:t>‹#›</a:t>
            </a:fld>
            <a:endParaRPr lang="en-US"/>
          </a:p>
        </p:txBody>
      </p:sp>
    </p:spTree>
    <p:extLst>
      <p:ext uri="{BB962C8B-B14F-4D97-AF65-F5344CB8AC3E}">
        <p14:creationId xmlns:p14="http://schemas.microsoft.com/office/powerpoint/2010/main" val="2687172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C87CAE3-75BA-B642-9710-AA283C633071}" type="datetime1">
              <a:rPr lang="en-US" smtClean="0"/>
              <a:t>6/11/2018</a:t>
            </a:fld>
            <a:endParaRPr lang="en-US"/>
          </a:p>
        </p:txBody>
      </p:sp>
      <p:sp>
        <p:nvSpPr>
          <p:cNvPr id="8" name="Footer Placeholder 7"/>
          <p:cNvSpPr>
            <a:spLocks noGrp="1"/>
          </p:cNvSpPr>
          <p:nvPr>
            <p:ph type="ftr" sz="quarter" idx="11"/>
          </p:nvPr>
        </p:nvSpPr>
        <p:spPr/>
        <p:txBody>
          <a:bodyPr/>
          <a:lstStyle/>
          <a:p>
            <a:r>
              <a:rPr lang="en-US"/>
              <a:t>Amazon Confidential</a:t>
            </a:r>
          </a:p>
        </p:txBody>
      </p:sp>
      <p:sp>
        <p:nvSpPr>
          <p:cNvPr id="9" name="Slide Number Placeholder 8"/>
          <p:cNvSpPr>
            <a:spLocks noGrp="1"/>
          </p:cNvSpPr>
          <p:nvPr>
            <p:ph type="sldNum" sz="quarter" idx="12"/>
          </p:nvPr>
        </p:nvSpPr>
        <p:spPr/>
        <p:txBody>
          <a:bodyPr/>
          <a:lstStyle/>
          <a:p>
            <a:fld id="{9406F9C7-B332-6B4B-9F9D-6EB6DCC2C550}" type="slidenum">
              <a:rPr lang="en-US" smtClean="0"/>
              <a:t>‹#›</a:t>
            </a:fld>
            <a:endParaRPr lang="en-US"/>
          </a:p>
        </p:txBody>
      </p:sp>
    </p:spTree>
    <p:extLst>
      <p:ext uri="{BB962C8B-B14F-4D97-AF65-F5344CB8AC3E}">
        <p14:creationId xmlns:p14="http://schemas.microsoft.com/office/powerpoint/2010/main" val="40112135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F81ED74-13EB-4B44-8180-4247F3CE8B6F}" type="datetime1">
              <a:rPr lang="en-US" smtClean="0"/>
              <a:t>6/11/2018</a:t>
            </a:fld>
            <a:endParaRPr lang="en-US"/>
          </a:p>
        </p:txBody>
      </p:sp>
      <p:sp>
        <p:nvSpPr>
          <p:cNvPr id="4" name="Footer Placeholder 3"/>
          <p:cNvSpPr>
            <a:spLocks noGrp="1"/>
          </p:cNvSpPr>
          <p:nvPr>
            <p:ph type="ftr" sz="quarter" idx="11"/>
          </p:nvPr>
        </p:nvSpPr>
        <p:spPr/>
        <p:txBody>
          <a:bodyPr/>
          <a:lstStyle/>
          <a:p>
            <a:r>
              <a:rPr lang="en-US"/>
              <a:t>Amazon Confidential</a:t>
            </a:r>
          </a:p>
        </p:txBody>
      </p:sp>
      <p:sp>
        <p:nvSpPr>
          <p:cNvPr id="5" name="Slide Number Placeholder 4"/>
          <p:cNvSpPr>
            <a:spLocks noGrp="1"/>
          </p:cNvSpPr>
          <p:nvPr>
            <p:ph type="sldNum" sz="quarter" idx="12"/>
          </p:nvPr>
        </p:nvSpPr>
        <p:spPr/>
        <p:txBody>
          <a:bodyPr/>
          <a:lstStyle/>
          <a:p>
            <a:fld id="{9406F9C7-B332-6B4B-9F9D-6EB6DCC2C550}" type="slidenum">
              <a:rPr lang="en-US" smtClean="0"/>
              <a:t>‹#›</a:t>
            </a:fld>
            <a:endParaRPr lang="en-US"/>
          </a:p>
        </p:txBody>
      </p:sp>
    </p:spTree>
    <p:extLst>
      <p:ext uri="{BB962C8B-B14F-4D97-AF65-F5344CB8AC3E}">
        <p14:creationId xmlns:p14="http://schemas.microsoft.com/office/powerpoint/2010/main" val="9661319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4A8BA4-0E0E-8A42-873B-5D6D8C53F827}" type="datetime1">
              <a:rPr lang="en-US" smtClean="0"/>
              <a:t>6/11/2018</a:t>
            </a:fld>
            <a:endParaRPr lang="en-US"/>
          </a:p>
        </p:txBody>
      </p:sp>
      <p:sp>
        <p:nvSpPr>
          <p:cNvPr id="3" name="Footer Placeholder 2"/>
          <p:cNvSpPr>
            <a:spLocks noGrp="1"/>
          </p:cNvSpPr>
          <p:nvPr>
            <p:ph type="ftr" sz="quarter" idx="11"/>
          </p:nvPr>
        </p:nvSpPr>
        <p:spPr/>
        <p:txBody>
          <a:bodyPr/>
          <a:lstStyle/>
          <a:p>
            <a:r>
              <a:rPr lang="en-US"/>
              <a:t>Amazon Confidential</a:t>
            </a:r>
          </a:p>
        </p:txBody>
      </p:sp>
      <p:sp>
        <p:nvSpPr>
          <p:cNvPr id="4" name="Slide Number Placeholder 3"/>
          <p:cNvSpPr>
            <a:spLocks noGrp="1"/>
          </p:cNvSpPr>
          <p:nvPr>
            <p:ph type="sldNum" sz="quarter" idx="12"/>
          </p:nvPr>
        </p:nvSpPr>
        <p:spPr/>
        <p:txBody>
          <a:bodyPr/>
          <a:lstStyle/>
          <a:p>
            <a:fld id="{9406F9C7-B332-6B4B-9F9D-6EB6DCC2C550}" type="slidenum">
              <a:rPr lang="en-US" smtClean="0"/>
              <a:t>‹#›</a:t>
            </a:fld>
            <a:endParaRPr lang="en-US"/>
          </a:p>
        </p:txBody>
      </p:sp>
    </p:spTree>
    <p:extLst>
      <p:ext uri="{BB962C8B-B14F-4D97-AF65-F5344CB8AC3E}">
        <p14:creationId xmlns:p14="http://schemas.microsoft.com/office/powerpoint/2010/main" val="38030296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C06C23B-153A-2D48-97A2-33FA69B1AB89}" type="datetime1">
              <a:rPr lang="en-US" smtClean="0"/>
              <a:t>6/11/2018</a:t>
            </a:fld>
            <a:endParaRPr lang="en-US"/>
          </a:p>
        </p:txBody>
      </p:sp>
      <p:sp>
        <p:nvSpPr>
          <p:cNvPr id="6" name="Footer Placeholder 5"/>
          <p:cNvSpPr>
            <a:spLocks noGrp="1"/>
          </p:cNvSpPr>
          <p:nvPr>
            <p:ph type="ftr" sz="quarter" idx="11"/>
          </p:nvPr>
        </p:nvSpPr>
        <p:spPr/>
        <p:txBody>
          <a:bodyPr/>
          <a:lstStyle/>
          <a:p>
            <a:r>
              <a:rPr lang="en-US"/>
              <a:t>Amazon Confidential</a:t>
            </a:r>
          </a:p>
        </p:txBody>
      </p:sp>
      <p:sp>
        <p:nvSpPr>
          <p:cNvPr id="7" name="Slide Number Placeholder 6"/>
          <p:cNvSpPr>
            <a:spLocks noGrp="1"/>
          </p:cNvSpPr>
          <p:nvPr>
            <p:ph type="sldNum" sz="quarter" idx="12"/>
          </p:nvPr>
        </p:nvSpPr>
        <p:spPr/>
        <p:txBody>
          <a:bodyPr/>
          <a:lstStyle/>
          <a:p>
            <a:fld id="{9406F9C7-B332-6B4B-9F9D-6EB6DCC2C550}" type="slidenum">
              <a:rPr lang="en-US" smtClean="0"/>
              <a:t>‹#›</a:t>
            </a:fld>
            <a:endParaRPr lang="en-US"/>
          </a:p>
        </p:txBody>
      </p:sp>
    </p:spTree>
    <p:extLst>
      <p:ext uri="{BB962C8B-B14F-4D97-AF65-F5344CB8AC3E}">
        <p14:creationId xmlns:p14="http://schemas.microsoft.com/office/powerpoint/2010/main" val="35349179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703267C-C784-DB43-8B8B-F7FDFFB56843}" type="datetime1">
              <a:rPr lang="en-US" smtClean="0"/>
              <a:t>6/11/2018</a:t>
            </a:fld>
            <a:endParaRPr lang="en-US"/>
          </a:p>
        </p:txBody>
      </p:sp>
      <p:sp>
        <p:nvSpPr>
          <p:cNvPr id="6" name="Footer Placeholder 5"/>
          <p:cNvSpPr>
            <a:spLocks noGrp="1"/>
          </p:cNvSpPr>
          <p:nvPr>
            <p:ph type="ftr" sz="quarter" idx="11"/>
          </p:nvPr>
        </p:nvSpPr>
        <p:spPr/>
        <p:txBody>
          <a:bodyPr/>
          <a:lstStyle/>
          <a:p>
            <a:r>
              <a:rPr lang="en-US"/>
              <a:t>Amazon Confidential</a:t>
            </a:r>
          </a:p>
        </p:txBody>
      </p:sp>
      <p:sp>
        <p:nvSpPr>
          <p:cNvPr id="7" name="Slide Number Placeholder 6"/>
          <p:cNvSpPr>
            <a:spLocks noGrp="1"/>
          </p:cNvSpPr>
          <p:nvPr>
            <p:ph type="sldNum" sz="quarter" idx="12"/>
          </p:nvPr>
        </p:nvSpPr>
        <p:spPr/>
        <p:txBody>
          <a:bodyPr/>
          <a:lstStyle/>
          <a:p>
            <a:fld id="{9406F9C7-B332-6B4B-9F9D-6EB6DCC2C550}" type="slidenum">
              <a:rPr lang="en-US" smtClean="0"/>
              <a:t>‹#›</a:t>
            </a:fld>
            <a:endParaRPr lang="en-US"/>
          </a:p>
        </p:txBody>
      </p:sp>
    </p:spTree>
    <p:extLst>
      <p:ext uri="{BB962C8B-B14F-4D97-AF65-F5344CB8AC3E}">
        <p14:creationId xmlns:p14="http://schemas.microsoft.com/office/powerpoint/2010/main" val="48077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a:solidFill>
            <a:srgbClr val="FF9900"/>
          </a:solidFill>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b"/>
          <a:lstStyle>
            <a:lvl1pPr algn="l">
              <a:defRPr sz="1000">
                <a:solidFill>
                  <a:schemeClr val="tx1">
                    <a:tint val="75000"/>
                  </a:schemeClr>
                </a:solidFill>
              </a:defRPr>
            </a:lvl1pPr>
          </a:lstStyle>
          <a:p>
            <a:fld id="{11E0907D-1FED-F549-8A8E-F49D659864E6}" type="datetime1">
              <a:rPr lang="en-US" smtClean="0"/>
              <a:t>6/11/2018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b"/>
          <a:lstStyle>
            <a:lvl1pPr algn="ctr">
              <a:defRPr sz="1000">
                <a:solidFill>
                  <a:schemeClr val="tx1">
                    <a:tint val="75000"/>
                  </a:schemeClr>
                </a:solidFill>
              </a:defRPr>
            </a:lvl1pPr>
          </a:lstStyle>
          <a:p>
            <a:r>
              <a:rPr lang="en-US"/>
              <a:t>Amazon Confidential</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b"/>
          <a:lstStyle>
            <a:lvl1pPr algn="r">
              <a:defRPr sz="1000">
                <a:solidFill>
                  <a:schemeClr val="tx1">
                    <a:tint val="75000"/>
                  </a:schemeClr>
                </a:solidFill>
              </a:defRPr>
            </a:lvl1pPr>
          </a:lstStyle>
          <a:p>
            <a:endParaRPr lang="en-US" dirty="0"/>
          </a:p>
        </p:txBody>
      </p:sp>
      <p:pic>
        <p:nvPicPr>
          <p:cNvPr id="7" name="Picture 6" descr="EHS_SMALL-ICON.png"/>
          <p:cNvPicPr>
            <a:picLocks noChangeAspect="1"/>
          </p:cNvPicPr>
          <p:nvPr/>
        </p:nvPicPr>
        <p:blipFill>
          <a:blip r:embed="rId11" cstate="screen">
            <a:extLst>
              <a:ext uri="{28A0092B-C50C-407E-A947-70E740481C1C}">
                <a14:useLocalDpi xmlns:a14="http://schemas.microsoft.com/office/drawing/2010/main"/>
              </a:ext>
            </a:extLst>
          </a:blip>
          <a:stretch>
            <a:fillRect/>
          </a:stretch>
        </p:blipFill>
        <p:spPr>
          <a:xfrm>
            <a:off x="8686800" y="6361143"/>
            <a:ext cx="360332" cy="360332"/>
          </a:xfrm>
          <a:prstGeom prst="rect">
            <a:avLst/>
          </a:prstGeom>
        </p:spPr>
      </p:pic>
      <p:pic>
        <p:nvPicPr>
          <p:cNvPr id="8" name="Picture 7" descr="EHS_SMALL-ICON.png"/>
          <p:cNvPicPr>
            <a:picLocks noChangeAspect="1"/>
          </p:cNvPicPr>
          <p:nvPr/>
        </p:nvPicPr>
        <p:blipFill>
          <a:blip r:embed="rId11" cstate="screen">
            <a:extLst>
              <a:ext uri="{28A0092B-C50C-407E-A947-70E740481C1C}">
                <a14:useLocalDpi xmlns:a14="http://schemas.microsoft.com/office/drawing/2010/main"/>
              </a:ext>
            </a:extLst>
          </a:blip>
          <a:stretch>
            <a:fillRect/>
          </a:stretch>
        </p:blipFill>
        <p:spPr>
          <a:xfrm>
            <a:off x="8686800" y="6361143"/>
            <a:ext cx="360332" cy="360332"/>
          </a:xfrm>
          <a:prstGeom prst="rect">
            <a:avLst/>
          </a:prstGeom>
        </p:spPr>
      </p:pic>
      <p:pic>
        <p:nvPicPr>
          <p:cNvPr id="9" name="Picture 8" descr="EHS_SMALL-ICON.png"/>
          <p:cNvPicPr>
            <a:picLocks noChangeAspect="1"/>
          </p:cNvPicPr>
          <p:nvPr/>
        </p:nvPicPr>
        <p:blipFill>
          <a:blip r:embed="rId11" cstate="screen">
            <a:extLst>
              <a:ext uri="{28A0092B-C50C-407E-A947-70E740481C1C}">
                <a14:useLocalDpi xmlns:a14="http://schemas.microsoft.com/office/drawing/2010/main"/>
              </a:ext>
            </a:extLst>
          </a:blip>
          <a:stretch>
            <a:fillRect/>
          </a:stretch>
        </p:blipFill>
        <p:spPr>
          <a:xfrm>
            <a:off x="8686800" y="6361143"/>
            <a:ext cx="360332" cy="360332"/>
          </a:xfrm>
          <a:prstGeom prst="rect">
            <a:avLst/>
          </a:prstGeom>
        </p:spPr>
      </p:pic>
      <p:pic>
        <p:nvPicPr>
          <p:cNvPr id="10" name="Picture 9" descr="FC-Shield-Art-ai.ai"/>
          <p:cNvPicPr>
            <a:picLocks noChangeAspect="1"/>
          </p:cNvPicPr>
          <p:nvPr/>
        </p:nvPicPr>
        <p:blipFill rotWithShape="1">
          <a:blip r:embed="rId12" cstate="screen">
            <a:extLst>
              <a:ext uri="{28A0092B-C50C-407E-A947-70E740481C1C}">
                <a14:useLocalDpi xmlns:a14="http://schemas.microsoft.com/office/drawing/2010/main"/>
              </a:ext>
            </a:extLst>
          </a:blip>
          <a:srcRect l="13363" t="7493" r="13171" b="6268"/>
          <a:stretch/>
        </p:blipFill>
        <p:spPr>
          <a:xfrm>
            <a:off x="97167" y="6339749"/>
            <a:ext cx="360033" cy="422631"/>
          </a:xfrm>
          <a:prstGeom prst="rect">
            <a:avLst/>
          </a:prstGeom>
        </p:spPr>
      </p:pic>
    </p:spTree>
    <p:extLst>
      <p:ext uri="{BB962C8B-B14F-4D97-AF65-F5344CB8AC3E}">
        <p14:creationId xmlns:p14="http://schemas.microsoft.com/office/powerpoint/2010/main" val="77614071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Lst>
  <p:hf hdr="0"/>
  <p:txStyles>
    <p:titleStyle>
      <a:lvl1pPr algn="r" defTabSz="457200" rtl="0" eaLnBrk="1" latinLnBrk="0" hangingPunct="1">
        <a:spcBef>
          <a:spcPct val="0"/>
        </a:spcBef>
        <a:buNone/>
        <a:defRPr sz="4000" b="1" kern="1200">
          <a:solidFill>
            <a:schemeClr val="bg1"/>
          </a:solidFill>
          <a:latin typeface="Arial"/>
          <a:ea typeface="+mj-ea"/>
          <a:cs typeface="Arial"/>
        </a:defRPr>
      </a:lvl1pPr>
    </p:titleStyle>
    <p:bodyStyle>
      <a:lvl1pPr marL="342900" indent="-342900" algn="l" defTabSz="457200" rtl="0" eaLnBrk="1" latinLnBrk="0" hangingPunct="1">
        <a:spcBef>
          <a:spcPct val="20000"/>
        </a:spcBef>
        <a:buFont typeface="Arial"/>
        <a:buChar char="•"/>
        <a:defRPr sz="3200" kern="1200">
          <a:solidFill>
            <a:schemeClr val="bg1">
              <a:lumMod val="50000"/>
            </a:schemeClr>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bg1">
              <a:lumMod val="50000"/>
            </a:schemeClr>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bg1">
              <a:lumMod val="50000"/>
            </a:schemeClr>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bg1">
              <a:lumMod val="50000"/>
            </a:schemeClr>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bg1">
              <a:lumMod val="50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2.emf"/></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22.jpeg"/><Relationship Id="rId5" Type="http://schemas.openxmlformats.org/officeDocument/2006/relationships/image" Target="../media/image21.jpeg"/><Relationship Id="rId4" Type="http://schemas.openxmlformats.org/officeDocument/2006/relationships/image" Target="../media/image20.jpeg"/></Relationships>
</file>

<file path=ppt/slides/_rels/slide19.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4.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emf"/></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ltVert">
          <a:fgClr>
            <a:schemeClr val="bg1">
              <a:lumMod val="95000"/>
            </a:schemeClr>
          </a:fgClr>
          <a:bgClr>
            <a:schemeClr val="bg1"/>
          </a:bgClr>
        </a:pattFill>
        <a:effectLst/>
      </p:bgPr>
    </p:bg>
    <p:spTree>
      <p:nvGrpSpPr>
        <p:cNvPr id="1" name=""/>
        <p:cNvGrpSpPr/>
        <p:nvPr/>
      </p:nvGrpSpPr>
      <p:grpSpPr>
        <a:xfrm>
          <a:off x="0" y="0"/>
          <a:ext cx="0" cy="0"/>
          <a:chOff x="0" y="0"/>
          <a:chExt cx="0" cy="0"/>
        </a:xfrm>
      </p:grpSpPr>
      <p:pic>
        <p:nvPicPr>
          <p:cNvPr id="6" name="Picture 5" descr="EHS_v1_highResolution.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549400" y="1533412"/>
            <a:ext cx="6029145" cy="1618542"/>
          </a:xfrm>
          <a:prstGeom prst="rect">
            <a:avLst/>
          </a:prstGeom>
        </p:spPr>
      </p:pic>
      <p:sp>
        <p:nvSpPr>
          <p:cNvPr id="3" name="Footer Placeholder 2"/>
          <p:cNvSpPr>
            <a:spLocks noGrp="1"/>
          </p:cNvSpPr>
          <p:nvPr>
            <p:ph type="ftr" sz="quarter" idx="11"/>
          </p:nvPr>
        </p:nvSpPr>
        <p:spPr/>
        <p:txBody>
          <a:bodyPr/>
          <a:lstStyle/>
          <a:p>
            <a:r>
              <a:rPr lang="en-US"/>
              <a:t>Amazon Confidential</a:t>
            </a:r>
            <a:endParaRPr lang="en-US" dirty="0"/>
          </a:p>
        </p:txBody>
      </p:sp>
      <p:sp>
        <p:nvSpPr>
          <p:cNvPr id="4" name="Slide Number Placeholder 3"/>
          <p:cNvSpPr>
            <a:spLocks noGrp="1"/>
          </p:cNvSpPr>
          <p:nvPr>
            <p:ph type="sldNum" sz="quarter" idx="12"/>
          </p:nvPr>
        </p:nvSpPr>
        <p:spPr/>
        <p:txBody>
          <a:bodyPr/>
          <a:lstStyle/>
          <a:p>
            <a:r>
              <a:rPr lang="en-US"/>
              <a:t>1</a:t>
            </a:r>
            <a:endParaRPr lang="en-US" dirty="0"/>
          </a:p>
        </p:txBody>
      </p:sp>
      <p:sp>
        <p:nvSpPr>
          <p:cNvPr id="9" name="Subtitle 3"/>
          <p:cNvSpPr>
            <a:spLocks noGrp="1"/>
          </p:cNvSpPr>
          <p:nvPr>
            <p:ph type="subTitle" idx="1"/>
          </p:nvPr>
        </p:nvSpPr>
        <p:spPr>
          <a:xfrm>
            <a:off x="457200" y="3544573"/>
            <a:ext cx="8229600" cy="652462"/>
          </a:xfrm>
        </p:spPr>
        <p:txBody>
          <a:bodyPr>
            <a:normAutofit fontScale="85000" lnSpcReduction="10000"/>
          </a:bodyPr>
          <a:lstStyle/>
          <a:p>
            <a:pPr algn="ctr"/>
            <a:r>
              <a:rPr lang="en-US" dirty="0"/>
              <a:t>Robot Cell Safety 101 Training (Module 36225) </a:t>
            </a:r>
          </a:p>
        </p:txBody>
      </p:sp>
      <p:sp>
        <p:nvSpPr>
          <p:cNvPr id="5" name="TextBox 4"/>
          <p:cNvSpPr txBox="1"/>
          <p:nvPr/>
        </p:nvSpPr>
        <p:spPr>
          <a:xfrm flipH="1">
            <a:off x="457200" y="6415801"/>
            <a:ext cx="1967345" cy="246221"/>
          </a:xfrm>
          <a:prstGeom prst="rect">
            <a:avLst/>
          </a:prstGeom>
          <a:noFill/>
        </p:spPr>
        <p:txBody>
          <a:bodyPr wrap="square" rtlCol="0">
            <a:spAutoFit/>
          </a:bodyPr>
          <a:lstStyle/>
          <a:p>
            <a:r>
              <a:rPr lang="en-US" sz="1000"/>
              <a:t>Updated 11-17-16</a:t>
            </a:r>
          </a:p>
        </p:txBody>
      </p:sp>
    </p:spTree>
    <p:extLst>
      <p:ext uri="{BB962C8B-B14F-4D97-AF65-F5344CB8AC3E}">
        <p14:creationId xmlns:p14="http://schemas.microsoft.com/office/powerpoint/2010/main" val="39984959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Robot Cell State</a:t>
            </a:r>
          </a:p>
        </p:txBody>
      </p:sp>
      <p:sp>
        <p:nvSpPr>
          <p:cNvPr id="3" name="TextBox 2"/>
          <p:cNvSpPr txBox="1"/>
          <p:nvPr/>
        </p:nvSpPr>
        <p:spPr>
          <a:xfrm>
            <a:off x="557561" y="1784195"/>
            <a:ext cx="5114369" cy="3046988"/>
          </a:xfrm>
          <a:prstGeom prst="rect">
            <a:avLst/>
          </a:prstGeom>
          <a:noFill/>
        </p:spPr>
        <p:txBody>
          <a:bodyPr wrap="square" rtlCol="0">
            <a:spAutoFit/>
          </a:bodyPr>
          <a:lstStyle/>
          <a:p>
            <a:pPr marL="457200" indent="-457200">
              <a:buFont typeface="Arial" charset="0"/>
              <a:buChar char="•"/>
            </a:pPr>
            <a:r>
              <a:rPr lang="en-US" sz="3200" dirty="0">
                <a:latin typeface="Calibri" charset="0"/>
              </a:rPr>
              <a:t>Always assume that a robot cell is operating </a:t>
            </a:r>
          </a:p>
          <a:p>
            <a:pPr marL="457200" indent="-457200">
              <a:buFont typeface="Arial" charset="0"/>
              <a:buChar char="•"/>
            </a:pPr>
            <a:r>
              <a:rPr lang="en-US" sz="3200" dirty="0">
                <a:latin typeface="Calibri" charset="0"/>
              </a:rPr>
              <a:t>Robot cell specific training will define </a:t>
            </a:r>
            <a:r>
              <a:rPr lang="en-US" sz="3200" i="1" dirty="0">
                <a:latin typeface="Calibri" charset="0"/>
              </a:rPr>
              <a:t>how</a:t>
            </a:r>
            <a:r>
              <a:rPr lang="en-US" sz="3200" dirty="0">
                <a:latin typeface="Calibri" charset="0"/>
              </a:rPr>
              <a:t> to identify what state a cell is in (i.e. audible, </a:t>
            </a:r>
            <a:r>
              <a:rPr lang="en-US" sz="3200" dirty="0" err="1">
                <a:latin typeface="Calibri" charset="0"/>
              </a:rPr>
              <a:t>andon</a:t>
            </a:r>
            <a:r>
              <a:rPr lang="en-US" sz="3200" dirty="0">
                <a:latin typeface="Calibri" charset="0"/>
              </a:rPr>
              <a:t>, etc.)</a:t>
            </a:r>
            <a:endParaRPr lang="en-US" sz="2000" i="1" u="sng" dirty="0">
              <a:solidFill>
                <a:srgbClr val="FF0000"/>
              </a:solidFill>
            </a:endParaRPr>
          </a:p>
        </p:txBody>
      </p:sp>
      <p:pic>
        <p:nvPicPr>
          <p:cNvPr id="5" name="Picture 4"/>
          <p:cNvPicPr>
            <a:picLocks noChangeAspect="1"/>
          </p:cNvPicPr>
          <p:nvPr/>
        </p:nvPicPr>
        <p:blipFill>
          <a:blip r:embed="rId3">
            <a:extLst>
              <a:ext uri="{28A0092B-C50C-407E-A947-70E740481C1C}">
                <a14:useLocalDpi xmlns:a14="http://schemas.microsoft.com/office/drawing/2010/main"/>
              </a:ext>
            </a:extLst>
          </a:blip>
          <a:stretch>
            <a:fillRect/>
          </a:stretch>
        </p:blipFill>
        <p:spPr>
          <a:xfrm rot="5400000">
            <a:off x="5133008" y="2460509"/>
            <a:ext cx="4311373" cy="3233531"/>
          </a:xfrm>
          <a:prstGeom prst="rect">
            <a:avLst/>
          </a:prstGeom>
        </p:spPr>
      </p:pic>
    </p:spTree>
    <p:extLst>
      <p:ext uri="{BB962C8B-B14F-4D97-AF65-F5344CB8AC3E}">
        <p14:creationId xmlns:p14="http://schemas.microsoft.com/office/powerpoint/2010/main" val="12015403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Guards</a:t>
            </a:r>
            <a:r>
              <a:rPr lang="en-US" sz="3600"/>
              <a:t>, Curtains, Interlocks</a:t>
            </a:r>
            <a:endParaRPr lang="en-US" sz="3600" dirty="0"/>
          </a:p>
        </p:txBody>
      </p:sp>
      <p:sp>
        <p:nvSpPr>
          <p:cNvPr id="3" name="TextBox 2"/>
          <p:cNvSpPr txBox="1"/>
          <p:nvPr/>
        </p:nvSpPr>
        <p:spPr>
          <a:xfrm>
            <a:off x="3782291" y="2043692"/>
            <a:ext cx="4769427" cy="3877985"/>
          </a:xfrm>
          <a:prstGeom prst="rect">
            <a:avLst/>
          </a:prstGeom>
          <a:noFill/>
        </p:spPr>
        <p:txBody>
          <a:bodyPr wrap="square" rtlCol="0">
            <a:spAutoFit/>
          </a:bodyPr>
          <a:lstStyle/>
          <a:p>
            <a:r>
              <a:rPr lang="en-US" sz="2800" b="1" dirty="0"/>
              <a:t>Never tamper with or remove guards, block the light curtain, or override any interlocks.</a:t>
            </a:r>
          </a:p>
          <a:p>
            <a:endParaRPr lang="en-US" dirty="0"/>
          </a:p>
          <a:p>
            <a:r>
              <a:rPr lang="en-US" dirty="0"/>
              <a:t>Installed for </a:t>
            </a:r>
            <a:r>
              <a:rPr lang="en-US" i="1" dirty="0"/>
              <a:t>your</a:t>
            </a:r>
            <a:r>
              <a:rPr lang="en-US" dirty="0"/>
              <a:t> protection and for those people around you. </a:t>
            </a:r>
          </a:p>
          <a:p>
            <a:endParaRPr lang="en-US" dirty="0"/>
          </a:p>
          <a:p>
            <a:r>
              <a:rPr lang="en-US" dirty="0"/>
              <a:t>Should a guard become detached, </a:t>
            </a:r>
            <a:r>
              <a:rPr lang="en-US" u="sng" dirty="0"/>
              <a:t>perform a  controlled stop and notify a Manager immediately</a:t>
            </a:r>
            <a:r>
              <a:rPr lang="en-US" dirty="0"/>
              <a:t>.</a:t>
            </a:r>
          </a:p>
          <a:p>
            <a:endParaRPr lang="en-US" dirty="0"/>
          </a:p>
          <a:p>
            <a:r>
              <a:rPr lang="en-US" b="1" i="1" u="sng" dirty="0"/>
              <a:t>DO NOT attempt to replace a guard yourself.</a:t>
            </a:r>
          </a:p>
        </p:txBody>
      </p:sp>
      <p:pic>
        <p:nvPicPr>
          <p:cNvPr id="1026" name="irc_mi" descr="Image result for robot work cell guardi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457200" y="2111023"/>
            <a:ext cx="2790825" cy="3743325"/>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4" name="&quot;No&quot; Symbol 3"/>
          <p:cNvSpPr/>
          <p:nvPr/>
        </p:nvSpPr>
        <p:spPr>
          <a:xfrm>
            <a:off x="0" y="2043692"/>
            <a:ext cx="3665185" cy="3665185"/>
          </a:xfrm>
          <a:prstGeom prst="noSmoking">
            <a:avLst>
              <a:gd name="adj" fmla="val 4948"/>
            </a:avLst>
          </a:prstGeom>
          <a:solidFill>
            <a:srgbClr val="FF0000"/>
          </a:solidFill>
          <a:ln w="127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1345703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Read and Obey Posted Signs</a:t>
            </a:r>
          </a:p>
        </p:txBody>
      </p:sp>
      <p:pic>
        <p:nvPicPr>
          <p:cNvPr id="6" name="Picture 5"/>
          <p:cNvPicPr>
            <a:picLocks noChangeAspect="1"/>
          </p:cNvPicPr>
          <p:nvPr/>
        </p:nvPicPr>
        <p:blipFill>
          <a:blip r:embed="rId3"/>
          <a:stretch>
            <a:fillRect/>
          </a:stretch>
        </p:blipFill>
        <p:spPr>
          <a:xfrm>
            <a:off x="457200" y="1697581"/>
            <a:ext cx="3996710" cy="2926373"/>
          </a:xfrm>
          <a:prstGeom prst="rect">
            <a:avLst/>
          </a:prstGeom>
        </p:spPr>
      </p:pic>
      <p:pic>
        <p:nvPicPr>
          <p:cNvPr id="7" name="Picture 6"/>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530436" y="2917782"/>
            <a:ext cx="4156364" cy="3316763"/>
          </a:xfrm>
          <a:prstGeom prst="rect">
            <a:avLst/>
          </a:prstGeom>
        </p:spPr>
      </p:pic>
    </p:spTree>
    <p:extLst>
      <p:ext uri="{BB962C8B-B14F-4D97-AF65-F5344CB8AC3E}">
        <p14:creationId xmlns:p14="http://schemas.microsoft.com/office/powerpoint/2010/main" val="38980575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Dress Code Requirements</a:t>
            </a:r>
          </a:p>
        </p:txBody>
      </p:sp>
      <p:sp>
        <p:nvSpPr>
          <p:cNvPr id="3" name="TextBox 2"/>
          <p:cNvSpPr txBox="1"/>
          <p:nvPr/>
        </p:nvSpPr>
        <p:spPr>
          <a:xfrm>
            <a:off x="557561" y="1784195"/>
            <a:ext cx="7979941" cy="3231654"/>
          </a:xfrm>
          <a:prstGeom prst="rect">
            <a:avLst/>
          </a:prstGeom>
          <a:noFill/>
        </p:spPr>
        <p:txBody>
          <a:bodyPr wrap="square" rtlCol="0">
            <a:spAutoFit/>
          </a:bodyPr>
          <a:lstStyle/>
          <a:p>
            <a:r>
              <a:rPr lang="en-US" sz="3200" b="1" dirty="0"/>
              <a:t>Follow all Dress Code requirements when working around the Robot Cell</a:t>
            </a:r>
          </a:p>
          <a:p>
            <a:endParaRPr lang="en-US" sz="2000" dirty="0"/>
          </a:p>
          <a:p>
            <a:pPr marL="342900" indent="-342900">
              <a:buFont typeface="Arial" panose="020B0604020202020204" pitchFamily="34" charset="0"/>
              <a:buChar char="•"/>
            </a:pPr>
            <a:r>
              <a:rPr lang="en-US" sz="2000" dirty="0"/>
              <a:t>Never wear dangling jewelry</a:t>
            </a:r>
          </a:p>
          <a:p>
            <a:pPr marL="342900" indent="-342900">
              <a:buFont typeface="Arial" panose="020B0604020202020204" pitchFamily="34" charset="0"/>
              <a:buChar char="•"/>
            </a:pPr>
            <a:r>
              <a:rPr lang="en-US" sz="2000" dirty="0"/>
              <a:t>Shorten/Tie-Up loose long hair, or other material that can pull you into a pinch point</a:t>
            </a:r>
          </a:p>
          <a:p>
            <a:pPr marL="342900" indent="-342900">
              <a:buFont typeface="Arial" panose="020B0604020202020204" pitchFamily="34" charset="0"/>
              <a:buChar char="•"/>
            </a:pPr>
            <a:r>
              <a:rPr lang="en-US" sz="2000" dirty="0"/>
              <a:t>Always wear required Personal Protective Equipment (PPE) specific to the robot cell (defined in Robot cell’s specific training)</a:t>
            </a:r>
          </a:p>
          <a:p>
            <a:pPr marL="342900" indent="-342900">
              <a:buFont typeface="Arial" panose="020B0604020202020204" pitchFamily="34" charset="0"/>
              <a:buChar char="•"/>
            </a:pPr>
            <a:r>
              <a:rPr lang="en-US" sz="2000" dirty="0"/>
              <a:t>Always wear break-away badge holders near the Robot cell</a:t>
            </a:r>
          </a:p>
        </p:txBody>
      </p:sp>
    </p:spTree>
    <p:extLst>
      <p:ext uri="{BB962C8B-B14F-4D97-AF65-F5344CB8AC3E}">
        <p14:creationId xmlns:p14="http://schemas.microsoft.com/office/powerpoint/2010/main" val="37267035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Conveyance Safety</a:t>
            </a:r>
          </a:p>
        </p:txBody>
      </p:sp>
      <p:sp>
        <p:nvSpPr>
          <p:cNvPr id="3" name="TextBox 2"/>
          <p:cNvSpPr txBox="1"/>
          <p:nvPr/>
        </p:nvSpPr>
        <p:spPr>
          <a:xfrm>
            <a:off x="557561" y="1784195"/>
            <a:ext cx="7979941" cy="1877437"/>
          </a:xfrm>
          <a:prstGeom prst="rect">
            <a:avLst/>
          </a:prstGeom>
          <a:noFill/>
        </p:spPr>
        <p:txBody>
          <a:bodyPr wrap="square" rtlCol="0">
            <a:spAutoFit/>
          </a:bodyPr>
          <a:lstStyle/>
          <a:p>
            <a:r>
              <a:rPr lang="en-US" sz="3200" b="1" dirty="0"/>
              <a:t>Never stand, ride, lean, climb or crawl on or under powered or non‐powered Robot or conveyance.</a:t>
            </a:r>
          </a:p>
          <a:p>
            <a:endParaRPr lang="en-US" sz="2000" dirty="0"/>
          </a:p>
        </p:txBody>
      </p:sp>
      <p:pic>
        <p:nvPicPr>
          <p:cNvPr id="4" name="Picture 3"/>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943791" y="4014922"/>
            <a:ext cx="1885760" cy="2161905"/>
          </a:xfrm>
          <a:prstGeom prst="rect">
            <a:avLst/>
          </a:prstGeom>
        </p:spPr>
      </p:pic>
    </p:spTree>
    <p:extLst>
      <p:ext uri="{BB962C8B-B14F-4D97-AF65-F5344CB8AC3E}">
        <p14:creationId xmlns:p14="http://schemas.microsoft.com/office/powerpoint/2010/main" val="21334582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Light Curtain?</a:t>
            </a:r>
          </a:p>
        </p:txBody>
      </p:sp>
      <p:sp>
        <p:nvSpPr>
          <p:cNvPr id="3" name="Content Placeholder 2"/>
          <p:cNvSpPr>
            <a:spLocks noGrp="1"/>
          </p:cNvSpPr>
          <p:nvPr>
            <p:ph idx="1"/>
          </p:nvPr>
        </p:nvSpPr>
        <p:spPr>
          <a:xfrm>
            <a:off x="457200" y="1600201"/>
            <a:ext cx="8229600" cy="1413164"/>
          </a:xfrm>
        </p:spPr>
        <p:txBody>
          <a:bodyPr>
            <a:normAutofit/>
          </a:bodyPr>
          <a:lstStyle/>
          <a:p>
            <a:r>
              <a:rPr lang="en-US" sz="1800" dirty="0">
                <a:solidFill>
                  <a:schemeClr val="tx1"/>
                </a:solidFill>
              </a:rPr>
              <a:t>Certified Safety Device that creates an invisible barrier around a Robot’s work area.</a:t>
            </a:r>
          </a:p>
          <a:p>
            <a:pPr marL="295275" indent="-285750"/>
            <a:r>
              <a:rPr lang="en-US" sz="1800" dirty="0">
                <a:solidFill>
                  <a:schemeClr val="tx1"/>
                </a:solidFill>
              </a:rPr>
              <a:t>Breaking the light curtain will bring the robot cell to an immediate stop (E-stop).</a:t>
            </a:r>
          </a:p>
          <a:p>
            <a:endParaRPr lang="en-US" sz="2000" dirty="0"/>
          </a:p>
        </p:txBody>
      </p:sp>
      <p:sp>
        <p:nvSpPr>
          <p:cNvPr id="4" name="Date Placeholder 3"/>
          <p:cNvSpPr>
            <a:spLocks noGrp="1"/>
          </p:cNvSpPr>
          <p:nvPr>
            <p:ph type="dt" sz="half" idx="10"/>
          </p:nvPr>
        </p:nvSpPr>
        <p:spPr/>
        <p:txBody>
          <a:bodyPr/>
          <a:lstStyle/>
          <a:p>
            <a:fld id="{D33AC856-5729-244D-8A7C-5DA98CCFE041}" type="datetime1">
              <a:rPr lang="en-US" smtClean="0"/>
              <a:t>6/11/2018</a:t>
            </a:fld>
            <a:endParaRPr lang="en-US"/>
          </a:p>
        </p:txBody>
      </p:sp>
      <p:sp>
        <p:nvSpPr>
          <p:cNvPr id="5" name="Footer Placeholder 4"/>
          <p:cNvSpPr>
            <a:spLocks noGrp="1"/>
          </p:cNvSpPr>
          <p:nvPr>
            <p:ph type="ftr" sz="quarter" idx="11"/>
          </p:nvPr>
        </p:nvSpPr>
        <p:spPr/>
        <p:txBody>
          <a:bodyPr/>
          <a:lstStyle/>
          <a:p>
            <a:r>
              <a:rPr lang="en-US"/>
              <a:t>Amazon Confidential</a:t>
            </a:r>
          </a:p>
        </p:txBody>
      </p:sp>
      <p:sp>
        <p:nvSpPr>
          <p:cNvPr id="6" name="Slide Number Placeholder 5"/>
          <p:cNvSpPr>
            <a:spLocks noGrp="1"/>
          </p:cNvSpPr>
          <p:nvPr>
            <p:ph type="sldNum" sz="quarter" idx="12"/>
          </p:nvPr>
        </p:nvSpPr>
        <p:spPr/>
        <p:txBody>
          <a:bodyPr/>
          <a:lstStyle/>
          <a:p>
            <a:fld id="{9406F9C7-B332-6B4B-9F9D-6EB6DCC2C550}" type="slidenum">
              <a:rPr lang="en-US" smtClean="0"/>
              <a:t>15</a:t>
            </a:fld>
            <a:endParaRPr lang="en-US" dirty="0"/>
          </a:p>
        </p:txBody>
      </p:sp>
      <p:pic>
        <p:nvPicPr>
          <p:cNvPr id="1026" name="Picture 2" descr="Image result for safety light curtain"/>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5143611" y="3195928"/>
            <a:ext cx="3125260" cy="295575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1138311" y="3728759"/>
            <a:ext cx="3095589" cy="2063727"/>
          </a:xfrm>
          <a:prstGeom prst="rect">
            <a:avLst/>
          </a:prstGeom>
        </p:spPr>
      </p:pic>
    </p:spTree>
    <p:extLst>
      <p:ext uri="{BB962C8B-B14F-4D97-AF65-F5344CB8AC3E}">
        <p14:creationId xmlns:p14="http://schemas.microsoft.com/office/powerpoint/2010/main" val="31839344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an Interlock Key?</a:t>
            </a:r>
          </a:p>
        </p:txBody>
      </p:sp>
      <p:sp>
        <p:nvSpPr>
          <p:cNvPr id="3" name="Content Placeholder 2"/>
          <p:cNvSpPr>
            <a:spLocks noGrp="1"/>
          </p:cNvSpPr>
          <p:nvPr>
            <p:ph idx="1"/>
          </p:nvPr>
        </p:nvSpPr>
        <p:spPr>
          <a:xfrm>
            <a:off x="457200" y="1600200"/>
            <a:ext cx="4353791" cy="4525963"/>
          </a:xfrm>
        </p:spPr>
        <p:txBody>
          <a:bodyPr>
            <a:normAutofit/>
          </a:bodyPr>
          <a:lstStyle/>
          <a:p>
            <a:r>
              <a:rPr lang="en-US" sz="2000" dirty="0">
                <a:solidFill>
                  <a:schemeClr val="tx1"/>
                </a:solidFill>
              </a:rPr>
              <a:t>Also called </a:t>
            </a:r>
            <a:r>
              <a:rPr lang="en-US" sz="2000" b="1" dirty="0">
                <a:solidFill>
                  <a:schemeClr val="tx1"/>
                </a:solidFill>
              </a:rPr>
              <a:t>Trapped</a:t>
            </a:r>
            <a:r>
              <a:rPr lang="en-US" sz="2000" dirty="0">
                <a:solidFill>
                  <a:schemeClr val="tx1"/>
                </a:solidFill>
              </a:rPr>
              <a:t> </a:t>
            </a:r>
            <a:r>
              <a:rPr lang="en-US" sz="2000" b="1" dirty="0">
                <a:solidFill>
                  <a:schemeClr val="tx1"/>
                </a:solidFill>
              </a:rPr>
              <a:t>key interlocking</a:t>
            </a:r>
          </a:p>
          <a:p>
            <a:r>
              <a:rPr lang="en-US" sz="2000" dirty="0">
                <a:solidFill>
                  <a:schemeClr val="tx1"/>
                </a:solidFill>
              </a:rPr>
              <a:t>Prevents the restart of the system/access area when someone enters with the key</a:t>
            </a:r>
            <a:endParaRPr lang="en-US" sz="2000" b="1" dirty="0">
              <a:solidFill>
                <a:schemeClr val="tx1"/>
              </a:solidFill>
            </a:endParaRPr>
          </a:p>
          <a:p>
            <a:r>
              <a:rPr lang="en-US" sz="2000" dirty="0">
                <a:solidFill>
                  <a:schemeClr val="tx1"/>
                </a:solidFill>
              </a:rPr>
              <a:t>Ensures safe access to potentially live or dangerous equipment</a:t>
            </a:r>
          </a:p>
        </p:txBody>
      </p:sp>
      <p:sp>
        <p:nvSpPr>
          <p:cNvPr id="4" name="Date Placeholder 3"/>
          <p:cNvSpPr>
            <a:spLocks noGrp="1"/>
          </p:cNvSpPr>
          <p:nvPr>
            <p:ph type="dt" sz="half" idx="10"/>
          </p:nvPr>
        </p:nvSpPr>
        <p:spPr/>
        <p:txBody>
          <a:bodyPr/>
          <a:lstStyle/>
          <a:p>
            <a:fld id="{D33AC856-5729-244D-8A7C-5DA98CCFE041}" type="datetime1">
              <a:rPr lang="en-US" smtClean="0"/>
              <a:t>6/11/2018</a:t>
            </a:fld>
            <a:endParaRPr lang="en-US"/>
          </a:p>
        </p:txBody>
      </p:sp>
      <p:sp>
        <p:nvSpPr>
          <p:cNvPr id="5" name="Footer Placeholder 4"/>
          <p:cNvSpPr>
            <a:spLocks noGrp="1"/>
          </p:cNvSpPr>
          <p:nvPr>
            <p:ph type="ftr" sz="quarter" idx="11"/>
          </p:nvPr>
        </p:nvSpPr>
        <p:spPr/>
        <p:txBody>
          <a:bodyPr/>
          <a:lstStyle/>
          <a:p>
            <a:r>
              <a:rPr lang="en-US"/>
              <a:t>Amazon Confidential</a:t>
            </a:r>
          </a:p>
        </p:txBody>
      </p:sp>
      <p:sp>
        <p:nvSpPr>
          <p:cNvPr id="6" name="Slide Number Placeholder 5"/>
          <p:cNvSpPr>
            <a:spLocks noGrp="1"/>
          </p:cNvSpPr>
          <p:nvPr>
            <p:ph type="sldNum" sz="quarter" idx="12"/>
          </p:nvPr>
        </p:nvSpPr>
        <p:spPr/>
        <p:txBody>
          <a:bodyPr/>
          <a:lstStyle/>
          <a:p>
            <a:fld id="{9406F9C7-B332-6B4B-9F9D-6EB6DCC2C550}" type="slidenum">
              <a:rPr lang="en-US" smtClean="0"/>
              <a:t>16</a:t>
            </a:fld>
            <a:endParaRPr lang="en-US" dirty="0"/>
          </a:p>
        </p:txBody>
      </p:sp>
      <p:pic>
        <p:nvPicPr>
          <p:cNvPr id="7" name="Picture 6"/>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rot="5400000">
            <a:off x="4488225" y="2170840"/>
            <a:ext cx="4721589" cy="3675560"/>
          </a:xfrm>
          <a:prstGeom prst="rect">
            <a:avLst/>
          </a:prstGeom>
        </p:spPr>
      </p:pic>
      <p:sp>
        <p:nvSpPr>
          <p:cNvPr id="8" name="TextBox 7"/>
          <p:cNvSpPr txBox="1"/>
          <p:nvPr/>
        </p:nvSpPr>
        <p:spPr>
          <a:xfrm>
            <a:off x="715463" y="4440763"/>
            <a:ext cx="4295776" cy="1200329"/>
          </a:xfrm>
          <a:prstGeom prst="rect">
            <a:avLst/>
          </a:prstGeom>
          <a:noFill/>
        </p:spPr>
        <p:txBody>
          <a:bodyPr wrap="square" rtlCol="0">
            <a:spAutoFit/>
          </a:bodyPr>
          <a:lstStyle/>
          <a:p>
            <a:r>
              <a:rPr lang="en-US" sz="2400" dirty="0"/>
              <a:t>Note:  key cannot be removed unless access to the area has been granted</a:t>
            </a:r>
          </a:p>
        </p:txBody>
      </p:sp>
    </p:spTree>
    <p:extLst>
      <p:ext uri="{BB962C8B-B14F-4D97-AF65-F5344CB8AC3E}">
        <p14:creationId xmlns:p14="http://schemas.microsoft.com/office/powerpoint/2010/main" val="11881425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an Area Scanner?</a:t>
            </a:r>
          </a:p>
        </p:txBody>
      </p:sp>
      <p:sp>
        <p:nvSpPr>
          <p:cNvPr id="3" name="Content Placeholder 2"/>
          <p:cNvSpPr>
            <a:spLocks noGrp="1"/>
          </p:cNvSpPr>
          <p:nvPr>
            <p:ph idx="1"/>
          </p:nvPr>
        </p:nvSpPr>
        <p:spPr/>
        <p:txBody>
          <a:bodyPr>
            <a:normAutofit/>
          </a:bodyPr>
          <a:lstStyle/>
          <a:p>
            <a:r>
              <a:rPr lang="en-US" sz="2400" dirty="0">
                <a:solidFill>
                  <a:schemeClr val="tx1"/>
                </a:solidFill>
              </a:rPr>
              <a:t>An Area Scanner regulates the area of a robot by detecting a presence (human or otherwise) in certain zones.</a:t>
            </a:r>
          </a:p>
        </p:txBody>
      </p:sp>
      <p:sp>
        <p:nvSpPr>
          <p:cNvPr id="4" name="Date Placeholder 3"/>
          <p:cNvSpPr>
            <a:spLocks noGrp="1"/>
          </p:cNvSpPr>
          <p:nvPr>
            <p:ph type="dt" sz="half" idx="10"/>
          </p:nvPr>
        </p:nvSpPr>
        <p:spPr/>
        <p:txBody>
          <a:bodyPr/>
          <a:lstStyle/>
          <a:p>
            <a:fld id="{D33AC856-5729-244D-8A7C-5DA98CCFE041}" type="datetime1">
              <a:rPr lang="en-US" smtClean="0"/>
              <a:t>6/11/2018</a:t>
            </a:fld>
            <a:endParaRPr lang="en-US"/>
          </a:p>
        </p:txBody>
      </p:sp>
      <p:sp>
        <p:nvSpPr>
          <p:cNvPr id="5" name="Footer Placeholder 4"/>
          <p:cNvSpPr>
            <a:spLocks noGrp="1"/>
          </p:cNvSpPr>
          <p:nvPr>
            <p:ph type="ftr" sz="quarter" idx="11"/>
          </p:nvPr>
        </p:nvSpPr>
        <p:spPr/>
        <p:txBody>
          <a:bodyPr/>
          <a:lstStyle/>
          <a:p>
            <a:r>
              <a:rPr lang="en-US"/>
              <a:t>Amazon Confidential</a:t>
            </a:r>
          </a:p>
        </p:txBody>
      </p:sp>
      <p:sp>
        <p:nvSpPr>
          <p:cNvPr id="6" name="Slide Number Placeholder 5"/>
          <p:cNvSpPr>
            <a:spLocks noGrp="1"/>
          </p:cNvSpPr>
          <p:nvPr>
            <p:ph type="sldNum" sz="quarter" idx="12"/>
          </p:nvPr>
        </p:nvSpPr>
        <p:spPr/>
        <p:txBody>
          <a:bodyPr/>
          <a:lstStyle/>
          <a:p>
            <a:fld id="{9406F9C7-B332-6B4B-9F9D-6EB6DCC2C550}" type="slidenum">
              <a:rPr lang="en-US" smtClean="0"/>
              <a:t>17</a:t>
            </a:fld>
            <a:endParaRPr lang="en-US" dirty="0"/>
          </a:p>
        </p:txBody>
      </p:sp>
      <p:pic>
        <p:nvPicPr>
          <p:cNvPr id="1026" name="Picture 2" descr="Image result for area scanne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4787348" y="2925283"/>
            <a:ext cx="3899452" cy="284845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57200" y="2925283"/>
            <a:ext cx="3560570" cy="2848456"/>
          </a:xfrm>
          <a:prstGeom prst="rect">
            <a:avLst/>
          </a:prstGeom>
        </p:spPr>
      </p:pic>
    </p:spTree>
    <p:extLst>
      <p:ext uri="{BB962C8B-B14F-4D97-AF65-F5344CB8AC3E}">
        <p14:creationId xmlns:p14="http://schemas.microsoft.com/office/powerpoint/2010/main" val="37327844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Emergency Stop (E-Stop)</a:t>
            </a:r>
          </a:p>
        </p:txBody>
      </p:sp>
      <p:sp>
        <p:nvSpPr>
          <p:cNvPr id="4" name="Date Placeholder 3"/>
          <p:cNvSpPr>
            <a:spLocks noGrp="1"/>
          </p:cNvSpPr>
          <p:nvPr>
            <p:ph type="dt" sz="half" idx="10"/>
          </p:nvPr>
        </p:nvSpPr>
        <p:spPr/>
        <p:txBody>
          <a:bodyPr/>
          <a:lstStyle/>
          <a:p>
            <a:fld id="{D33AC856-5729-244D-8A7C-5DA98CCFE041}" type="datetime1">
              <a:rPr lang="en-US" smtClean="0"/>
              <a:t>6/11/2018</a:t>
            </a:fld>
            <a:endParaRPr lang="en-US"/>
          </a:p>
        </p:txBody>
      </p:sp>
      <p:sp>
        <p:nvSpPr>
          <p:cNvPr id="5" name="Footer Placeholder 4"/>
          <p:cNvSpPr>
            <a:spLocks noGrp="1"/>
          </p:cNvSpPr>
          <p:nvPr>
            <p:ph type="ftr" sz="quarter" idx="11"/>
          </p:nvPr>
        </p:nvSpPr>
        <p:spPr/>
        <p:txBody>
          <a:bodyPr/>
          <a:lstStyle/>
          <a:p>
            <a:r>
              <a:rPr lang="en-US"/>
              <a:t>Amazon Confidential</a:t>
            </a:r>
          </a:p>
        </p:txBody>
      </p:sp>
      <p:sp>
        <p:nvSpPr>
          <p:cNvPr id="6" name="Slide Number Placeholder 5"/>
          <p:cNvSpPr>
            <a:spLocks noGrp="1"/>
          </p:cNvSpPr>
          <p:nvPr>
            <p:ph type="sldNum" sz="quarter" idx="12"/>
          </p:nvPr>
        </p:nvSpPr>
        <p:spPr/>
        <p:txBody>
          <a:bodyPr/>
          <a:lstStyle/>
          <a:p>
            <a:fld id="{9406F9C7-B332-6B4B-9F9D-6EB6DCC2C550}" type="slidenum">
              <a:rPr lang="en-US" smtClean="0"/>
              <a:t>18</a:t>
            </a:fld>
            <a:endParaRPr lang="en-US" dirty="0"/>
          </a:p>
        </p:txBody>
      </p:sp>
      <p:pic>
        <p:nvPicPr>
          <p:cNvPr id="7172" name="Picture 4"/>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6284071" y="4337049"/>
            <a:ext cx="2381250" cy="20193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descr="\\ant\dept-na\ONT2\Learning\Robotics\100NIKON\DSCN0200.JPG"/>
          <p:cNvPicPr>
            <a:picLocks noChangeAspect="1" noChangeArrowheads="1"/>
          </p:cNvPicPr>
          <p:nvPr/>
        </p:nvPicPr>
        <p:blipFill rotWithShape="1">
          <a:blip r:embed="rId4" cstate="screen">
            <a:extLst>
              <a:ext uri="{28A0092B-C50C-407E-A947-70E740481C1C}">
                <a14:useLocalDpi xmlns:a14="http://schemas.microsoft.com/office/drawing/2010/main"/>
              </a:ext>
            </a:extLst>
          </a:blip>
          <a:srcRect/>
          <a:stretch/>
        </p:blipFill>
        <p:spPr bwMode="auto">
          <a:xfrm>
            <a:off x="4683871" y="3027356"/>
            <a:ext cx="2114550" cy="2319343"/>
          </a:xfrm>
          <a:prstGeom prst="rect">
            <a:avLst/>
          </a:prstGeom>
          <a:noFill/>
          <a:ln w="38100">
            <a:solidFill>
              <a:schemeClr val="bg1"/>
            </a:solidFill>
          </a:ln>
          <a:extLst>
            <a:ext uri="{909E8E84-426E-40DD-AFC4-6F175D3DCCD1}">
              <a14:hiddenFill xmlns:a14="http://schemas.microsoft.com/office/drawing/2010/main">
                <a:solidFill>
                  <a:srgbClr val="FFFFFF"/>
                </a:solidFill>
              </a14:hiddenFill>
            </a:ext>
          </a:extLst>
        </p:spPr>
      </p:pic>
      <p:pic>
        <p:nvPicPr>
          <p:cNvPr id="7170" name="Picture 2" descr="\\ant\dept-na\ONT2\Learning\Robotics\100NIKON\DSCN0184.JPG"/>
          <p:cNvPicPr>
            <a:picLocks noChangeAspect="1" noChangeArrowheads="1"/>
          </p:cNvPicPr>
          <p:nvPr/>
        </p:nvPicPr>
        <p:blipFill rotWithShape="1">
          <a:blip r:embed="rId5" cstate="screen">
            <a:extLst>
              <a:ext uri="{28A0092B-C50C-407E-A947-70E740481C1C}">
                <a14:useLocalDpi xmlns:a14="http://schemas.microsoft.com/office/drawing/2010/main"/>
              </a:ext>
            </a:extLst>
          </a:blip>
          <a:srcRect/>
          <a:stretch/>
        </p:blipFill>
        <p:spPr bwMode="auto">
          <a:xfrm>
            <a:off x="6368677" y="1528368"/>
            <a:ext cx="2502646" cy="2270922"/>
          </a:xfrm>
          <a:prstGeom prst="rect">
            <a:avLst/>
          </a:prstGeom>
          <a:noFill/>
          <a:ln w="38100">
            <a:solidFill>
              <a:schemeClr val="bg1"/>
            </a:solidFill>
          </a:ln>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457199" y="1823450"/>
            <a:ext cx="5562601" cy="1200329"/>
          </a:xfrm>
          <a:prstGeom prst="rect">
            <a:avLst/>
          </a:prstGeom>
          <a:noFill/>
        </p:spPr>
        <p:txBody>
          <a:bodyPr wrap="square" rtlCol="0">
            <a:spAutoFit/>
          </a:bodyPr>
          <a:lstStyle/>
          <a:p>
            <a:r>
              <a:rPr lang="en-US" sz="2400" dirty="0"/>
              <a:t>Activation of </a:t>
            </a:r>
            <a:r>
              <a:rPr lang="en-US" sz="2400"/>
              <a:t>an E-Stop abruptly </a:t>
            </a:r>
            <a:r>
              <a:rPr lang="en-US" sz="2400" dirty="0"/>
              <a:t>stops robot cell</a:t>
            </a:r>
          </a:p>
          <a:p>
            <a:endParaRPr lang="en-US" sz="2400" dirty="0"/>
          </a:p>
        </p:txBody>
      </p:sp>
      <p:pic>
        <p:nvPicPr>
          <p:cNvPr id="10" name="Picture 3" descr="C:\Users\higginst\Pictures\RoboStow\206.JPG"/>
          <p:cNvPicPr>
            <a:picLocks noChangeAspect="1" noChangeArrowheads="1"/>
          </p:cNvPicPr>
          <p:nvPr/>
        </p:nvPicPr>
        <p:blipFill rotWithShape="1">
          <a:blip r:embed="rId6" cstate="screen">
            <a:extLst>
              <a:ext uri="{28A0092B-C50C-407E-A947-70E740481C1C}">
                <a14:useLocalDpi xmlns:a14="http://schemas.microsoft.com/office/drawing/2010/main"/>
              </a:ext>
            </a:extLst>
          </a:blip>
          <a:srcRect/>
          <a:stretch/>
        </p:blipFill>
        <p:spPr bwMode="auto">
          <a:xfrm>
            <a:off x="508372" y="4187027"/>
            <a:ext cx="4205193" cy="1901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75210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When to Use an E-Stop</a:t>
            </a:r>
          </a:p>
        </p:txBody>
      </p:sp>
      <p:sp>
        <p:nvSpPr>
          <p:cNvPr id="4" name="Date Placeholder 3"/>
          <p:cNvSpPr>
            <a:spLocks noGrp="1"/>
          </p:cNvSpPr>
          <p:nvPr>
            <p:ph type="dt" sz="half" idx="10"/>
          </p:nvPr>
        </p:nvSpPr>
        <p:spPr/>
        <p:txBody>
          <a:bodyPr/>
          <a:lstStyle/>
          <a:p>
            <a:fld id="{D33AC856-5729-244D-8A7C-5DA98CCFE041}" type="datetime1">
              <a:rPr lang="en-US" smtClean="0"/>
              <a:t>6/11/2018</a:t>
            </a:fld>
            <a:endParaRPr lang="en-US"/>
          </a:p>
        </p:txBody>
      </p:sp>
      <p:sp>
        <p:nvSpPr>
          <p:cNvPr id="5" name="Footer Placeholder 4"/>
          <p:cNvSpPr>
            <a:spLocks noGrp="1"/>
          </p:cNvSpPr>
          <p:nvPr>
            <p:ph type="ftr" sz="quarter" idx="11"/>
          </p:nvPr>
        </p:nvSpPr>
        <p:spPr/>
        <p:txBody>
          <a:bodyPr/>
          <a:lstStyle/>
          <a:p>
            <a:r>
              <a:rPr lang="en-US"/>
              <a:t>Amazon Confidential</a:t>
            </a:r>
          </a:p>
        </p:txBody>
      </p:sp>
      <p:sp>
        <p:nvSpPr>
          <p:cNvPr id="6" name="Slide Number Placeholder 5"/>
          <p:cNvSpPr>
            <a:spLocks noGrp="1"/>
          </p:cNvSpPr>
          <p:nvPr>
            <p:ph type="sldNum" sz="quarter" idx="12"/>
          </p:nvPr>
        </p:nvSpPr>
        <p:spPr/>
        <p:txBody>
          <a:bodyPr/>
          <a:lstStyle/>
          <a:p>
            <a:fld id="{9406F9C7-B332-6B4B-9F9D-6EB6DCC2C550}" type="slidenum">
              <a:rPr lang="en-US" smtClean="0"/>
              <a:t>19</a:t>
            </a:fld>
            <a:endParaRPr lang="en-US" dirty="0"/>
          </a:p>
        </p:txBody>
      </p:sp>
      <p:sp>
        <p:nvSpPr>
          <p:cNvPr id="7" name="TextBox 6"/>
          <p:cNvSpPr txBox="1"/>
          <p:nvPr/>
        </p:nvSpPr>
        <p:spPr>
          <a:xfrm>
            <a:off x="457200" y="1661269"/>
            <a:ext cx="6706178" cy="1077218"/>
          </a:xfrm>
          <a:prstGeom prst="rect">
            <a:avLst/>
          </a:prstGeom>
          <a:noFill/>
        </p:spPr>
        <p:txBody>
          <a:bodyPr wrap="square" rtlCol="0">
            <a:spAutoFit/>
          </a:bodyPr>
          <a:lstStyle/>
          <a:p>
            <a:pPr marL="285750" indent="-285750">
              <a:buFont typeface="Arial" panose="020B0604020202020204" pitchFamily="34" charset="0"/>
              <a:buChar char="•"/>
            </a:pPr>
            <a:r>
              <a:rPr lang="en-US" sz="3200" dirty="0">
                <a:latin typeface="Calibri" panose="020F0502020204030204" pitchFamily="34" charset="0"/>
              </a:rPr>
              <a:t>If there is a risk of harm to personnel</a:t>
            </a:r>
          </a:p>
          <a:p>
            <a:pPr marL="285750" indent="-285750">
              <a:buFont typeface="Arial" panose="020B0604020202020204" pitchFamily="34" charset="0"/>
              <a:buChar char="•"/>
            </a:pPr>
            <a:r>
              <a:rPr lang="en-US" sz="3200" dirty="0">
                <a:latin typeface="Calibri" panose="020F0502020204030204" pitchFamily="34" charset="0"/>
              </a:rPr>
              <a:t>If risk of damage to equipment</a:t>
            </a:r>
          </a:p>
        </p:txBody>
      </p:sp>
      <p:pic>
        <p:nvPicPr>
          <p:cNvPr id="8" name="Picture 3" descr="C:\Users\higginst\Pictures\RoboStow\206.JP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479330" y="2828267"/>
            <a:ext cx="4676069" cy="263028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ant\dept-na\ONT2\Learning\Robotics\100NIKON\DSCN0184.JPG"/>
          <p:cNvPicPr>
            <a:picLocks noChangeAspect="1" noChangeArrowheads="1"/>
          </p:cNvPicPr>
          <p:nvPr/>
        </p:nvPicPr>
        <p:blipFill rotWithShape="1">
          <a:blip r:embed="rId4" cstate="screen">
            <a:extLst>
              <a:ext uri="{28A0092B-C50C-407E-A947-70E740481C1C}">
                <a14:useLocalDpi xmlns:a14="http://schemas.microsoft.com/office/drawing/2010/main"/>
              </a:ext>
            </a:extLst>
          </a:blip>
          <a:srcRect/>
          <a:stretch/>
        </p:blipFill>
        <p:spPr bwMode="auto">
          <a:xfrm>
            <a:off x="5354320" y="2828266"/>
            <a:ext cx="3159760" cy="2630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31567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Robot Cell Training Hierarchy</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476673036"/>
              </p:ext>
            </p:extLst>
          </p:nvPr>
        </p:nvGraphicFramePr>
        <p:xfrm>
          <a:off x="457200" y="2505710"/>
          <a:ext cx="8136082" cy="3571240"/>
        </p:xfrm>
        <a:graphic>
          <a:graphicData uri="http://schemas.openxmlformats.org/drawingml/2006/table">
            <a:tbl>
              <a:tblPr firstRow="1" bandRow="1">
                <a:tableStyleId>{5C22544A-7EE6-4342-B048-85BDC9FD1C3A}</a:tableStyleId>
              </a:tblPr>
              <a:tblGrid>
                <a:gridCol w="2624103">
                  <a:extLst>
                    <a:ext uri="{9D8B030D-6E8A-4147-A177-3AD203B41FA5}">
                      <a16:colId xmlns:a16="http://schemas.microsoft.com/office/drawing/2014/main" val="20000"/>
                    </a:ext>
                  </a:extLst>
                </a:gridCol>
                <a:gridCol w="5511979">
                  <a:extLst>
                    <a:ext uri="{9D8B030D-6E8A-4147-A177-3AD203B41FA5}">
                      <a16:colId xmlns:a16="http://schemas.microsoft.com/office/drawing/2014/main" val="20001"/>
                    </a:ext>
                  </a:extLst>
                </a:gridCol>
              </a:tblGrid>
              <a:tr h="370840">
                <a:tc>
                  <a:txBody>
                    <a:bodyPr/>
                    <a:lstStyle/>
                    <a:p>
                      <a:r>
                        <a:rPr lang="en-US" dirty="0"/>
                        <a:t>Training Title</a:t>
                      </a:r>
                    </a:p>
                  </a:txBody>
                  <a:tcPr/>
                </a:tc>
                <a:tc>
                  <a:txBody>
                    <a:bodyPr/>
                    <a:lstStyle/>
                    <a:p>
                      <a:r>
                        <a:rPr lang="en-US" dirty="0"/>
                        <a:t>Who is it for?</a:t>
                      </a:r>
                    </a:p>
                  </a:txBody>
                  <a:tcPr/>
                </a:tc>
                <a:extLst>
                  <a:ext uri="{0D108BD9-81ED-4DB2-BD59-A6C34878D82A}">
                    <a16:rowId xmlns:a16="http://schemas.microsoft.com/office/drawing/2014/main" val="10000"/>
                  </a:ext>
                </a:extLst>
              </a:tr>
              <a:tr h="370840">
                <a:tc>
                  <a:txBody>
                    <a:bodyPr/>
                    <a:lstStyle/>
                    <a:p>
                      <a:r>
                        <a:rPr lang="en-US" dirty="0"/>
                        <a:t>Safety</a:t>
                      </a:r>
                      <a:r>
                        <a:rPr lang="en-US" baseline="0" dirty="0"/>
                        <a:t> School Awareness / Standup</a:t>
                      </a:r>
                      <a:endParaRPr lang="en-US" dirty="0"/>
                    </a:p>
                  </a:txBody>
                  <a:tcPr/>
                </a:tc>
                <a:tc>
                  <a:txBody>
                    <a:bodyPr/>
                    <a:lstStyle/>
                    <a:p>
                      <a:r>
                        <a:rPr lang="en-US" dirty="0"/>
                        <a:t>All Site Personnel</a:t>
                      </a:r>
                    </a:p>
                  </a:txBody>
                  <a:tcPr/>
                </a:tc>
                <a:extLst>
                  <a:ext uri="{0D108BD9-81ED-4DB2-BD59-A6C34878D82A}">
                    <a16:rowId xmlns:a16="http://schemas.microsoft.com/office/drawing/2014/main" val="10001"/>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Robot Cell Safety 101 Training </a:t>
                      </a:r>
                    </a:p>
                  </a:txBody>
                  <a:tcPr>
                    <a:solidFill>
                      <a:schemeClr val="accent3">
                        <a:lumMod val="40000"/>
                        <a:lumOff val="60000"/>
                      </a:schemeClr>
                    </a:solidFill>
                  </a:tcPr>
                </a:tc>
                <a:tc>
                  <a:txBody>
                    <a:bodyPr/>
                    <a:lstStyle/>
                    <a:p>
                      <a:r>
                        <a:rPr lang="en-US" dirty="0"/>
                        <a:t>All Associates</a:t>
                      </a:r>
                      <a:r>
                        <a:rPr lang="en-US" baseline="0" dirty="0"/>
                        <a:t>, Managers, and Maintenance Personnel that will interact with any Robot Cell.</a:t>
                      </a:r>
                      <a:endParaRPr lang="en-US" dirty="0"/>
                    </a:p>
                  </a:txBody>
                  <a:tcPr>
                    <a:solidFill>
                      <a:schemeClr val="accent3">
                        <a:lumMod val="40000"/>
                        <a:lumOff val="60000"/>
                      </a:schemeClr>
                    </a:solidFill>
                  </a:tcPr>
                </a:tc>
                <a:extLst>
                  <a:ext uri="{0D108BD9-81ED-4DB2-BD59-A6C34878D82A}">
                    <a16:rowId xmlns:a16="http://schemas.microsoft.com/office/drawing/2014/main" val="10002"/>
                  </a:ext>
                </a:extLst>
              </a:tr>
              <a:tr h="370840">
                <a:tc>
                  <a:txBody>
                    <a:bodyPr/>
                    <a:lstStyle/>
                    <a:p>
                      <a:r>
                        <a:rPr lang="en-US" dirty="0"/>
                        <a:t>Robot Cell Specific Classroom Training</a:t>
                      </a:r>
                    </a:p>
                  </a:txBody>
                  <a:tcPr/>
                </a:tc>
                <a:tc>
                  <a:txBody>
                    <a:bodyPr/>
                    <a:lstStyle/>
                    <a:p>
                      <a:r>
                        <a:rPr lang="en-US" dirty="0"/>
                        <a:t>All</a:t>
                      </a:r>
                      <a:r>
                        <a:rPr lang="en-US" baseline="0" dirty="0"/>
                        <a:t> Associates that have job functions with a specific Robot cell.</a:t>
                      </a:r>
                      <a:endParaRPr lang="en-US" dirty="0"/>
                    </a:p>
                  </a:txBody>
                  <a:tcPr/>
                </a:tc>
                <a:extLst>
                  <a:ext uri="{0D108BD9-81ED-4DB2-BD59-A6C34878D82A}">
                    <a16:rowId xmlns:a16="http://schemas.microsoft.com/office/drawing/2014/main" val="10003"/>
                  </a:ext>
                </a:extLst>
              </a:tr>
              <a:tr h="370840">
                <a:tc>
                  <a:txBody>
                    <a:bodyPr/>
                    <a:lstStyle/>
                    <a:p>
                      <a:r>
                        <a:rPr lang="en-US" sz="1800" b="0" i="0" kern="1200" dirty="0">
                          <a:solidFill>
                            <a:schemeClr val="dk1"/>
                          </a:solidFill>
                          <a:effectLst/>
                          <a:latin typeface="+mn-lt"/>
                          <a:ea typeface="+mn-ea"/>
                          <a:cs typeface="+mn-cs"/>
                        </a:rPr>
                        <a:t>Robot Cell Specific Operator PMVs</a:t>
                      </a:r>
                      <a:endParaRPr lang="en-US" dirty="0"/>
                    </a:p>
                  </a:txBody>
                  <a:tcPr/>
                </a:tc>
                <a:tc>
                  <a:txBody>
                    <a:bodyPr/>
                    <a:lstStyle/>
                    <a:p>
                      <a:r>
                        <a:rPr lang="en-US" dirty="0"/>
                        <a:t>Operator Level A: Associates</a:t>
                      </a:r>
                      <a:r>
                        <a:rPr lang="en-US" baseline="0" dirty="0"/>
                        <a:t> who frequently interact with the Robot cell.</a:t>
                      </a:r>
                      <a:endParaRPr lang="en-US" dirty="0"/>
                    </a:p>
                  </a:txBody>
                  <a:tcPr/>
                </a:tc>
                <a:extLst>
                  <a:ext uri="{0D108BD9-81ED-4DB2-BD59-A6C34878D82A}">
                    <a16:rowId xmlns:a16="http://schemas.microsoft.com/office/drawing/2014/main" val="10004"/>
                  </a:ext>
                </a:extLst>
              </a:tr>
              <a:tr h="370840">
                <a:tc>
                  <a:txBody>
                    <a:bodyPr/>
                    <a:lstStyle/>
                    <a:p>
                      <a:r>
                        <a:rPr lang="en-US" dirty="0"/>
                        <a:t>Advanced</a:t>
                      </a:r>
                      <a:r>
                        <a:rPr lang="en-US" baseline="0" dirty="0"/>
                        <a:t> Operator PMVs and Exceptions</a:t>
                      </a:r>
                      <a:endParaRPr lang="en-US" dirty="0"/>
                    </a:p>
                  </a:txBody>
                  <a:tcPr/>
                </a:tc>
                <a:tc>
                  <a:txBody>
                    <a:bodyPr/>
                    <a:lstStyle/>
                    <a:p>
                      <a:r>
                        <a:rPr lang="en-US" dirty="0"/>
                        <a:t>Operator Level B: Problem</a:t>
                      </a:r>
                      <a:r>
                        <a:rPr lang="en-US" baseline="0" dirty="0"/>
                        <a:t> Solver, Exception Handling, Advanced Operational Tasks.</a:t>
                      </a:r>
                      <a:endParaRPr lang="en-US" dirty="0"/>
                    </a:p>
                  </a:txBody>
                  <a:tcPr/>
                </a:tc>
                <a:extLst>
                  <a:ext uri="{0D108BD9-81ED-4DB2-BD59-A6C34878D82A}">
                    <a16:rowId xmlns:a16="http://schemas.microsoft.com/office/drawing/2014/main" val="10005"/>
                  </a:ext>
                </a:extLst>
              </a:tr>
            </a:tbl>
          </a:graphicData>
        </a:graphic>
      </p:graphicFrame>
      <p:sp>
        <p:nvSpPr>
          <p:cNvPr id="5" name="Footer Placeholder 4"/>
          <p:cNvSpPr>
            <a:spLocks noGrp="1"/>
          </p:cNvSpPr>
          <p:nvPr>
            <p:ph type="ftr" sz="quarter" idx="11"/>
          </p:nvPr>
        </p:nvSpPr>
        <p:spPr/>
        <p:txBody>
          <a:bodyPr/>
          <a:lstStyle/>
          <a:p>
            <a:r>
              <a:rPr lang="en-US"/>
              <a:t>Amazon Confidential</a:t>
            </a:r>
          </a:p>
        </p:txBody>
      </p:sp>
      <p:sp>
        <p:nvSpPr>
          <p:cNvPr id="6" name="Slide Number Placeholder 5"/>
          <p:cNvSpPr>
            <a:spLocks noGrp="1"/>
          </p:cNvSpPr>
          <p:nvPr>
            <p:ph type="sldNum" sz="quarter" idx="12"/>
          </p:nvPr>
        </p:nvSpPr>
        <p:spPr/>
        <p:txBody>
          <a:bodyPr/>
          <a:lstStyle/>
          <a:p>
            <a:fld id="{9406F9C7-B332-6B4B-9F9D-6EB6DCC2C550}" type="slidenum">
              <a:rPr lang="en-US" smtClean="0"/>
              <a:t>2</a:t>
            </a:fld>
            <a:endParaRPr lang="en-US" dirty="0"/>
          </a:p>
        </p:txBody>
      </p:sp>
      <p:sp>
        <p:nvSpPr>
          <p:cNvPr id="3" name="TextBox 2"/>
          <p:cNvSpPr txBox="1"/>
          <p:nvPr/>
        </p:nvSpPr>
        <p:spPr>
          <a:xfrm>
            <a:off x="457200" y="1520328"/>
            <a:ext cx="8229600" cy="923330"/>
          </a:xfrm>
          <a:prstGeom prst="rect">
            <a:avLst/>
          </a:prstGeom>
          <a:noFill/>
        </p:spPr>
        <p:txBody>
          <a:bodyPr wrap="square" rtlCol="0">
            <a:spAutoFit/>
          </a:bodyPr>
          <a:lstStyle/>
          <a:p>
            <a:r>
              <a:rPr lang="en-US" dirty="0"/>
              <a:t>Robot Cell Safety 101 Training course is a prerequisite for any robot cell specific process training. </a:t>
            </a:r>
            <a:r>
              <a:rPr lang="en-US" u="sng" dirty="0"/>
              <a:t>This training alone </a:t>
            </a:r>
            <a:r>
              <a:rPr lang="en-US" i="1" u="sng" dirty="0"/>
              <a:t>does</a:t>
            </a:r>
            <a:r>
              <a:rPr lang="en-US" u="sng" dirty="0"/>
              <a:t> </a:t>
            </a:r>
            <a:r>
              <a:rPr lang="en-US" i="1" u="sng" dirty="0"/>
              <a:t>not </a:t>
            </a:r>
            <a:r>
              <a:rPr lang="en-US" u="sng" dirty="0"/>
              <a:t>permit</a:t>
            </a:r>
            <a:r>
              <a:rPr lang="en-US" i="1" u="sng" dirty="0"/>
              <a:t> </a:t>
            </a:r>
            <a:r>
              <a:rPr lang="en-US" u="sng" dirty="0"/>
              <a:t>any users from actively interacting with a Robot Cell</a:t>
            </a:r>
            <a:r>
              <a:rPr lang="en-US" dirty="0"/>
              <a:t>.</a:t>
            </a:r>
          </a:p>
        </p:txBody>
      </p:sp>
    </p:spTree>
    <p:extLst>
      <p:ext uri="{BB962C8B-B14F-4D97-AF65-F5344CB8AC3E}">
        <p14:creationId xmlns:p14="http://schemas.microsoft.com/office/powerpoint/2010/main" val="17828390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When to </a:t>
            </a:r>
            <a:r>
              <a:rPr lang="en-US" u="sng" dirty="0"/>
              <a:t>NOT</a:t>
            </a:r>
            <a:r>
              <a:rPr lang="en-US" dirty="0"/>
              <a:t> use an E-Stop</a:t>
            </a:r>
          </a:p>
        </p:txBody>
      </p:sp>
      <p:sp>
        <p:nvSpPr>
          <p:cNvPr id="4" name="Date Placeholder 3"/>
          <p:cNvSpPr>
            <a:spLocks noGrp="1"/>
          </p:cNvSpPr>
          <p:nvPr>
            <p:ph type="dt" sz="half" idx="10"/>
          </p:nvPr>
        </p:nvSpPr>
        <p:spPr/>
        <p:txBody>
          <a:bodyPr/>
          <a:lstStyle/>
          <a:p>
            <a:fld id="{D33AC856-5729-244D-8A7C-5DA98CCFE041}" type="datetime1">
              <a:rPr lang="en-US" smtClean="0"/>
              <a:t>6/11/2018</a:t>
            </a:fld>
            <a:endParaRPr lang="en-US"/>
          </a:p>
        </p:txBody>
      </p:sp>
      <p:sp>
        <p:nvSpPr>
          <p:cNvPr id="5" name="Footer Placeholder 4"/>
          <p:cNvSpPr>
            <a:spLocks noGrp="1"/>
          </p:cNvSpPr>
          <p:nvPr>
            <p:ph type="ftr" sz="quarter" idx="11"/>
          </p:nvPr>
        </p:nvSpPr>
        <p:spPr/>
        <p:txBody>
          <a:bodyPr/>
          <a:lstStyle/>
          <a:p>
            <a:r>
              <a:rPr lang="en-US"/>
              <a:t>Amazon Confidential</a:t>
            </a:r>
          </a:p>
        </p:txBody>
      </p:sp>
      <p:sp>
        <p:nvSpPr>
          <p:cNvPr id="6" name="Slide Number Placeholder 5"/>
          <p:cNvSpPr>
            <a:spLocks noGrp="1"/>
          </p:cNvSpPr>
          <p:nvPr>
            <p:ph type="sldNum" sz="quarter" idx="12"/>
          </p:nvPr>
        </p:nvSpPr>
        <p:spPr/>
        <p:txBody>
          <a:bodyPr/>
          <a:lstStyle/>
          <a:p>
            <a:fld id="{9406F9C7-B332-6B4B-9F9D-6EB6DCC2C550}" type="slidenum">
              <a:rPr lang="en-US" smtClean="0"/>
              <a:t>20</a:t>
            </a:fld>
            <a:endParaRPr lang="en-US" dirty="0"/>
          </a:p>
        </p:txBody>
      </p:sp>
      <p:sp>
        <p:nvSpPr>
          <p:cNvPr id="7" name="TextBox 6"/>
          <p:cNvSpPr txBox="1"/>
          <p:nvPr/>
        </p:nvSpPr>
        <p:spPr>
          <a:xfrm>
            <a:off x="457200" y="1661269"/>
            <a:ext cx="4236720" cy="2554545"/>
          </a:xfrm>
          <a:prstGeom prst="rect">
            <a:avLst/>
          </a:prstGeom>
          <a:noFill/>
        </p:spPr>
        <p:txBody>
          <a:bodyPr wrap="square" rtlCol="0">
            <a:spAutoFit/>
          </a:bodyPr>
          <a:lstStyle/>
          <a:p>
            <a:r>
              <a:rPr lang="en-US" sz="2000" b="1" u="sng" dirty="0">
                <a:solidFill>
                  <a:srgbClr val="FF0000"/>
                </a:solidFill>
                <a:latin typeface="Calibri" panose="020F0502020204030204" pitchFamily="34" charset="0"/>
              </a:rPr>
              <a:t>DO NOT USE AN E-STOP:</a:t>
            </a:r>
          </a:p>
          <a:p>
            <a:pPr marL="342900" indent="-342900">
              <a:buFont typeface="Arial" panose="020B0604020202020204" pitchFamily="34" charset="0"/>
              <a:buChar char="•"/>
            </a:pPr>
            <a:r>
              <a:rPr lang="en-US" sz="2000" dirty="0">
                <a:latin typeface="Calibri" panose="020F0502020204030204" pitchFamily="34" charset="0"/>
              </a:rPr>
              <a:t>For routine stopping of equipment</a:t>
            </a:r>
          </a:p>
          <a:p>
            <a:pPr marL="285750" indent="-285750">
              <a:buFont typeface="Arial" panose="020B0604020202020204" pitchFamily="34" charset="0"/>
              <a:buChar char="•"/>
            </a:pPr>
            <a:r>
              <a:rPr lang="en-US" sz="2000" dirty="0">
                <a:latin typeface="Calibri" panose="020F0502020204030204" pitchFamily="34" charset="0"/>
              </a:rPr>
              <a:t> During an Emergency Alarm Alert (Fire Alarm)</a:t>
            </a:r>
          </a:p>
          <a:p>
            <a:pPr marL="285750" indent="-285750">
              <a:buFont typeface="Arial" panose="020B0604020202020204" pitchFamily="34" charset="0"/>
              <a:buChar char="•"/>
            </a:pPr>
            <a:endParaRPr lang="en-US" sz="2000" dirty="0">
              <a:latin typeface="Calibri" panose="020F0502020204030204" pitchFamily="34" charset="0"/>
            </a:endParaRPr>
          </a:p>
          <a:p>
            <a:r>
              <a:rPr lang="en-US" sz="2000" b="1" u="sng" dirty="0">
                <a:latin typeface="Calibri" panose="020F0502020204030204" pitchFamily="34" charset="0"/>
              </a:rPr>
              <a:t>Stopping Equipment Operation</a:t>
            </a:r>
          </a:p>
          <a:p>
            <a:r>
              <a:rPr lang="en-US" sz="2000" dirty="0">
                <a:latin typeface="Calibri" panose="020F0502020204030204" pitchFamily="34" charset="0"/>
              </a:rPr>
              <a:t>Routine stopping of equipment should be done using a </a:t>
            </a:r>
            <a:r>
              <a:rPr lang="en-US" sz="2000" b="1" dirty="0">
                <a:latin typeface="Calibri" panose="020F0502020204030204" pitchFamily="34" charset="0"/>
              </a:rPr>
              <a:t>controlled stop</a:t>
            </a:r>
            <a:r>
              <a:rPr lang="en-US" sz="2000" dirty="0">
                <a:latin typeface="Calibri" panose="020F0502020204030204" pitchFamily="34" charset="0"/>
              </a:rPr>
              <a:t>.</a:t>
            </a:r>
          </a:p>
        </p:txBody>
      </p:sp>
      <p:pic>
        <p:nvPicPr>
          <p:cNvPr id="8" name="Picture 7"/>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263205" y="1579273"/>
            <a:ext cx="3423595" cy="4599215"/>
          </a:xfrm>
          <a:prstGeom prst="rect">
            <a:avLst/>
          </a:prstGeom>
        </p:spPr>
      </p:pic>
      <p:sp>
        <p:nvSpPr>
          <p:cNvPr id="9" name="TextBox 8"/>
          <p:cNvSpPr txBox="1"/>
          <p:nvPr/>
        </p:nvSpPr>
        <p:spPr>
          <a:xfrm>
            <a:off x="1595120" y="5224381"/>
            <a:ext cx="3474720" cy="954107"/>
          </a:xfrm>
          <a:prstGeom prst="rect">
            <a:avLst/>
          </a:prstGeom>
          <a:noFill/>
          <a:ln w="28575">
            <a:solidFill>
              <a:schemeClr val="accent4"/>
            </a:solidFill>
          </a:ln>
        </p:spPr>
        <p:txBody>
          <a:bodyPr wrap="square" rtlCol="0" anchor="ctr">
            <a:spAutoFit/>
          </a:bodyPr>
          <a:lstStyle/>
          <a:p>
            <a:r>
              <a:rPr lang="en-US" sz="1400" dirty="0">
                <a:latin typeface="Calibri" panose="020F0502020204030204" pitchFamily="34" charset="0"/>
              </a:rPr>
              <a:t>Picture shown is of the replacement of </a:t>
            </a:r>
            <a:r>
              <a:rPr lang="en-US" sz="1400" dirty="0" err="1">
                <a:latin typeface="Calibri" panose="020F0502020204030204" pitchFamily="34" charset="0"/>
              </a:rPr>
              <a:t>RoboStow</a:t>
            </a:r>
            <a:r>
              <a:rPr lang="en-US" sz="1400" dirty="0">
                <a:latin typeface="Calibri" panose="020F0502020204030204" pitchFamily="34" charset="0"/>
              </a:rPr>
              <a:t> at BFI3 on November 8</a:t>
            </a:r>
            <a:r>
              <a:rPr lang="en-US" sz="1400" baseline="30000" dirty="0">
                <a:latin typeface="Calibri" panose="020F0502020204030204" pitchFamily="34" charset="0"/>
              </a:rPr>
              <a:t>th</a:t>
            </a:r>
            <a:r>
              <a:rPr lang="en-US" sz="1400" dirty="0">
                <a:latin typeface="Calibri" panose="020F0502020204030204" pitchFamily="34" charset="0"/>
              </a:rPr>
              <a:t> 2016, replaced due to over excessive use of E-Stop for the purpose of a </a:t>
            </a:r>
            <a:r>
              <a:rPr lang="en-US" sz="1400" u="sng" dirty="0">
                <a:latin typeface="Calibri" panose="020F0502020204030204" pitchFamily="34" charset="0"/>
              </a:rPr>
              <a:t>controlled stop.</a:t>
            </a:r>
            <a:endParaRPr lang="en-US" sz="1400" dirty="0"/>
          </a:p>
        </p:txBody>
      </p:sp>
    </p:spTree>
    <p:extLst>
      <p:ext uri="{BB962C8B-B14F-4D97-AF65-F5344CB8AC3E}">
        <p14:creationId xmlns:p14="http://schemas.microsoft.com/office/powerpoint/2010/main" val="21796878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Teach Pendant</a:t>
            </a:r>
          </a:p>
        </p:txBody>
      </p:sp>
      <p:sp>
        <p:nvSpPr>
          <p:cNvPr id="4" name="Date Placeholder 3"/>
          <p:cNvSpPr>
            <a:spLocks noGrp="1"/>
          </p:cNvSpPr>
          <p:nvPr>
            <p:ph type="dt" sz="half" idx="10"/>
          </p:nvPr>
        </p:nvSpPr>
        <p:spPr/>
        <p:txBody>
          <a:bodyPr/>
          <a:lstStyle/>
          <a:p>
            <a:fld id="{D33AC856-5729-244D-8A7C-5DA98CCFE041}" type="datetime1">
              <a:rPr lang="en-US" smtClean="0"/>
              <a:t>6/11/2018</a:t>
            </a:fld>
            <a:endParaRPr lang="en-US"/>
          </a:p>
        </p:txBody>
      </p:sp>
      <p:sp>
        <p:nvSpPr>
          <p:cNvPr id="5" name="Footer Placeholder 4"/>
          <p:cNvSpPr>
            <a:spLocks noGrp="1"/>
          </p:cNvSpPr>
          <p:nvPr>
            <p:ph type="ftr" sz="quarter" idx="11"/>
          </p:nvPr>
        </p:nvSpPr>
        <p:spPr/>
        <p:txBody>
          <a:bodyPr/>
          <a:lstStyle/>
          <a:p>
            <a:r>
              <a:rPr lang="en-US"/>
              <a:t>Amazon Confidential</a:t>
            </a:r>
          </a:p>
        </p:txBody>
      </p:sp>
      <p:sp>
        <p:nvSpPr>
          <p:cNvPr id="6" name="Slide Number Placeholder 5"/>
          <p:cNvSpPr>
            <a:spLocks noGrp="1"/>
          </p:cNvSpPr>
          <p:nvPr>
            <p:ph type="sldNum" sz="quarter" idx="12"/>
          </p:nvPr>
        </p:nvSpPr>
        <p:spPr/>
        <p:txBody>
          <a:bodyPr/>
          <a:lstStyle/>
          <a:p>
            <a:fld id="{9406F9C7-B332-6B4B-9F9D-6EB6DCC2C550}" type="slidenum">
              <a:rPr lang="en-US" smtClean="0"/>
              <a:t>21</a:t>
            </a:fld>
            <a:endParaRPr lang="en-US" dirty="0"/>
          </a:p>
        </p:txBody>
      </p:sp>
      <p:pic>
        <p:nvPicPr>
          <p:cNvPr id="9" name="Picture 8"/>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238668" y="50800"/>
            <a:ext cx="1352132" cy="1778000"/>
          </a:xfrm>
          <a:prstGeom prst="rect">
            <a:avLst/>
          </a:prstGeom>
        </p:spPr>
      </p:pic>
      <p:graphicFrame>
        <p:nvGraphicFramePr>
          <p:cNvPr id="10" name="Table 9"/>
          <p:cNvGraphicFramePr>
            <a:graphicFrameLocks noGrp="1"/>
          </p:cNvGraphicFramePr>
          <p:nvPr>
            <p:extLst>
              <p:ext uri="{D42A27DB-BD31-4B8C-83A1-F6EECF244321}">
                <p14:modId xmlns:p14="http://schemas.microsoft.com/office/powerpoint/2010/main" val="2901363304"/>
              </p:ext>
            </p:extLst>
          </p:nvPr>
        </p:nvGraphicFramePr>
        <p:xfrm>
          <a:off x="457200" y="1971040"/>
          <a:ext cx="8229600" cy="390144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3901440">
                <a:tc>
                  <a:txBody>
                    <a:bodyPr/>
                    <a:lstStyle/>
                    <a:p>
                      <a:pPr marL="0" indent="0">
                        <a:buNone/>
                      </a:pPr>
                      <a:r>
                        <a:rPr lang="en-US" sz="1800" b="0" dirty="0">
                          <a:solidFill>
                            <a:schemeClr val="tx1"/>
                          </a:solidFill>
                        </a:rPr>
                        <a:t>Operations Associate Use:</a:t>
                      </a:r>
                    </a:p>
                    <a:p>
                      <a:pPr marL="285750" indent="-285750">
                        <a:buFont typeface="Arial" panose="020B0604020202020204" pitchFamily="34" charset="0"/>
                        <a:buChar char="•"/>
                      </a:pPr>
                      <a:r>
                        <a:rPr lang="en-US" sz="1800" b="0" dirty="0">
                          <a:solidFill>
                            <a:schemeClr val="tx1"/>
                          </a:solidFill>
                        </a:rPr>
                        <a:t>Operators can </a:t>
                      </a:r>
                      <a:r>
                        <a:rPr lang="en-US" sz="1800" b="0" i="1" dirty="0">
                          <a:solidFill>
                            <a:schemeClr val="tx1"/>
                          </a:solidFill>
                        </a:rPr>
                        <a:t>only </a:t>
                      </a:r>
                      <a:r>
                        <a:rPr lang="en-US" sz="1800" b="0" dirty="0">
                          <a:solidFill>
                            <a:schemeClr val="tx1"/>
                          </a:solidFill>
                        </a:rPr>
                        <a:t>use the Teach Pendant if it is the primary interface for robot Start and Stop functions.</a:t>
                      </a:r>
                    </a:p>
                    <a:p>
                      <a:pPr marL="285750" indent="-285750">
                        <a:buFont typeface="Arial" panose="020B0604020202020204" pitchFamily="34" charset="0"/>
                        <a:buChar char="•"/>
                      </a:pPr>
                      <a:r>
                        <a:rPr lang="en-US" sz="1800" b="0" dirty="0">
                          <a:solidFill>
                            <a:schemeClr val="tx1"/>
                          </a:solidFill>
                        </a:rPr>
                        <a:t>Must be </a:t>
                      </a:r>
                      <a:r>
                        <a:rPr lang="en-US" sz="1800" b="0" i="1" dirty="0">
                          <a:solidFill>
                            <a:schemeClr val="tx1"/>
                          </a:solidFill>
                        </a:rPr>
                        <a:t>trained and Qualified </a:t>
                      </a:r>
                      <a:r>
                        <a:rPr lang="en-US" sz="1800" b="0" dirty="0">
                          <a:solidFill>
                            <a:schemeClr val="tx1"/>
                          </a:solidFill>
                        </a:rPr>
                        <a:t>to perform </a:t>
                      </a:r>
                      <a:r>
                        <a:rPr lang="en-US" sz="1800" b="0" u="sng" dirty="0">
                          <a:solidFill>
                            <a:schemeClr val="tx1"/>
                          </a:solidFill>
                        </a:rPr>
                        <a:t>any task </a:t>
                      </a:r>
                      <a:r>
                        <a:rPr lang="en-US" sz="1800" b="0" dirty="0">
                          <a:solidFill>
                            <a:schemeClr val="tx1"/>
                          </a:solidFill>
                        </a:rPr>
                        <a:t>with Pendant.</a:t>
                      </a:r>
                    </a:p>
                    <a:p>
                      <a:pPr marL="0" indent="0">
                        <a:buNone/>
                      </a:pPr>
                      <a:endParaRPr lang="en-US" sz="1800" b="0" i="1" dirty="0">
                        <a:solidFill>
                          <a:srgbClr val="FF0000"/>
                        </a:solidFill>
                      </a:endParaRPr>
                    </a:p>
                    <a:p>
                      <a:pPr marL="0" indent="0">
                        <a:buNone/>
                      </a:pPr>
                      <a:endParaRPr lang="en-US" sz="1800" b="0" i="1" dirty="0">
                        <a:solidFill>
                          <a:srgbClr val="FF0000"/>
                        </a:solidFill>
                      </a:endParaRPr>
                    </a:p>
                    <a:p>
                      <a:pPr marL="0" indent="0">
                        <a:buNone/>
                      </a:pPr>
                      <a:r>
                        <a:rPr lang="en-US" sz="1800" b="0" i="1" dirty="0">
                          <a:solidFill>
                            <a:srgbClr val="FF0000"/>
                          </a:solidFill>
                        </a:rPr>
                        <a:t>Note:</a:t>
                      </a:r>
                      <a:br>
                        <a:rPr lang="en-US" sz="1800" b="0" i="1" dirty="0">
                          <a:solidFill>
                            <a:srgbClr val="FF0000"/>
                          </a:solidFill>
                        </a:rPr>
                      </a:br>
                      <a:r>
                        <a:rPr lang="en-US" sz="1800" b="0" i="1" dirty="0">
                          <a:solidFill>
                            <a:srgbClr val="FF0000"/>
                          </a:solidFill>
                        </a:rPr>
                        <a:t>Operations should never use the Teach Pendant for manual movements of the robot or any other task not specifically trained.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0" dirty="0">
                          <a:solidFill>
                            <a:schemeClr val="tx1"/>
                          </a:solidFill>
                        </a:rPr>
                        <a:t>Maintenance Use:</a:t>
                      </a:r>
                    </a:p>
                    <a:p>
                      <a:pPr marL="342900" indent="-342900">
                        <a:buFont typeface="Arial" panose="020B0604020202020204" pitchFamily="34" charset="0"/>
                        <a:buChar char="•"/>
                      </a:pPr>
                      <a:r>
                        <a:rPr lang="en-US" b="0" dirty="0">
                          <a:solidFill>
                            <a:schemeClr val="tx1"/>
                          </a:solidFill>
                        </a:rPr>
                        <a:t>Maintenance use of Teach Pendant must be trained and qualified.</a:t>
                      </a:r>
                    </a:p>
                    <a:p>
                      <a:pPr marL="342900" indent="-342900">
                        <a:buFont typeface="Arial" panose="020B0604020202020204" pitchFamily="34" charset="0"/>
                        <a:buChar char="•"/>
                      </a:pPr>
                      <a:r>
                        <a:rPr lang="en-US" b="0" dirty="0">
                          <a:solidFill>
                            <a:schemeClr val="tx1"/>
                          </a:solidFill>
                        </a:rPr>
                        <a:t>Teach Pendant can be used for manual movement of the robot, programming, control of </a:t>
                      </a:r>
                      <a:r>
                        <a:rPr lang="en-US" b="0" dirty="0" err="1">
                          <a:solidFill>
                            <a:schemeClr val="tx1"/>
                          </a:solidFill>
                        </a:rPr>
                        <a:t>EoAT</a:t>
                      </a:r>
                      <a:r>
                        <a:rPr lang="en-US" b="0" dirty="0">
                          <a:solidFill>
                            <a:schemeClr val="tx1"/>
                          </a:solidFill>
                        </a:rPr>
                        <a:t> (End-of-Arm-Tool), and various other actions.</a:t>
                      </a:r>
                    </a:p>
                    <a:p>
                      <a:endParaRPr lang="en-US" b="0" i="1" dirty="0">
                        <a:solidFill>
                          <a:srgbClr val="FF0000"/>
                        </a:solidFill>
                      </a:endParaRPr>
                    </a:p>
                    <a:p>
                      <a:r>
                        <a:rPr lang="en-US" b="0" i="1" dirty="0">
                          <a:solidFill>
                            <a:srgbClr val="FF0000"/>
                          </a:solidFill>
                        </a:rPr>
                        <a:t>Note:</a:t>
                      </a:r>
                    </a:p>
                    <a:p>
                      <a:r>
                        <a:rPr lang="en-US" b="0" i="1" dirty="0">
                          <a:solidFill>
                            <a:srgbClr val="FF0000"/>
                          </a:solidFill>
                        </a:rPr>
                        <a:t>Use of Teach Pendant without training and qualification is prohibited.</a:t>
                      </a:r>
                      <a:endParaRPr 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1669250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Injury or Disciplinary Action May Result From:</a:t>
            </a:r>
          </a:p>
        </p:txBody>
      </p:sp>
      <p:sp>
        <p:nvSpPr>
          <p:cNvPr id="3" name="TextBox 2"/>
          <p:cNvSpPr txBox="1"/>
          <p:nvPr/>
        </p:nvSpPr>
        <p:spPr>
          <a:xfrm>
            <a:off x="557561" y="1784195"/>
            <a:ext cx="7979941" cy="2677656"/>
          </a:xfrm>
          <a:prstGeom prst="rect">
            <a:avLst/>
          </a:prstGeom>
          <a:noFill/>
        </p:spPr>
        <p:txBody>
          <a:bodyPr wrap="square" rtlCol="0">
            <a:spAutoFit/>
          </a:bodyPr>
          <a:lstStyle/>
          <a:p>
            <a:pPr marL="342900" indent="-342900">
              <a:buFont typeface="Arial" panose="020B0604020202020204" pitchFamily="34" charset="0"/>
              <a:buChar char="•"/>
            </a:pPr>
            <a:r>
              <a:rPr lang="en-US" sz="2400" dirty="0"/>
              <a:t>Entering the Robot Cell without authorized training.</a:t>
            </a:r>
          </a:p>
          <a:p>
            <a:pPr marL="800100" lvl="1" indent="-342900">
              <a:buFont typeface="Arial" panose="020B0604020202020204" pitchFamily="34" charset="0"/>
              <a:buChar char="•"/>
            </a:pPr>
            <a:r>
              <a:rPr lang="en-US" sz="2400" dirty="0"/>
              <a:t>Lock-Out / Tag-Out (LOTO) or Alternative Protection Procedures (APP) are required prior to performing maintenance on the robot cell.</a:t>
            </a:r>
          </a:p>
          <a:p>
            <a:pPr marL="342900" indent="-342900">
              <a:buFont typeface="Arial" panose="020B0604020202020204" pitchFamily="34" charset="0"/>
              <a:buChar char="•"/>
            </a:pPr>
            <a:r>
              <a:rPr lang="en-US" sz="2400" dirty="0"/>
              <a:t>Tampering with or removing guards. </a:t>
            </a:r>
          </a:p>
          <a:p>
            <a:pPr marL="342900" indent="-342900">
              <a:buFont typeface="Arial" panose="020B0604020202020204" pitchFamily="34" charset="0"/>
              <a:buChar char="•"/>
            </a:pPr>
            <a:r>
              <a:rPr lang="en-US" sz="2400" dirty="0"/>
              <a:t>Not following posted signage.</a:t>
            </a:r>
          </a:p>
          <a:p>
            <a:pPr marL="342900" indent="-342900">
              <a:buFont typeface="Arial" panose="020B0604020202020204" pitchFamily="34" charset="0"/>
              <a:buChar char="•"/>
            </a:pPr>
            <a:r>
              <a:rPr lang="en-US" sz="2400" dirty="0"/>
              <a:t>Not following proper Dress Code Requirements.</a:t>
            </a:r>
          </a:p>
        </p:txBody>
      </p:sp>
    </p:spTree>
    <p:extLst>
      <p:ext uri="{BB962C8B-B14F-4D97-AF65-F5344CB8AC3E}">
        <p14:creationId xmlns:p14="http://schemas.microsoft.com/office/powerpoint/2010/main" val="34032358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Tell Your Manager Immediately:</a:t>
            </a:r>
          </a:p>
        </p:txBody>
      </p:sp>
      <p:sp>
        <p:nvSpPr>
          <p:cNvPr id="3" name="TextBox 2"/>
          <p:cNvSpPr txBox="1"/>
          <p:nvPr/>
        </p:nvSpPr>
        <p:spPr>
          <a:xfrm>
            <a:off x="457201" y="1783753"/>
            <a:ext cx="8229599" cy="1569660"/>
          </a:xfrm>
          <a:prstGeom prst="rect">
            <a:avLst/>
          </a:prstGeom>
          <a:noFill/>
        </p:spPr>
        <p:txBody>
          <a:bodyPr wrap="square" rtlCol="0">
            <a:spAutoFit/>
          </a:bodyPr>
          <a:lstStyle/>
          <a:p>
            <a:pPr marL="342900" indent="-342900">
              <a:buFont typeface="Arial" panose="020B0604020202020204" pitchFamily="34" charset="0"/>
              <a:buChar char="•"/>
            </a:pPr>
            <a:r>
              <a:rPr lang="en-US" sz="2400" dirty="0"/>
              <a:t>Unsafe conditions with the robot cell such as dropped pallets or erratic movements.</a:t>
            </a:r>
          </a:p>
          <a:p>
            <a:pPr marL="342900" indent="-342900">
              <a:buFont typeface="Arial" panose="020B0604020202020204" pitchFamily="34" charset="0"/>
              <a:buChar char="•"/>
            </a:pPr>
            <a:r>
              <a:rPr lang="en-US" sz="2400" dirty="0"/>
              <a:t>E-Stop is not working properly.</a:t>
            </a:r>
          </a:p>
          <a:p>
            <a:pPr marL="342900" indent="-342900">
              <a:buFont typeface="Arial" panose="020B0604020202020204" pitchFamily="34" charset="0"/>
              <a:buChar char="•"/>
            </a:pPr>
            <a:r>
              <a:rPr lang="en-US" sz="2400" dirty="0"/>
              <a:t>Missing or detached safety guarding.</a:t>
            </a:r>
          </a:p>
        </p:txBody>
      </p:sp>
      <p:sp>
        <p:nvSpPr>
          <p:cNvPr id="4" name="TextBox 3"/>
          <p:cNvSpPr txBox="1"/>
          <p:nvPr/>
        </p:nvSpPr>
        <p:spPr>
          <a:xfrm>
            <a:off x="2747660" y="4096753"/>
            <a:ext cx="4420840" cy="1015663"/>
          </a:xfrm>
          <a:prstGeom prst="rect">
            <a:avLst/>
          </a:prstGeom>
          <a:noFill/>
          <a:ln w="38100">
            <a:solidFill>
              <a:schemeClr val="accent4"/>
            </a:solidFill>
          </a:ln>
        </p:spPr>
        <p:txBody>
          <a:bodyPr wrap="square" rtlCol="0">
            <a:spAutoFit/>
          </a:bodyPr>
          <a:lstStyle/>
          <a:p>
            <a:pPr marL="0" lvl="1"/>
            <a:r>
              <a:rPr lang="en-US" sz="2000" dirty="0"/>
              <a:t>If you notice unsafe behavior by someone else, please take action and notify person of their safety risk.</a:t>
            </a:r>
          </a:p>
        </p:txBody>
      </p:sp>
      <p:pic>
        <p:nvPicPr>
          <p:cNvPr id="5" name="Picture 4"/>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648003" y="4068544"/>
            <a:ext cx="1002936" cy="1043872"/>
          </a:xfrm>
          <a:prstGeom prst="rect">
            <a:avLst/>
          </a:prstGeom>
        </p:spPr>
      </p:pic>
    </p:spTree>
    <p:extLst>
      <p:ext uri="{BB962C8B-B14F-4D97-AF65-F5344CB8AC3E}">
        <p14:creationId xmlns:p14="http://schemas.microsoft.com/office/powerpoint/2010/main" val="30263447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200" dirty="0"/>
              <a:t>Robot Cell Safety 101 Training</a:t>
            </a:r>
          </a:p>
        </p:txBody>
      </p:sp>
      <p:sp>
        <p:nvSpPr>
          <p:cNvPr id="5" name="Rectangle 4"/>
          <p:cNvSpPr/>
          <p:nvPr/>
        </p:nvSpPr>
        <p:spPr>
          <a:xfrm>
            <a:off x="2027766" y="1532468"/>
            <a:ext cx="5088467" cy="1815882"/>
          </a:xfrm>
          <a:prstGeom prst="rect">
            <a:avLst/>
          </a:prstGeom>
        </p:spPr>
        <p:txBody>
          <a:bodyPr wrap="square">
            <a:spAutoFit/>
          </a:bodyPr>
          <a:lstStyle/>
          <a:p>
            <a:pPr lvl="0" algn="ctr"/>
            <a:r>
              <a:rPr lang="en-US" sz="2800" b="1" dirty="0">
                <a:solidFill>
                  <a:srgbClr val="00B050"/>
                </a:solidFill>
              </a:rPr>
              <a:t>Hand out the paper copy of the Amazon Safety Rules, Policies </a:t>
            </a:r>
          </a:p>
          <a:p>
            <a:pPr lvl="0" algn="ctr"/>
            <a:r>
              <a:rPr lang="en-US" sz="2800" b="1" dirty="0">
                <a:solidFill>
                  <a:srgbClr val="00B050"/>
                </a:solidFill>
              </a:rPr>
              <a:t>&amp; Procedures packet to each Associate</a:t>
            </a:r>
          </a:p>
        </p:txBody>
      </p:sp>
      <p:sp>
        <p:nvSpPr>
          <p:cNvPr id="6" name="Rectangle 5"/>
          <p:cNvSpPr/>
          <p:nvPr/>
        </p:nvSpPr>
        <p:spPr>
          <a:xfrm>
            <a:off x="2391833" y="5472472"/>
            <a:ext cx="4572000" cy="923330"/>
          </a:xfrm>
          <a:prstGeom prst="rect">
            <a:avLst/>
          </a:prstGeom>
        </p:spPr>
        <p:txBody>
          <a:bodyPr>
            <a:spAutoFit/>
          </a:bodyPr>
          <a:lstStyle/>
          <a:p>
            <a:pPr algn="ctr">
              <a:spcBef>
                <a:spcPct val="0"/>
              </a:spcBef>
            </a:pPr>
            <a:r>
              <a:rPr lang="en-US" b="1" dirty="0">
                <a:latin typeface="BauerBodoni" charset="0"/>
              </a:rPr>
              <a:t>By signing the training roster for this class you are verifying that you have received this Policies packet</a:t>
            </a:r>
            <a:endParaRPr lang="en-US" sz="4400" b="1" dirty="0">
              <a:latin typeface="BauerBodoni" charset="0"/>
            </a:endParaRPr>
          </a:p>
        </p:txBody>
      </p:sp>
      <p:pic>
        <p:nvPicPr>
          <p:cNvPr id="2" name="Picture 1"/>
          <p:cNvPicPr>
            <a:picLocks noChangeAspect="1"/>
          </p:cNvPicPr>
          <p:nvPr/>
        </p:nvPicPr>
        <p:blipFill>
          <a:blip r:embed="rId3"/>
          <a:stretch>
            <a:fillRect/>
          </a:stretch>
        </p:blipFill>
        <p:spPr>
          <a:xfrm>
            <a:off x="3413348" y="3781301"/>
            <a:ext cx="2304925" cy="1247899"/>
          </a:xfrm>
          <a:prstGeom prst="rect">
            <a:avLst/>
          </a:prstGeom>
          <a:ln>
            <a:solidFill>
              <a:schemeClr val="tx1"/>
            </a:solidFill>
          </a:ln>
        </p:spPr>
      </p:pic>
    </p:spTree>
    <p:extLst>
      <p:ext uri="{BB962C8B-B14F-4D97-AF65-F5344CB8AC3E}">
        <p14:creationId xmlns:p14="http://schemas.microsoft.com/office/powerpoint/2010/main" val="37840804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4A8BA4-0E0E-8A42-873B-5D6D8C53F827}" type="datetime1">
              <a:rPr lang="en-US" smtClean="0"/>
              <a:t>6/11/2018</a:t>
            </a:fld>
            <a:endParaRPr lang="en-US"/>
          </a:p>
        </p:txBody>
      </p:sp>
      <p:sp>
        <p:nvSpPr>
          <p:cNvPr id="3" name="Footer Placeholder 2"/>
          <p:cNvSpPr>
            <a:spLocks noGrp="1"/>
          </p:cNvSpPr>
          <p:nvPr>
            <p:ph type="ftr" sz="quarter" idx="11"/>
          </p:nvPr>
        </p:nvSpPr>
        <p:spPr/>
        <p:txBody>
          <a:bodyPr/>
          <a:lstStyle/>
          <a:p>
            <a:r>
              <a:rPr lang="en-US"/>
              <a:t>Amazon Confidential</a:t>
            </a:r>
          </a:p>
        </p:txBody>
      </p:sp>
      <p:sp>
        <p:nvSpPr>
          <p:cNvPr id="4" name="Slide Number Placeholder 3"/>
          <p:cNvSpPr>
            <a:spLocks noGrp="1"/>
          </p:cNvSpPr>
          <p:nvPr>
            <p:ph type="sldNum" sz="quarter" idx="12"/>
          </p:nvPr>
        </p:nvSpPr>
        <p:spPr/>
        <p:txBody>
          <a:bodyPr/>
          <a:lstStyle/>
          <a:p>
            <a:fld id="{9406F9C7-B332-6B4B-9F9D-6EB6DCC2C550}" type="slidenum">
              <a:rPr lang="en-US" smtClean="0"/>
              <a:t>25</a:t>
            </a:fld>
            <a:endParaRPr lang="en-US"/>
          </a:p>
        </p:txBody>
      </p:sp>
      <p:sp>
        <p:nvSpPr>
          <p:cNvPr id="6" name="Rectangle 5"/>
          <p:cNvSpPr/>
          <p:nvPr/>
        </p:nvSpPr>
        <p:spPr>
          <a:xfrm>
            <a:off x="0" y="-79653"/>
            <a:ext cx="9144000" cy="4985980"/>
          </a:xfrm>
          <a:prstGeom prst="rect">
            <a:avLst/>
          </a:prstGeom>
        </p:spPr>
        <p:txBody>
          <a:bodyPr wrap="square">
            <a:spAutoFit/>
          </a:bodyPr>
          <a:lstStyle/>
          <a:p>
            <a:r>
              <a:rPr lang="en-US" sz="1000" dirty="0">
                <a:latin typeface="Calibri" charset="0"/>
              </a:rPr>
              <a:t>Change log:</a:t>
            </a:r>
          </a:p>
          <a:p>
            <a:r>
              <a:rPr lang="en-US" sz="1000" dirty="0">
                <a:latin typeface="Calibri" charset="0"/>
              </a:rPr>
              <a:t>Slide#15 - "as shown in red below" - this can be confused for Red 5S tape. Can we clarify?  </a:t>
            </a:r>
          </a:p>
          <a:p>
            <a:r>
              <a:rPr lang="en-US" sz="1000" dirty="0">
                <a:latin typeface="Calibri" charset="0"/>
              </a:rPr>
              <a:t>Action: removed “</a:t>
            </a:r>
            <a:r>
              <a:rPr lang="en-US" sz="1000" dirty="0"/>
              <a:t>(displayed below with red lines)” from slide text.</a:t>
            </a:r>
          </a:p>
          <a:p>
            <a:endParaRPr lang="en-US" sz="1000" dirty="0">
              <a:latin typeface="Calibri" charset="0"/>
            </a:endParaRPr>
          </a:p>
          <a:p>
            <a:r>
              <a:rPr lang="en-US" sz="1000" dirty="0">
                <a:latin typeface="Calibri" charset="0"/>
              </a:rPr>
              <a:t>Slide#21 - Include image of ABB Teach Pendant</a:t>
            </a:r>
          </a:p>
          <a:p>
            <a:r>
              <a:rPr lang="en-US" sz="1000" dirty="0">
                <a:latin typeface="Calibri" charset="0"/>
              </a:rPr>
              <a:t>Action: added “</a:t>
            </a:r>
            <a:r>
              <a:rPr lang="en-US" sz="1000" dirty="0"/>
              <a:t>Say: Teach pendants vary based on the robot manufacturer.  A typical Teach pendant is shown.” to notes.</a:t>
            </a:r>
          </a:p>
          <a:p>
            <a:endParaRPr lang="en-US" sz="1000" dirty="0">
              <a:latin typeface="Calibri" charset="0"/>
            </a:endParaRPr>
          </a:p>
          <a:p>
            <a:r>
              <a:rPr lang="en-US" sz="1000" dirty="0">
                <a:latin typeface="Calibri" charset="0"/>
              </a:rPr>
              <a:t>Slide 10: Add a note somewhere within the presentation that the operator should always assume that the cell is operating. Never take it for granted that it is ever Stopped. But allow the Robot Specific Training to define </a:t>
            </a:r>
            <a:r>
              <a:rPr lang="en-US" sz="1000" i="1" dirty="0">
                <a:latin typeface="Calibri" charset="0"/>
              </a:rPr>
              <a:t>how</a:t>
            </a:r>
            <a:r>
              <a:rPr lang="en-US" sz="1000" dirty="0">
                <a:latin typeface="Calibri" charset="0"/>
              </a:rPr>
              <a:t> to identify what state it is in (i.e. audible, </a:t>
            </a:r>
            <a:r>
              <a:rPr lang="en-US" sz="1000" dirty="0" err="1">
                <a:latin typeface="Calibri" charset="0"/>
              </a:rPr>
              <a:t>andon</a:t>
            </a:r>
            <a:r>
              <a:rPr lang="en-US" sz="1000" dirty="0">
                <a:latin typeface="Calibri" charset="0"/>
              </a:rPr>
              <a:t>, etc.)</a:t>
            </a:r>
          </a:p>
          <a:p>
            <a:r>
              <a:rPr lang="en-US" sz="1000" dirty="0">
                <a:latin typeface="Calibri" charset="0"/>
              </a:rPr>
              <a:t>Added slide 10  “</a:t>
            </a:r>
            <a:r>
              <a:rPr lang="en-US" sz="1000" dirty="0"/>
              <a:t>Robot Cell State” with this information</a:t>
            </a:r>
            <a:endParaRPr lang="en-US" sz="1000" dirty="0">
              <a:latin typeface="Calibri" charset="0"/>
            </a:endParaRPr>
          </a:p>
          <a:p>
            <a:endParaRPr lang="en-US" sz="1000" dirty="0">
              <a:effectLst/>
              <a:latin typeface="Calibri" charset="0"/>
            </a:endParaRPr>
          </a:p>
          <a:p>
            <a:r>
              <a:rPr lang="en-US" sz="1000" dirty="0"/>
              <a:t>Switched slides 4 and 5 for flow.</a:t>
            </a:r>
          </a:p>
          <a:p>
            <a:r>
              <a:rPr lang="en-US" sz="1000" dirty="0"/>
              <a:t> </a:t>
            </a:r>
          </a:p>
          <a:p>
            <a:r>
              <a:rPr lang="en-US" sz="1000" dirty="0"/>
              <a:t>Slide 6 notes I would communicate ( you can edit as needed)–</a:t>
            </a:r>
          </a:p>
          <a:p>
            <a:r>
              <a:rPr lang="en-US" sz="1000" dirty="0"/>
              <a:t> </a:t>
            </a:r>
          </a:p>
          <a:p>
            <a:r>
              <a:rPr lang="en-US" sz="1000" dirty="0"/>
              <a:t>Robot motion can present serious crush hazards which may cause dismemberment or death. As a result we ensure that all Robot motion is restricted within a defined work envelope. We limit access to this work envelope by using a perimeter fence or by using safeguarding devices such as light curtains or area scanners which will stop all robot motion when an operator approaches the robot.</a:t>
            </a:r>
          </a:p>
          <a:p>
            <a:r>
              <a:rPr lang="en-US" sz="1000" dirty="0"/>
              <a:t>Action: notes updated.</a:t>
            </a:r>
          </a:p>
          <a:p>
            <a:r>
              <a:rPr lang="en-US" sz="1000" dirty="0"/>
              <a:t> </a:t>
            </a:r>
          </a:p>
          <a:p>
            <a:r>
              <a:rPr lang="en-US" sz="1000" dirty="0"/>
              <a:t>Slide 7 notes:</a:t>
            </a:r>
          </a:p>
          <a:p>
            <a:r>
              <a:rPr lang="en-US" sz="1000" dirty="0"/>
              <a:t> Robot cells may comprise of additional equipment such as conveyors. Where such equipment exist, all hazards (In running nip points, entanglement hazards) are protected by additional fixed safeguarding. In the event where a large opening may be required to allow for product to move into the </a:t>
            </a:r>
            <a:r>
              <a:rPr lang="en-US" sz="1000" dirty="0" err="1"/>
              <a:t>workcell</a:t>
            </a:r>
            <a:r>
              <a:rPr lang="en-US" sz="1000" dirty="0"/>
              <a:t>, additional safeguarding devices such as light curtains are used to detect human entry into the restricted robot work space. ( if required you can have them use the Left picture on the slide as an </a:t>
            </a:r>
            <a:r>
              <a:rPr lang="en-US" sz="1000" dirty="0" err="1"/>
              <a:t>example..where</a:t>
            </a:r>
            <a:r>
              <a:rPr lang="en-US" sz="1000" dirty="0"/>
              <a:t> light curtains detect human entry but are muted when a pallet goes through.</a:t>
            </a:r>
          </a:p>
          <a:p>
            <a:r>
              <a:rPr lang="en-US" sz="1000" dirty="0"/>
              <a:t>Action: updated notes accordingly</a:t>
            </a:r>
          </a:p>
          <a:p>
            <a:r>
              <a:rPr lang="en-US" sz="1000" dirty="0"/>
              <a:t> </a:t>
            </a:r>
          </a:p>
          <a:p>
            <a:r>
              <a:rPr lang="en-US" sz="1000" dirty="0"/>
              <a:t>I would continue to keep the focus on the Robot cells vs. general safety where possible. If there is a need to discuss safety in </a:t>
            </a:r>
            <a:r>
              <a:rPr lang="en-US" sz="1000" dirty="0" err="1"/>
              <a:t>general..I</a:t>
            </a:r>
            <a:r>
              <a:rPr lang="en-US" sz="1000" dirty="0"/>
              <a:t> would add a slide to the beginning of the presentation which covers the importance of safety and that this training will focus specifically on Robot work cell safety.</a:t>
            </a:r>
          </a:p>
          <a:p>
            <a:r>
              <a:rPr lang="en-US" sz="1000" dirty="0"/>
              <a:t>Action: presentation focused on robot cell safety.</a:t>
            </a:r>
          </a:p>
          <a:p>
            <a:endParaRPr lang="en-US" dirty="0"/>
          </a:p>
        </p:txBody>
      </p:sp>
    </p:spTree>
    <p:extLst>
      <p:ext uri="{BB962C8B-B14F-4D97-AF65-F5344CB8AC3E}">
        <p14:creationId xmlns:p14="http://schemas.microsoft.com/office/powerpoint/2010/main" val="9868659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Robots?</a:t>
            </a:r>
          </a:p>
        </p:txBody>
      </p:sp>
      <p:sp>
        <p:nvSpPr>
          <p:cNvPr id="3" name="TextBox 2"/>
          <p:cNvSpPr txBox="1"/>
          <p:nvPr/>
        </p:nvSpPr>
        <p:spPr>
          <a:xfrm>
            <a:off x="557561" y="1784195"/>
            <a:ext cx="4532232" cy="1631216"/>
          </a:xfrm>
          <a:prstGeom prst="rect">
            <a:avLst/>
          </a:prstGeom>
          <a:noFill/>
        </p:spPr>
        <p:txBody>
          <a:bodyPr wrap="square" rtlCol="0">
            <a:spAutoFit/>
          </a:bodyPr>
          <a:lstStyle/>
          <a:p>
            <a:r>
              <a:rPr lang="en-US" sz="2000" dirty="0"/>
              <a:t>Robot - Manipulator and controller</a:t>
            </a:r>
          </a:p>
          <a:p>
            <a:endParaRPr lang="en-US" sz="2000" dirty="0"/>
          </a:p>
          <a:p>
            <a:r>
              <a:rPr lang="en-US" sz="2000" dirty="0"/>
              <a:t>Robot System - Manipulator, end of arm tooling, auxiliary axes, other equipment controlled by the robot, etc.</a:t>
            </a:r>
          </a:p>
        </p:txBody>
      </p:sp>
      <p:pic>
        <p:nvPicPr>
          <p:cNvPr id="4" name="Picture 3"/>
          <p:cNvPicPr>
            <a:picLocks noChangeAspect="1"/>
          </p:cNvPicPr>
          <p:nvPr/>
        </p:nvPicPr>
        <p:blipFill>
          <a:blip r:embed="rId3"/>
          <a:stretch>
            <a:fillRect/>
          </a:stretch>
        </p:blipFill>
        <p:spPr>
          <a:xfrm>
            <a:off x="5522745" y="1784195"/>
            <a:ext cx="2930184" cy="4170820"/>
          </a:xfrm>
          <a:prstGeom prst="rect">
            <a:avLst/>
          </a:prstGeom>
        </p:spPr>
      </p:pic>
    </p:spTree>
    <p:extLst>
      <p:ext uri="{BB962C8B-B14F-4D97-AF65-F5344CB8AC3E}">
        <p14:creationId xmlns:p14="http://schemas.microsoft.com/office/powerpoint/2010/main" val="32266515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Are Some Benefits of Robots?</a:t>
            </a:r>
          </a:p>
        </p:txBody>
      </p:sp>
      <p:sp>
        <p:nvSpPr>
          <p:cNvPr id="3" name="TextBox 2"/>
          <p:cNvSpPr txBox="1"/>
          <p:nvPr/>
        </p:nvSpPr>
        <p:spPr>
          <a:xfrm>
            <a:off x="557561" y="1784195"/>
            <a:ext cx="4532232" cy="3046988"/>
          </a:xfrm>
          <a:prstGeom prst="rect">
            <a:avLst/>
          </a:prstGeom>
          <a:noFill/>
        </p:spPr>
        <p:txBody>
          <a:bodyPr wrap="square" rtlCol="0">
            <a:spAutoFit/>
          </a:bodyPr>
          <a:lstStyle/>
          <a:p>
            <a:pPr marL="342900" indent="-342900">
              <a:buFont typeface="Arial" charset="0"/>
              <a:buChar char="•"/>
            </a:pPr>
            <a:r>
              <a:rPr lang="en-US" sz="2400" dirty="0"/>
              <a:t>Robots make our processes safer, faster, and more efficient for our associates. </a:t>
            </a:r>
          </a:p>
          <a:p>
            <a:pPr marL="342900" indent="-342900">
              <a:buFont typeface="Arial" charset="0"/>
              <a:buChar char="•"/>
            </a:pPr>
            <a:endParaRPr lang="en-US" sz="2400" dirty="0"/>
          </a:p>
          <a:p>
            <a:pPr marL="342900" indent="-342900">
              <a:buFont typeface="Arial" charset="0"/>
              <a:buChar char="•"/>
            </a:pPr>
            <a:r>
              <a:rPr lang="en-US" sz="2400" dirty="0"/>
              <a:t>Robots increase productivity </a:t>
            </a:r>
          </a:p>
          <a:p>
            <a:pPr marL="342900" indent="-342900">
              <a:buFont typeface="Arial" charset="0"/>
              <a:buChar char="•"/>
            </a:pPr>
            <a:endParaRPr lang="en-US" sz="2400" dirty="0"/>
          </a:p>
          <a:p>
            <a:pPr marL="342900" indent="-342900">
              <a:buFont typeface="Arial" charset="0"/>
              <a:buChar char="•"/>
            </a:pPr>
            <a:r>
              <a:rPr lang="en-US" sz="2400" dirty="0"/>
              <a:t>Robots allows us to better serve our Customers</a:t>
            </a:r>
          </a:p>
        </p:txBody>
      </p:sp>
      <p:pic>
        <p:nvPicPr>
          <p:cNvPr id="4" name="Picture 3"/>
          <p:cNvPicPr>
            <a:picLocks noChangeAspect="1"/>
          </p:cNvPicPr>
          <p:nvPr/>
        </p:nvPicPr>
        <p:blipFill>
          <a:blip r:embed="rId3"/>
          <a:stretch>
            <a:fillRect/>
          </a:stretch>
        </p:blipFill>
        <p:spPr>
          <a:xfrm>
            <a:off x="5522745" y="1784195"/>
            <a:ext cx="2930184" cy="4170820"/>
          </a:xfrm>
          <a:prstGeom prst="rect">
            <a:avLst/>
          </a:prstGeom>
        </p:spPr>
      </p:pic>
    </p:spTree>
    <p:extLst>
      <p:ext uri="{BB962C8B-B14F-4D97-AF65-F5344CB8AC3E}">
        <p14:creationId xmlns:p14="http://schemas.microsoft.com/office/powerpoint/2010/main" val="9851144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Robot Cell?</a:t>
            </a:r>
          </a:p>
        </p:txBody>
      </p:sp>
      <p:sp>
        <p:nvSpPr>
          <p:cNvPr id="3" name="TextBox 2"/>
          <p:cNvSpPr txBox="1"/>
          <p:nvPr/>
        </p:nvSpPr>
        <p:spPr>
          <a:xfrm>
            <a:off x="457200" y="1663425"/>
            <a:ext cx="8229600" cy="3539430"/>
          </a:xfrm>
          <a:prstGeom prst="rect">
            <a:avLst/>
          </a:prstGeom>
          <a:noFill/>
        </p:spPr>
        <p:txBody>
          <a:bodyPr wrap="square" rtlCol="0">
            <a:spAutoFit/>
          </a:bodyPr>
          <a:lstStyle/>
          <a:p>
            <a:r>
              <a:rPr lang="en-US" sz="2800" dirty="0"/>
              <a:t>Equipment that includes the robot(s) (hardware and software) consisting of the manipulator power supply and control system; the end-effector(s); and any other associated machinery and equipment within the safeguarded space.</a:t>
            </a:r>
          </a:p>
          <a:p>
            <a:endParaRPr lang="en-US" sz="2800" dirty="0"/>
          </a:p>
          <a:p>
            <a:endParaRPr lang="en-US" sz="2800" dirty="0"/>
          </a:p>
          <a:p>
            <a:endParaRPr lang="en-US" sz="2800" dirty="0"/>
          </a:p>
        </p:txBody>
      </p:sp>
      <p:pic>
        <p:nvPicPr>
          <p:cNvPr id="5" name="Picture 4"/>
          <p:cNvPicPr>
            <a:picLocks noChangeAspect="1"/>
          </p:cNvPicPr>
          <p:nvPr/>
        </p:nvPicPr>
        <p:blipFill>
          <a:blip r:embed="rId3"/>
          <a:stretch>
            <a:fillRect/>
          </a:stretch>
        </p:blipFill>
        <p:spPr>
          <a:xfrm>
            <a:off x="3680093" y="3433140"/>
            <a:ext cx="4209754" cy="3302602"/>
          </a:xfrm>
          <a:prstGeom prst="rect">
            <a:avLst/>
          </a:prstGeom>
        </p:spPr>
      </p:pic>
    </p:spTree>
    <p:extLst>
      <p:ext uri="{BB962C8B-B14F-4D97-AF65-F5344CB8AC3E}">
        <p14:creationId xmlns:p14="http://schemas.microsoft.com/office/powerpoint/2010/main" val="26162426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Robot Cells Can Be Hazardous</a:t>
            </a:r>
          </a:p>
        </p:txBody>
      </p:sp>
      <p:pic>
        <p:nvPicPr>
          <p:cNvPr id="4" name="Picture 3"/>
          <p:cNvPicPr>
            <a:picLocks noChangeAspect="1"/>
          </p:cNvPicPr>
          <p:nvPr/>
        </p:nvPicPr>
        <p:blipFill rotWithShape="1">
          <a:blip r:embed="rId3" cstate="screen">
            <a:extLst>
              <a:ext uri="{28A0092B-C50C-407E-A947-70E740481C1C}">
                <a14:useLocalDpi xmlns:a14="http://schemas.microsoft.com/office/drawing/2010/main"/>
              </a:ext>
            </a:extLst>
          </a:blip>
          <a:srcRect t="9692" b="5412"/>
          <a:stretch/>
        </p:blipFill>
        <p:spPr>
          <a:xfrm>
            <a:off x="2107152" y="1417638"/>
            <a:ext cx="5116730" cy="4343919"/>
          </a:xfrm>
          <a:prstGeom prst="rect">
            <a:avLst/>
          </a:prstGeom>
        </p:spPr>
      </p:pic>
      <p:sp>
        <p:nvSpPr>
          <p:cNvPr id="5" name="Rectangle 4"/>
          <p:cNvSpPr/>
          <p:nvPr/>
        </p:nvSpPr>
        <p:spPr>
          <a:xfrm>
            <a:off x="976744" y="5835225"/>
            <a:ext cx="7377545" cy="646331"/>
          </a:xfrm>
          <a:prstGeom prst="rect">
            <a:avLst/>
          </a:prstGeom>
        </p:spPr>
        <p:txBody>
          <a:bodyPr wrap="square">
            <a:spAutoFit/>
          </a:bodyPr>
          <a:lstStyle/>
          <a:p>
            <a:pPr algn="ctr"/>
            <a:r>
              <a:rPr lang="en-US" i="1" u="sng" dirty="0">
                <a:solidFill>
                  <a:srgbClr val="FF0000"/>
                </a:solidFill>
              </a:rPr>
              <a:t>If any safeguards are deactivate, missing, or inoperable, or the equipment is improperly used it can result in severe personal injury or even death!</a:t>
            </a:r>
            <a:endParaRPr lang="en-US" dirty="0">
              <a:solidFill>
                <a:srgbClr val="FF0000"/>
              </a:solidFill>
            </a:endParaRPr>
          </a:p>
        </p:txBody>
      </p:sp>
    </p:spTree>
    <p:extLst>
      <p:ext uri="{BB962C8B-B14F-4D97-AF65-F5344CB8AC3E}">
        <p14:creationId xmlns:p14="http://schemas.microsoft.com/office/powerpoint/2010/main" val="2990915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How does Amazon keep our Robot Cells safe?</a:t>
            </a:r>
          </a:p>
        </p:txBody>
      </p:sp>
      <p:sp>
        <p:nvSpPr>
          <p:cNvPr id="3" name="TextBox 2"/>
          <p:cNvSpPr txBox="1"/>
          <p:nvPr/>
        </p:nvSpPr>
        <p:spPr>
          <a:xfrm>
            <a:off x="976884" y="1890592"/>
            <a:ext cx="7979941" cy="307777"/>
          </a:xfrm>
          <a:prstGeom prst="rect">
            <a:avLst/>
          </a:prstGeom>
          <a:noFill/>
        </p:spPr>
        <p:txBody>
          <a:bodyPr wrap="square" rtlCol="0">
            <a:spAutoFit/>
          </a:bodyPr>
          <a:lstStyle/>
          <a:p>
            <a:pPr marL="285750" indent="-285750">
              <a:buFont typeface="Arial" charset="0"/>
              <a:buChar char="•"/>
            </a:pPr>
            <a:r>
              <a:rPr lang="en-US" sz="1400"/>
              <a:t>Always </a:t>
            </a:r>
            <a:r>
              <a:rPr lang="en-US" sz="1400" dirty="0"/>
              <a:t>keep body parts clear of the guarded pinch points and rotating equipment.</a:t>
            </a:r>
          </a:p>
        </p:txBody>
      </p:sp>
      <p:pic>
        <p:nvPicPr>
          <p:cNvPr id="4" name="Picture 3"/>
          <p:cNvPicPr>
            <a:picLocks noChangeAspect="1"/>
          </p:cNvPicPr>
          <p:nvPr/>
        </p:nvPicPr>
        <p:blipFill>
          <a:blip r:embed="rId3"/>
          <a:stretch>
            <a:fillRect/>
          </a:stretch>
        </p:blipFill>
        <p:spPr>
          <a:xfrm>
            <a:off x="665018" y="2979102"/>
            <a:ext cx="4177146" cy="3456751"/>
          </a:xfrm>
          <a:prstGeom prst="rect">
            <a:avLst/>
          </a:prstGeom>
        </p:spPr>
      </p:pic>
      <p:pic>
        <p:nvPicPr>
          <p:cNvPr id="5" name="Picture 4"/>
          <p:cNvPicPr>
            <a:picLocks noChangeAspect="1"/>
          </p:cNvPicPr>
          <p:nvPr/>
        </p:nvPicPr>
        <p:blipFill>
          <a:blip r:embed="rId4"/>
          <a:stretch>
            <a:fillRect/>
          </a:stretch>
        </p:blipFill>
        <p:spPr>
          <a:xfrm>
            <a:off x="4966855" y="2979101"/>
            <a:ext cx="3491345" cy="3453377"/>
          </a:xfrm>
          <a:prstGeom prst="rect">
            <a:avLst/>
          </a:prstGeom>
        </p:spPr>
      </p:pic>
      <p:sp>
        <p:nvSpPr>
          <p:cNvPr id="6" name="Rectangle 5"/>
          <p:cNvSpPr/>
          <p:nvPr/>
        </p:nvSpPr>
        <p:spPr>
          <a:xfrm>
            <a:off x="675409" y="2255053"/>
            <a:ext cx="7793182" cy="369332"/>
          </a:xfrm>
          <a:prstGeom prst="rect">
            <a:avLst/>
          </a:prstGeom>
        </p:spPr>
        <p:txBody>
          <a:bodyPr wrap="square">
            <a:spAutoFit/>
          </a:bodyPr>
          <a:lstStyle/>
          <a:p>
            <a:pPr marL="285750" indent="-285750">
              <a:buFont typeface="Arial" charset="0"/>
              <a:buChar char="•"/>
            </a:pPr>
            <a:r>
              <a:rPr lang="en-US" dirty="0"/>
              <a:t>Interlock doors and light curtains to prevent unauthorized robot cell entry </a:t>
            </a:r>
          </a:p>
        </p:txBody>
      </p:sp>
      <p:sp>
        <p:nvSpPr>
          <p:cNvPr id="8" name="Rectangle 7"/>
          <p:cNvSpPr/>
          <p:nvPr/>
        </p:nvSpPr>
        <p:spPr>
          <a:xfrm>
            <a:off x="665018" y="1552038"/>
            <a:ext cx="7793182" cy="369332"/>
          </a:xfrm>
          <a:prstGeom prst="rect">
            <a:avLst/>
          </a:prstGeom>
        </p:spPr>
        <p:txBody>
          <a:bodyPr wrap="square">
            <a:spAutoFit/>
          </a:bodyPr>
          <a:lstStyle/>
          <a:p>
            <a:pPr marL="285750" indent="-285750">
              <a:buFont typeface="Arial" charset="0"/>
              <a:buChar char="•"/>
            </a:pPr>
            <a:r>
              <a:rPr lang="en-US" dirty="0"/>
              <a:t>Guards for all pinch points and rotating equipment hazards </a:t>
            </a:r>
          </a:p>
        </p:txBody>
      </p:sp>
    </p:spTree>
    <p:extLst>
      <p:ext uri="{BB962C8B-B14F-4D97-AF65-F5344CB8AC3E}">
        <p14:creationId xmlns:p14="http://schemas.microsoft.com/office/powerpoint/2010/main" val="6658204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Robot Cell Entry</a:t>
            </a:r>
          </a:p>
        </p:txBody>
      </p:sp>
      <p:sp>
        <p:nvSpPr>
          <p:cNvPr id="3" name="TextBox 2"/>
          <p:cNvSpPr txBox="1"/>
          <p:nvPr/>
        </p:nvSpPr>
        <p:spPr>
          <a:xfrm>
            <a:off x="457201" y="1417638"/>
            <a:ext cx="8229600" cy="2554545"/>
          </a:xfrm>
          <a:prstGeom prst="rect">
            <a:avLst/>
          </a:prstGeom>
          <a:noFill/>
        </p:spPr>
        <p:txBody>
          <a:bodyPr wrap="square" rtlCol="0">
            <a:spAutoFit/>
          </a:bodyPr>
          <a:lstStyle/>
          <a:p>
            <a:r>
              <a:rPr lang="en-US" sz="3200" b="1" dirty="0"/>
              <a:t>Required for entry:</a:t>
            </a:r>
          </a:p>
          <a:p>
            <a:pPr marL="457200" indent="-457200">
              <a:buFont typeface="Arial" charset="0"/>
              <a:buChar char="•"/>
            </a:pPr>
            <a:r>
              <a:rPr lang="en-US" sz="3200" b="1" dirty="0"/>
              <a:t>Certified training</a:t>
            </a:r>
          </a:p>
          <a:p>
            <a:r>
              <a:rPr lang="en-US" sz="3200" b="1" dirty="0"/>
              <a:t>                AND</a:t>
            </a:r>
          </a:p>
          <a:p>
            <a:pPr marL="457200" indent="-457200">
              <a:buFont typeface="Arial" charset="0"/>
              <a:buChar char="•"/>
            </a:pPr>
            <a:r>
              <a:rPr lang="en-US" sz="3200" b="1" dirty="0"/>
              <a:t>Current certification badge</a:t>
            </a:r>
          </a:p>
          <a:p>
            <a:endParaRPr lang="en-US" sz="3200" b="1" dirty="0"/>
          </a:p>
        </p:txBody>
      </p:sp>
      <p:pic>
        <p:nvPicPr>
          <p:cNvPr id="6" name="Picture 5"/>
          <p:cNvPicPr>
            <a:picLocks noChangeAspect="1"/>
          </p:cNvPicPr>
          <p:nvPr/>
        </p:nvPicPr>
        <p:blipFill>
          <a:blip r:embed="rId3"/>
          <a:stretch>
            <a:fillRect/>
          </a:stretch>
        </p:blipFill>
        <p:spPr>
          <a:xfrm>
            <a:off x="4520045" y="3627117"/>
            <a:ext cx="3984048" cy="3125534"/>
          </a:xfrm>
          <a:prstGeom prst="rect">
            <a:avLst/>
          </a:prstGeom>
        </p:spPr>
      </p:pic>
    </p:spTree>
    <p:extLst>
      <p:ext uri="{BB962C8B-B14F-4D97-AF65-F5344CB8AC3E}">
        <p14:creationId xmlns:p14="http://schemas.microsoft.com/office/powerpoint/2010/main" val="927838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Robot Cell Malfunction</a:t>
            </a:r>
          </a:p>
        </p:txBody>
      </p:sp>
      <p:sp>
        <p:nvSpPr>
          <p:cNvPr id="3" name="TextBox 2"/>
          <p:cNvSpPr txBox="1"/>
          <p:nvPr/>
        </p:nvSpPr>
        <p:spPr>
          <a:xfrm>
            <a:off x="557561" y="1784195"/>
            <a:ext cx="5114369" cy="2123658"/>
          </a:xfrm>
          <a:prstGeom prst="rect">
            <a:avLst/>
          </a:prstGeom>
          <a:noFill/>
        </p:spPr>
        <p:txBody>
          <a:bodyPr wrap="square" rtlCol="0">
            <a:spAutoFit/>
          </a:bodyPr>
          <a:lstStyle/>
          <a:p>
            <a:r>
              <a:rPr lang="en-US" sz="3200" b="1" dirty="0"/>
              <a:t>Call for assistance!</a:t>
            </a:r>
          </a:p>
          <a:p>
            <a:endParaRPr lang="en-US" sz="2000" dirty="0"/>
          </a:p>
          <a:p>
            <a:r>
              <a:rPr lang="en-US" sz="2000" dirty="0">
                <a:solidFill>
                  <a:srgbClr val="FF0000"/>
                </a:solidFill>
              </a:rPr>
              <a:t>Do </a:t>
            </a:r>
            <a:r>
              <a:rPr lang="en-US" sz="2000" i="1" u="sng" dirty="0">
                <a:solidFill>
                  <a:srgbClr val="FF0000"/>
                </a:solidFill>
              </a:rPr>
              <a:t>not</a:t>
            </a:r>
            <a:r>
              <a:rPr lang="en-US" sz="2000" dirty="0">
                <a:solidFill>
                  <a:srgbClr val="FF0000"/>
                </a:solidFill>
              </a:rPr>
              <a:t> enter the restricted access or work area of a robot cell for any reason </a:t>
            </a:r>
            <a:r>
              <a:rPr lang="en-US" sz="2000" u="sng" dirty="0">
                <a:solidFill>
                  <a:srgbClr val="FF0000"/>
                </a:solidFill>
              </a:rPr>
              <a:t>unless you have been trained on safe entrance procedures or are following proper Safety LOTO procedures</a:t>
            </a:r>
            <a:r>
              <a:rPr lang="en-US" sz="2000" dirty="0">
                <a:solidFill>
                  <a:srgbClr val="FF0000"/>
                </a:solidFill>
              </a:rPr>
              <a:t>.</a:t>
            </a:r>
            <a:endParaRPr lang="en-US" sz="2000" i="1" u="sng" dirty="0">
              <a:solidFill>
                <a:srgbClr val="FF0000"/>
              </a:solidFill>
            </a:endParaRPr>
          </a:p>
        </p:txBody>
      </p:sp>
      <p:pic>
        <p:nvPicPr>
          <p:cNvPr id="5" name="Picture 4"/>
          <p:cNvPicPr>
            <a:picLocks noChangeAspect="1"/>
          </p:cNvPicPr>
          <p:nvPr/>
        </p:nvPicPr>
        <p:blipFill>
          <a:blip r:embed="rId3">
            <a:extLst>
              <a:ext uri="{28A0092B-C50C-407E-A947-70E740481C1C}">
                <a14:useLocalDpi xmlns:a14="http://schemas.microsoft.com/office/drawing/2010/main"/>
              </a:ext>
            </a:extLst>
          </a:blip>
          <a:stretch>
            <a:fillRect/>
          </a:stretch>
        </p:blipFill>
        <p:spPr>
          <a:xfrm rot="5400000">
            <a:off x="5133008" y="2460509"/>
            <a:ext cx="4311373" cy="3233531"/>
          </a:xfrm>
          <a:prstGeom prst="rect">
            <a:avLst/>
          </a:prstGeom>
        </p:spPr>
      </p:pic>
    </p:spTree>
    <p:extLst>
      <p:ext uri="{BB962C8B-B14F-4D97-AF65-F5344CB8AC3E}">
        <p14:creationId xmlns:p14="http://schemas.microsoft.com/office/powerpoint/2010/main" val="4246766847"/>
      </p:ext>
    </p:extLst>
  </p:cSld>
  <p:clrMapOvr>
    <a:masterClrMapping/>
  </p:clrMapOvr>
</p:sld>
</file>

<file path=ppt/theme/theme1.xml><?xml version="1.0" encoding="utf-8"?>
<a:theme xmlns:a="http://schemas.openxmlformats.org/drawingml/2006/main" name="Robo Stow Operator Training_27490">
  <a:themeElements>
    <a:clrScheme name="Custom 6">
      <a:dk1>
        <a:srgbClr val="333333"/>
      </a:dk1>
      <a:lt1>
        <a:sysClr val="window" lastClr="FFFFFF"/>
      </a:lt1>
      <a:dk2>
        <a:srgbClr val="666666"/>
      </a:dk2>
      <a:lt2>
        <a:srgbClr val="EEECE1"/>
      </a:lt2>
      <a:accent1>
        <a:srgbClr val="000000"/>
      </a:accent1>
      <a:accent2>
        <a:srgbClr val="996666"/>
      </a:accent2>
      <a:accent3>
        <a:srgbClr val="FF9900"/>
      </a:accent3>
      <a:accent4>
        <a:srgbClr val="FF6633"/>
      </a:accent4>
      <a:accent5>
        <a:srgbClr val="FFCC99"/>
      </a:accent5>
      <a:accent6>
        <a:srgbClr val="996633"/>
      </a:accent6>
      <a:hlink>
        <a:srgbClr val="666666"/>
      </a:hlink>
      <a:folHlink>
        <a:srgbClr val="33333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54a72404-4054-41d7-8315-b78da6010651">
      <UserInfo>
        <DisplayName>Flannigan, Clay</DisplayName>
        <AccountId>22216</AccountId>
        <AccountType/>
      </UserInfo>
    </SharedWithUser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850E8C9758B845419645979945B3D8B0" ma:contentTypeVersion="1" ma:contentTypeDescription="Create a new document." ma:contentTypeScope="" ma:versionID="c40e0f6e7a48810a6beb64c8fbc734bc">
  <xsd:schema xmlns:xsd="http://www.w3.org/2001/XMLSchema" xmlns:xs="http://www.w3.org/2001/XMLSchema" xmlns:p="http://schemas.microsoft.com/office/2006/metadata/properties" xmlns:ns2="54a72404-4054-41d7-8315-b78da6010651" targetNamespace="http://schemas.microsoft.com/office/2006/metadata/properties" ma:root="true" ma:fieldsID="c5c2036e05cb9b83bf3a3640cd86483a" ns2:_="">
    <xsd:import namespace="54a72404-4054-41d7-8315-b78da6010651"/>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4a72404-4054-41d7-8315-b78da6010651"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4E2032D-8B08-427F-8AC8-DE43D348F546}">
  <ds:schemaRefs>
    <ds:schemaRef ds:uri="http://schemas.microsoft.com/office/2006/metadata/properties"/>
    <ds:schemaRef ds:uri="http://schemas.microsoft.com/office/infopath/2007/PartnerControls"/>
    <ds:schemaRef ds:uri="54a72404-4054-41d7-8315-b78da6010651"/>
  </ds:schemaRefs>
</ds:datastoreItem>
</file>

<file path=customXml/itemProps2.xml><?xml version="1.0" encoding="utf-8"?>
<ds:datastoreItem xmlns:ds="http://schemas.openxmlformats.org/officeDocument/2006/customXml" ds:itemID="{2D53BC3F-7E09-4CED-A602-C20549038D97}">
  <ds:schemaRefs>
    <ds:schemaRef ds:uri="http://schemas.microsoft.com/sharepoint/v3/contenttype/forms"/>
  </ds:schemaRefs>
</ds:datastoreItem>
</file>

<file path=customXml/itemProps3.xml><?xml version="1.0" encoding="utf-8"?>
<ds:datastoreItem xmlns:ds="http://schemas.openxmlformats.org/officeDocument/2006/customXml" ds:itemID="{37ABBD52-DD59-41A8-9550-E696AB27D0A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4a72404-4054-41d7-8315-b78da601065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Robo Stow Operator Training_27490</Template>
  <TotalTime>6099</TotalTime>
  <Words>2391</Words>
  <Application>Microsoft Office PowerPoint</Application>
  <PresentationFormat>On-screen Show (4:3)</PresentationFormat>
  <Paragraphs>265</Paragraphs>
  <Slides>25</Slides>
  <Notes>24</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BauerBodoni</vt:lpstr>
      <vt:lpstr>Calibri</vt:lpstr>
      <vt:lpstr>Robo Stow Operator Training_27490</vt:lpstr>
      <vt:lpstr>PowerPoint Presentation</vt:lpstr>
      <vt:lpstr>Robot Cell Training Hierarchy</vt:lpstr>
      <vt:lpstr>What are Robots?</vt:lpstr>
      <vt:lpstr>What Are Some Benefits of Robots?</vt:lpstr>
      <vt:lpstr>What is a Robot Cell?</vt:lpstr>
      <vt:lpstr>Robot Cells Can Be Hazardous</vt:lpstr>
      <vt:lpstr>How does Amazon keep our Robot Cells safe?</vt:lpstr>
      <vt:lpstr>Robot Cell Entry</vt:lpstr>
      <vt:lpstr>Robot Cell Malfunction</vt:lpstr>
      <vt:lpstr>Robot Cell State</vt:lpstr>
      <vt:lpstr>Guards, Curtains, Interlocks</vt:lpstr>
      <vt:lpstr>Read and Obey Posted Signs</vt:lpstr>
      <vt:lpstr>Dress Code Requirements</vt:lpstr>
      <vt:lpstr>Conveyance Safety</vt:lpstr>
      <vt:lpstr>What is a Light Curtain?</vt:lpstr>
      <vt:lpstr>What is an Interlock Key?</vt:lpstr>
      <vt:lpstr>What is an Area Scanner?</vt:lpstr>
      <vt:lpstr>Emergency Stop (E-Stop)</vt:lpstr>
      <vt:lpstr>When to Use an E-Stop</vt:lpstr>
      <vt:lpstr>When to NOT use an E-Stop</vt:lpstr>
      <vt:lpstr>Teach Pendant</vt:lpstr>
      <vt:lpstr>Injury or Disciplinary Action May Result From:</vt:lpstr>
      <vt:lpstr>Tell Your Manager Immediately:</vt:lpstr>
      <vt:lpstr>Robot Cell Safety 101 Training</vt:lpstr>
      <vt:lpstr>PowerPoint Presentation</vt:lpstr>
    </vt:vector>
  </TitlesOfParts>
  <Manager/>
  <Company>Amazon.com</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Reference</dc:creator>
  <cp:keywords/>
  <dc:description/>
  <cp:lastModifiedBy>Debbie Reinbold</cp:lastModifiedBy>
  <cp:revision>135</cp:revision>
  <dcterms:created xsi:type="dcterms:W3CDTF">2015-07-29T21:44:21Z</dcterms:created>
  <dcterms:modified xsi:type="dcterms:W3CDTF">2018-06-11T18:15:44Z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0x010100850E8C9758B845419645979945B3D8B0</vt:lpwstr>
  </property>
</Properties>
</file>