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PT Sans Narrow"/>
      <p:regular r:id="rId31"/>
      <p:bold r:id="rId32"/>
    </p:embeddedFont>
    <p:embeddedFont>
      <p:font typeface="La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1EE0CC-117F-4CCD-9A9D-B63F308E7228}">
  <a:tblStyle styleId="{B61EE0CC-117F-4CCD-9A9D-B63F308E72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70a0f5497_1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0a0f5497_1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the evaluation, Linear Regression performed the best with lowest root mean squared error and a good R2 score.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70a0f5497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70a0f5497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you can see the </a:t>
            </a:r>
            <a:r>
              <a:rPr lang="en-GB"/>
              <a:t>residuals of actual and predicted prices have a homoscedastic distribution.</a:t>
            </a:r>
            <a:endParaRPr/>
          </a:p>
          <a:p>
            <a:pPr indent="0" lvl="0" marL="0" rtl="0" algn="l">
              <a:spcBef>
                <a:spcPts val="0"/>
              </a:spcBef>
              <a:spcAft>
                <a:spcPts val="0"/>
              </a:spcAft>
              <a:buNone/>
            </a:pPr>
            <a:r>
              <a:rPr lang="en-GB"/>
              <a:t>In the red circle, you can see low residuals are around highest distributed price range of 150-200k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it is not really random because of the</a:t>
            </a:r>
            <a:r>
              <a:rPr lang="en-GB"/>
              <a:t> outliers in blue circles. The </a:t>
            </a:r>
            <a:r>
              <a:rPr lang="en-GB"/>
              <a:t>high residuals for the outlier prices have one-off categorical factors that greatly affect the price.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0a0f5497_1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0a0f5497_1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Referring back to our guiding question on predicting property price, in the next slide, we can see...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0a0f549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0a0f549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that the distribution of predicted prices of test data and known prices in our train data are of similar distribution, with similar range, mean and median. And that smaller prices are more common that high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be confident of our model (built on train data) for predicting the test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70a0f5497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70a0f5497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70a0f5497_1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70a0f5497_1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On recommendations, we consider the next two guiding questions:</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70a0f549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70a0f549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‘Overall Quality’ is the most highly correlated with a sale price (0.804683).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coefficient is positive what means that with an increase in overall quality the sale price also increases.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overall quality one of the most influencing features. With an increase in 1 grade of quality the price increase on $ 13986.</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‘One Storey’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storey house styles cost more than other styles.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Older property cost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positive correlation coefficient for year_built (0.573751) demonstrates that newer properties cost higher than older ones.</a:t>
            </a:r>
            <a:endParaRPr/>
          </a:p>
          <a:p>
            <a:pPr indent="0" lvl="0" marL="0" rtl="0" algn="l">
              <a:spcBef>
                <a:spcPts val="0"/>
              </a:spcBef>
              <a:spcAft>
                <a:spcPts val="0"/>
              </a:spcAft>
              <a:buNone/>
            </a:pPr>
            <a:r>
              <a:rPr lang="en-GB"/>
              <a:t>With an increase in one year the property rise in price in $ 5069.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70a0f5497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70a0f5497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Key features that strongly drive property prices are the following listed, basement, overall area, overall material, finish quality, number of fireplaces and ‘one-storey’ house style.</a:t>
            </a: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0a0f5497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0a0f5497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House Buyers should consider the following areas for property purchases.</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70a0f5497_1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70a0f5497_1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Model has limitations on predicting property prices above 500_000. Separate model for higher property price prediction could be explored.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Additional research could be conducted on features uncovered to have negative correlation (slope) to the saleprice.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Lastly, advanced (more complex models) can be used.</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70a0f5497_1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70a0f5497_1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600"/>
              </a:spcBef>
              <a:spcAft>
                <a:spcPts val="0"/>
              </a:spcAft>
              <a:buNone/>
            </a:pPr>
            <a:r>
              <a:rPr lang="en-GB" sz="1500"/>
              <a:t>Stakeholders struggle in both short and long-term financial planning due to the volatility of the housing market, with many features impacting their prices</a:t>
            </a:r>
            <a:endParaRPr sz="1500"/>
          </a:p>
          <a:p>
            <a:pPr indent="0" lvl="0" marL="0" rtl="0" algn="just">
              <a:lnSpc>
                <a:spcPct val="115000"/>
              </a:lnSpc>
              <a:spcBef>
                <a:spcPts val="600"/>
              </a:spcBef>
              <a:spcAft>
                <a:spcPts val="0"/>
              </a:spcAft>
              <a:buNone/>
            </a:pPr>
            <a:r>
              <a:rPr lang="en-GB" sz="1500"/>
              <a:t>To help </a:t>
            </a:r>
            <a:r>
              <a:rPr b="1" lang="en-GB" sz="1500"/>
              <a:t>provide certainty in price prediction</a:t>
            </a:r>
            <a:r>
              <a:rPr lang="en-GB" sz="1500"/>
              <a:t> for the  stakeholders, we developed and picked the best Regression models (Linear, Lasso and Ridge) to uncover variables that have a strong influence on price and are capable of predicting future values. </a:t>
            </a:r>
            <a:endParaRPr sz="1500"/>
          </a:p>
          <a:p>
            <a:pPr indent="0" lvl="0" marL="0" rtl="0" algn="l">
              <a:lnSpc>
                <a:spcPct val="115000"/>
              </a:lnSpc>
              <a:spcBef>
                <a:spcPts val="600"/>
              </a:spcBef>
              <a:spcAft>
                <a:spcPts val="0"/>
              </a:spcAft>
              <a:buNone/>
            </a:pPr>
            <a:r>
              <a:rPr lang="en-GB" sz="1500"/>
              <a:t>The Regression models (Linear Regression, Lasso Regression and Ridge Regression) were used for price prediction based on features from provided Dataset (CSV files). The performance of the model was gauged with R2 value.</a:t>
            </a:r>
            <a:endParaRPr sz="1700"/>
          </a:p>
          <a:p>
            <a:pPr indent="0" lvl="0" marL="0" rtl="0" algn="l">
              <a:spcBef>
                <a:spcPts val="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70a0f5497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70a0f5497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70a0f5497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70a0f5497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70a0f5497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70a0f5497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GB" sz="1300"/>
              <a:t>A real estate market Dataset from Kaggle was used to identify and study the features which can contribute the most into the price (in US$) prediction of property in Ames, Iowa, USA. The Dataset comprises sales from 2006 to 2010.</a:t>
            </a:r>
            <a:endParaRPr sz="1300"/>
          </a:p>
          <a:p>
            <a:pPr indent="-311150" lvl="0" marL="457200" rtl="0" algn="l">
              <a:lnSpc>
                <a:spcPct val="115000"/>
              </a:lnSpc>
              <a:spcBef>
                <a:spcPts val="0"/>
              </a:spcBef>
              <a:spcAft>
                <a:spcPts val="0"/>
              </a:spcAft>
              <a:buSzPts val="1300"/>
              <a:buChar char="-"/>
            </a:pPr>
            <a:r>
              <a:rPr lang="en-GB" sz="1300"/>
              <a:t>23 nominal</a:t>
            </a:r>
            <a:endParaRPr sz="1300"/>
          </a:p>
          <a:p>
            <a:pPr indent="-311150" lvl="0" marL="457200" rtl="0" algn="l">
              <a:lnSpc>
                <a:spcPct val="115000"/>
              </a:lnSpc>
              <a:spcBef>
                <a:spcPts val="0"/>
              </a:spcBef>
              <a:spcAft>
                <a:spcPts val="0"/>
              </a:spcAft>
              <a:buSzPts val="1300"/>
              <a:buChar char="-"/>
            </a:pPr>
            <a:r>
              <a:rPr lang="en-GB" sz="1300"/>
              <a:t>23 ordinal</a:t>
            </a:r>
            <a:endParaRPr sz="1300"/>
          </a:p>
          <a:p>
            <a:pPr indent="-311150" lvl="0" marL="457200" rtl="0" algn="l">
              <a:lnSpc>
                <a:spcPct val="115000"/>
              </a:lnSpc>
              <a:spcBef>
                <a:spcPts val="0"/>
              </a:spcBef>
              <a:spcAft>
                <a:spcPts val="0"/>
              </a:spcAft>
              <a:buSzPts val="1300"/>
              <a:buChar char="-"/>
            </a:pPr>
            <a:r>
              <a:rPr lang="en-GB" sz="1300"/>
              <a:t>13 discrete</a:t>
            </a:r>
            <a:endParaRPr sz="1300"/>
          </a:p>
          <a:p>
            <a:pPr indent="-311150" lvl="0" marL="457200" rtl="0" algn="l">
              <a:lnSpc>
                <a:spcPct val="115000"/>
              </a:lnSpc>
              <a:spcBef>
                <a:spcPts val="0"/>
              </a:spcBef>
              <a:spcAft>
                <a:spcPts val="0"/>
              </a:spcAft>
              <a:buSzPts val="1300"/>
              <a:buChar char="-"/>
            </a:pPr>
            <a:r>
              <a:rPr lang="en-GB" sz="1300"/>
              <a:t>20 continuous</a:t>
            </a:r>
            <a:endParaRPr sz="1300"/>
          </a:p>
          <a:p>
            <a:pPr indent="0" lvl="0" marL="0" rtl="0" algn="l">
              <a:lnSpc>
                <a:spcPct val="115000"/>
              </a:lnSpc>
              <a:spcBef>
                <a:spcPts val="0"/>
              </a:spcBef>
              <a:spcAft>
                <a:spcPts val="0"/>
              </a:spcAft>
              <a:buNone/>
            </a:pPr>
            <a:r>
              <a:rPr lang="en-GB" sz="1300"/>
              <a:t>For null-value, cross-checking of validity of null-values is carried out (e.g. garage type ‘NA’ vs. garage area ‘NaN’).</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0a0f5497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0a0f5497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70a0f5497_1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70a0f5497_1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70a0f5497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0a0f5497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For categorical variables, we review the distribution in saleprice by their classes for presence of significant variance in distribution. Thereafter, feature engineering is carried out for these shortlisted variables.</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70a0f5497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70a0f5497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Neighborhood - important categorical feature -&gt; different neighborhood greatly influences the sale price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70a0f5497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70a0f5497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70a0f5497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0a0f5497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training data is split into training subset and holdout sample for validation. Cross-validation is then done for Linear Regression, Ridge and Lasso models. Using metrics coef of Determination R2 and Root Mean Square Error (RMSE), we evaluate the models against the Baseline model. </a:t>
            </a:r>
            <a:endParaRPr/>
          </a:p>
          <a:p>
            <a:pPr indent="0" lvl="0" marL="0" rtl="0" algn="l">
              <a:lnSpc>
                <a:spcPct val="115000"/>
              </a:lnSpc>
              <a:spcBef>
                <a:spcPts val="0"/>
              </a:spcBef>
              <a:spcAft>
                <a:spcPts val="0"/>
              </a:spcAft>
              <a:buNone/>
            </a:pPr>
            <a:r>
              <a:rPr lang="en-GB" sz="1300">
                <a:latin typeface="Lato"/>
                <a:ea typeface="Lato"/>
                <a:cs typeface="Lato"/>
                <a:sym typeface="Lato"/>
              </a:rPr>
              <a:t>Lastly, we fit features learnt from the entire train data to test set.</a:t>
            </a:r>
            <a:endParaRPr sz="13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2400"/>
              </a:spcBef>
              <a:spcAft>
                <a:spcPts val="0"/>
              </a:spcAft>
              <a:buNone/>
            </a:pPr>
            <a:r>
              <a:rPr b="1" lang="en-GB" sz="2700">
                <a:solidFill>
                  <a:srgbClr val="000000"/>
                </a:solidFill>
                <a:latin typeface="Arial"/>
                <a:ea typeface="Arial"/>
                <a:cs typeface="Arial"/>
                <a:sym typeface="Arial"/>
              </a:rPr>
              <a:t>Ames Housing Sale price</a:t>
            </a:r>
            <a:endParaRPr b="1" sz="2700">
              <a:solidFill>
                <a:srgbClr val="000000"/>
              </a:solidFill>
              <a:latin typeface="Arial"/>
              <a:ea typeface="Arial"/>
              <a:cs typeface="Arial"/>
              <a:sym typeface="Arial"/>
            </a:endParaRPr>
          </a:p>
          <a:p>
            <a:pPr indent="0" lvl="0" marL="0" rtl="0" algn="ctr">
              <a:spcBef>
                <a:spcPts val="600"/>
              </a:spcBef>
              <a:spcAft>
                <a:spcPts val="0"/>
              </a:spcAft>
              <a:buNone/>
            </a:pPr>
            <a:r>
              <a:t/>
            </a:r>
            <a:endParaRPr b="1" sz="3700"/>
          </a:p>
        </p:txBody>
      </p:sp>
      <p:sp>
        <p:nvSpPr>
          <p:cNvPr id="67" name="Google Shape;67;p13"/>
          <p:cNvSpPr txBox="1"/>
          <p:nvPr>
            <p:ph idx="1" type="subTitle"/>
          </p:nvPr>
        </p:nvSpPr>
        <p:spPr>
          <a:xfrm>
            <a:off x="2714325" y="2231675"/>
            <a:ext cx="3992700" cy="21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Breakout Room 2:</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a:t>Anastasiya, </a:t>
            </a:r>
            <a:r>
              <a:rPr lang="en-GB"/>
              <a:t>Bryan, Jamie,</a:t>
            </a:r>
            <a:endParaRPr/>
          </a:p>
          <a:p>
            <a:pPr indent="0" lvl="0" marL="0" rtl="0" algn="l">
              <a:spcBef>
                <a:spcPts val="0"/>
              </a:spcBef>
              <a:spcAft>
                <a:spcPts val="0"/>
              </a:spcAft>
              <a:buNone/>
            </a:pPr>
            <a:r>
              <a:rPr lang="en-GB"/>
              <a:t>Qiwen, Russell, Sheng Jun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203800" y="157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Evaluation</a:t>
            </a:r>
            <a:endParaRPr/>
          </a:p>
        </p:txBody>
      </p:sp>
      <p:graphicFrame>
        <p:nvGraphicFramePr>
          <p:cNvPr id="164" name="Google Shape;164;p22"/>
          <p:cNvGraphicFramePr/>
          <p:nvPr/>
        </p:nvGraphicFramePr>
        <p:xfrm>
          <a:off x="516375" y="1044525"/>
          <a:ext cx="3000000" cy="3000000"/>
        </p:xfrm>
        <a:graphic>
          <a:graphicData uri="http://schemas.openxmlformats.org/drawingml/2006/table">
            <a:tbl>
              <a:tblPr>
                <a:noFill/>
                <a:tableStyleId>{B61EE0CC-117F-4CCD-9A9D-B63F308E7228}</a:tableStyleId>
              </a:tblPr>
              <a:tblGrid>
                <a:gridCol w="2034200"/>
                <a:gridCol w="3373300"/>
                <a:gridCol w="2703750"/>
              </a:tblGrid>
              <a:tr h="774975">
                <a:tc>
                  <a:txBody>
                    <a:bodyPr/>
                    <a:lstStyle/>
                    <a:p>
                      <a:pPr indent="0" lvl="0" marL="0" rtl="0" algn="l">
                        <a:spcBef>
                          <a:spcPts val="0"/>
                        </a:spcBef>
                        <a:spcAft>
                          <a:spcPts val="0"/>
                        </a:spcAft>
                        <a:buNone/>
                      </a:pPr>
                      <a:r>
                        <a:rPr b="1" lang="en-GB" sz="2000"/>
                        <a:t>Model Scores</a:t>
                      </a:r>
                      <a:endParaRPr b="1" sz="2000"/>
                    </a:p>
                  </a:txBody>
                  <a:tcPr marT="91425" marB="91425" marR="91425" marL="91425" anchor="ctr"/>
                </a:tc>
                <a:tc>
                  <a:txBody>
                    <a:bodyPr/>
                    <a:lstStyle/>
                    <a:p>
                      <a:pPr indent="0" lvl="0" marL="0" rtl="0" algn="ctr">
                        <a:spcBef>
                          <a:spcPts val="0"/>
                        </a:spcBef>
                        <a:spcAft>
                          <a:spcPts val="0"/>
                        </a:spcAft>
                        <a:buNone/>
                      </a:pPr>
                      <a:r>
                        <a:rPr b="1" lang="en-GB" sz="2000"/>
                        <a:t>Root Mean Squared Error</a:t>
                      </a:r>
                      <a:endParaRPr b="1" sz="2000"/>
                    </a:p>
                    <a:p>
                      <a:pPr indent="0" lvl="0" marL="0" rtl="0" algn="ctr">
                        <a:spcBef>
                          <a:spcPts val="0"/>
                        </a:spcBef>
                        <a:spcAft>
                          <a:spcPts val="0"/>
                        </a:spcAft>
                        <a:buNone/>
                      </a:pPr>
                      <a:r>
                        <a:rPr b="1" lang="en-GB" sz="1200"/>
                        <a:t>(lower is better)</a:t>
                      </a:r>
                      <a:endParaRPr b="1" sz="1200"/>
                    </a:p>
                  </a:txBody>
                  <a:tcPr marT="91425" marB="91425" marR="91425" marL="91425" anchor="ctr"/>
                </a:tc>
                <a:tc>
                  <a:txBody>
                    <a:bodyPr/>
                    <a:lstStyle/>
                    <a:p>
                      <a:pPr indent="0" lvl="0" marL="0" rtl="0" algn="ctr">
                        <a:spcBef>
                          <a:spcPts val="0"/>
                        </a:spcBef>
                        <a:spcAft>
                          <a:spcPts val="0"/>
                        </a:spcAft>
                        <a:buNone/>
                      </a:pPr>
                      <a:r>
                        <a:rPr b="1" lang="en-GB" sz="1950">
                          <a:solidFill>
                            <a:srgbClr val="4D5156"/>
                          </a:solidFill>
                          <a:highlight>
                            <a:srgbClr val="FFFFFF"/>
                          </a:highlight>
                        </a:rPr>
                        <a:t>R²</a:t>
                      </a:r>
                      <a:endParaRPr b="1" sz="1950">
                        <a:solidFill>
                          <a:srgbClr val="4D5156"/>
                        </a:solidFill>
                        <a:highlight>
                          <a:srgbClr val="FFFFFF"/>
                        </a:highlight>
                      </a:endParaRPr>
                    </a:p>
                    <a:p>
                      <a:pPr indent="0" lvl="0" marL="0" rtl="0" algn="ctr">
                        <a:spcBef>
                          <a:spcPts val="0"/>
                        </a:spcBef>
                        <a:spcAft>
                          <a:spcPts val="0"/>
                        </a:spcAft>
                        <a:buNone/>
                      </a:pPr>
                      <a:r>
                        <a:rPr b="1" lang="en-GB" sz="1200">
                          <a:solidFill>
                            <a:srgbClr val="4D5156"/>
                          </a:solidFill>
                          <a:highlight>
                            <a:srgbClr val="FFFFFF"/>
                          </a:highlight>
                        </a:rPr>
                        <a:t>(0 to 1)</a:t>
                      </a:r>
                      <a:endParaRPr b="1" sz="1200">
                        <a:solidFill>
                          <a:srgbClr val="4D5156"/>
                        </a:solidFill>
                        <a:highlight>
                          <a:srgbClr val="FFFFFF"/>
                        </a:highlight>
                      </a:endParaRPr>
                    </a:p>
                  </a:txBody>
                  <a:tcPr marT="91425" marB="91425" marR="91425" marL="91425" anchor="ctr"/>
                </a:tc>
              </a:tr>
              <a:tr h="744700">
                <a:tc>
                  <a:txBody>
                    <a:bodyPr/>
                    <a:lstStyle/>
                    <a:p>
                      <a:pPr indent="0" lvl="0" marL="0" rtl="0" algn="l">
                        <a:spcBef>
                          <a:spcPts val="0"/>
                        </a:spcBef>
                        <a:spcAft>
                          <a:spcPts val="0"/>
                        </a:spcAft>
                        <a:buNone/>
                      </a:pPr>
                      <a:r>
                        <a:rPr lang="en-GB" sz="1900"/>
                        <a:t>Baseline</a:t>
                      </a:r>
                      <a:endParaRPr sz="1900"/>
                    </a:p>
                  </a:txBody>
                  <a:tcPr marT="91425" marB="91425" marR="91425" marL="91425" anchor="ctr">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sz="1900"/>
                        <a:t>79,309</a:t>
                      </a:r>
                      <a:endParaRPr sz="1900"/>
                    </a:p>
                  </a:txBody>
                  <a:tcPr marT="91425" marB="91425" marR="91425" marL="91425" anchor="ctr">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sz="1900"/>
                        <a:t>0.0000</a:t>
                      </a:r>
                      <a:endParaRPr sz="1900"/>
                    </a:p>
                  </a:txBody>
                  <a:tcPr marT="91425" marB="91425" marR="91425" marL="91425" anchor="ctr">
                    <a:lnB cap="flat" cmpd="sng" w="9525">
                      <a:solidFill>
                        <a:schemeClr val="accent1"/>
                      </a:solidFill>
                      <a:prstDash val="solid"/>
                      <a:round/>
                      <a:headEnd len="sm" w="sm" type="none"/>
                      <a:tailEnd len="sm" w="sm" type="none"/>
                    </a:lnB>
                  </a:tcPr>
                </a:tc>
              </a:tr>
              <a:tr h="744700">
                <a:tc>
                  <a:txBody>
                    <a:bodyPr/>
                    <a:lstStyle/>
                    <a:p>
                      <a:pPr indent="0" lvl="0" marL="0" rtl="0" algn="l">
                        <a:spcBef>
                          <a:spcPts val="0"/>
                        </a:spcBef>
                        <a:spcAft>
                          <a:spcPts val="0"/>
                        </a:spcAft>
                        <a:buNone/>
                      </a:pPr>
                      <a:r>
                        <a:rPr b="1" lang="en-GB" sz="1900">
                          <a:solidFill>
                            <a:schemeClr val="accent1"/>
                          </a:solidFill>
                        </a:rPr>
                        <a:t>LR Model</a:t>
                      </a:r>
                      <a:endParaRPr b="1" sz="1900">
                        <a:solidFill>
                          <a:schemeClr val="accent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9FAF8"/>
                    </a:solidFill>
                  </a:tcPr>
                </a:tc>
                <a:tc>
                  <a:txBody>
                    <a:bodyPr/>
                    <a:lstStyle/>
                    <a:p>
                      <a:pPr indent="0" lvl="0" marL="0" rtl="0" algn="ctr">
                        <a:spcBef>
                          <a:spcPts val="0"/>
                        </a:spcBef>
                        <a:spcAft>
                          <a:spcPts val="0"/>
                        </a:spcAft>
                        <a:buNone/>
                      </a:pPr>
                      <a:r>
                        <a:rPr b="1" lang="en-GB" sz="1900">
                          <a:solidFill>
                            <a:schemeClr val="accent1"/>
                          </a:solidFill>
                        </a:rPr>
                        <a:t>25,505</a:t>
                      </a:r>
                      <a:endParaRPr b="1" sz="1900">
                        <a:solidFill>
                          <a:schemeClr val="accent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9FAF8"/>
                    </a:solidFill>
                  </a:tcPr>
                </a:tc>
                <a:tc>
                  <a:txBody>
                    <a:bodyPr/>
                    <a:lstStyle/>
                    <a:p>
                      <a:pPr indent="0" lvl="0" marL="0" rtl="0" algn="ctr">
                        <a:spcBef>
                          <a:spcPts val="0"/>
                        </a:spcBef>
                        <a:spcAft>
                          <a:spcPts val="0"/>
                        </a:spcAft>
                        <a:buNone/>
                      </a:pPr>
                      <a:r>
                        <a:rPr b="1" lang="en-GB" sz="1900">
                          <a:solidFill>
                            <a:schemeClr val="accent1"/>
                          </a:solidFill>
                        </a:rPr>
                        <a:t>0.8966</a:t>
                      </a:r>
                      <a:endParaRPr b="1" sz="1900">
                        <a:solidFill>
                          <a:schemeClr val="accent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9FAF8"/>
                    </a:solidFill>
                  </a:tcPr>
                </a:tc>
              </a:tr>
              <a:tr h="744700">
                <a:tc>
                  <a:txBody>
                    <a:bodyPr/>
                    <a:lstStyle/>
                    <a:p>
                      <a:pPr indent="0" lvl="0" marL="0" rtl="0" algn="l">
                        <a:spcBef>
                          <a:spcPts val="0"/>
                        </a:spcBef>
                        <a:spcAft>
                          <a:spcPts val="0"/>
                        </a:spcAft>
                        <a:buNone/>
                      </a:pPr>
                      <a:r>
                        <a:rPr lang="en-GB" sz="1900"/>
                        <a:t>Lasso</a:t>
                      </a:r>
                      <a:endParaRPr sz="1900"/>
                    </a:p>
                  </a:txBody>
                  <a:tcPr marT="91425" marB="91425" marR="91425" marL="91425" anchor="ctr">
                    <a:lnT cap="flat" cmpd="sng" w="9525">
                      <a:solidFill>
                        <a:schemeClr val="accent1"/>
                      </a:solidFill>
                      <a:prstDash val="solid"/>
                      <a:round/>
                      <a:headEnd len="sm" w="sm" type="none"/>
                      <a:tailEnd len="sm" w="sm" type="none"/>
                    </a:lnT>
                  </a:tcPr>
                </a:tc>
                <a:tc>
                  <a:txBody>
                    <a:bodyPr/>
                    <a:lstStyle/>
                    <a:p>
                      <a:pPr indent="0" lvl="0" marL="0" rtl="0" algn="ctr">
                        <a:spcBef>
                          <a:spcPts val="0"/>
                        </a:spcBef>
                        <a:spcAft>
                          <a:spcPts val="0"/>
                        </a:spcAft>
                        <a:buNone/>
                      </a:pPr>
                      <a:r>
                        <a:rPr lang="en-GB" sz="1900"/>
                        <a:t>25,556</a:t>
                      </a:r>
                      <a:endParaRPr sz="1900"/>
                    </a:p>
                  </a:txBody>
                  <a:tcPr marT="91425" marB="91425" marR="91425" marL="91425" anchor="ctr">
                    <a:lnT cap="flat" cmpd="sng" w="9525">
                      <a:solidFill>
                        <a:schemeClr val="accent1"/>
                      </a:solidFill>
                      <a:prstDash val="solid"/>
                      <a:round/>
                      <a:headEnd len="sm" w="sm" type="none"/>
                      <a:tailEnd len="sm" w="sm" type="none"/>
                    </a:lnT>
                  </a:tcPr>
                </a:tc>
                <a:tc>
                  <a:txBody>
                    <a:bodyPr/>
                    <a:lstStyle/>
                    <a:p>
                      <a:pPr indent="0" lvl="0" marL="0" rtl="0" algn="ctr">
                        <a:spcBef>
                          <a:spcPts val="0"/>
                        </a:spcBef>
                        <a:spcAft>
                          <a:spcPts val="0"/>
                        </a:spcAft>
                        <a:buNone/>
                      </a:pPr>
                      <a:r>
                        <a:rPr lang="en-GB" sz="1900"/>
                        <a:t>0.8967</a:t>
                      </a:r>
                      <a:endParaRPr sz="1900"/>
                    </a:p>
                  </a:txBody>
                  <a:tcPr marT="91425" marB="91425" marR="91425" marL="91425" anchor="ctr">
                    <a:lnT cap="flat" cmpd="sng" w="9525">
                      <a:solidFill>
                        <a:schemeClr val="accent1"/>
                      </a:solidFill>
                      <a:prstDash val="solid"/>
                      <a:round/>
                      <a:headEnd len="sm" w="sm" type="none"/>
                      <a:tailEnd len="sm" w="sm" type="none"/>
                    </a:lnT>
                  </a:tcPr>
                </a:tc>
              </a:tr>
              <a:tr h="744700">
                <a:tc>
                  <a:txBody>
                    <a:bodyPr/>
                    <a:lstStyle/>
                    <a:p>
                      <a:pPr indent="0" lvl="0" marL="0" rtl="0" algn="l">
                        <a:spcBef>
                          <a:spcPts val="0"/>
                        </a:spcBef>
                        <a:spcAft>
                          <a:spcPts val="0"/>
                        </a:spcAft>
                        <a:buNone/>
                      </a:pPr>
                      <a:r>
                        <a:rPr lang="en-GB" sz="1900"/>
                        <a:t>Ridge</a:t>
                      </a:r>
                      <a:endParaRPr sz="1900"/>
                    </a:p>
                  </a:txBody>
                  <a:tcPr marT="91425" marB="91425" marR="91425" marL="91425" anchor="ctr"/>
                </a:tc>
                <a:tc>
                  <a:txBody>
                    <a:bodyPr/>
                    <a:lstStyle/>
                    <a:p>
                      <a:pPr indent="0" lvl="0" marL="0" rtl="0" algn="ctr">
                        <a:spcBef>
                          <a:spcPts val="0"/>
                        </a:spcBef>
                        <a:spcAft>
                          <a:spcPts val="0"/>
                        </a:spcAft>
                        <a:buNone/>
                      </a:pPr>
                      <a:r>
                        <a:rPr lang="en-GB" sz="1900"/>
                        <a:t>25,597</a:t>
                      </a:r>
                      <a:endParaRPr sz="1900"/>
                    </a:p>
                  </a:txBody>
                  <a:tcPr marT="91425" marB="91425" marR="91425" marL="91425" anchor="ctr"/>
                </a:tc>
                <a:tc>
                  <a:txBody>
                    <a:bodyPr/>
                    <a:lstStyle/>
                    <a:p>
                      <a:pPr indent="0" lvl="0" marL="0" rtl="0" algn="ctr">
                        <a:spcBef>
                          <a:spcPts val="0"/>
                        </a:spcBef>
                        <a:spcAft>
                          <a:spcPts val="0"/>
                        </a:spcAft>
                        <a:buNone/>
                      </a:pPr>
                      <a:r>
                        <a:rPr lang="en-GB" sz="1900"/>
                        <a:t>0.8958</a:t>
                      </a:r>
                      <a:endParaRPr sz="1900"/>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Predictions vs. Actuals</a:t>
            </a:r>
            <a:endParaRPr/>
          </a:p>
        </p:txBody>
      </p:sp>
      <p:sp>
        <p:nvSpPr>
          <p:cNvPr id="170" name="Google Shape;170;p23"/>
          <p:cNvSpPr txBox="1"/>
          <p:nvPr>
            <p:ph idx="1" type="body"/>
          </p:nvPr>
        </p:nvSpPr>
        <p:spPr>
          <a:xfrm>
            <a:off x="311700" y="1389600"/>
            <a:ext cx="2808000" cy="3179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186099" lvl="0" marL="457200" rtl="0" algn="l">
              <a:spcBef>
                <a:spcPts val="0"/>
              </a:spcBef>
              <a:spcAft>
                <a:spcPts val="0"/>
              </a:spcAft>
              <a:buClr>
                <a:srgbClr val="000000"/>
              </a:buClr>
              <a:buSzPts val="1400"/>
              <a:buChar char="●"/>
            </a:pPr>
            <a:r>
              <a:rPr b="1" lang="en-GB" sz="1500">
                <a:solidFill>
                  <a:srgbClr val="FF0000"/>
                </a:solidFill>
              </a:rPr>
              <a:t>Low residuals</a:t>
            </a:r>
            <a:r>
              <a:rPr lang="en-GB" sz="1500">
                <a:solidFill>
                  <a:srgbClr val="000000"/>
                </a:solidFill>
              </a:rPr>
              <a:t> around highest distributed price range (150K - 200K)</a:t>
            </a:r>
            <a:endParaRPr sz="1500">
              <a:solidFill>
                <a:srgbClr val="000000"/>
              </a:solidFill>
            </a:endParaRPr>
          </a:p>
          <a:p>
            <a:pPr indent="0" lvl="0" marL="0" rtl="0" algn="l">
              <a:spcBef>
                <a:spcPts val="1600"/>
              </a:spcBef>
              <a:spcAft>
                <a:spcPts val="0"/>
              </a:spcAft>
              <a:buNone/>
            </a:pPr>
            <a:r>
              <a:t/>
            </a:r>
            <a:endParaRPr b="1" sz="1500">
              <a:solidFill>
                <a:srgbClr val="0000FF"/>
              </a:solidFill>
            </a:endParaRPr>
          </a:p>
          <a:p>
            <a:pPr indent="-192449" lvl="0" marL="457200" rtl="0" algn="l">
              <a:spcBef>
                <a:spcPts val="1600"/>
              </a:spcBef>
              <a:spcAft>
                <a:spcPts val="0"/>
              </a:spcAft>
              <a:buClr>
                <a:srgbClr val="000000"/>
              </a:buClr>
              <a:buSzPts val="1500"/>
              <a:buChar char="●"/>
            </a:pPr>
            <a:r>
              <a:rPr b="1" lang="en-GB" sz="1500">
                <a:solidFill>
                  <a:srgbClr val="0000FF"/>
                </a:solidFill>
              </a:rPr>
              <a:t>High residuals</a:t>
            </a:r>
            <a:r>
              <a:rPr lang="en-GB" sz="1500">
                <a:solidFill>
                  <a:srgbClr val="000000"/>
                </a:solidFill>
              </a:rPr>
              <a:t> for outlier prices (</a:t>
            </a:r>
            <a:r>
              <a:rPr b="1" lang="en-GB" sz="1500">
                <a:solidFill>
                  <a:srgbClr val="000000"/>
                </a:solidFill>
              </a:rPr>
              <a:t>one-off </a:t>
            </a:r>
            <a:r>
              <a:rPr lang="en-GB" sz="1500">
                <a:solidFill>
                  <a:srgbClr val="000000"/>
                </a:solidFill>
              </a:rPr>
              <a:t>categorical factors affecting price greatly)</a:t>
            </a:r>
            <a:endParaRPr b="1" sz="1500">
              <a:solidFill>
                <a:srgbClr val="000000"/>
              </a:solidFill>
            </a:endParaRPr>
          </a:p>
          <a:p>
            <a:pPr indent="0" lvl="0" marL="0" rtl="0" algn="l">
              <a:spcBef>
                <a:spcPts val="1600"/>
              </a:spcBef>
              <a:spcAft>
                <a:spcPts val="1600"/>
              </a:spcAft>
              <a:buNone/>
            </a:pPr>
            <a:r>
              <a:t/>
            </a:r>
            <a:endParaRPr b="1" sz="1500">
              <a:solidFill>
                <a:srgbClr val="000000"/>
              </a:solidFill>
            </a:endParaRPr>
          </a:p>
        </p:txBody>
      </p:sp>
      <p:pic>
        <p:nvPicPr>
          <p:cNvPr id="171" name="Google Shape;171;p23"/>
          <p:cNvPicPr preferRelativeResize="0"/>
          <p:nvPr/>
        </p:nvPicPr>
        <p:blipFill>
          <a:blip r:embed="rId3">
            <a:alphaModFix/>
          </a:blip>
          <a:stretch>
            <a:fillRect/>
          </a:stretch>
        </p:blipFill>
        <p:spPr>
          <a:xfrm>
            <a:off x="3528951" y="1389597"/>
            <a:ext cx="4934674" cy="3179400"/>
          </a:xfrm>
          <a:prstGeom prst="rect">
            <a:avLst/>
          </a:prstGeom>
          <a:noFill/>
          <a:ln>
            <a:noFill/>
          </a:ln>
        </p:spPr>
      </p:pic>
      <p:sp>
        <p:nvSpPr>
          <p:cNvPr id="172" name="Google Shape;172;p23"/>
          <p:cNvSpPr/>
          <p:nvPr/>
        </p:nvSpPr>
        <p:spPr>
          <a:xfrm>
            <a:off x="4705900" y="2228600"/>
            <a:ext cx="1905600" cy="1443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589001">
            <a:off x="7023182" y="1662218"/>
            <a:ext cx="1244014" cy="348894"/>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462785">
            <a:off x="6628522" y="3730209"/>
            <a:ext cx="891869" cy="31757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487462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180" name="Google Shape;180;p24"/>
          <p:cNvSpPr txBox="1"/>
          <p:nvPr>
            <p:ph type="title"/>
          </p:nvPr>
        </p:nvSpPr>
        <p:spPr>
          <a:xfrm>
            <a:off x="48407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Guiding questions</a:t>
            </a:r>
            <a:endParaRPr/>
          </a:p>
        </p:txBody>
      </p:sp>
      <p:sp>
        <p:nvSpPr>
          <p:cNvPr id="181" name="Google Shape;181;p24"/>
          <p:cNvSpPr txBox="1"/>
          <p:nvPr/>
        </p:nvSpPr>
        <p:spPr>
          <a:xfrm>
            <a:off x="5025275" y="1179225"/>
            <a:ext cx="3000000" cy="3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solidFill>
                  <a:srgbClr val="D7D6D4"/>
                </a:solidFill>
              </a:rPr>
              <a:t>Who ?</a:t>
            </a:r>
            <a:endParaRPr b="1" sz="2000" u="sng">
              <a:solidFill>
                <a:srgbClr val="D7D6D4"/>
              </a:solidFill>
            </a:endParaRPr>
          </a:p>
          <a:p>
            <a:pPr indent="0" lvl="0" marL="0" rtl="0" algn="ctr">
              <a:spcBef>
                <a:spcPts val="0"/>
              </a:spcBef>
              <a:spcAft>
                <a:spcPts val="0"/>
              </a:spcAft>
              <a:buNone/>
            </a:pPr>
            <a:r>
              <a:rPr lang="en-GB" sz="1500">
                <a:solidFill>
                  <a:srgbClr val="D7D6D4"/>
                </a:solidFill>
              </a:rPr>
              <a:t>House owners, Landlords, Real estate agents &amp; Clients</a:t>
            </a:r>
            <a:endParaRPr sz="1500">
              <a:solidFill>
                <a:srgbClr val="D7D6D4"/>
              </a:solidFill>
            </a:endParaRPr>
          </a:p>
          <a:p>
            <a:pPr indent="0" lvl="0" marL="0" rtl="0" algn="l">
              <a:spcBef>
                <a:spcPts val="0"/>
              </a:spcBef>
              <a:spcAft>
                <a:spcPts val="0"/>
              </a:spcAft>
              <a:buNone/>
            </a:pPr>
            <a:r>
              <a:t/>
            </a:r>
            <a:endParaRPr sz="2000">
              <a:solidFill>
                <a:srgbClr val="D7D6D4"/>
              </a:solidFill>
            </a:endParaRPr>
          </a:p>
          <a:p>
            <a:pPr indent="0" lvl="0" marL="0" rtl="0" algn="ctr">
              <a:spcBef>
                <a:spcPts val="0"/>
              </a:spcBef>
              <a:spcAft>
                <a:spcPts val="0"/>
              </a:spcAft>
              <a:buNone/>
            </a:pPr>
            <a:r>
              <a:rPr b="1" lang="en-GB" sz="2000" u="sng">
                <a:solidFill>
                  <a:srgbClr val="D7D6D4"/>
                </a:solidFill>
              </a:rPr>
              <a:t>Problem ?</a:t>
            </a:r>
            <a:endParaRPr b="1" sz="2000" u="sng">
              <a:solidFill>
                <a:srgbClr val="D7D6D4"/>
              </a:solidFill>
            </a:endParaRPr>
          </a:p>
          <a:p>
            <a:pPr indent="0" lvl="0" marL="0" rtl="0" algn="ctr">
              <a:spcBef>
                <a:spcPts val="0"/>
              </a:spcBef>
              <a:spcAft>
                <a:spcPts val="0"/>
              </a:spcAft>
              <a:buNone/>
            </a:pPr>
            <a:r>
              <a:rPr lang="en-GB" sz="1500">
                <a:solidFill>
                  <a:srgbClr val="D7D6D4"/>
                </a:solidFill>
              </a:rPr>
              <a:t>Short and long-term financial planning due to the volatility of the housing market</a:t>
            </a:r>
            <a:endParaRPr sz="1500">
              <a:solidFill>
                <a:srgbClr val="D7D6D4"/>
              </a:solidFill>
            </a:endParaRPr>
          </a:p>
          <a:p>
            <a:pPr indent="0" lvl="0" marL="0" rtl="0" algn="l">
              <a:spcBef>
                <a:spcPts val="0"/>
              </a:spcBef>
              <a:spcAft>
                <a:spcPts val="0"/>
              </a:spcAft>
              <a:buNone/>
            </a:pPr>
            <a:r>
              <a:t/>
            </a:r>
            <a:endParaRPr sz="2000">
              <a:solidFill>
                <a:srgbClr val="D7D6D4"/>
              </a:solidFill>
            </a:endParaRPr>
          </a:p>
          <a:p>
            <a:pPr indent="0" lvl="0" marL="0" rtl="0" algn="ctr">
              <a:spcBef>
                <a:spcPts val="0"/>
              </a:spcBef>
              <a:spcAft>
                <a:spcPts val="0"/>
              </a:spcAft>
              <a:buNone/>
            </a:pPr>
            <a:r>
              <a:rPr b="1" lang="en-GB" sz="2000" u="sng">
                <a:solidFill>
                  <a:srgbClr val="D7D6D4"/>
                </a:solidFill>
              </a:rPr>
              <a:t>Solution !</a:t>
            </a:r>
            <a:endParaRPr b="1" sz="2000" u="sng">
              <a:solidFill>
                <a:srgbClr val="D7D6D4"/>
              </a:solidFill>
            </a:endParaRPr>
          </a:p>
          <a:p>
            <a:pPr indent="0" lvl="0" marL="0" rtl="0" algn="ctr">
              <a:lnSpc>
                <a:spcPct val="115000"/>
              </a:lnSpc>
              <a:spcBef>
                <a:spcPts val="600"/>
              </a:spcBef>
              <a:spcAft>
                <a:spcPts val="600"/>
              </a:spcAft>
              <a:buNone/>
            </a:pPr>
            <a:r>
              <a:rPr lang="en-GB" sz="1500">
                <a:solidFill>
                  <a:srgbClr val="D7D6D4"/>
                </a:solidFill>
              </a:rPr>
              <a:t>Regression models (Linear, Lasso and Ridge)</a:t>
            </a:r>
            <a:endParaRPr sz="1500">
              <a:solidFill>
                <a:srgbClr val="D7D6D4"/>
              </a:solidFill>
            </a:endParaRPr>
          </a:p>
        </p:txBody>
      </p:sp>
      <p:sp>
        <p:nvSpPr>
          <p:cNvPr id="182" name="Google Shape;182;p24"/>
          <p:cNvSpPr txBox="1"/>
          <p:nvPr/>
        </p:nvSpPr>
        <p:spPr>
          <a:xfrm>
            <a:off x="484075" y="1090125"/>
            <a:ext cx="3584700" cy="3608100"/>
          </a:xfrm>
          <a:prstGeom prst="rect">
            <a:avLst/>
          </a:prstGeom>
          <a:noFill/>
          <a:ln>
            <a:noFill/>
          </a:ln>
        </p:spPr>
        <p:txBody>
          <a:bodyPr anchorCtr="0" anchor="t" bIns="91425" lIns="91425" spcFirstLastPara="1" rIns="91425" wrap="square" tIns="91425">
            <a:noAutofit/>
          </a:bodyPr>
          <a:lstStyle/>
          <a:p>
            <a:pPr indent="457200" lvl="0" marL="914400" rtl="0" algn="just">
              <a:lnSpc>
                <a:spcPct val="100000"/>
              </a:lnSpc>
              <a:spcBef>
                <a:spcPts val="0"/>
              </a:spcBef>
              <a:spcAft>
                <a:spcPts val="0"/>
              </a:spcAft>
              <a:buNone/>
            </a:pPr>
            <a:r>
              <a:rPr b="1" lang="en-GB" sz="2000" u="sng"/>
              <a:t>Main</a:t>
            </a:r>
            <a:r>
              <a:rPr b="1" lang="en-GB" sz="2000"/>
              <a:t>: </a:t>
            </a:r>
            <a:endParaRPr b="1" sz="2000"/>
          </a:p>
          <a:p>
            <a:pPr indent="0" lvl="0" marL="457200" rtl="0" algn="just">
              <a:lnSpc>
                <a:spcPct val="100000"/>
              </a:lnSpc>
              <a:spcBef>
                <a:spcPts val="0"/>
              </a:spcBef>
              <a:spcAft>
                <a:spcPts val="0"/>
              </a:spcAft>
              <a:buNone/>
            </a:pPr>
            <a:r>
              <a:t/>
            </a:r>
            <a:endParaRPr sz="1000"/>
          </a:p>
          <a:p>
            <a:pPr indent="0" lvl="0" marL="0" rtl="0" algn="ctr">
              <a:lnSpc>
                <a:spcPct val="100000"/>
              </a:lnSpc>
              <a:spcBef>
                <a:spcPts val="0"/>
              </a:spcBef>
              <a:spcAft>
                <a:spcPts val="0"/>
              </a:spcAft>
              <a:buNone/>
            </a:pPr>
            <a:r>
              <a:rPr b="1" lang="en-GB" sz="1700"/>
              <a:t>What is the price of the new property?</a:t>
            </a:r>
            <a:endParaRPr b="1" sz="1700"/>
          </a:p>
          <a:p>
            <a:pPr indent="0" lvl="0" marL="0" rtl="0" algn="just">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rPr lang="en-GB" sz="2000" u="sng">
                <a:solidFill>
                  <a:srgbClr val="D7D6D4"/>
                </a:solidFill>
              </a:rPr>
              <a:t>Additional</a:t>
            </a:r>
            <a:r>
              <a:rPr lang="en-GB" sz="2000">
                <a:solidFill>
                  <a:srgbClr val="D7D6D4"/>
                </a:solidFill>
              </a:rPr>
              <a:t>:</a:t>
            </a:r>
            <a:endParaRPr sz="2000">
              <a:solidFill>
                <a:srgbClr val="D7D6D4"/>
              </a:solidFill>
            </a:endParaRPr>
          </a:p>
          <a:p>
            <a:pPr indent="-336550" lvl="0" marL="179999" rtl="0" algn="just">
              <a:lnSpc>
                <a:spcPct val="100000"/>
              </a:lnSpc>
              <a:spcBef>
                <a:spcPts val="0"/>
              </a:spcBef>
              <a:spcAft>
                <a:spcPts val="0"/>
              </a:spcAft>
              <a:buClr>
                <a:srgbClr val="D7D6D4"/>
              </a:buClr>
              <a:buSzPts val="1700"/>
              <a:buChar char="-"/>
            </a:pPr>
            <a:r>
              <a:rPr lang="en-GB" sz="1700">
                <a:solidFill>
                  <a:srgbClr val="D7D6D4"/>
                </a:solidFill>
              </a:rPr>
              <a:t>With an increase of Overall Quality of property does price increase?</a:t>
            </a:r>
            <a:endParaRPr sz="1700">
              <a:solidFill>
                <a:srgbClr val="D7D6D4"/>
              </a:solidFill>
            </a:endParaRPr>
          </a:p>
          <a:p>
            <a:pPr indent="-336550" lvl="0" marL="179999" rtl="0" algn="just">
              <a:lnSpc>
                <a:spcPct val="100000"/>
              </a:lnSpc>
              <a:spcBef>
                <a:spcPts val="0"/>
              </a:spcBef>
              <a:spcAft>
                <a:spcPts val="0"/>
              </a:spcAft>
              <a:buClr>
                <a:srgbClr val="D7D6D4"/>
              </a:buClr>
              <a:buSzPts val="1700"/>
              <a:buChar char="-"/>
            </a:pPr>
            <a:r>
              <a:rPr lang="en-GB" sz="1700">
                <a:solidFill>
                  <a:srgbClr val="D7D6D4"/>
                </a:solidFill>
              </a:rPr>
              <a:t>Does the price vary with different House Style?</a:t>
            </a:r>
            <a:endParaRPr sz="1700">
              <a:solidFill>
                <a:srgbClr val="D7D6D4"/>
              </a:solidFill>
            </a:endParaRPr>
          </a:p>
          <a:p>
            <a:pPr indent="-336550" lvl="0" marL="179999" rtl="0" algn="just">
              <a:lnSpc>
                <a:spcPct val="100000"/>
              </a:lnSpc>
              <a:spcBef>
                <a:spcPts val="0"/>
              </a:spcBef>
              <a:spcAft>
                <a:spcPts val="0"/>
              </a:spcAft>
              <a:buClr>
                <a:srgbClr val="D7D6D4"/>
              </a:buClr>
              <a:buSzPts val="1700"/>
              <a:buChar char="-"/>
            </a:pPr>
            <a:r>
              <a:rPr lang="en-GB" sz="1700">
                <a:solidFill>
                  <a:srgbClr val="D7D6D4"/>
                </a:solidFill>
              </a:rPr>
              <a:t>Does older property cost less than newer ones?</a:t>
            </a:r>
            <a:endParaRPr sz="1700">
              <a:solidFill>
                <a:srgbClr val="D7D6D4"/>
              </a:solidFill>
            </a:endParaRPr>
          </a:p>
        </p:txBody>
      </p:sp>
      <p:sp>
        <p:nvSpPr>
          <p:cNvPr id="183" name="Google Shape;183;p24"/>
          <p:cNvSpPr/>
          <p:nvPr/>
        </p:nvSpPr>
        <p:spPr>
          <a:xfrm>
            <a:off x="61975" y="1612150"/>
            <a:ext cx="721500" cy="399300"/>
          </a:xfrm>
          <a:prstGeom prst="rightArrow">
            <a:avLst>
              <a:gd fmla="val 50000" name="adj1"/>
              <a:gd fmla="val 50000" name="adj2"/>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Predictions</a:t>
            </a:r>
            <a:endParaRPr/>
          </a:p>
        </p:txBody>
      </p:sp>
      <p:pic>
        <p:nvPicPr>
          <p:cNvPr id="189" name="Google Shape;189;p25"/>
          <p:cNvPicPr preferRelativeResize="0"/>
          <p:nvPr/>
        </p:nvPicPr>
        <p:blipFill>
          <a:blip r:embed="rId3">
            <a:alphaModFix/>
          </a:blip>
          <a:stretch>
            <a:fillRect/>
          </a:stretch>
        </p:blipFill>
        <p:spPr>
          <a:xfrm>
            <a:off x="2591125" y="276388"/>
            <a:ext cx="6314200" cy="4590725"/>
          </a:xfrm>
          <a:prstGeom prst="rect">
            <a:avLst/>
          </a:prstGeom>
          <a:noFill/>
          <a:ln>
            <a:noFill/>
          </a:ln>
        </p:spPr>
      </p:pic>
      <p:sp>
        <p:nvSpPr>
          <p:cNvPr id="190" name="Google Shape;190;p25"/>
          <p:cNvSpPr txBox="1"/>
          <p:nvPr/>
        </p:nvSpPr>
        <p:spPr>
          <a:xfrm>
            <a:off x="311700" y="1133875"/>
            <a:ext cx="2247900" cy="3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rPr lang="en-GB" sz="1500">
                <a:latin typeface="Open Sans"/>
                <a:ea typeface="Open Sans"/>
                <a:cs typeface="Open Sans"/>
                <a:sym typeface="Open Sans"/>
              </a:rPr>
              <a:t>The distributions of predicted price and known sale price are overlapped. It means that the </a:t>
            </a:r>
            <a:r>
              <a:rPr b="1" lang="en-GB" sz="1500">
                <a:latin typeface="Open Sans"/>
                <a:ea typeface="Open Sans"/>
                <a:cs typeface="Open Sans"/>
                <a:sym typeface="Open Sans"/>
              </a:rPr>
              <a:t>range, mean and median are similar</a:t>
            </a:r>
            <a:r>
              <a:rPr lang="en-GB" sz="1500">
                <a:latin typeface="Open Sans"/>
                <a:ea typeface="Open Sans"/>
                <a:cs typeface="Open Sans"/>
                <a:sym typeface="Open Sans"/>
              </a:rPr>
              <a:t>.</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Conclusion </a:t>
            </a:r>
            <a:endParaRPr/>
          </a:p>
          <a:p>
            <a:pPr indent="0" lvl="0" marL="0" rtl="0" algn="ctr">
              <a:spcBef>
                <a:spcPts val="0"/>
              </a:spcBef>
              <a:spcAft>
                <a:spcPts val="0"/>
              </a:spcAft>
              <a:buNone/>
            </a:pPr>
            <a:r>
              <a:rPr lang="en-GB"/>
              <a:t>and </a:t>
            </a:r>
            <a:endParaRPr/>
          </a:p>
          <a:p>
            <a:pPr indent="0" lvl="0" marL="0" rtl="0" algn="ctr">
              <a:spcBef>
                <a:spcPts val="0"/>
              </a:spcBef>
              <a:spcAft>
                <a:spcPts val="0"/>
              </a:spcAft>
              <a:buNone/>
            </a:pPr>
            <a:r>
              <a:rPr lang="en-GB"/>
              <a:t>Recommendations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487462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201" name="Google Shape;201;p27"/>
          <p:cNvSpPr txBox="1"/>
          <p:nvPr>
            <p:ph type="title"/>
          </p:nvPr>
        </p:nvSpPr>
        <p:spPr>
          <a:xfrm>
            <a:off x="48407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Guiding questions</a:t>
            </a:r>
            <a:endParaRPr/>
          </a:p>
        </p:txBody>
      </p:sp>
      <p:sp>
        <p:nvSpPr>
          <p:cNvPr id="202" name="Google Shape;202;p27"/>
          <p:cNvSpPr txBox="1"/>
          <p:nvPr/>
        </p:nvSpPr>
        <p:spPr>
          <a:xfrm>
            <a:off x="5025275" y="1179225"/>
            <a:ext cx="3000000" cy="3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solidFill>
                  <a:srgbClr val="D7D6D4"/>
                </a:solidFill>
              </a:rPr>
              <a:t>Who ?</a:t>
            </a:r>
            <a:endParaRPr b="1" sz="2000" u="sng">
              <a:solidFill>
                <a:srgbClr val="D7D6D4"/>
              </a:solidFill>
            </a:endParaRPr>
          </a:p>
          <a:p>
            <a:pPr indent="0" lvl="0" marL="0" rtl="0" algn="ctr">
              <a:spcBef>
                <a:spcPts val="0"/>
              </a:spcBef>
              <a:spcAft>
                <a:spcPts val="0"/>
              </a:spcAft>
              <a:buNone/>
            </a:pPr>
            <a:r>
              <a:rPr lang="en-GB" sz="1500">
                <a:solidFill>
                  <a:srgbClr val="D7D6D4"/>
                </a:solidFill>
              </a:rPr>
              <a:t>House owners, Landlords, Real estate agents &amp; Clients</a:t>
            </a:r>
            <a:endParaRPr sz="1500">
              <a:solidFill>
                <a:srgbClr val="D7D6D4"/>
              </a:solidFill>
            </a:endParaRPr>
          </a:p>
          <a:p>
            <a:pPr indent="0" lvl="0" marL="0" rtl="0" algn="l">
              <a:spcBef>
                <a:spcPts val="0"/>
              </a:spcBef>
              <a:spcAft>
                <a:spcPts val="0"/>
              </a:spcAft>
              <a:buNone/>
            </a:pPr>
            <a:r>
              <a:t/>
            </a:r>
            <a:endParaRPr sz="2000">
              <a:solidFill>
                <a:srgbClr val="D7D6D4"/>
              </a:solidFill>
            </a:endParaRPr>
          </a:p>
          <a:p>
            <a:pPr indent="0" lvl="0" marL="0" rtl="0" algn="ctr">
              <a:spcBef>
                <a:spcPts val="0"/>
              </a:spcBef>
              <a:spcAft>
                <a:spcPts val="0"/>
              </a:spcAft>
              <a:buNone/>
            </a:pPr>
            <a:r>
              <a:rPr b="1" lang="en-GB" sz="2000" u="sng">
                <a:solidFill>
                  <a:srgbClr val="D7D6D4"/>
                </a:solidFill>
              </a:rPr>
              <a:t>Problem ?</a:t>
            </a:r>
            <a:endParaRPr b="1" sz="2000" u="sng">
              <a:solidFill>
                <a:srgbClr val="D7D6D4"/>
              </a:solidFill>
            </a:endParaRPr>
          </a:p>
          <a:p>
            <a:pPr indent="0" lvl="0" marL="0" rtl="0" algn="ctr">
              <a:spcBef>
                <a:spcPts val="0"/>
              </a:spcBef>
              <a:spcAft>
                <a:spcPts val="0"/>
              </a:spcAft>
              <a:buNone/>
            </a:pPr>
            <a:r>
              <a:rPr lang="en-GB" sz="1500">
                <a:solidFill>
                  <a:srgbClr val="D7D6D4"/>
                </a:solidFill>
              </a:rPr>
              <a:t>Short and long-term financial planning due to the volatility of the housing market</a:t>
            </a:r>
            <a:endParaRPr sz="1500">
              <a:solidFill>
                <a:srgbClr val="D7D6D4"/>
              </a:solidFill>
            </a:endParaRPr>
          </a:p>
          <a:p>
            <a:pPr indent="0" lvl="0" marL="0" rtl="0" algn="l">
              <a:spcBef>
                <a:spcPts val="0"/>
              </a:spcBef>
              <a:spcAft>
                <a:spcPts val="0"/>
              </a:spcAft>
              <a:buNone/>
            </a:pPr>
            <a:r>
              <a:t/>
            </a:r>
            <a:endParaRPr sz="2000">
              <a:solidFill>
                <a:srgbClr val="D7D6D4"/>
              </a:solidFill>
            </a:endParaRPr>
          </a:p>
          <a:p>
            <a:pPr indent="0" lvl="0" marL="0" rtl="0" algn="ctr">
              <a:spcBef>
                <a:spcPts val="0"/>
              </a:spcBef>
              <a:spcAft>
                <a:spcPts val="0"/>
              </a:spcAft>
              <a:buNone/>
            </a:pPr>
            <a:r>
              <a:rPr b="1" lang="en-GB" sz="2000" u="sng">
                <a:solidFill>
                  <a:srgbClr val="D7D6D4"/>
                </a:solidFill>
              </a:rPr>
              <a:t>Solution !</a:t>
            </a:r>
            <a:endParaRPr b="1" sz="2000" u="sng">
              <a:solidFill>
                <a:srgbClr val="D7D6D4"/>
              </a:solidFill>
            </a:endParaRPr>
          </a:p>
          <a:p>
            <a:pPr indent="0" lvl="0" marL="0" rtl="0" algn="ctr">
              <a:lnSpc>
                <a:spcPct val="115000"/>
              </a:lnSpc>
              <a:spcBef>
                <a:spcPts val="600"/>
              </a:spcBef>
              <a:spcAft>
                <a:spcPts val="600"/>
              </a:spcAft>
              <a:buNone/>
            </a:pPr>
            <a:r>
              <a:rPr lang="en-GB" sz="1500">
                <a:solidFill>
                  <a:srgbClr val="D7D6D4"/>
                </a:solidFill>
              </a:rPr>
              <a:t>Regression models (Linear, Lasso and Ridge)</a:t>
            </a:r>
            <a:endParaRPr sz="1500">
              <a:solidFill>
                <a:srgbClr val="D7D6D4"/>
              </a:solidFill>
            </a:endParaRPr>
          </a:p>
        </p:txBody>
      </p:sp>
      <p:sp>
        <p:nvSpPr>
          <p:cNvPr id="203" name="Google Shape;203;p27"/>
          <p:cNvSpPr txBox="1"/>
          <p:nvPr/>
        </p:nvSpPr>
        <p:spPr>
          <a:xfrm>
            <a:off x="484075" y="1090125"/>
            <a:ext cx="3584700" cy="360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2000">
                <a:solidFill>
                  <a:srgbClr val="D7D6D4"/>
                </a:solidFill>
              </a:rPr>
              <a:t>Main</a:t>
            </a:r>
            <a:r>
              <a:rPr lang="en-GB" sz="2000">
                <a:solidFill>
                  <a:srgbClr val="D7D6D4"/>
                </a:solidFill>
              </a:rPr>
              <a:t>: </a:t>
            </a:r>
            <a:endParaRPr sz="2000">
              <a:solidFill>
                <a:srgbClr val="D7D6D4"/>
              </a:solidFill>
            </a:endParaRPr>
          </a:p>
          <a:p>
            <a:pPr indent="0" lvl="0" marL="457200" rtl="0" algn="just">
              <a:lnSpc>
                <a:spcPct val="100000"/>
              </a:lnSpc>
              <a:spcBef>
                <a:spcPts val="0"/>
              </a:spcBef>
              <a:spcAft>
                <a:spcPts val="0"/>
              </a:spcAft>
              <a:buNone/>
            </a:pPr>
            <a:r>
              <a:t/>
            </a:r>
            <a:endParaRPr sz="1000">
              <a:solidFill>
                <a:srgbClr val="D7D6D4"/>
              </a:solidFill>
            </a:endParaRPr>
          </a:p>
          <a:p>
            <a:pPr indent="0" lvl="0" marL="0" rtl="0" algn="ctr">
              <a:lnSpc>
                <a:spcPct val="100000"/>
              </a:lnSpc>
              <a:spcBef>
                <a:spcPts val="0"/>
              </a:spcBef>
              <a:spcAft>
                <a:spcPts val="0"/>
              </a:spcAft>
              <a:buNone/>
            </a:pPr>
            <a:r>
              <a:rPr lang="en-GB" sz="1700">
                <a:solidFill>
                  <a:srgbClr val="D7D6D4"/>
                </a:solidFill>
              </a:rPr>
              <a:t>What is the price of the new property?</a:t>
            </a:r>
            <a:endParaRPr sz="1700">
              <a:solidFill>
                <a:srgbClr val="D7D6D4"/>
              </a:solidFill>
            </a:endParaRPr>
          </a:p>
          <a:p>
            <a:pPr indent="0" lvl="0" marL="457200" rtl="0" algn="l">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rPr b="1" lang="en-GB" sz="2000"/>
              <a:t>Additional:</a:t>
            </a:r>
            <a:endParaRPr b="1" sz="2000"/>
          </a:p>
          <a:p>
            <a:pPr indent="-336550" lvl="0" marL="179999" rtl="0" algn="just">
              <a:lnSpc>
                <a:spcPct val="100000"/>
              </a:lnSpc>
              <a:spcBef>
                <a:spcPts val="0"/>
              </a:spcBef>
              <a:spcAft>
                <a:spcPts val="0"/>
              </a:spcAft>
              <a:buSzPts val="1700"/>
              <a:buChar char="-"/>
            </a:pPr>
            <a:r>
              <a:rPr lang="en-GB" sz="1700"/>
              <a:t>With an increase of Overall Quality of property does price increase?</a:t>
            </a:r>
            <a:endParaRPr sz="1700"/>
          </a:p>
          <a:p>
            <a:pPr indent="-336550" lvl="0" marL="179999" rtl="0" algn="just">
              <a:lnSpc>
                <a:spcPct val="100000"/>
              </a:lnSpc>
              <a:spcBef>
                <a:spcPts val="0"/>
              </a:spcBef>
              <a:spcAft>
                <a:spcPts val="0"/>
              </a:spcAft>
              <a:buSzPts val="1700"/>
              <a:buChar char="-"/>
            </a:pPr>
            <a:r>
              <a:rPr lang="en-GB" sz="1700"/>
              <a:t>Does the price vary with different House Style?</a:t>
            </a:r>
            <a:endParaRPr sz="1700"/>
          </a:p>
          <a:p>
            <a:pPr indent="-336550" lvl="0" marL="179999" rtl="0" algn="just">
              <a:lnSpc>
                <a:spcPct val="100000"/>
              </a:lnSpc>
              <a:spcBef>
                <a:spcPts val="0"/>
              </a:spcBef>
              <a:spcAft>
                <a:spcPts val="0"/>
              </a:spcAft>
              <a:buSzPts val="1700"/>
              <a:buChar char="-"/>
            </a:pPr>
            <a:r>
              <a:rPr lang="en-GB" sz="1700"/>
              <a:t>Does older property cost less than newer ones?</a:t>
            </a:r>
            <a:endParaRPr sz="1700"/>
          </a:p>
        </p:txBody>
      </p:sp>
      <p:sp>
        <p:nvSpPr>
          <p:cNvPr id="204" name="Google Shape;204;p27"/>
          <p:cNvSpPr/>
          <p:nvPr/>
        </p:nvSpPr>
        <p:spPr>
          <a:xfrm rot="7927272">
            <a:off x="132026" y="3101417"/>
            <a:ext cx="629341" cy="635496"/>
          </a:xfrm>
          <a:prstGeom prst="leftUpArrow">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nvSpPr>
        <p:spPr>
          <a:xfrm>
            <a:off x="149850" y="1152425"/>
            <a:ext cx="8536800" cy="3930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293340"/>
              </a:buClr>
              <a:buSzPts val="1700"/>
              <a:buAutoNum type="arabicPeriod"/>
            </a:pPr>
            <a:r>
              <a:rPr lang="en-GB" sz="1800">
                <a:solidFill>
                  <a:schemeClr val="dk2"/>
                </a:solidFill>
                <a:latin typeface="Lato"/>
                <a:ea typeface="Lato"/>
                <a:cs typeface="Lato"/>
                <a:sym typeface="Lato"/>
              </a:rPr>
              <a:t>‘</a:t>
            </a:r>
            <a:r>
              <a:rPr b="1" lang="en-GB" sz="1800">
                <a:solidFill>
                  <a:schemeClr val="accent1"/>
                </a:solidFill>
                <a:latin typeface="Lato"/>
                <a:ea typeface="Lato"/>
                <a:cs typeface="Lato"/>
                <a:sym typeface="Lato"/>
              </a:rPr>
              <a:t>Overall Quality</a:t>
            </a:r>
            <a:r>
              <a:rPr lang="en-GB" sz="1800">
                <a:solidFill>
                  <a:schemeClr val="dk2"/>
                </a:solidFill>
                <a:latin typeface="Lato"/>
                <a:ea typeface="Lato"/>
                <a:cs typeface="Lato"/>
                <a:sym typeface="Lato"/>
              </a:rPr>
              <a:t>’</a:t>
            </a:r>
            <a:r>
              <a:rPr lang="en-GB" sz="1900">
                <a:solidFill>
                  <a:schemeClr val="dk2"/>
                </a:solidFill>
                <a:latin typeface="Lato"/>
                <a:ea typeface="Lato"/>
                <a:cs typeface="Lato"/>
                <a:sym typeface="Lato"/>
              </a:rPr>
              <a:t> </a:t>
            </a:r>
            <a:r>
              <a:rPr i="1" lang="en-GB" sz="1600">
                <a:solidFill>
                  <a:schemeClr val="dk2"/>
                </a:solidFill>
                <a:latin typeface="Lato"/>
                <a:ea typeface="Lato"/>
                <a:cs typeface="Lato"/>
                <a:sym typeface="Lato"/>
              </a:rPr>
              <a:t>(</a:t>
            </a:r>
            <a:r>
              <a:rPr i="1" lang="en-GB" sz="1600">
                <a:solidFill>
                  <a:schemeClr val="dk2"/>
                </a:solidFill>
                <a:latin typeface="Lato"/>
                <a:ea typeface="Lato"/>
                <a:cs typeface="Lato"/>
                <a:sym typeface="Lato"/>
              </a:rPr>
              <a:t>overall_qual corr.: 0.804683)</a:t>
            </a:r>
            <a:endParaRPr i="1" sz="1600">
              <a:solidFill>
                <a:schemeClr val="dk2"/>
              </a:solidFill>
              <a:latin typeface="Lato"/>
              <a:ea typeface="Lato"/>
              <a:cs typeface="Lato"/>
              <a:sym typeface="Lato"/>
            </a:endParaRPr>
          </a:p>
          <a:p>
            <a:pPr indent="-330200" lvl="1" marL="914400" rtl="0" algn="l">
              <a:lnSpc>
                <a:spcPct val="115000"/>
              </a:lnSpc>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Overall quality one of the most influencing features. With an increase in 1 grade of quality the price increase on $ 13,986.</a:t>
            </a:r>
            <a:endParaRPr sz="1600">
              <a:solidFill>
                <a:schemeClr val="dk2"/>
              </a:solidFill>
              <a:latin typeface="Lato"/>
              <a:ea typeface="Lato"/>
              <a:cs typeface="Lato"/>
              <a:sym typeface="Lato"/>
            </a:endParaRPr>
          </a:p>
          <a:p>
            <a:pPr indent="0" lvl="0" marL="0" rtl="0" algn="l">
              <a:lnSpc>
                <a:spcPct val="115000"/>
              </a:lnSpc>
              <a:spcBef>
                <a:spcPts val="1800"/>
              </a:spcBef>
              <a:spcAft>
                <a:spcPts val="0"/>
              </a:spcAft>
              <a:buNone/>
            </a:pPr>
            <a:r>
              <a:t/>
            </a:r>
            <a:endParaRPr sz="1100">
              <a:solidFill>
                <a:schemeClr val="dk2"/>
              </a:solidFill>
              <a:latin typeface="Lato"/>
              <a:ea typeface="Lato"/>
              <a:cs typeface="Lato"/>
              <a:sym typeface="Lato"/>
            </a:endParaRPr>
          </a:p>
          <a:p>
            <a:pPr indent="-349250" lvl="0" marL="457200" rtl="0" algn="l">
              <a:lnSpc>
                <a:spcPct val="115000"/>
              </a:lnSpc>
              <a:spcBef>
                <a:spcPts val="1300"/>
              </a:spcBef>
              <a:spcAft>
                <a:spcPts val="0"/>
              </a:spcAft>
              <a:buClr>
                <a:srgbClr val="293340"/>
              </a:buClr>
              <a:buSzPts val="1900"/>
              <a:buAutoNum type="arabicPeriod"/>
            </a:pPr>
            <a:r>
              <a:rPr lang="en-GB" sz="1800">
                <a:solidFill>
                  <a:schemeClr val="dk2"/>
                </a:solidFill>
                <a:latin typeface="Lato"/>
                <a:ea typeface="Lato"/>
                <a:cs typeface="Lato"/>
                <a:sym typeface="Lato"/>
              </a:rPr>
              <a:t>'</a:t>
            </a:r>
            <a:r>
              <a:rPr b="1" lang="en-GB" sz="1800">
                <a:solidFill>
                  <a:schemeClr val="accent1"/>
                </a:solidFill>
                <a:latin typeface="Lato"/>
                <a:ea typeface="Lato"/>
                <a:cs typeface="Lato"/>
                <a:sym typeface="Lato"/>
              </a:rPr>
              <a:t>One storey</a:t>
            </a:r>
            <a:r>
              <a:rPr lang="en-GB" sz="1800">
                <a:solidFill>
                  <a:schemeClr val="dk2"/>
                </a:solidFill>
                <a:latin typeface="Lato"/>
                <a:ea typeface="Lato"/>
                <a:cs typeface="Lato"/>
                <a:sym typeface="Lato"/>
              </a:rPr>
              <a:t>' </a:t>
            </a:r>
            <a:endParaRPr sz="1800">
              <a:solidFill>
                <a:schemeClr val="dk2"/>
              </a:solidFill>
              <a:latin typeface="Lato"/>
              <a:ea typeface="Lato"/>
              <a:cs typeface="Lato"/>
              <a:sym typeface="Lato"/>
            </a:endParaRPr>
          </a:p>
          <a:p>
            <a:pPr indent="-330200" lvl="1" marL="914400" rtl="0" algn="l">
              <a:lnSpc>
                <a:spcPct val="115000"/>
              </a:lnSpc>
              <a:spcBef>
                <a:spcPts val="0"/>
              </a:spcBef>
              <a:spcAft>
                <a:spcPts val="0"/>
              </a:spcAft>
              <a:buClr>
                <a:schemeClr val="dk2"/>
              </a:buClr>
              <a:buSzPts val="1600"/>
              <a:buChar char="○"/>
            </a:pPr>
            <a:r>
              <a:rPr lang="en-GB" sz="1600">
                <a:solidFill>
                  <a:schemeClr val="dk2"/>
                </a:solidFill>
                <a:latin typeface="Lato"/>
                <a:ea typeface="Lato"/>
                <a:cs typeface="Lato"/>
                <a:sym typeface="Lato"/>
              </a:rPr>
              <a:t>One storey house styles cost more than other styles.</a:t>
            </a:r>
            <a:endParaRPr sz="1600">
              <a:solidFill>
                <a:schemeClr val="dk2"/>
              </a:solidFill>
              <a:latin typeface="Lato"/>
              <a:ea typeface="Lato"/>
              <a:cs typeface="Lato"/>
              <a:sym typeface="Lato"/>
            </a:endParaRPr>
          </a:p>
          <a:p>
            <a:pPr indent="0" lvl="0" marL="457200" rtl="0" algn="l">
              <a:lnSpc>
                <a:spcPct val="115000"/>
              </a:lnSpc>
              <a:spcBef>
                <a:spcPts val="1300"/>
              </a:spcBef>
              <a:spcAft>
                <a:spcPts val="0"/>
              </a:spcAft>
              <a:buNone/>
            </a:pPr>
            <a:r>
              <a:t/>
            </a:r>
            <a:endParaRPr sz="1600">
              <a:solidFill>
                <a:schemeClr val="dk2"/>
              </a:solidFill>
              <a:latin typeface="Lato"/>
              <a:ea typeface="Lato"/>
              <a:cs typeface="Lato"/>
              <a:sym typeface="Lato"/>
            </a:endParaRPr>
          </a:p>
          <a:p>
            <a:pPr indent="-336550" lvl="0" marL="457200" rtl="0" algn="l">
              <a:lnSpc>
                <a:spcPct val="115000"/>
              </a:lnSpc>
              <a:spcBef>
                <a:spcPts val="1300"/>
              </a:spcBef>
              <a:spcAft>
                <a:spcPts val="0"/>
              </a:spcAft>
              <a:buClr>
                <a:srgbClr val="293340"/>
              </a:buClr>
              <a:buSzPts val="1700"/>
              <a:buFont typeface="Lato"/>
              <a:buAutoNum type="arabicPeriod"/>
            </a:pPr>
            <a:r>
              <a:rPr b="1" lang="en-GB" sz="1800">
                <a:solidFill>
                  <a:schemeClr val="accent1"/>
                </a:solidFill>
                <a:latin typeface="Lato"/>
                <a:ea typeface="Lato"/>
                <a:cs typeface="Lato"/>
                <a:sym typeface="Lato"/>
              </a:rPr>
              <a:t>Older property cost less</a:t>
            </a:r>
            <a:r>
              <a:rPr lang="en-GB" sz="1600">
                <a:solidFill>
                  <a:schemeClr val="accent1"/>
                </a:solidFill>
                <a:latin typeface="Lato"/>
                <a:ea typeface="Lato"/>
                <a:cs typeface="Lato"/>
                <a:sym typeface="Lato"/>
              </a:rPr>
              <a:t> </a:t>
            </a:r>
            <a:r>
              <a:rPr i="1" lang="en-GB" sz="1600">
                <a:solidFill>
                  <a:schemeClr val="dk2"/>
                </a:solidFill>
                <a:latin typeface="Lato"/>
                <a:ea typeface="Lato"/>
                <a:cs typeface="Lato"/>
                <a:sym typeface="Lato"/>
              </a:rPr>
              <a:t>(year_built corr.. :  0.573751)</a:t>
            </a:r>
            <a:endParaRPr i="1" sz="1600">
              <a:solidFill>
                <a:schemeClr val="dk2"/>
              </a:solidFill>
              <a:latin typeface="Lato"/>
              <a:ea typeface="Lato"/>
              <a:cs typeface="Lato"/>
              <a:sym typeface="Lato"/>
            </a:endParaRPr>
          </a:p>
          <a:p>
            <a:pPr indent="-330200" lvl="1" marL="914400" rtl="0" algn="l">
              <a:lnSpc>
                <a:spcPct val="115000"/>
              </a:lnSpc>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With an increase in one year the property rise in price in $ 5,069.</a:t>
            </a:r>
            <a:endParaRPr sz="1600">
              <a:solidFill>
                <a:schemeClr val="dk2"/>
              </a:solidFill>
              <a:latin typeface="Lato"/>
              <a:ea typeface="Lato"/>
              <a:cs typeface="Lato"/>
              <a:sym typeface="Lato"/>
            </a:endParaRPr>
          </a:p>
          <a:p>
            <a:pPr indent="0" lvl="0" marL="0" rtl="0" algn="l">
              <a:spcBef>
                <a:spcPts val="1100"/>
              </a:spcBef>
              <a:spcAft>
                <a:spcPts val="0"/>
              </a:spcAft>
              <a:buNone/>
            </a:pPr>
            <a:r>
              <a:t/>
            </a:r>
            <a:endParaRPr sz="1700">
              <a:solidFill>
                <a:schemeClr val="dk2"/>
              </a:solidFill>
              <a:latin typeface="Lato"/>
              <a:ea typeface="Lato"/>
              <a:cs typeface="Lato"/>
              <a:sym typeface="Lato"/>
            </a:endParaRPr>
          </a:p>
          <a:p>
            <a:pPr indent="0" lvl="0" marL="0" rtl="0" algn="l">
              <a:spcBef>
                <a:spcPts val="0"/>
              </a:spcBef>
              <a:spcAft>
                <a:spcPts val="0"/>
              </a:spcAft>
              <a:buNone/>
            </a:pPr>
            <a:r>
              <a:t/>
            </a:r>
            <a:endParaRPr sz="1700">
              <a:solidFill>
                <a:schemeClr val="dk2"/>
              </a:solidFill>
              <a:latin typeface="Lato"/>
              <a:ea typeface="Lato"/>
              <a:cs typeface="Lato"/>
              <a:sym typeface="Lato"/>
            </a:endParaRPr>
          </a:p>
        </p:txBody>
      </p:sp>
      <p:sp>
        <p:nvSpPr>
          <p:cNvPr id="210" name="Google Shape;210;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Interpreting Results</a:t>
            </a:r>
            <a:endParaRPr/>
          </a:p>
        </p:txBody>
      </p:sp>
      <p:sp>
        <p:nvSpPr>
          <p:cNvPr id="211" name="Google Shape;211;p28"/>
          <p:cNvSpPr txBox="1"/>
          <p:nvPr/>
        </p:nvSpPr>
        <p:spPr>
          <a:xfrm>
            <a:off x="503000" y="1074775"/>
            <a:ext cx="4287300" cy="444900"/>
          </a:xfrm>
          <a:prstGeom prst="rect">
            <a:avLst/>
          </a:prstGeom>
          <a:noFill/>
          <a:ln>
            <a:noFill/>
          </a:ln>
        </p:spPr>
        <p:txBody>
          <a:bodyPr anchorCtr="0" anchor="t" bIns="91425" lIns="91425" spcFirstLastPara="1" rIns="91425" wrap="square" tIns="91425">
            <a:noAutofit/>
          </a:bodyPr>
          <a:lstStyle/>
          <a:p>
            <a:pPr indent="-292100" lvl="0" marL="179999" rtl="0" algn="just">
              <a:spcBef>
                <a:spcPts val="0"/>
              </a:spcBef>
              <a:spcAft>
                <a:spcPts val="0"/>
              </a:spcAft>
              <a:buSzPts val="1000"/>
              <a:buChar char="-"/>
            </a:pPr>
            <a:r>
              <a:rPr lang="en-GB" sz="1000"/>
              <a:t>With an increase of Overall Quality of property does price increase?</a:t>
            </a:r>
            <a:endParaRPr sz="1000"/>
          </a:p>
        </p:txBody>
      </p:sp>
      <p:sp>
        <p:nvSpPr>
          <p:cNvPr id="212" name="Google Shape;212;p28"/>
          <p:cNvSpPr txBox="1"/>
          <p:nvPr/>
        </p:nvSpPr>
        <p:spPr>
          <a:xfrm>
            <a:off x="694950" y="2541575"/>
            <a:ext cx="6417900" cy="36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200"/>
              <a:t>Does the price vary with different House Style?</a:t>
            </a:r>
            <a:endParaRPr sz="1200"/>
          </a:p>
        </p:txBody>
      </p:sp>
      <p:sp>
        <p:nvSpPr>
          <p:cNvPr id="213" name="Google Shape;213;p28"/>
          <p:cNvSpPr txBox="1"/>
          <p:nvPr/>
        </p:nvSpPr>
        <p:spPr>
          <a:xfrm>
            <a:off x="503000" y="3738025"/>
            <a:ext cx="6417900" cy="360300"/>
          </a:xfrm>
          <a:prstGeom prst="rect">
            <a:avLst/>
          </a:prstGeom>
          <a:noFill/>
          <a:ln>
            <a:noFill/>
          </a:ln>
        </p:spPr>
        <p:txBody>
          <a:bodyPr anchorCtr="0" anchor="t" bIns="91425" lIns="91425" spcFirstLastPara="1" rIns="91425" wrap="square" tIns="91425">
            <a:noAutofit/>
          </a:bodyPr>
          <a:lstStyle/>
          <a:p>
            <a:pPr indent="-304800" lvl="0" marL="179999" rtl="0" algn="just">
              <a:spcBef>
                <a:spcPts val="0"/>
              </a:spcBef>
              <a:spcAft>
                <a:spcPts val="0"/>
              </a:spcAft>
              <a:buSzPts val="1200"/>
              <a:buChar char="-"/>
            </a:pPr>
            <a:r>
              <a:rPr lang="en-GB" sz="1200"/>
              <a:t>Does older property cost less than newer ones?</a:t>
            </a:r>
            <a:endParaRPr sz="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Stakeholder Recommendations</a:t>
            </a:r>
            <a:endParaRPr/>
          </a:p>
        </p:txBody>
      </p:sp>
      <p:sp>
        <p:nvSpPr>
          <p:cNvPr id="219" name="Google Shape;219;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None/>
            </a:pPr>
            <a:r>
              <a:rPr b="1" lang="en-GB" sz="1900">
                <a:solidFill>
                  <a:schemeClr val="accent1"/>
                </a:solidFill>
                <a:latin typeface="Lato"/>
                <a:ea typeface="Lato"/>
                <a:cs typeface="Lato"/>
                <a:sym typeface="Lato"/>
              </a:rPr>
              <a:t>To House Owners, Landlords, Real Estate Agents</a:t>
            </a:r>
            <a:r>
              <a:rPr lang="en-GB" sz="1900">
                <a:solidFill>
                  <a:srgbClr val="293340"/>
                </a:solidFill>
                <a:latin typeface="Lato"/>
                <a:ea typeface="Lato"/>
                <a:cs typeface="Lato"/>
                <a:sym typeface="Lato"/>
              </a:rPr>
              <a:t>:</a:t>
            </a:r>
            <a:endParaRPr sz="1900">
              <a:solidFill>
                <a:srgbClr val="293340"/>
              </a:solidFill>
              <a:latin typeface="Lato"/>
              <a:ea typeface="Lato"/>
              <a:cs typeface="Lato"/>
              <a:sym typeface="Lato"/>
            </a:endParaRPr>
          </a:p>
          <a:p>
            <a:pPr indent="0" lvl="0" marL="63500" marR="63500" rtl="0" algn="l">
              <a:lnSpc>
                <a:spcPct val="150000"/>
              </a:lnSpc>
              <a:spcBef>
                <a:spcPts val="0"/>
              </a:spcBef>
              <a:spcAft>
                <a:spcPts val="0"/>
              </a:spcAft>
              <a:buNone/>
            </a:pPr>
            <a:r>
              <a:rPr lang="en-GB" sz="1900">
                <a:solidFill>
                  <a:srgbClr val="293340"/>
                </a:solidFill>
                <a:latin typeface="Lato"/>
                <a:ea typeface="Lato"/>
                <a:cs typeface="Lato"/>
                <a:sym typeface="Lato"/>
              </a:rPr>
              <a:t>Features that greatly increase the price of your property:</a:t>
            </a:r>
            <a:endParaRPr sz="1900">
              <a:solidFill>
                <a:srgbClr val="293340"/>
              </a:solidFill>
              <a:latin typeface="Lato"/>
              <a:ea typeface="Lato"/>
              <a:cs typeface="Lato"/>
              <a:sym typeface="Lato"/>
            </a:endParaRPr>
          </a:p>
          <a:p>
            <a:pPr indent="-349250" lvl="0" marL="520700" marR="63500" rtl="0" algn="l">
              <a:lnSpc>
                <a:spcPct val="150000"/>
              </a:lnSpc>
              <a:spcBef>
                <a:spcPts val="1300"/>
              </a:spcBef>
              <a:spcAft>
                <a:spcPts val="0"/>
              </a:spcAft>
              <a:buClr>
                <a:srgbClr val="293340"/>
              </a:buClr>
              <a:buSzPts val="1900"/>
              <a:buFont typeface="Lato"/>
              <a:buAutoNum type="arabicPeriod"/>
            </a:pPr>
            <a:r>
              <a:rPr b="1" lang="en-GB" sz="1900">
                <a:solidFill>
                  <a:schemeClr val="accent1"/>
                </a:solidFill>
                <a:latin typeface="Lato"/>
                <a:ea typeface="Lato"/>
                <a:cs typeface="Lato"/>
                <a:sym typeface="Lato"/>
              </a:rPr>
              <a:t>Basement </a:t>
            </a:r>
            <a:r>
              <a:rPr lang="en-GB" sz="1900">
                <a:solidFill>
                  <a:srgbClr val="293340"/>
                </a:solidFill>
                <a:latin typeface="Lato"/>
                <a:ea typeface="Lato"/>
                <a:cs typeface="Lato"/>
                <a:sym typeface="Lato"/>
              </a:rPr>
              <a:t>and the </a:t>
            </a:r>
            <a:r>
              <a:rPr b="1" lang="en-GB" sz="1900">
                <a:solidFill>
                  <a:schemeClr val="accent1"/>
                </a:solidFill>
                <a:latin typeface="Lato"/>
                <a:ea typeface="Lato"/>
                <a:cs typeface="Lato"/>
                <a:sym typeface="Lato"/>
              </a:rPr>
              <a:t>overall area</a:t>
            </a:r>
            <a:r>
              <a:rPr lang="en-GB" sz="1900">
                <a:solidFill>
                  <a:srgbClr val="293340"/>
                </a:solidFill>
                <a:latin typeface="Lato"/>
                <a:ea typeface="Lato"/>
                <a:cs typeface="Lato"/>
                <a:sym typeface="Lato"/>
              </a:rPr>
              <a:t> of the property.</a:t>
            </a:r>
            <a:endParaRPr sz="1900">
              <a:solidFill>
                <a:srgbClr val="293340"/>
              </a:solidFill>
              <a:latin typeface="Lato"/>
              <a:ea typeface="Lato"/>
              <a:cs typeface="Lato"/>
              <a:sym typeface="Lato"/>
            </a:endParaRPr>
          </a:p>
          <a:p>
            <a:pPr indent="-349250" lvl="0" marL="520700" marR="63500" rtl="0" algn="l">
              <a:lnSpc>
                <a:spcPct val="150000"/>
              </a:lnSpc>
              <a:spcBef>
                <a:spcPts val="0"/>
              </a:spcBef>
              <a:spcAft>
                <a:spcPts val="0"/>
              </a:spcAft>
              <a:buClr>
                <a:srgbClr val="293340"/>
              </a:buClr>
              <a:buSzPts val="1900"/>
              <a:buFont typeface="Lato"/>
              <a:buAutoNum type="arabicPeriod"/>
            </a:pPr>
            <a:r>
              <a:rPr b="1" lang="en-GB" sz="1900">
                <a:solidFill>
                  <a:schemeClr val="accent1"/>
                </a:solidFill>
                <a:latin typeface="Lato"/>
                <a:ea typeface="Lato"/>
                <a:cs typeface="Lato"/>
                <a:sym typeface="Lato"/>
              </a:rPr>
              <a:t>Overall material</a:t>
            </a:r>
            <a:r>
              <a:rPr lang="en-GB" sz="1900">
                <a:solidFill>
                  <a:srgbClr val="293340"/>
                </a:solidFill>
                <a:latin typeface="Lato"/>
                <a:ea typeface="Lato"/>
                <a:cs typeface="Lato"/>
                <a:sym typeface="Lato"/>
              </a:rPr>
              <a:t> and </a:t>
            </a:r>
            <a:r>
              <a:rPr b="1" lang="en-GB" sz="1900">
                <a:solidFill>
                  <a:schemeClr val="accent1"/>
                </a:solidFill>
                <a:latin typeface="Lato"/>
                <a:ea typeface="Lato"/>
                <a:cs typeface="Lato"/>
                <a:sym typeface="Lato"/>
              </a:rPr>
              <a:t>finish quality</a:t>
            </a:r>
            <a:r>
              <a:rPr lang="en-GB" sz="1900">
                <a:solidFill>
                  <a:srgbClr val="293340"/>
                </a:solidFill>
                <a:latin typeface="Lato"/>
                <a:ea typeface="Lato"/>
                <a:cs typeface="Lato"/>
                <a:sym typeface="Lato"/>
              </a:rPr>
              <a:t>.</a:t>
            </a:r>
            <a:endParaRPr sz="1900">
              <a:solidFill>
                <a:srgbClr val="293340"/>
              </a:solidFill>
              <a:latin typeface="Lato"/>
              <a:ea typeface="Lato"/>
              <a:cs typeface="Lato"/>
              <a:sym typeface="Lato"/>
            </a:endParaRPr>
          </a:p>
          <a:p>
            <a:pPr indent="-349250" lvl="0" marL="520700" marR="63500" rtl="0" algn="l">
              <a:lnSpc>
                <a:spcPct val="150000"/>
              </a:lnSpc>
              <a:spcBef>
                <a:spcPts val="0"/>
              </a:spcBef>
              <a:spcAft>
                <a:spcPts val="0"/>
              </a:spcAft>
              <a:buClr>
                <a:srgbClr val="293340"/>
              </a:buClr>
              <a:buSzPts val="1900"/>
              <a:buFont typeface="Lato"/>
              <a:buAutoNum type="arabicPeriod"/>
            </a:pPr>
            <a:r>
              <a:rPr lang="en-GB" sz="1900">
                <a:solidFill>
                  <a:srgbClr val="293340"/>
                </a:solidFill>
                <a:latin typeface="Lato"/>
                <a:ea typeface="Lato"/>
                <a:cs typeface="Lato"/>
                <a:sym typeface="Lato"/>
              </a:rPr>
              <a:t>A number of </a:t>
            </a:r>
            <a:r>
              <a:rPr b="1" lang="en-GB" sz="1900">
                <a:solidFill>
                  <a:schemeClr val="accent1"/>
                </a:solidFill>
                <a:latin typeface="Lato"/>
                <a:ea typeface="Lato"/>
                <a:cs typeface="Lato"/>
                <a:sym typeface="Lato"/>
              </a:rPr>
              <a:t>fireplaces</a:t>
            </a:r>
            <a:r>
              <a:rPr lang="en-GB" sz="1900">
                <a:solidFill>
                  <a:srgbClr val="293340"/>
                </a:solidFill>
                <a:latin typeface="Lato"/>
                <a:ea typeface="Lato"/>
                <a:cs typeface="Lato"/>
                <a:sym typeface="Lato"/>
              </a:rPr>
              <a:t>.</a:t>
            </a:r>
            <a:endParaRPr sz="1900">
              <a:solidFill>
                <a:srgbClr val="293340"/>
              </a:solidFill>
              <a:latin typeface="Lato"/>
              <a:ea typeface="Lato"/>
              <a:cs typeface="Lato"/>
              <a:sym typeface="Lato"/>
            </a:endParaRPr>
          </a:p>
          <a:p>
            <a:pPr indent="-349250" lvl="0" marL="520700" marR="63500" rtl="0" algn="l">
              <a:lnSpc>
                <a:spcPct val="150000"/>
              </a:lnSpc>
              <a:spcBef>
                <a:spcPts val="0"/>
              </a:spcBef>
              <a:spcAft>
                <a:spcPts val="0"/>
              </a:spcAft>
              <a:buClr>
                <a:srgbClr val="293340"/>
              </a:buClr>
              <a:buSzPts val="1900"/>
              <a:buFont typeface="Lato"/>
              <a:buAutoNum type="arabicPeriod"/>
            </a:pPr>
            <a:r>
              <a:rPr lang="en-GB" sz="1900">
                <a:solidFill>
                  <a:srgbClr val="293340"/>
                </a:solidFill>
                <a:latin typeface="Lato"/>
                <a:ea typeface="Lato"/>
                <a:cs typeface="Lato"/>
                <a:sym typeface="Lato"/>
              </a:rPr>
              <a:t>'</a:t>
            </a:r>
            <a:r>
              <a:rPr b="1" lang="en-GB" sz="1900">
                <a:solidFill>
                  <a:schemeClr val="accent1"/>
                </a:solidFill>
                <a:latin typeface="Lato"/>
                <a:ea typeface="Lato"/>
                <a:cs typeface="Lato"/>
                <a:sym typeface="Lato"/>
              </a:rPr>
              <a:t>One storey</a:t>
            </a:r>
            <a:r>
              <a:rPr lang="en-GB" sz="1900">
                <a:solidFill>
                  <a:srgbClr val="293340"/>
                </a:solidFill>
                <a:latin typeface="Lato"/>
                <a:ea typeface="Lato"/>
                <a:cs typeface="Lato"/>
                <a:sym typeface="Lato"/>
              </a:rPr>
              <a:t>' house style.</a:t>
            </a:r>
            <a:endParaRPr sz="1900">
              <a:solidFill>
                <a:srgbClr val="293340"/>
              </a:solidFill>
              <a:latin typeface="Lato"/>
              <a:ea typeface="Lato"/>
              <a:cs typeface="Lato"/>
              <a:sym typeface="Lato"/>
            </a:endParaRPr>
          </a:p>
          <a:p>
            <a:pPr indent="0" lvl="0" marL="0" rtl="0" algn="l">
              <a:lnSpc>
                <a:spcPct val="115000"/>
              </a:lnSpc>
              <a:spcBef>
                <a:spcPts val="700"/>
              </a:spcBef>
              <a:spcAft>
                <a:spcPts val="160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63500" marR="63500" rtl="0" algn="l">
              <a:lnSpc>
                <a:spcPct val="115000"/>
              </a:lnSpc>
              <a:spcBef>
                <a:spcPts val="700"/>
              </a:spcBef>
              <a:spcAft>
                <a:spcPts val="0"/>
              </a:spcAft>
              <a:buNone/>
            </a:pPr>
            <a:r>
              <a:rPr b="1" lang="en-GB" sz="1900">
                <a:solidFill>
                  <a:schemeClr val="accent1"/>
                </a:solidFill>
                <a:latin typeface="Lato"/>
                <a:ea typeface="Lato"/>
                <a:cs typeface="Lato"/>
                <a:sym typeface="Lato"/>
              </a:rPr>
              <a:t>To House Buyers:</a:t>
            </a:r>
            <a:endParaRPr b="1" sz="1900">
              <a:solidFill>
                <a:schemeClr val="accent1"/>
              </a:solidFill>
              <a:latin typeface="Lato"/>
              <a:ea typeface="Lato"/>
              <a:cs typeface="Lato"/>
              <a:sym typeface="Lato"/>
            </a:endParaRPr>
          </a:p>
          <a:p>
            <a:pPr indent="0" lvl="0" marL="63500" marR="63500" rtl="0" algn="l">
              <a:lnSpc>
                <a:spcPct val="115000"/>
              </a:lnSpc>
              <a:spcBef>
                <a:spcPts val="700"/>
              </a:spcBef>
              <a:spcAft>
                <a:spcPts val="0"/>
              </a:spcAft>
              <a:buNone/>
            </a:pPr>
            <a:r>
              <a:rPr lang="en-GB" sz="1900">
                <a:solidFill>
                  <a:srgbClr val="293340"/>
                </a:solidFill>
                <a:latin typeface="Lato"/>
                <a:ea typeface="Lato"/>
                <a:cs typeface="Lato"/>
                <a:sym typeface="Lato"/>
              </a:rPr>
              <a:t>Features to consider when buying a property:</a:t>
            </a:r>
            <a:endParaRPr b="1" sz="1900">
              <a:solidFill>
                <a:schemeClr val="accent1"/>
              </a:solidFill>
              <a:latin typeface="Lato"/>
              <a:ea typeface="Lato"/>
              <a:cs typeface="Lato"/>
              <a:sym typeface="Lato"/>
            </a:endParaRPr>
          </a:p>
          <a:p>
            <a:pPr indent="-349250" lvl="0" marL="520700" marR="63500" rtl="0" algn="l">
              <a:lnSpc>
                <a:spcPct val="115000"/>
              </a:lnSpc>
              <a:spcBef>
                <a:spcPts val="1300"/>
              </a:spcBef>
              <a:spcAft>
                <a:spcPts val="0"/>
              </a:spcAft>
              <a:buClr>
                <a:srgbClr val="293340"/>
              </a:buClr>
              <a:buSzPts val="1900"/>
              <a:buFont typeface="Lato"/>
              <a:buAutoNum type="arabicPeriod"/>
            </a:pPr>
            <a:r>
              <a:rPr lang="en-GB" sz="1900">
                <a:solidFill>
                  <a:srgbClr val="293340"/>
                </a:solidFill>
                <a:latin typeface="Lato"/>
                <a:ea typeface="Lato"/>
                <a:cs typeface="Lato"/>
                <a:sym typeface="Lato"/>
              </a:rPr>
              <a:t>Houses which were </a:t>
            </a:r>
            <a:r>
              <a:rPr b="1" lang="en-GB" sz="1900">
                <a:solidFill>
                  <a:schemeClr val="accent1"/>
                </a:solidFill>
                <a:latin typeface="Lato"/>
                <a:ea typeface="Lato"/>
                <a:cs typeface="Lato"/>
                <a:sym typeface="Lato"/>
              </a:rPr>
              <a:t>built earlier cost less</a:t>
            </a:r>
            <a:r>
              <a:rPr lang="en-GB" sz="1900">
                <a:solidFill>
                  <a:srgbClr val="293340"/>
                </a:solidFill>
                <a:latin typeface="Lato"/>
                <a:ea typeface="Lato"/>
                <a:cs typeface="Lato"/>
                <a:sym typeface="Lato"/>
              </a:rPr>
              <a:t>.</a:t>
            </a:r>
            <a:endParaRPr sz="1900">
              <a:solidFill>
                <a:srgbClr val="293340"/>
              </a:solidFill>
              <a:latin typeface="Lato"/>
              <a:ea typeface="Lato"/>
              <a:cs typeface="Lato"/>
              <a:sym typeface="Lato"/>
            </a:endParaRPr>
          </a:p>
          <a:p>
            <a:pPr indent="-349250" lvl="0" marL="520700" marR="63500" rtl="0" algn="l">
              <a:lnSpc>
                <a:spcPct val="115000"/>
              </a:lnSpc>
              <a:spcBef>
                <a:spcPts val="0"/>
              </a:spcBef>
              <a:spcAft>
                <a:spcPts val="0"/>
              </a:spcAft>
              <a:buClr>
                <a:srgbClr val="293340"/>
              </a:buClr>
              <a:buSzPts val="1900"/>
              <a:buFont typeface="Lato"/>
              <a:buAutoNum type="arabicPeriod"/>
            </a:pPr>
            <a:r>
              <a:rPr b="1" lang="en-GB" sz="1900">
                <a:solidFill>
                  <a:schemeClr val="accent1"/>
                </a:solidFill>
                <a:latin typeface="Lato"/>
                <a:ea typeface="Lato"/>
                <a:cs typeface="Lato"/>
                <a:sym typeface="Lato"/>
              </a:rPr>
              <a:t>Kitchen quality influence on sale price</a:t>
            </a:r>
            <a:r>
              <a:rPr lang="en-GB" sz="1900">
                <a:solidFill>
                  <a:srgbClr val="293340"/>
                </a:solidFill>
                <a:latin typeface="Lato"/>
                <a:ea typeface="Lato"/>
                <a:cs typeface="Lato"/>
                <a:sym typeface="Lato"/>
              </a:rPr>
              <a:t>. The cost of renovation of the kitchen should be considered. With an increment in kitchen quality by 1, the price of the house rises by $ 6,183.</a:t>
            </a:r>
            <a:endParaRPr sz="1900">
              <a:solidFill>
                <a:srgbClr val="293340"/>
              </a:solidFill>
              <a:latin typeface="Lato"/>
              <a:ea typeface="Lato"/>
              <a:cs typeface="Lato"/>
              <a:sym typeface="Lato"/>
            </a:endParaRPr>
          </a:p>
          <a:p>
            <a:pPr indent="-349250" lvl="0" marL="520700" marR="63500" rtl="0" algn="l">
              <a:lnSpc>
                <a:spcPct val="115000"/>
              </a:lnSpc>
              <a:spcBef>
                <a:spcPts val="0"/>
              </a:spcBef>
              <a:spcAft>
                <a:spcPts val="0"/>
              </a:spcAft>
              <a:buClr>
                <a:srgbClr val="293340"/>
              </a:buClr>
              <a:buSzPts val="1900"/>
              <a:buFont typeface="Lato"/>
              <a:buAutoNum type="arabicPeriod"/>
            </a:pPr>
            <a:r>
              <a:rPr b="1" lang="en-GB" sz="1900">
                <a:solidFill>
                  <a:schemeClr val="accent1"/>
                </a:solidFill>
                <a:latin typeface="Lato"/>
                <a:ea typeface="Lato"/>
                <a:cs typeface="Lato"/>
                <a:sym typeface="Lato"/>
              </a:rPr>
              <a:t>Less emphasis on the exterior material quality</a:t>
            </a:r>
            <a:r>
              <a:rPr lang="en-GB" sz="1900">
                <a:solidFill>
                  <a:srgbClr val="293340"/>
                </a:solidFill>
                <a:latin typeface="Lato"/>
                <a:ea typeface="Lato"/>
                <a:cs typeface="Lato"/>
                <a:sym typeface="Lato"/>
              </a:rPr>
              <a:t> as an increase in quality results in an increase of only $ 3,879.</a:t>
            </a:r>
            <a:endParaRPr sz="2200">
              <a:latin typeface="Lato"/>
              <a:ea typeface="Lato"/>
              <a:cs typeface="Lato"/>
              <a:sym typeface="Lato"/>
            </a:endParaRPr>
          </a:p>
        </p:txBody>
      </p:sp>
      <p:sp>
        <p:nvSpPr>
          <p:cNvPr id="225" name="Google Shape;225;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Stakeholder Recommendations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1"/>
          <p:cNvSpPr txBox="1"/>
          <p:nvPr>
            <p:ph idx="1" type="body"/>
          </p:nvPr>
        </p:nvSpPr>
        <p:spPr>
          <a:xfrm>
            <a:off x="311700" y="1112800"/>
            <a:ext cx="8520600" cy="3302700"/>
          </a:xfrm>
          <a:prstGeom prst="rect">
            <a:avLst/>
          </a:prstGeom>
        </p:spPr>
        <p:txBody>
          <a:bodyPr anchorCtr="0" anchor="t" bIns="91425" lIns="91425" spcFirstLastPara="1" rIns="91425" wrap="square" tIns="91425">
            <a:noAutofit/>
          </a:bodyPr>
          <a:lstStyle/>
          <a:p>
            <a:pPr indent="0" lvl="0" marL="63500" marR="63500" rtl="0" algn="l">
              <a:lnSpc>
                <a:spcPct val="129999"/>
              </a:lnSpc>
              <a:spcBef>
                <a:spcPts val="0"/>
              </a:spcBef>
              <a:spcAft>
                <a:spcPts val="0"/>
              </a:spcAft>
              <a:buNone/>
            </a:pPr>
            <a:r>
              <a:rPr lang="en-GB" sz="1700">
                <a:solidFill>
                  <a:srgbClr val="293340"/>
                </a:solidFill>
                <a:latin typeface="Lato"/>
                <a:ea typeface="Lato"/>
                <a:cs typeface="Lato"/>
                <a:sym typeface="Lato"/>
              </a:rPr>
              <a:t>The current model should be explored on other datasets, as it is possible that the model will have different results based on location.</a:t>
            </a:r>
            <a:endParaRPr sz="1700">
              <a:solidFill>
                <a:srgbClr val="293340"/>
              </a:solidFill>
              <a:latin typeface="Lato"/>
              <a:ea typeface="Lato"/>
              <a:cs typeface="Lato"/>
              <a:sym typeface="Lato"/>
            </a:endParaRPr>
          </a:p>
          <a:p>
            <a:pPr indent="0" lvl="0" marL="63500" marR="63500" rtl="0" algn="l">
              <a:lnSpc>
                <a:spcPct val="129999"/>
              </a:lnSpc>
              <a:spcBef>
                <a:spcPts val="700"/>
              </a:spcBef>
              <a:spcAft>
                <a:spcPts val="0"/>
              </a:spcAft>
              <a:buNone/>
            </a:pPr>
            <a:r>
              <a:rPr lang="en-GB" sz="1700">
                <a:solidFill>
                  <a:srgbClr val="293340"/>
                </a:solidFill>
                <a:latin typeface="Lato"/>
                <a:ea typeface="Lato"/>
                <a:cs typeface="Lato"/>
                <a:sym typeface="Lato"/>
              </a:rPr>
              <a:t>Based on current model limitations, following research proposed:</a:t>
            </a:r>
            <a:endParaRPr sz="1700">
              <a:solidFill>
                <a:srgbClr val="293340"/>
              </a:solidFill>
              <a:latin typeface="Lato"/>
              <a:ea typeface="Lato"/>
              <a:cs typeface="Lato"/>
              <a:sym typeface="Lato"/>
            </a:endParaRPr>
          </a:p>
          <a:p>
            <a:pPr indent="-336550" lvl="0" marL="520700" marR="63500" rtl="0" algn="l">
              <a:spcBef>
                <a:spcPts val="700"/>
              </a:spcBef>
              <a:spcAft>
                <a:spcPts val="0"/>
              </a:spcAft>
              <a:buClr>
                <a:srgbClr val="293340"/>
              </a:buClr>
              <a:buSzPts val="1700"/>
              <a:buFont typeface="Lato"/>
              <a:buChar char="●"/>
            </a:pPr>
            <a:r>
              <a:rPr lang="en-GB" sz="1700">
                <a:solidFill>
                  <a:srgbClr val="293340"/>
                </a:solidFill>
                <a:latin typeface="Lato"/>
                <a:ea typeface="Lato"/>
                <a:cs typeface="Lato"/>
                <a:sym typeface="Lato"/>
              </a:rPr>
              <a:t>To evaluate the </a:t>
            </a:r>
            <a:r>
              <a:rPr b="1" lang="en-GB" sz="1700">
                <a:solidFill>
                  <a:schemeClr val="accent1"/>
                </a:solidFill>
                <a:latin typeface="Lato"/>
                <a:ea typeface="Lato"/>
                <a:cs typeface="Lato"/>
                <a:sym typeface="Lato"/>
              </a:rPr>
              <a:t>generalizability</a:t>
            </a:r>
            <a:r>
              <a:rPr lang="en-GB" sz="1700">
                <a:solidFill>
                  <a:schemeClr val="accent1"/>
                </a:solidFill>
                <a:latin typeface="Lato"/>
                <a:ea typeface="Lato"/>
                <a:cs typeface="Lato"/>
                <a:sym typeface="Lato"/>
              </a:rPr>
              <a:t> </a:t>
            </a:r>
            <a:r>
              <a:rPr lang="en-GB" sz="1700">
                <a:solidFill>
                  <a:srgbClr val="293340"/>
                </a:solidFill>
                <a:latin typeface="Lato"/>
                <a:ea typeface="Lato"/>
                <a:cs typeface="Lato"/>
                <a:sym typeface="Lato"/>
              </a:rPr>
              <a:t>of the model </a:t>
            </a:r>
            <a:r>
              <a:rPr b="1" lang="en-GB" sz="1700">
                <a:solidFill>
                  <a:schemeClr val="accent1"/>
                </a:solidFill>
                <a:latin typeface="Lato"/>
                <a:ea typeface="Lato"/>
                <a:cs typeface="Lato"/>
                <a:sym typeface="Lato"/>
              </a:rPr>
              <a:t>more data required</a:t>
            </a:r>
            <a:r>
              <a:rPr lang="en-GB" sz="1700">
                <a:solidFill>
                  <a:srgbClr val="293340"/>
                </a:solidFill>
                <a:latin typeface="Lato"/>
                <a:ea typeface="Lato"/>
                <a:cs typeface="Lato"/>
                <a:sym typeface="Lato"/>
              </a:rPr>
              <a:t>.</a:t>
            </a:r>
            <a:endParaRPr sz="1700">
              <a:solidFill>
                <a:srgbClr val="293340"/>
              </a:solidFill>
              <a:latin typeface="Lato"/>
              <a:ea typeface="Lato"/>
              <a:cs typeface="Lato"/>
              <a:sym typeface="Lato"/>
            </a:endParaRPr>
          </a:p>
          <a:p>
            <a:pPr indent="-336550" lvl="0" marL="520700" marR="63500" rtl="0" algn="l">
              <a:spcBef>
                <a:spcPts val="0"/>
              </a:spcBef>
              <a:spcAft>
                <a:spcPts val="0"/>
              </a:spcAft>
              <a:buClr>
                <a:srgbClr val="293340"/>
              </a:buClr>
              <a:buSzPts val="1700"/>
              <a:buFont typeface="Lato"/>
              <a:buChar char="●"/>
            </a:pPr>
            <a:r>
              <a:rPr lang="en-GB" sz="1700">
                <a:solidFill>
                  <a:srgbClr val="293340"/>
                </a:solidFill>
                <a:latin typeface="Lato"/>
                <a:ea typeface="Lato"/>
                <a:cs typeface="Lato"/>
                <a:sym typeface="Lato"/>
              </a:rPr>
              <a:t>Prices </a:t>
            </a:r>
            <a:r>
              <a:rPr b="1" lang="en-GB" sz="1700">
                <a:solidFill>
                  <a:schemeClr val="accent1"/>
                </a:solidFill>
                <a:latin typeface="Lato"/>
                <a:ea typeface="Lato"/>
                <a:cs typeface="Lato"/>
                <a:sym typeface="Lato"/>
              </a:rPr>
              <a:t>higher than $ 500,000</a:t>
            </a:r>
            <a:r>
              <a:rPr b="1" lang="en-GB" sz="1700">
                <a:solidFill>
                  <a:srgbClr val="293340"/>
                </a:solidFill>
                <a:latin typeface="Lato"/>
                <a:ea typeface="Lato"/>
                <a:cs typeface="Lato"/>
                <a:sym typeface="Lato"/>
              </a:rPr>
              <a:t> </a:t>
            </a:r>
            <a:r>
              <a:rPr lang="en-GB" sz="1700">
                <a:solidFill>
                  <a:srgbClr val="293340"/>
                </a:solidFill>
                <a:latin typeface="Lato"/>
                <a:ea typeface="Lato"/>
                <a:cs typeface="Lato"/>
                <a:sym typeface="Lato"/>
              </a:rPr>
              <a:t>should be </a:t>
            </a:r>
            <a:r>
              <a:rPr b="1" lang="en-GB" sz="1700">
                <a:solidFill>
                  <a:schemeClr val="accent1"/>
                </a:solidFill>
                <a:latin typeface="Lato"/>
                <a:ea typeface="Lato"/>
                <a:cs typeface="Lato"/>
                <a:sym typeface="Lato"/>
              </a:rPr>
              <a:t>explored separately</a:t>
            </a:r>
            <a:r>
              <a:rPr lang="en-GB" sz="1700">
                <a:solidFill>
                  <a:srgbClr val="293340"/>
                </a:solidFill>
                <a:latin typeface="Lato"/>
                <a:ea typeface="Lato"/>
                <a:cs typeface="Lato"/>
                <a:sym typeface="Lato"/>
              </a:rPr>
              <a:t>. The model shows worse predictions for such a high price. More data should be collected for high price property separately.</a:t>
            </a:r>
            <a:endParaRPr sz="1700">
              <a:solidFill>
                <a:srgbClr val="293340"/>
              </a:solidFill>
              <a:latin typeface="Lato"/>
              <a:ea typeface="Lato"/>
              <a:cs typeface="Lato"/>
              <a:sym typeface="Lato"/>
            </a:endParaRPr>
          </a:p>
          <a:p>
            <a:pPr indent="-336550" lvl="0" marL="520700" marR="63500" rtl="0" algn="l">
              <a:spcBef>
                <a:spcPts val="0"/>
              </a:spcBef>
              <a:spcAft>
                <a:spcPts val="0"/>
              </a:spcAft>
              <a:buClr>
                <a:srgbClr val="293340"/>
              </a:buClr>
              <a:buSzPts val="1700"/>
              <a:buFont typeface="Lato"/>
              <a:buChar char="●"/>
            </a:pPr>
            <a:r>
              <a:rPr lang="en-GB" sz="1700">
                <a:solidFill>
                  <a:srgbClr val="293340"/>
                </a:solidFill>
                <a:latin typeface="Lato"/>
                <a:ea typeface="Lato"/>
                <a:cs typeface="Lato"/>
                <a:sym typeface="Lato"/>
              </a:rPr>
              <a:t>Features with a negative slope. Additional models should be built to evaluate the influence of the features on price.</a:t>
            </a:r>
            <a:endParaRPr sz="1700">
              <a:solidFill>
                <a:srgbClr val="293340"/>
              </a:solidFill>
              <a:latin typeface="Lato"/>
              <a:ea typeface="Lato"/>
              <a:cs typeface="Lato"/>
              <a:sym typeface="Lato"/>
            </a:endParaRPr>
          </a:p>
          <a:p>
            <a:pPr indent="-336550" lvl="0" marL="520700" marR="63500" rtl="0" algn="l">
              <a:spcBef>
                <a:spcPts val="0"/>
              </a:spcBef>
              <a:spcAft>
                <a:spcPts val="0"/>
              </a:spcAft>
              <a:buClr>
                <a:srgbClr val="293340"/>
              </a:buClr>
              <a:buSzPts val="1700"/>
              <a:buFont typeface="Lato"/>
              <a:buChar char="●"/>
            </a:pPr>
            <a:r>
              <a:rPr lang="en-GB" sz="1700">
                <a:solidFill>
                  <a:srgbClr val="293340"/>
                </a:solidFill>
                <a:latin typeface="Lato"/>
                <a:ea typeface="Lato"/>
                <a:cs typeface="Lato"/>
                <a:sym typeface="Lato"/>
              </a:rPr>
              <a:t>Use a </a:t>
            </a:r>
            <a:r>
              <a:rPr b="1" lang="en-GB" sz="1700">
                <a:solidFill>
                  <a:schemeClr val="accent1"/>
                </a:solidFill>
                <a:latin typeface="Lato"/>
                <a:ea typeface="Lato"/>
                <a:cs typeface="Lato"/>
                <a:sym typeface="Lato"/>
              </a:rPr>
              <a:t>combination of more complicated models</a:t>
            </a:r>
            <a:r>
              <a:rPr lang="en-GB" sz="1700">
                <a:solidFill>
                  <a:srgbClr val="293340"/>
                </a:solidFill>
                <a:latin typeface="Lato"/>
                <a:ea typeface="Lato"/>
                <a:cs typeface="Lato"/>
                <a:sym typeface="Lato"/>
              </a:rPr>
              <a:t> for prediction.</a:t>
            </a:r>
            <a:endParaRPr sz="2200">
              <a:latin typeface="Lato"/>
              <a:ea typeface="Lato"/>
              <a:cs typeface="Lato"/>
              <a:sym typeface="Lato"/>
            </a:endParaRPr>
          </a:p>
        </p:txBody>
      </p:sp>
      <p:sp>
        <p:nvSpPr>
          <p:cNvPr id="231" name="Google Shape;231;p31"/>
          <p:cNvSpPr txBox="1"/>
          <p:nvPr>
            <p:ph type="title"/>
          </p:nvPr>
        </p:nvSpPr>
        <p:spPr>
          <a:xfrm>
            <a:off x="403800" y="291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Further research suggestions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487462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73" name="Google Shape;73;p14"/>
          <p:cNvSpPr txBox="1"/>
          <p:nvPr>
            <p:ph type="title"/>
          </p:nvPr>
        </p:nvSpPr>
        <p:spPr>
          <a:xfrm>
            <a:off x="48407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Guiding questions</a:t>
            </a:r>
            <a:endParaRPr/>
          </a:p>
        </p:txBody>
      </p:sp>
      <p:sp>
        <p:nvSpPr>
          <p:cNvPr id="74" name="Google Shape;74;p14"/>
          <p:cNvSpPr txBox="1"/>
          <p:nvPr/>
        </p:nvSpPr>
        <p:spPr>
          <a:xfrm>
            <a:off x="5025275" y="1179225"/>
            <a:ext cx="3000000" cy="3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t>Who ?</a:t>
            </a:r>
            <a:endParaRPr b="1" sz="2000" u="sng"/>
          </a:p>
          <a:p>
            <a:pPr indent="0" lvl="0" marL="0" rtl="0" algn="ctr">
              <a:spcBef>
                <a:spcPts val="0"/>
              </a:spcBef>
              <a:spcAft>
                <a:spcPts val="0"/>
              </a:spcAft>
              <a:buNone/>
            </a:pPr>
            <a:r>
              <a:rPr lang="en-GB" sz="1500"/>
              <a:t>H</a:t>
            </a:r>
            <a:r>
              <a:rPr lang="en-GB" sz="1500"/>
              <a:t>ouse owners, Landlords, Real estate agents &amp; Clients</a:t>
            </a:r>
            <a:endParaRPr sz="1500"/>
          </a:p>
          <a:p>
            <a:pPr indent="0" lvl="0" marL="0" rtl="0" algn="l">
              <a:spcBef>
                <a:spcPts val="0"/>
              </a:spcBef>
              <a:spcAft>
                <a:spcPts val="0"/>
              </a:spcAft>
              <a:buNone/>
            </a:pPr>
            <a:r>
              <a:t/>
            </a:r>
            <a:endParaRPr sz="2000"/>
          </a:p>
          <a:p>
            <a:pPr indent="0" lvl="0" marL="0" rtl="0" algn="ctr">
              <a:spcBef>
                <a:spcPts val="0"/>
              </a:spcBef>
              <a:spcAft>
                <a:spcPts val="0"/>
              </a:spcAft>
              <a:buNone/>
            </a:pPr>
            <a:r>
              <a:rPr b="1" lang="en-GB" sz="2000" u="sng"/>
              <a:t>Problem ?</a:t>
            </a:r>
            <a:endParaRPr b="1" sz="2000" u="sng"/>
          </a:p>
          <a:p>
            <a:pPr indent="0" lvl="0" marL="0" rtl="0" algn="ctr">
              <a:spcBef>
                <a:spcPts val="0"/>
              </a:spcBef>
              <a:spcAft>
                <a:spcPts val="0"/>
              </a:spcAft>
              <a:buNone/>
            </a:pPr>
            <a:r>
              <a:rPr lang="en-GB" sz="1500"/>
              <a:t>Short and long-term financial planning due to the volatility of the housing market</a:t>
            </a:r>
            <a:endParaRPr sz="1500"/>
          </a:p>
          <a:p>
            <a:pPr indent="0" lvl="0" marL="0" rtl="0" algn="l">
              <a:spcBef>
                <a:spcPts val="0"/>
              </a:spcBef>
              <a:spcAft>
                <a:spcPts val="0"/>
              </a:spcAft>
              <a:buNone/>
            </a:pPr>
            <a:r>
              <a:t/>
            </a:r>
            <a:endParaRPr sz="2000"/>
          </a:p>
          <a:p>
            <a:pPr indent="0" lvl="0" marL="0" rtl="0" algn="ctr">
              <a:spcBef>
                <a:spcPts val="0"/>
              </a:spcBef>
              <a:spcAft>
                <a:spcPts val="0"/>
              </a:spcAft>
              <a:buNone/>
            </a:pPr>
            <a:r>
              <a:rPr b="1" lang="en-GB" sz="2000" u="sng"/>
              <a:t>Solution !</a:t>
            </a:r>
            <a:endParaRPr b="1" sz="2000" u="sng"/>
          </a:p>
          <a:p>
            <a:pPr indent="0" lvl="0" marL="0" rtl="0" algn="ctr">
              <a:lnSpc>
                <a:spcPct val="115000"/>
              </a:lnSpc>
              <a:spcBef>
                <a:spcPts val="600"/>
              </a:spcBef>
              <a:spcAft>
                <a:spcPts val="600"/>
              </a:spcAft>
              <a:buNone/>
            </a:pPr>
            <a:r>
              <a:rPr lang="en-GB" sz="1500"/>
              <a:t>Regression models (Linear, Lasso and Ridge)</a:t>
            </a:r>
            <a:endParaRPr sz="1500"/>
          </a:p>
        </p:txBody>
      </p:sp>
      <p:sp>
        <p:nvSpPr>
          <p:cNvPr id="75" name="Google Shape;75;p14"/>
          <p:cNvSpPr txBox="1"/>
          <p:nvPr/>
        </p:nvSpPr>
        <p:spPr>
          <a:xfrm>
            <a:off x="484075" y="1090125"/>
            <a:ext cx="3584700" cy="360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2000" u="sng"/>
              <a:t>Main </a:t>
            </a:r>
            <a:endParaRPr b="1" sz="2000" u="sng"/>
          </a:p>
          <a:p>
            <a:pPr indent="0" lvl="0" marL="457200" rtl="0" algn="just">
              <a:lnSpc>
                <a:spcPct val="100000"/>
              </a:lnSpc>
              <a:spcBef>
                <a:spcPts val="0"/>
              </a:spcBef>
              <a:spcAft>
                <a:spcPts val="0"/>
              </a:spcAft>
              <a:buNone/>
            </a:pPr>
            <a:r>
              <a:t/>
            </a:r>
            <a:endParaRPr sz="1000"/>
          </a:p>
          <a:p>
            <a:pPr indent="0" lvl="0" marL="0" rtl="0" algn="ctr">
              <a:lnSpc>
                <a:spcPct val="100000"/>
              </a:lnSpc>
              <a:spcBef>
                <a:spcPts val="0"/>
              </a:spcBef>
              <a:spcAft>
                <a:spcPts val="0"/>
              </a:spcAft>
              <a:buNone/>
            </a:pPr>
            <a:r>
              <a:rPr lang="en-GB" sz="1700"/>
              <a:t>What is the price of the new property?</a:t>
            </a:r>
            <a:endParaRPr sz="1700"/>
          </a:p>
          <a:p>
            <a:pPr indent="0" lvl="0" marL="457200" rtl="0" algn="l">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rPr b="1" lang="en-GB" sz="2000" u="sng"/>
              <a:t>Additional</a:t>
            </a:r>
            <a:endParaRPr b="1" sz="2000" u="sng"/>
          </a:p>
          <a:p>
            <a:pPr indent="-336550" lvl="0" marL="179999" rtl="0" algn="just">
              <a:lnSpc>
                <a:spcPct val="100000"/>
              </a:lnSpc>
              <a:spcBef>
                <a:spcPts val="0"/>
              </a:spcBef>
              <a:spcAft>
                <a:spcPts val="0"/>
              </a:spcAft>
              <a:buSzPts val="1700"/>
              <a:buChar char="-"/>
            </a:pPr>
            <a:r>
              <a:rPr lang="en-GB" sz="1700"/>
              <a:t>Does an increase of Overall Quality of property affect the sale price?</a:t>
            </a:r>
            <a:endParaRPr sz="1700"/>
          </a:p>
          <a:p>
            <a:pPr indent="-336550" lvl="0" marL="179999" rtl="0" algn="just">
              <a:lnSpc>
                <a:spcPct val="100000"/>
              </a:lnSpc>
              <a:spcBef>
                <a:spcPts val="0"/>
              </a:spcBef>
              <a:spcAft>
                <a:spcPts val="0"/>
              </a:spcAft>
              <a:buSzPts val="1700"/>
              <a:buChar char="-"/>
            </a:pPr>
            <a:r>
              <a:rPr lang="en-GB" sz="1700"/>
              <a:t>Does the price vary with different House Style?</a:t>
            </a:r>
            <a:endParaRPr sz="1700"/>
          </a:p>
          <a:p>
            <a:pPr indent="-336550" lvl="0" marL="179999" rtl="0" algn="just">
              <a:lnSpc>
                <a:spcPct val="100000"/>
              </a:lnSpc>
              <a:spcBef>
                <a:spcPts val="0"/>
              </a:spcBef>
              <a:spcAft>
                <a:spcPts val="0"/>
              </a:spcAft>
              <a:buSzPts val="1700"/>
              <a:buChar char="-"/>
            </a:pPr>
            <a:r>
              <a:rPr lang="en-GB" sz="1700"/>
              <a:t>Does older property cost less than newer ones?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Thank you</a:t>
            </a:r>
            <a:endParaRPr/>
          </a:p>
        </p:txBody>
      </p:sp>
      <p:sp>
        <p:nvSpPr>
          <p:cNvPr id="237" name="Google Shape;237;p3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Panel open for Q&amp;A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342400" y="294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Workflow</a:t>
            </a:r>
            <a:endParaRPr sz="3600"/>
          </a:p>
        </p:txBody>
      </p:sp>
      <p:sp>
        <p:nvSpPr>
          <p:cNvPr id="243" name="Google Shape;243;p33"/>
          <p:cNvSpPr txBox="1"/>
          <p:nvPr>
            <p:ph idx="1" type="body"/>
          </p:nvPr>
        </p:nvSpPr>
        <p:spPr>
          <a:xfrm>
            <a:off x="3919825" y="179725"/>
            <a:ext cx="5123400" cy="47181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Clr>
                <a:srgbClr val="000000"/>
              </a:buClr>
              <a:buSzPts val="1800"/>
              <a:buFont typeface="Arial"/>
              <a:buChar char="●"/>
            </a:pPr>
            <a:r>
              <a:rPr lang="en-GB" sz="1800">
                <a:solidFill>
                  <a:srgbClr val="000000"/>
                </a:solidFill>
                <a:latin typeface="Arial"/>
                <a:ea typeface="Arial"/>
                <a:cs typeface="Arial"/>
                <a:sym typeface="Arial"/>
              </a:rPr>
              <a:t>Problem Statement - 1 slide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Data Overview, Data Cleaning - 1 slide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Exploratory Data Analysis &amp; Feature Engineering - qual, sqft, age -&gt; sale prices - 3 slides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Modeling And Evaluation - 1st slide for CV and methods, 2nd or 3rd slide for results (training data CV), predictions vs residuals</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Lasso</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Linear Regression</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Ridge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Predictions (Kaggle saleprice pred) - 1 slide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Conclusion and  Recommendations</a:t>
            </a:r>
            <a:endParaRPr b="1"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Further research suggestions</a:t>
            </a:r>
            <a:endParaRPr b="1"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grpSp>
        <p:nvGrpSpPr>
          <p:cNvPr id="80" name="Google Shape;80;p15"/>
          <p:cNvGrpSpPr/>
          <p:nvPr/>
        </p:nvGrpSpPr>
        <p:grpSpPr>
          <a:xfrm>
            <a:off x="1736508" y="1686040"/>
            <a:ext cx="2637830" cy="2976774"/>
            <a:chOff x="-307382" y="1189989"/>
            <a:chExt cx="3546900" cy="3482829"/>
          </a:xfrm>
        </p:grpSpPr>
        <p:sp>
          <p:nvSpPr>
            <p:cNvPr id="81" name="Google Shape;81;p15"/>
            <p:cNvSpPr/>
            <p:nvPr/>
          </p:nvSpPr>
          <p:spPr>
            <a:xfrm>
              <a:off x="-307382"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Lato"/>
                  <a:ea typeface="Lato"/>
                  <a:cs typeface="Lato"/>
                  <a:sym typeface="Lato"/>
                </a:rPr>
                <a:t>Null Value Imputation</a:t>
              </a:r>
              <a:endParaRPr>
                <a:solidFill>
                  <a:srgbClr val="FFFFFF"/>
                </a:solidFill>
                <a:latin typeface="Lato"/>
                <a:ea typeface="Lato"/>
                <a:cs typeface="Lato"/>
                <a:sym typeface="Lato"/>
              </a:endParaRPr>
            </a:p>
          </p:txBody>
        </p:sp>
        <p:sp>
          <p:nvSpPr>
            <p:cNvPr id="82" name="Google Shape;82;p15"/>
            <p:cNvSpPr txBox="1"/>
            <p:nvPr/>
          </p:nvSpPr>
          <p:spPr>
            <a:xfrm>
              <a:off x="-35055" y="2057118"/>
              <a:ext cx="2954700" cy="2615700"/>
            </a:xfrm>
            <a:prstGeom prst="rect">
              <a:avLst/>
            </a:prstGeom>
            <a:noFill/>
            <a:ln>
              <a:noFill/>
            </a:ln>
          </p:spPr>
          <p:txBody>
            <a:bodyPr anchorCtr="0" anchor="t" bIns="91425" lIns="91425" spcFirstLastPara="1" rIns="91425" wrap="square" tIns="91425">
              <a:noAutofit/>
            </a:bodyPr>
            <a:lstStyle/>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Mean</a:t>
              </a:r>
              <a:r>
                <a:rPr lang="en-GB" sz="1200">
                  <a:latin typeface="Lato"/>
                  <a:ea typeface="Lato"/>
                  <a:cs typeface="Lato"/>
                  <a:sym typeface="Lato"/>
                </a:rPr>
                <a:t> </a:t>
              </a:r>
              <a:r>
                <a:rPr lang="en-GB" sz="1200">
                  <a:solidFill>
                    <a:schemeClr val="accent1"/>
                  </a:solidFill>
                  <a:latin typeface="Lato"/>
                  <a:ea typeface="Lato"/>
                  <a:cs typeface="Lato"/>
                  <a:sym typeface="Lato"/>
                </a:rPr>
                <a:t>for Continuous Variables (Lot Frontage)</a:t>
              </a:r>
              <a:endParaRPr sz="1200">
                <a:solidFill>
                  <a:schemeClr val="accent1"/>
                </a:solidFill>
                <a:latin typeface="Lato"/>
                <a:ea typeface="Lato"/>
                <a:cs typeface="Lato"/>
                <a:sym typeface="Lato"/>
              </a:endParaRPr>
            </a:p>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Existence</a:t>
              </a:r>
              <a:r>
                <a:rPr lang="en-GB" sz="1200">
                  <a:latin typeface="Lato"/>
                  <a:ea typeface="Lato"/>
                  <a:cs typeface="Lato"/>
                  <a:sym typeface="Lato"/>
                </a:rPr>
                <a:t> </a:t>
              </a:r>
              <a:r>
                <a:rPr lang="en-GB" sz="1200">
                  <a:solidFill>
                    <a:schemeClr val="accent1"/>
                  </a:solidFill>
                  <a:latin typeface="Lato"/>
                  <a:ea typeface="Lato"/>
                  <a:cs typeface="Lato"/>
                  <a:sym typeface="Lato"/>
                </a:rPr>
                <a:t>for Categorical (Garage and Basement)</a:t>
              </a:r>
              <a:endParaRPr sz="1200">
                <a:solidFill>
                  <a:schemeClr val="accent1"/>
                </a:solidFill>
                <a:latin typeface="Lato"/>
                <a:ea typeface="Lato"/>
                <a:cs typeface="Lato"/>
                <a:sym typeface="Lato"/>
              </a:endParaRPr>
            </a:p>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Removed columns</a:t>
              </a:r>
              <a:r>
                <a:rPr lang="en-GB" sz="1200">
                  <a:latin typeface="Lato"/>
                  <a:ea typeface="Lato"/>
                  <a:cs typeface="Lato"/>
                  <a:sym typeface="Lato"/>
                </a:rPr>
                <a:t> </a:t>
              </a:r>
              <a:r>
                <a:rPr lang="en-GB" sz="1200">
                  <a:solidFill>
                    <a:schemeClr val="accent1"/>
                  </a:solidFill>
                  <a:latin typeface="Lato"/>
                  <a:ea typeface="Lato"/>
                  <a:cs typeface="Lato"/>
                  <a:sym typeface="Lato"/>
                </a:rPr>
                <a:t>more than 50% Null (Pool QC)</a:t>
              </a:r>
              <a:endParaRPr>
                <a:latin typeface="Roboto"/>
                <a:ea typeface="Roboto"/>
                <a:cs typeface="Roboto"/>
                <a:sym typeface="Roboto"/>
              </a:endParaRPr>
            </a:p>
          </p:txBody>
        </p:sp>
      </p:grpSp>
      <p:sp>
        <p:nvSpPr>
          <p:cNvPr id="83" name="Google Shape;83;p15"/>
          <p:cNvSpPr/>
          <p:nvPr/>
        </p:nvSpPr>
        <p:spPr>
          <a:xfrm>
            <a:off x="490588" y="1341050"/>
            <a:ext cx="1350000" cy="1271100"/>
          </a:xfrm>
          <a:prstGeom prst="ellipse">
            <a:avLst/>
          </a:prstGeom>
          <a:solidFill>
            <a:srgbClr val="66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Cleaning &amp; Feature Engineering</a:t>
            </a:r>
            <a:endParaRPr/>
          </a:p>
        </p:txBody>
      </p:sp>
      <p:grpSp>
        <p:nvGrpSpPr>
          <p:cNvPr id="85" name="Google Shape;85;p15"/>
          <p:cNvGrpSpPr/>
          <p:nvPr/>
        </p:nvGrpSpPr>
        <p:grpSpPr>
          <a:xfrm>
            <a:off x="5698110" y="1685929"/>
            <a:ext cx="2955296" cy="2976963"/>
            <a:chOff x="5632317" y="1189775"/>
            <a:chExt cx="3305700" cy="3483050"/>
          </a:xfrm>
        </p:grpSpPr>
        <p:sp>
          <p:nvSpPr>
            <p:cNvPr id="86" name="Google Shape;86;p15"/>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Lato"/>
                  <a:ea typeface="Lato"/>
                  <a:cs typeface="Lato"/>
                  <a:sym typeface="Lato"/>
                </a:rPr>
                <a:t>New Columns</a:t>
              </a:r>
              <a:endParaRPr>
                <a:solidFill>
                  <a:srgbClr val="FFFFFF"/>
                </a:solidFill>
                <a:latin typeface="Lato"/>
                <a:ea typeface="Lato"/>
                <a:cs typeface="Lato"/>
                <a:sym typeface="Lato"/>
              </a:endParaRPr>
            </a:p>
          </p:txBody>
        </p:sp>
        <p:sp>
          <p:nvSpPr>
            <p:cNvPr id="87" name="Google Shape;87;p15"/>
            <p:cNvSpPr txBox="1"/>
            <p:nvPr/>
          </p:nvSpPr>
          <p:spPr>
            <a:xfrm>
              <a:off x="6337533" y="2057125"/>
              <a:ext cx="2236200" cy="2615700"/>
            </a:xfrm>
            <a:prstGeom prst="rect">
              <a:avLst/>
            </a:prstGeom>
            <a:noFill/>
            <a:ln>
              <a:noFill/>
            </a:ln>
          </p:spPr>
          <p:txBody>
            <a:bodyPr anchorCtr="0" anchor="t" bIns="91425" lIns="91425" spcFirstLastPara="1" rIns="91425" wrap="square" tIns="91425">
              <a:noAutofit/>
            </a:bodyPr>
            <a:lstStyle/>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Age</a:t>
              </a:r>
              <a:r>
                <a:rPr lang="en-GB" sz="1200">
                  <a:solidFill>
                    <a:schemeClr val="accent1"/>
                  </a:solidFill>
                  <a:latin typeface="Lato"/>
                  <a:ea typeface="Lato"/>
                  <a:cs typeface="Lato"/>
                  <a:sym typeface="Lato"/>
                </a:rPr>
                <a:t> (Year Sold - Year Remodelled)</a:t>
              </a:r>
              <a:endParaRPr sz="1200">
                <a:solidFill>
                  <a:schemeClr val="accent1"/>
                </a:solidFill>
                <a:latin typeface="Lato"/>
                <a:ea typeface="Lato"/>
                <a:cs typeface="Lato"/>
                <a:sym typeface="Lato"/>
              </a:endParaRPr>
            </a:p>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Square Feet</a:t>
              </a:r>
              <a:r>
                <a:rPr lang="en-GB" sz="1200">
                  <a:solidFill>
                    <a:schemeClr val="accent1"/>
                  </a:solidFill>
                  <a:latin typeface="Lato"/>
                  <a:ea typeface="Lato"/>
                  <a:cs typeface="Lato"/>
                  <a:sym typeface="Lato"/>
                </a:rPr>
                <a:t> (Garage + Basement + 1st/2nd Floor SF)</a:t>
              </a:r>
              <a:endParaRPr>
                <a:latin typeface="Roboto"/>
                <a:ea typeface="Roboto"/>
                <a:cs typeface="Roboto"/>
                <a:sym typeface="Roboto"/>
              </a:endParaRPr>
            </a:p>
          </p:txBody>
        </p:sp>
      </p:grpSp>
      <p:grpSp>
        <p:nvGrpSpPr>
          <p:cNvPr id="88" name="Google Shape;88;p15"/>
          <p:cNvGrpSpPr/>
          <p:nvPr/>
        </p:nvGrpSpPr>
        <p:grpSpPr>
          <a:xfrm>
            <a:off x="3980645" y="1685929"/>
            <a:ext cx="2480928" cy="2976960"/>
            <a:chOff x="2944204" y="1189775"/>
            <a:chExt cx="3305700" cy="3483047"/>
          </a:xfrm>
        </p:grpSpPr>
        <p:sp>
          <p:nvSpPr>
            <p:cNvPr id="89" name="Google Shape;89;p15"/>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Lato"/>
                  <a:ea typeface="Lato"/>
                  <a:cs typeface="Lato"/>
                  <a:sym typeface="Lato"/>
                </a:rPr>
                <a:t>Convert  Data Types</a:t>
              </a:r>
              <a:endParaRPr>
                <a:solidFill>
                  <a:srgbClr val="FFFFFF"/>
                </a:solidFill>
                <a:latin typeface="Lato"/>
                <a:ea typeface="Lato"/>
                <a:cs typeface="Lato"/>
                <a:sym typeface="Lato"/>
              </a:endParaRPr>
            </a:p>
          </p:txBody>
        </p:sp>
        <p:sp>
          <p:nvSpPr>
            <p:cNvPr id="90" name="Google Shape;90;p15"/>
            <p:cNvSpPr txBox="1"/>
            <p:nvPr/>
          </p:nvSpPr>
          <p:spPr>
            <a:xfrm>
              <a:off x="3296093" y="2057122"/>
              <a:ext cx="2586300" cy="2615700"/>
            </a:xfrm>
            <a:prstGeom prst="rect">
              <a:avLst/>
            </a:prstGeom>
            <a:noFill/>
            <a:ln>
              <a:noFill/>
            </a:ln>
          </p:spPr>
          <p:txBody>
            <a:bodyPr anchorCtr="0" anchor="t" bIns="91425" lIns="91425" spcFirstLastPara="1" rIns="91425" wrap="square" tIns="91425">
              <a:noAutofit/>
            </a:bodyPr>
            <a:lstStyle/>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Categorical Data </a:t>
              </a:r>
              <a:r>
                <a:rPr b="1" lang="en-GB" sz="1200">
                  <a:latin typeface="Lato"/>
                  <a:ea typeface="Lato"/>
                  <a:cs typeface="Lato"/>
                  <a:sym typeface="Lato"/>
                </a:rPr>
                <a:t>into  integer</a:t>
              </a:r>
              <a:r>
                <a:rPr lang="en-GB" sz="1200">
                  <a:solidFill>
                    <a:schemeClr val="accent1"/>
                  </a:solidFill>
                  <a:latin typeface="Lato"/>
                  <a:ea typeface="Lato"/>
                  <a:cs typeface="Lato"/>
                  <a:sym typeface="Lato"/>
                </a:rPr>
                <a:t> (BsmtExposure: </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Good Exposure 4</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Average Exposure 3</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Minimum Exposure 2</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No Exposure 1</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No Basement 0)</a:t>
              </a:r>
              <a:endParaRPr sz="1200">
                <a:solidFill>
                  <a:schemeClr val="accent1"/>
                </a:solidFill>
                <a:latin typeface="Lato"/>
                <a:ea typeface="Lato"/>
                <a:cs typeface="Lato"/>
                <a:sym typeface="Lato"/>
              </a:endParaRPr>
            </a:p>
            <a:p>
              <a:pPr indent="0" lvl="0" marL="0" rtl="0" algn="l">
                <a:lnSpc>
                  <a:spcPct val="100000"/>
                </a:lnSpc>
                <a:spcBef>
                  <a:spcPts val="1600"/>
                </a:spcBef>
                <a:spcAft>
                  <a:spcPts val="1600"/>
                </a:spcAft>
                <a:buNone/>
              </a:pPr>
              <a:r>
                <a:t/>
              </a:r>
              <a:endParaRPr sz="1200">
                <a:solidFill>
                  <a:schemeClr val="accent1"/>
                </a:solidFill>
                <a:latin typeface="Lato"/>
                <a:ea typeface="Lato"/>
                <a:cs typeface="Lato"/>
                <a:sym typeface="Lato"/>
              </a:endParaRPr>
            </a:p>
          </p:txBody>
        </p:sp>
      </p:grpSp>
      <p:sp>
        <p:nvSpPr>
          <p:cNvPr id="91" name="Google Shape;91;p15"/>
          <p:cNvSpPr txBox="1"/>
          <p:nvPr/>
        </p:nvSpPr>
        <p:spPr>
          <a:xfrm>
            <a:off x="595163" y="1685925"/>
            <a:ext cx="1704600" cy="662100"/>
          </a:xfrm>
          <a:prstGeom prst="rect">
            <a:avLst/>
          </a:prstGeom>
          <a:noFill/>
          <a:ln>
            <a:noFill/>
          </a:ln>
        </p:spPr>
        <p:txBody>
          <a:bodyPr anchorCtr="0" anchor="t" bIns="91425" lIns="91425" spcFirstLastPara="1" rIns="91425" wrap="square" tIns="91425">
            <a:noAutofit/>
          </a:bodyPr>
          <a:lstStyle/>
          <a:p>
            <a:pPr indent="0" lvl="0" marL="0" rtl="0" algn="l">
              <a:lnSpc>
                <a:spcPct val="20000"/>
              </a:lnSpc>
              <a:spcBef>
                <a:spcPts val="0"/>
              </a:spcBef>
              <a:spcAft>
                <a:spcPts val="0"/>
              </a:spcAft>
              <a:buNone/>
            </a:pPr>
            <a:r>
              <a:rPr b="1" lang="en-GB" sz="1100">
                <a:solidFill>
                  <a:schemeClr val="lt1"/>
                </a:solidFill>
                <a:latin typeface="Lato"/>
                <a:ea typeface="Lato"/>
                <a:cs typeface="Lato"/>
                <a:sym typeface="Lato"/>
              </a:rPr>
              <a:t>Source:</a:t>
            </a:r>
            <a:endParaRPr b="1" sz="1100">
              <a:solidFill>
                <a:schemeClr val="lt1"/>
              </a:solidFill>
              <a:latin typeface="Lato"/>
              <a:ea typeface="Lato"/>
              <a:cs typeface="Lato"/>
              <a:sym typeface="Lato"/>
            </a:endParaRPr>
          </a:p>
          <a:p>
            <a:pPr indent="0" lvl="0" marL="0" rtl="0" algn="l">
              <a:lnSpc>
                <a:spcPct val="20000"/>
              </a:lnSpc>
              <a:spcBef>
                <a:spcPts val="1600"/>
              </a:spcBef>
              <a:spcAft>
                <a:spcPts val="0"/>
              </a:spcAft>
              <a:buNone/>
            </a:pPr>
            <a:r>
              <a:rPr b="1" lang="en-GB" sz="1000">
                <a:solidFill>
                  <a:schemeClr val="lt1"/>
                </a:solidFill>
                <a:latin typeface="Lato"/>
                <a:ea typeface="Lato"/>
                <a:cs typeface="Lato"/>
                <a:sym typeface="Lato"/>
              </a:rPr>
              <a:t>Ames, Iowa, USA</a:t>
            </a:r>
            <a:endParaRPr b="1" sz="1000">
              <a:solidFill>
                <a:schemeClr val="lt1"/>
              </a:solidFill>
              <a:latin typeface="Lato"/>
              <a:ea typeface="Lato"/>
              <a:cs typeface="Lato"/>
              <a:sym typeface="Lato"/>
            </a:endParaRPr>
          </a:p>
          <a:p>
            <a:pPr indent="0" lvl="0" marL="0" rtl="0" algn="l">
              <a:lnSpc>
                <a:spcPct val="20000"/>
              </a:lnSpc>
              <a:spcBef>
                <a:spcPts val="1600"/>
              </a:spcBef>
              <a:spcAft>
                <a:spcPts val="1600"/>
              </a:spcAft>
              <a:buNone/>
            </a:pPr>
            <a:r>
              <a:rPr b="1" lang="en-GB" sz="1000">
                <a:solidFill>
                  <a:schemeClr val="lt1"/>
                </a:solidFill>
                <a:latin typeface="Lato"/>
                <a:ea typeface="Lato"/>
                <a:cs typeface="Lato"/>
                <a:sym typeface="Lato"/>
              </a:rPr>
              <a:t>2006 - 2010</a:t>
            </a:r>
            <a:endParaRPr b="1">
              <a:solidFill>
                <a:schemeClr val="l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537375"/>
            <a:ext cx="8571300" cy="15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Exploratory Data Analysis</a:t>
            </a:r>
            <a:endParaRPr/>
          </a:p>
          <a:p>
            <a:pPr indent="0" lvl="0" marL="0" rtl="0" algn="ctr">
              <a:spcBef>
                <a:spcPts val="0"/>
              </a:spcBef>
              <a:spcAft>
                <a:spcPts val="0"/>
              </a:spcAft>
              <a:buNone/>
            </a:pPr>
            <a:r>
              <a:rPr lang="en-GB"/>
              <a:t>and</a:t>
            </a:r>
            <a:endParaRPr/>
          </a:p>
          <a:p>
            <a:pPr indent="0" lvl="0" marL="0" rtl="0" algn="ctr">
              <a:spcBef>
                <a:spcPts val="0"/>
              </a:spcBef>
              <a:spcAft>
                <a:spcPts val="0"/>
              </a:spcAft>
              <a:buNone/>
            </a:pPr>
            <a:r>
              <a:rPr lang="en-GB"/>
              <a:t>Feature selection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1994150" y="40225"/>
            <a:ext cx="7059550" cy="5063051"/>
          </a:xfrm>
          <a:prstGeom prst="rect">
            <a:avLst/>
          </a:prstGeom>
          <a:noFill/>
          <a:ln>
            <a:noFill/>
          </a:ln>
        </p:spPr>
      </p:pic>
      <p:sp>
        <p:nvSpPr>
          <p:cNvPr id="102" name="Google Shape;102;p17"/>
          <p:cNvSpPr txBox="1"/>
          <p:nvPr/>
        </p:nvSpPr>
        <p:spPr>
          <a:xfrm rot="1961477">
            <a:off x="5829043" y="1043699"/>
            <a:ext cx="1527460" cy="42990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B45F06"/>
                </a:solidFill>
              </a:rPr>
              <a:t>M</a:t>
            </a:r>
            <a:r>
              <a:rPr lang="en-GB">
                <a:solidFill>
                  <a:srgbClr val="B45F06"/>
                </a:solidFill>
              </a:rPr>
              <a:t>ulticollinearity</a:t>
            </a:r>
            <a:endParaRPr>
              <a:solidFill>
                <a:srgbClr val="B45F06"/>
              </a:solidFill>
            </a:endParaRPr>
          </a:p>
        </p:txBody>
      </p:sp>
      <p:sp>
        <p:nvSpPr>
          <p:cNvPr id="103" name="Google Shape;103;p17"/>
          <p:cNvSpPr/>
          <p:nvPr/>
        </p:nvSpPr>
        <p:spPr>
          <a:xfrm rot="10141763">
            <a:off x="3168056" y="1376090"/>
            <a:ext cx="2861188" cy="119495"/>
          </a:xfrm>
          <a:prstGeom prst="rightArrow">
            <a:avLst>
              <a:gd fmla="val 50000" name="adj1"/>
              <a:gd fmla="val 50000" name="adj2"/>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rot="6956746">
            <a:off x="5115250" y="1916441"/>
            <a:ext cx="1564042" cy="112035"/>
          </a:xfrm>
          <a:prstGeom prst="rightArrow">
            <a:avLst>
              <a:gd fmla="val 50000" name="adj1"/>
              <a:gd fmla="val 50000" name="adj2"/>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7030154">
            <a:off x="5462738" y="2117188"/>
            <a:ext cx="1564977" cy="121426"/>
          </a:xfrm>
          <a:prstGeom prst="rightArrow">
            <a:avLst>
              <a:gd fmla="val 50000" name="adj1"/>
              <a:gd fmla="val 50000" name="adj2"/>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rot="5398251">
            <a:off x="5833483" y="2432698"/>
            <a:ext cx="1768500" cy="121500"/>
          </a:xfrm>
          <a:prstGeom prst="rightArrow">
            <a:avLst>
              <a:gd fmla="val 37808" name="adj1"/>
              <a:gd fmla="val 50000" name="adj2"/>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8499625" y="4235925"/>
            <a:ext cx="8445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Open Sans"/>
                <a:ea typeface="Open Sans"/>
                <a:cs typeface="Open Sans"/>
                <a:sym typeface="Open Sans"/>
              </a:rPr>
              <a:t>Low corr</a:t>
            </a:r>
            <a:endParaRPr b="1" sz="900">
              <a:latin typeface="Open Sans"/>
              <a:ea typeface="Open Sans"/>
              <a:cs typeface="Open Sans"/>
              <a:sym typeface="Open Sans"/>
            </a:endParaRPr>
          </a:p>
        </p:txBody>
      </p:sp>
      <p:sp>
        <p:nvSpPr>
          <p:cNvPr id="108" name="Google Shape;108;p17"/>
          <p:cNvSpPr txBox="1"/>
          <p:nvPr/>
        </p:nvSpPr>
        <p:spPr>
          <a:xfrm>
            <a:off x="8420825" y="40225"/>
            <a:ext cx="8445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Open Sans"/>
                <a:ea typeface="Open Sans"/>
                <a:cs typeface="Open Sans"/>
                <a:sym typeface="Open Sans"/>
              </a:rPr>
              <a:t>High</a:t>
            </a:r>
            <a:r>
              <a:rPr b="1" lang="en-GB" sz="900">
                <a:latin typeface="Open Sans"/>
                <a:ea typeface="Open Sans"/>
                <a:cs typeface="Open Sans"/>
                <a:sym typeface="Open Sans"/>
              </a:rPr>
              <a:t> corr</a:t>
            </a:r>
            <a:endParaRPr b="1" sz="900">
              <a:latin typeface="Open Sans"/>
              <a:ea typeface="Open Sans"/>
              <a:cs typeface="Open Sans"/>
              <a:sym typeface="Open Sans"/>
            </a:endParaRPr>
          </a:p>
        </p:txBody>
      </p:sp>
      <p:sp>
        <p:nvSpPr>
          <p:cNvPr id="109" name="Google Shape;109;p17"/>
          <p:cNvSpPr txBox="1"/>
          <p:nvPr>
            <p:ph idx="4294967295" type="body"/>
          </p:nvPr>
        </p:nvSpPr>
        <p:spPr>
          <a:xfrm>
            <a:off x="79550" y="602400"/>
            <a:ext cx="1914600" cy="3919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u="sng">
                <a:solidFill>
                  <a:srgbClr val="000000"/>
                </a:solidFill>
                <a:latin typeface="Lato"/>
                <a:ea typeface="Lato"/>
                <a:cs typeface="Lato"/>
                <a:sym typeface="Lato"/>
              </a:rPr>
              <a:t>Top correlation to Sale Price</a:t>
            </a:r>
            <a:endParaRPr b="1" sz="1000" u="sng">
              <a:solidFill>
                <a:srgbClr val="000000"/>
              </a:solidFill>
              <a:latin typeface="Lato"/>
              <a:ea typeface="Lato"/>
              <a:cs typeface="Lato"/>
              <a:sym typeface="Lato"/>
            </a:endParaRPr>
          </a:p>
          <a:p>
            <a:pPr indent="0" lvl="0" marL="0" rtl="0" algn="l">
              <a:spcBef>
                <a:spcPts val="1600"/>
              </a:spcBef>
              <a:spcAft>
                <a:spcPts val="0"/>
              </a:spcAft>
              <a:buNone/>
            </a:pPr>
            <a:r>
              <a:rPr b="1" lang="en-GB" sz="1200">
                <a:solidFill>
                  <a:srgbClr val="3C78D8"/>
                </a:solidFill>
                <a:latin typeface="Lato"/>
                <a:ea typeface="Lato"/>
                <a:cs typeface="Lato"/>
                <a:sym typeface="Lato"/>
              </a:rPr>
              <a:t>Blue</a:t>
            </a:r>
            <a:r>
              <a:rPr b="1" lang="en-GB" sz="1200">
                <a:solidFill>
                  <a:srgbClr val="0000FF"/>
                </a:solidFill>
                <a:latin typeface="Lato"/>
                <a:ea typeface="Lato"/>
                <a:cs typeface="Lato"/>
                <a:sym typeface="Lato"/>
              </a:rPr>
              <a:t> </a:t>
            </a:r>
            <a:r>
              <a:rPr b="1" lang="en-GB" sz="1200">
                <a:solidFill>
                  <a:srgbClr val="3C78D8"/>
                </a:solidFill>
                <a:latin typeface="Lato"/>
                <a:ea typeface="Lato"/>
                <a:cs typeface="Lato"/>
                <a:sym typeface="Lato"/>
              </a:rPr>
              <a:t>- Quality</a:t>
            </a:r>
            <a:endParaRPr b="1" sz="1200">
              <a:solidFill>
                <a:srgbClr val="3C78D8"/>
              </a:solidFill>
              <a:latin typeface="Lato"/>
              <a:ea typeface="Lato"/>
              <a:cs typeface="Lato"/>
              <a:sym typeface="Lato"/>
            </a:endParaRPr>
          </a:p>
          <a:p>
            <a:pPr indent="-298450" lvl="0" marL="457200" rtl="0" algn="l">
              <a:spcBef>
                <a:spcPts val="1600"/>
              </a:spcBef>
              <a:spcAft>
                <a:spcPts val="0"/>
              </a:spcAft>
              <a:buClr>
                <a:srgbClr val="000000"/>
              </a:buClr>
              <a:buSzPts val="1100"/>
              <a:buChar char="●"/>
            </a:pPr>
            <a:r>
              <a:rPr lang="en-GB" sz="1100">
                <a:solidFill>
                  <a:srgbClr val="000000"/>
                </a:solidFill>
                <a:latin typeface="Lato"/>
                <a:ea typeface="Lato"/>
                <a:cs typeface="Lato"/>
                <a:sym typeface="Lato"/>
              </a:rPr>
              <a:t>Overall Quality </a:t>
            </a:r>
            <a:r>
              <a:rPr b="1" lang="en-GB" sz="1100">
                <a:solidFill>
                  <a:srgbClr val="3C78D8"/>
                </a:solidFill>
                <a:latin typeface="Lato"/>
                <a:ea typeface="Lato"/>
                <a:cs typeface="Lato"/>
                <a:sym typeface="Lato"/>
              </a:rPr>
              <a:t>80%</a:t>
            </a:r>
            <a:r>
              <a:rPr lang="en-GB" sz="1100">
                <a:solidFill>
                  <a:srgbClr val="000000"/>
                </a:solidFill>
                <a:latin typeface="Lato"/>
                <a:ea typeface="Lato"/>
                <a:cs typeface="Lato"/>
                <a:sym typeface="Lato"/>
              </a:rPr>
              <a:t> Corr</a:t>
            </a:r>
            <a:endParaRPr sz="1100">
              <a:solidFill>
                <a:srgbClr val="000000"/>
              </a:solidFill>
              <a:latin typeface="Lato"/>
              <a:ea typeface="Lato"/>
              <a:cs typeface="Lato"/>
              <a:sym typeface="Lato"/>
            </a:endParaRPr>
          </a:p>
          <a:p>
            <a:pPr indent="0" lvl="0" marL="0" rtl="0" algn="l">
              <a:spcBef>
                <a:spcPts val="1600"/>
              </a:spcBef>
              <a:spcAft>
                <a:spcPts val="0"/>
              </a:spcAft>
              <a:buNone/>
            </a:pPr>
            <a:r>
              <a:rPr b="1" lang="en-GB" sz="1200">
                <a:solidFill>
                  <a:srgbClr val="FF0000"/>
                </a:solidFill>
                <a:latin typeface="Lato"/>
                <a:ea typeface="Lato"/>
                <a:cs typeface="Lato"/>
                <a:sym typeface="Lato"/>
              </a:rPr>
              <a:t>Red - Area</a:t>
            </a:r>
            <a:endParaRPr b="1" sz="1200">
              <a:solidFill>
                <a:srgbClr val="FF0000"/>
              </a:solidFill>
              <a:latin typeface="Lato"/>
              <a:ea typeface="Lato"/>
              <a:cs typeface="Lato"/>
              <a:sym typeface="Lato"/>
            </a:endParaRPr>
          </a:p>
          <a:p>
            <a:pPr indent="-298450" lvl="0" marL="457200" rtl="0" algn="l">
              <a:spcBef>
                <a:spcPts val="1600"/>
              </a:spcBef>
              <a:spcAft>
                <a:spcPts val="0"/>
              </a:spcAft>
              <a:buClr>
                <a:srgbClr val="000000"/>
              </a:buClr>
              <a:buSzPts val="1100"/>
              <a:buChar char="●"/>
            </a:pPr>
            <a:r>
              <a:rPr lang="en-GB" sz="1100">
                <a:solidFill>
                  <a:srgbClr val="000000"/>
                </a:solidFill>
                <a:latin typeface="Lato"/>
                <a:ea typeface="Lato"/>
                <a:cs typeface="Lato"/>
                <a:sym typeface="Lato"/>
              </a:rPr>
              <a:t>Garage, Basement, Floor space </a:t>
            </a:r>
            <a:r>
              <a:rPr b="1" lang="en-GB" sz="1100">
                <a:solidFill>
                  <a:srgbClr val="FF0000"/>
                </a:solidFill>
                <a:latin typeface="Lato"/>
                <a:ea typeface="Lato"/>
                <a:cs typeface="Lato"/>
                <a:sym typeface="Lato"/>
              </a:rPr>
              <a:t>above 60%</a:t>
            </a:r>
            <a:r>
              <a:rPr lang="en-GB" sz="1100">
                <a:solidFill>
                  <a:srgbClr val="000000"/>
                </a:solidFill>
                <a:latin typeface="Lato"/>
                <a:ea typeface="Lato"/>
                <a:cs typeface="Lato"/>
                <a:sym typeface="Lato"/>
              </a:rPr>
              <a:t> Corr</a:t>
            </a:r>
            <a:endParaRPr sz="1100">
              <a:solidFill>
                <a:srgbClr val="000000"/>
              </a:solidFill>
              <a:latin typeface="Lato"/>
              <a:ea typeface="Lato"/>
              <a:cs typeface="Lato"/>
              <a:sym typeface="Lato"/>
            </a:endParaRPr>
          </a:p>
          <a:p>
            <a:pPr indent="0" lvl="0" marL="0" rtl="0" algn="l">
              <a:spcBef>
                <a:spcPts val="1600"/>
              </a:spcBef>
              <a:spcAft>
                <a:spcPts val="0"/>
              </a:spcAft>
              <a:buNone/>
            </a:pPr>
            <a:r>
              <a:rPr b="1" lang="en-GB" sz="1200">
                <a:solidFill>
                  <a:srgbClr val="6AA84F"/>
                </a:solidFill>
                <a:latin typeface="Lato"/>
                <a:ea typeface="Lato"/>
                <a:cs typeface="Lato"/>
                <a:sym typeface="Lato"/>
              </a:rPr>
              <a:t>Green - Age</a:t>
            </a:r>
            <a:endParaRPr b="1" sz="1200">
              <a:solidFill>
                <a:srgbClr val="6AA84F"/>
              </a:solidFill>
              <a:latin typeface="Lato"/>
              <a:ea typeface="Lato"/>
              <a:cs typeface="Lato"/>
              <a:sym typeface="Lato"/>
            </a:endParaRPr>
          </a:p>
          <a:p>
            <a:pPr indent="-298450" lvl="0" marL="457200" rtl="0" algn="l">
              <a:spcBef>
                <a:spcPts val="1600"/>
              </a:spcBef>
              <a:spcAft>
                <a:spcPts val="0"/>
              </a:spcAft>
              <a:buClr>
                <a:srgbClr val="000000"/>
              </a:buClr>
              <a:buSzPts val="1100"/>
              <a:buChar char="●"/>
            </a:pPr>
            <a:r>
              <a:rPr lang="en-GB" sz="1100">
                <a:solidFill>
                  <a:srgbClr val="000000"/>
                </a:solidFill>
                <a:latin typeface="Lato"/>
                <a:ea typeface="Lato"/>
                <a:cs typeface="Lato"/>
                <a:sym typeface="Lato"/>
              </a:rPr>
              <a:t>Year Built/Remodelled </a:t>
            </a:r>
            <a:r>
              <a:rPr b="1" lang="en-GB" sz="1100">
                <a:solidFill>
                  <a:srgbClr val="6AA84F"/>
                </a:solidFill>
                <a:latin typeface="Lato"/>
                <a:ea typeface="Lato"/>
                <a:cs typeface="Lato"/>
                <a:sym typeface="Lato"/>
              </a:rPr>
              <a:t>above 50%</a:t>
            </a:r>
            <a:r>
              <a:rPr lang="en-GB" sz="1100">
                <a:solidFill>
                  <a:srgbClr val="000000"/>
                </a:solidFill>
                <a:latin typeface="Lato"/>
                <a:ea typeface="Lato"/>
                <a:cs typeface="Lato"/>
                <a:sym typeface="Lato"/>
              </a:rPr>
              <a:t> Corr</a:t>
            </a:r>
            <a:endParaRPr sz="1100">
              <a:solidFill>
                <a:srgbClr val="000000"/>
              </a:solidFill>
              <a:latin typeface="Lato"/>
              <a:ea typeface="Lato"/>
              <a:cs typeface="Lato"/>
              <a:sym typeface="Lato"/>
            </a:endParaRPr>
          </a:p>
        </p:txBody>
      </p:sp>
      <p:sp>
        <p:nvSpPr>
          <p:cNvPr id="110" name="Google Shape;110;p17"/>
          <p:cNvSpPr/>
          <p:nvPr/>
        </p:nvSpPr>
        <p:spPr>
          <a:xfrm>
            <a:off x="7642125" y="4304400"/>
            <a:ext cx="270600" cy="7401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1" name="Google Shape;111;p17"/>
          <p:cNvSpPr/>
          <p:nvPr/>
        </p:nvSpPr>
        <p:spPr>
          <a:xfrm>
            <a:off x="7320525" y="4304400"/>
            <a:ext cx="270600" cy="74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2" name="Google Shape;112;p17"/>
          <p:cNvSpPr/>
          <p:nvPr/>
        </p:nvSpPr>
        <p:spPr>
          <a:xfrm>
            <a:off x="5306225" y="4304400"/>
            <a:ext cx="1296600" cy="74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3" name="Google Shape;113;p17"/>
          <p:cNvSpPr/>
          <p:nvPr/>
        </p:nvSpPr>
        <p:spPr>
          <a:xfrm>
            <a:off x="4255875" y="4304400"/>
            <a:ext cx="675300" cy="740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4" name="Google Shape;114;p17"/>
          <p:cNvSpPr/>
          <p:nvPr/>
        </p:nvSpPr>
        <p:spPr>
          <a:xfrm>
            <a:off x="2916831" y="4304400"/>
            <a:ext cx="345600" cy="740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5" name="Google Shape;115;p17"/>
          <p:cNvSpPr/>
          <p:nvPr/>
        </p:nvSpPr>
        <p:spPr>
          <a:xfrm rot="5400000">
            <a:off x="1475875" y="4065750"/>
            <a:ext cx="364200" cy="1554900"/>
          </a:xfrm>
          <a:prstGeom prst="bentUpArrow">
            <a:avLst>
              <a:gd fmla="val 25000" name="adj1"/>
              <a:gd fmla="val 37941" name="adj2"/>
              <a:gd fmla="val 25000" name="adj3"/>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ph idx="4294967295" type="title"/>
          </p:nvPr>
        </p:nvSpPr>
        <p:spPr>
          <a:xfrm>
            <a:off x="0" y="0"/>
            <a:ext cx="3564600" cy="4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Selecting Numerical Variables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4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Selecting </a:t>
            </a:r>
            <a:r>
              <a:rPr lang="en-GB"/>
              <a:t>Categorical</a:t>
            </a:r>
            <a:r>
              <a:rPr lang="en-GB"/>
              <a:t> Variables</a:t>
            </a:r>
            <a:endParaRPr/>
          </a:p>
        </p:txBody>
      </p:sp>
      <p:pic>
        <p:nvPicPr>
          <p:cNvPr id="122" name="Google Shape;122;p18"/>
          <p:cNvPicPr preferRelativeResize="0"/>
          <p:nvPr/>
        </p:nvPicPr>
        <p:blipFill>
          <a:blip r:embed="rId3">
            <a:alphaModFix/>
          </a:blip>
          <a:stretch>
            <a:fillRect/>
          </a:stretch>
        </p:blipFill>
        <p:spPr>
          <a:xfrm>
            <a:off x="616500" y="1418725"/>
            <a:ext cx="2364150" cy="2652600"/>
          </a:xfrm>
          <a:prstGeom prst="rect">
            <a:avLst/>
          </a:prstGeom>
          <a:noFill/>
          <a:ln>
            <a:noFill/>
          </a:ln>
        </p:spPr>
      </p:pic>
      <p:sp>
        <p:nvSpPr>
          <p:cNvPr id="123" name="Google Shape;123;p18"/>
          <p:cNvSpPr txBox="1"/>
          <p:nvPr/>
        </p:nvSpPr>
        <p:spPr>
          <a:xfrm>
            <a:off x="5824675" y="1418725"/>
            <a:ext cx="2821200" cy="16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F</a:t>
            </a:r>
            <a:r>
              <a:rPr lang="en-GB">
                <a:latin typeface="Lato"/>
                <a:ea typeface="Lato"/>
                <a:cs typeface="Lato"/>
                <a:sym typeface="Lato"/>
              </a:rPr>
              <a:t>eature engineering candidates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n-GB">
                <a:solidFill>
                  <a:srgbClr val="FF9900"/>
                </a:solidFill>
                <a:latin typeface="Lato"/>
                <a:ea typeface="Lato"/>
                <a:cs typeface="Lato"/>
                <a:sym typeface="Lato"/>
              </a:rPr>
              <a:t>Meaningful distribution</a:t>
            </a:r>
            <a:r>
              <a:rPr lang="en-GB">
                <a:latin typeface="Lato"/>
                <a:ea typeface="Lato"/>
                <a:cs typeface="Lato"/>
                <a:sym typeface="Lato"/>
              </a:rPr>
              <a:t> by classes to sale price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24" name="Google Shape;124;p18"/>
          <p:cNvPicPr preferRelativeResize="0"/>
          <p:nvPr/>
        </p:nvPicPr>
        <p:blipFill>
          <a:blip r:embed="rId4">
            <a:alphaModFix/>
          </a:blip>
          <a:stretch>
            <a:fillRect/>
          </a:stretch>
        </p:blipFill>
        <p:spPr>
          <a:xfrm>
            <a:off x="3130525" y="1420963"/>
            <a:ext cx="2544275" cy="2606375"/>
          </a:xfrm>
          <a:prstGeom prst="rect">
            <a:avLst/>
          </a:prstGeom>
          <a:noFill/>
          <a:ln>
            <a:noFill/>
          </a:ln>
        </p:spPr>
      </p:pic>
      <p:sp>
        <p:nvSpPr>
          <p:cNvPr id="125" name="Google Shape;125;p18"/>
          <p:cNvSpPr txBox="1"/>
          <p:nvPr/>
        </p:nvSpPr>
        <p:spPr>
          <a:xfrm>
            <a:off x="1292025" y="3923775"/>
            <a:ext cx="1337100" cy="326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Open Sans"/>
                <a:ea typeface="Open Sans"/>
                <a:cs typeface="Open Sans"/>
                <a:sym typeface="Open Sans"/>
              </a:rPr>
              <a:t>External material quality</a:t>
            </a:r>
            <a:endParaRPr sz="800">
              <a:latin typeface="Open Sans"/>
              <a:ea typeface="Open Sans"/>
              <a:cs typeface="Open Sans"/>
              <a:sym typeface="Open Sans"/>
            </a:endParaRPr>
          </a:p>
        </p:txBody>
      </p:sp>
      <p:sp>
        <p:nvSpPr>
          <p:cNvPr id="126" name="Google Shape;126;p18"/>
          <p:cNvSpPr txBox="1"/>
          <p:nvPr/>
        </p:nvSpPr>
        <p:spPr>
          <a:xfrm>
            <a:off x="4011225" y="3923775"/>
            <a:ext cx="1145700" cy="32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latin typeface="Open Sans"/>
                <a:ea typeface="Open Sans"/>
                <a:cs typeface="Open Sans"/>
                <a:sym typeface="Open Sans"/>
              </a:rPr>
              <a:t>Kitchen</a:t>
            </a:r>
            <a:r>
              <a:rPr lang="en-GB" sz="800">
                <a:latin typeface="Open Sans"/>
                <a:ea typeface="Open Sans"/>
                <a:cs typeface="Open Sans"/>
                <a:sym typeface="Open Sans"/>
              </a:rPr>
              <a:t> quality</a:t>
            </a:r>
            <a:endParaRPr sz="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311700" y="1266325"/>
            <a:ext cx="3495000" cy="34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 Liv Area vs sale price by neighborhood</a:t>
            </a:r>
            <a:endParaRPr/>
          </a:p>
          <a:p>
            <a:pPr indent="-342900" lvl="0" marL="457200" rtl="0" algn="l">
              <a:spcBef>
                <a:spcPts val="1600"/>
              </a:spcBef>
              <a:spcAft>
                <a:spcPts val="0"/>
              </a:spcAft>
              <a:buSzPts val="1800"/>
              <a:buChar char="●"/>
            </a:pPr>
            <a:r>
              <a:rPr lang="en-GB"/>
              <a:t>Homoscedastic</a:t>
            </a:r>
            <a:endParaRPr/>
          </a:p>
          <a:p>
            <a:pPr indent="-342900" lvl="0" marL="457200" rtl="0" algn="l">
              <a:spcBef>
                <a:spcPts val="0"/>
              </a:spcBef>
              <a:spcAft>
                <a:spcPts val="0"/>
              </a:spcAft>
              <a:buSzPts val="1800"/>
              <a:buChar char="●"/>
            </a:pPr>
            <a:r>
              <a:rPr lang="en-GB"/>
              <a:t>Positive Correlation with Sale Price</a:t>
            </a:r>
            <a:endParaRPr/>
          </a:p>
          <a:p>
            <a:pPr indent="-342900" lvl="0" marL="457200" rtl="0" algn="l">
              <a:spcBef>
                <a:spcPts val="0"/>
              </a:spcBef>
              <a:spcAft>
                <a:spcPts val="0"/>
              </a:spcAft>
              <a:buSzPts val="1800"/>
              <a:buChar char="●"/>
            </a:pPr>
            <a:r>
              <a:rPr lang="en-GB"/>
              <a:t>Removed two outliers to prevent overfitting</a:t>
            </a:r>
            <a:endParaRPr/>
          </a:p>
          <a:p>
            <a:pPr indent="0" lvl="0" marL="0" rtl="0" algn="l">
              <a:spcBef>
                <a:spcPts val="1600"/>
              </a:spcBef>
              <a:spcAft>
                <a:spcPts val="1600"/>
              </a:spcAft>
              <a:buNone/>
            </a:pPr>
            <a:r>
              <a:t/>
            </a:r>
            <a:endParaRPr/>
          </a:p>
        </p:txBody>
      </p:sp>
      <p:pic>
        <p:nvPicPr>
          <p:cNvPr id="132" name="Google Shape;132;p19"/>
          <p:cNvPicPr preferRelativeResize="0"/>
          <p:nvPr/>
        </p:nvPicPr>
        <p:blipFill>
          <a:blip r:embed="rId3">
            <a:alphaModFix/>
          </a:blip>
          <a:stretch>
            <a:fillRect/>
          </a:stretch>
        </p:blipFill>
        <p:spPr>
          <a:xfrm>
            <a:off x="3746800" y="1266325"/>
            <a:ext cx="5085498" cy="3689875"/>
          </a:xfrm>
          <a:prstGeom prst="rect">
            <a:avLst/>
          </a:prstGeom>
          <a:noFill/>
          <a:ln>
            <a:noFill/>
          </a:ln>
        </p:spPr>
      </p:pic>
      <p:sp>
        <p:nvSpPr>
          <p:cNvPr id="133" name="Google Shape;133;p19"/>
          <p:cNvSpPr txBox="1"/>
          <p:nvPr>
            <p:ph type="title"/>
          </p:nvPr>
        </p:nvSpPr>
        <p:spPr>
          <a:xfrm>
            <a:off x="311700" y="98400"/>
            <a:ext cx="743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EDA: Linearity of Variables to Sale price</a:t>
            </a:r>
            <a:endParaRPr sz="3600"/>
          </a:p>
        </p:txBody>
      </p:sp>
      <p:sp>
        <p:nvSpPr>
          <p:cNvPr id="134" name="Google Shape;134;p19"/>
          <p:cNvSpPr/>
          <p:nvPr/>
        </p:nvSpPr>
        <p:spPr>
          <a:xfrm>
            <a:off x="7441800" y="2391425"/>
            <a:ext cx="697800" cy="33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nvSpPr>
        <p:spPr>
          <a:xfrm>
            <a:off x="7269275" y="2563675"/>
            <a:ext cx="593100" cy="229500"/>
          </a:xfrm>
          <a:prstGeom prst="rect">
            <a:avLst/>
          </a:prstGeom>
          <a:solidFill>
            <a:srgbClr val="FFFFFF"/>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900">
                <a:latin typeface="Open Sans"/>
                <a:ea typeface="Open Sans"/>
                <a:cs typeface="Open Sans"/>
                <a:sym typeface="Open Sans"/>
              </a:rPr>
              <a:t>outliers</a:t>
            </a:r>
            <a:endParaRPr sz="9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Model Fitting </a:t>
            </a:r>
            <a:endParaRPr/>
          </a:p>
          <a:p>
            <a:pPr indent="0" lvl="0" marL="0" rtl="0" algn="ctr">
              <a:spcBef>
                <a:spcPts val="0"/>
              </a:spcBef>
              <a:spcAft>
                <a:spcPts val="0"/>
              </a:spcAft>
              <a:buNone/>
            </a:pPr>
            <a:r>
              <a:rPr lang="en-GB"/>
              <a:t>and </a:t>
            </a:r>
            <a:endParaRPr/>
          </a:p>
          <a:p>
            <a:pPr indent="0" lvl="0" marL="0" rtl="0" algn="ctr">
              <a:spcBef>
                <a:spcPts val="0"/>
              </a:spcBef>
              <a:spcAft>
                <a:spcPts val="0"/>
              </a:spcAft>
              <a:buNone/>
            </a:pPr>
            <a:r>
              <a:rPr lang="en-GB"/>
              <a:t>Evaluation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idx="4294967295" type="title"/>
          </p:nvPr>
        </p:nvSpPr>
        <p:spPr>
          <a:xfrm>
            <a:off x="203800" y="157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Modeling Overview</a:t>
            </a:r>
            <a:endParaRPr/>
          </a:p>
        </p:txBody>
      </p:sp>
      <p:sp>
        <p:nvSpPr>
          <p:cNvPr id="146" name="Google Shape;146;p21"/>
          <p:cNvSpPr/>
          <p:nvPr/>
        </p:nvSpPr>
        <p:spPr>
          <a:xfrm>
            <a:off x="4288186" y="1634034"/>
            <a:ext cx="1453200" cy="457800"/>
          </a:xfrm>
          <a:prstGeom prst="rect">
            <a:avLst/>
          </a:prstGeom>
          <a:solidFill>
            <a:srgbClr val="D5A6B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Validation</a:t>
            </a:r>
            <a:endParaRPr b="1"/>
          </a:p>
        </p:txBody>
      </p:sp>
      <p:sp>
        <p:nvSpPr>
          <p:cNvPr id="147" name="Google Shape;147;p21"/>
          <p:cNvSpPr/>
          <p:nvPr/>
        </p:nvSpPr>
        <p:spPr>
          <a:xfrm>
            <a:off x="1268499" y="1634034"/>
            <a:ext cx="3019800" cy="457800"/>
          </a:xfrm>
          <a:prstGeom prst="rect">
            <a:avLst/>
          </a:prstGeom>
          <a:solidFill>
            <a:srgbClr val="6FA8DC"/>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Training subset</a:t>
            </a:r>
            <a:endParaRPr b="1"/>
          </a:p>
        </p:txBody>
      </p:sp>
      <p:sp>
        <p:nvSpPr>
          <p:cNvPr id="148" name="Google Shape;148;p21"/>
          <p:cNvSpPr/>
          <p:nvPr/>
        </p:nvSpPr>
        <p:spPr>
          <a:xfrm>
            <a:off x="5844337" y="1634034"/>
            <a:ext cx="1742400" cy="457800"/>
          </a:xfrm>
          <a:prstGeom prst="rect">
            <a:avLst/>
          </a:prstGeom>
          <a:solidFill>
            <a:srgbClr val="00FF00"/>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Test</a:t>
            </a:r>
            <a:endParaRPr b="1"/>
          </a:p>
        </p:txBody>
      </p:sp>
      <p:sp>
        <p:nvSpPr>
          <p:cNvPr id="149" name="Google Shape;149;p21"/>
          <p:cNvSpPr txBox="1"/>
          <p:nvPr/>
        </p:nvSpPr>
        <p:spPr>
          <a:xfrm>
            <a:off x="840875" y="2356357"/>
            <a:ext cx="4177800" cy="549600"/>
          </a:xfrm>
          <a:prstGeom prst="rect">
            <a:avLst/>
          </a:prstGeom>
          <a:noFill/>
          <a:ln>
            <a:noFill/>
          </a:ln>
        </p:spPr>
        <p:txBody>
          <a:bodyPr anchorCtr="0" anchor="t" bIns="91425" lIns="91425" spcFirstLastPara="1" rIns="91425" wrap="square" tIns="91425">
            <a:noAutofit/>
          </a:bodyPr>
          <a:lstStyle/>
          <a:p>
            <a:pPr indent="-83399" lvl="0" marL="457200" rtl="0" algn="l">
              <a:spcBef>
                <a:spcPts val="0"/>
              </a:spcBef>
              <a:spcAft>
                <a:spcPts val="0"/>
              </a:spcAft>
              <a:buSzPts val="1200"/>
              <a:buFont typeface="Open Sans"/>
              <a:buAutoNum type="arabicPeriod"/>
            </a:pPr>
            <a:r>
              <a:rPr lang="en-GB" sz="1200">
                <a:latin typeface="Open Sans"/>
                <a:ea typeface="Open Sans"/>
                <a:cs typeface="Open Sans"/>
                <a:sym typeface="Open Sans"/>
              </a:rPr>
              <a:t> Split into subsets, Cross-validate</a:t>
            </a:r>
            <a:endParaRPr sz="1200">
              <a:latin typeface="Open Sans"/>
              <a:ea typeface="Open Sans"/>
              <a:cs typeface="Open Sans"/>
              <a:sym typeface="Open Sans"/>
            </a:endParaRPr>
          </a:p>
        </p:txBody>
      </p:sp>
      <p:sp>
        <p:nvSpPr>
          <p:cNvPr id="150" name="Google Shape;150;p21"/>
          <p:cNvSpPr/>
          <p:nvPr/>
        </p:nvSpPr>
        <p:spPr>
          <a:xfrm>
            <a:off x="3877355" y="2182075"/>
            <a:ext cx="730200" cy="2409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2530928" y="3066940"/>
            <a:ext cx="3210300" cy="14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Open Sans"/>
                <a:ea typeface="Open Sans"/>
                <a:cs typeface="Open Sans"/>
                <a:sym typeface="Open Sans"/>
              </a:rPr>
              <a:t>2. Evaluate models</a:t>
            </a:r>
            <a:endParaRPr sz="13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Baseline</a:t>
            </a:r>
            <a:endParaRPr b="1">
              <a:latin typeface="Open Sans"/>
              <a:ea typeface="Open Sans"/>
              <a:cs typeface="Open Sans"/>
              <a:sym typeface="Open Sans"/>
            </a:endParaRPr>
          </a:p>
          <a:p>
            <a:pPr indent="-317500" lvl="0" marL="457200" rtl="0" algn="l">
              <a:spcBef>
                <a:spcPts val="0"/>
              </a:spcBef>
              <a:spcAft>
                <a:spcPts val="0"/>
              </a:spcAft>
              <a:buClr>
                <a:srgbClr val="0000FF"/>
              </a:buClr>
              <a:buSzPts val="1400"/>
              <a:buFont typeface="Open Sans"/>
              <a:buChar char="●"/>
            </a:pPr>
            <a:r>
              <a:rPr b="1" lang="en-GB">
                <a:solidFill>
                  <a:srgbClr val="0000FF"/>
                </a:solidFill>
                <a:latin typeface="Open Sans"/>
                <a:ea typeface="Open Sans"/>
                <a:cs typeface="Open Sans"/>
                <a:sym typeface="Open Sans"/>
              </a:rPr>
              <a:t>L</a:t>
            </a:r>
            <a:r>
              <a:rPr lang="en-GB">
                <a:solidFill>
                  <a:srgbClr val="0000FF"/>
                </a:solidFill>
                <a:latin typeface="Open Sans"/>
                <a:ea typeface="Open Sans"/>
                <a:cs typeface="Open Sans"/>
                <a:sym typeface="Open Sans"/>
              </a:rPr>
              <a:t>inear</a:t>
            </a:r>
            <a:r>
              <a:rPr b="1" lang="en-GB">
                <a:solidFill>
                  <a:srgbClr val="0000FF"/>
                </a:solidFill>
                <a:latin typeface="Open Sans"/>
                <a:ea typeface="Open Sans"/>
                <a:cs typeface="Open Sans"/>
                <a:sym typeface="Open Sans"/>
              </a:rPr>
              <a:t>R</a:t>
            </a:r>
            <a:r>
              <a:rPr lang="en-GB">
                <a:solidFill>
                  <a:srgbClr val="0000FF"/>
                </a:solidFill>
                <a:latin typeface="Open Sans"/>
                <a:ea typeface="Open Sans"/>
                <a:cs typeface="Open Sans"/>
                <a:sym typeface="Open Sans"/>
              </a:rPr>
              <a:t>egression</a:t>
            </a:r>
            <a:endParaRPr>
              <a:solidFill>
                <a:srgbClr val="0000FF"/>
              </a:solidFill>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Ridge</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Lasso</a:t>
            </a:r>
            <a:endParaRPr b="1">
              <a:latin typeface="Open Sans"/>
              <a:ea typeface="Open Sans"/>
              <a:cs typeface="Open Sans"/>
              <a:sym typeface="Open Sans"/>
            </a:endParaRPr>
          </a:p>
        </p:txBody>
      </p:sp>
      <p:sp>
        <p:nvSpPr>
          <p:cNvPr id="152" name="Google Shape;152;p21"/>
          <p:cNvSpPr/>
          <p:nvPr/>
        </p:nvSpPr>
        <p:spPr>
          <a:xfrm>
            <a:off x="2325394" y="3008851"/>
            <a:ext cx="136500" cy="14835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rot="10800000">
            <a:off x="5216520" y="3004545"/>
            <a:ext cx="121500" cy="14919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5455806" y="2267785"/>
            <a:ext cx="1540800" cy="1613700"/>
          </a:xfrm>
          <a:prstGeom prst="bentUpArrow">
            <a:avLst>
              <a:gd fmla="val 12365" name="adj1"/>
              <a:gd fmla="val 12081" name="adj2"/>
              <a:gd fmla="val 50000" name="adj3"/>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2926487" y="924425"/>
            <a:ext cx="1453200" cy="8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pen Sans"/>
                <a:ea typeface="Open Sans"/>
                <a:cs typeface="Open Sans"/>
                <a:sym typeface="Open Sans"/>
              </a:rPr>
              <a:t>Training</a:t>
            </a:r>
            <a:endParaRPr b="1">
              <a:latin typeface="Open Sans"/>
              <a:ea typeface="Open Sans"/>
              <a:cs typeface="Open Sans"/>
              <a:sym typeface="Open Sans"/>
            </a:endParaRPr>
          </a:p>
        </p:txBody>
      </p:sp>
      <p:sp>
        <p:nvSpPr>
          <p:cNvPr id="156" name="Google Shape;156;p21"/>
          <p:cNvSpPr/>
          <p:nvPr/>
        </p:nvSpPr>
        <p:spPr>
          <a:xfrm rot="-5400000">
            <a:off x="3342549" y="-745194"/>
            <a:ext cx="240900" cy="4389000"/>
          </a:xfrm>
          <a:prstGeom prst="rightBrace">
            <a:avLst>
              <a:gd fmla="val 50000" name="adj1"/>
              <a:gd fmla="val 5042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txBox="1"/>
          <p:nvPr/>
        </p:nvSpPr>
        <p:spPr>
          <a:xfrm>
            <a:off x="2488313" y="4217450"/>
            <a:ext cx="2701800" cy="23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Lato"/>
                <a:ea typeface="Lato"/>
                <a:cs typeface="Lato"/>
                <a:sym typeface="Lato"/>
              </a:rPr>
              <a:t>Evaluation metrics (against Baseline):</a:t>
            </a:r>
            <a:endParaRPr sz="1200">
              <a:latin typeface="Lato"/>
              <a:ea typeface="Lato"/>
              <a:cs typeface="Lato"/>
              <a:sym typeface="Lato"/>
            </a:endParaRPr>
          </a:p>
          <a:p>
            <a:pPr indent="-165100" lvl="0" marL="269999" rtl="0" algn="l">
              <a:lnSpc>
                <a:spcPct val="115000"/>
              </a:lnSpc>
              <a:spcBef>
                <a:spcPts val="0"/>
              </a:spcBef>
              <a:spcAft>
                <a:spcPts val="0"/>
              </a:spcAft>
              <a:buSzPts val="1100"/>
              <a:buFont typeface="Lato"/>
              <a:buChar char="●"/>
            </a:pPr>
            <a:r>
              <a:rPr lang="en-GB" sz="1100">
                <a:latin typeface="Lato"/>
                <a:ea typeface="Lato"/>
                <a:cs typeface="Lato"/>
                <a:sym typeface="Lato"/>
              </a:rPr>
              <a:t>Root Mean Square Error (RMSE)</a:t>
            </a:r>
            <a:endParaRPr sz="1100">
              <a:latin typeface="Lato"/>
              <a:ea typeface="Lato"/>
              <a:cs typeface="Lato"/>
              <a:sym typeface="Lato"/>
            </a:endParaRPr>
          </a:p>
          <a:p>
            <a:pPr indent="-165100" lvl="0" marL="269999" rtl="0" algn="l">
              <a:lnSpc>
                <a:spcPct val="115000"/>
              </a:lnSpc>
              <a:spcBef>
                <a:spcPts val="0"/>
              </a:spcBef>
              <a:spcAft>
                <a:spcPts val="0"/>
              </a:spcAft>
              <a:buSzPts val="1100"/>
              <a:buFont typeface="Lato"/>
              <a:buChar char="●"/>
            </a:pPr>
            <a:r>
              <a:rPr lang="en-GB" sz="1100">
                <a:latin typeface="Lato"/>
                <a:ea typeface="Lato"/>
                <a:cs typeface="Lato"/>
                <a:sym typeface="Lato"/>
              </a:rPr>
              <a:t>Coef. of Determination (R2)</a:t>
            </a:r>
            <a:endParaRPr sz="1200">
              <a:latin typeface="Lato"/>
              <a:ea typeface="Lato"/>
              <a:cs typeface="Lato"/>
              <a:sym typeface="Lato"/>
            </a:endParaRPr>
          </a:p>
        </p:txBody>
      </p:sp>
      <p:sp>
        <p:nvSpPr>
          <p:cNvPr id="158" name="Google Shape;158;p21"/>
          <p:cNvSpPr txBox="1"/>
          <p:nvPr/>
        </p:nvSpPr>
        <p:spPr>
          <a:xfrm>
            <a:off x="5658975" y="3881612"/>
            <a:ext cx="2254500" cy="5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Open Sans"/>
                <a:ea typeface="Open Sans"/>
                <a:cs typeface="Open Sans"/>
                <a:sym typeface="Open Sans"/>
              </a:rPr>
              <a:t>3. Fit features learnt from entire train data to Test set </a:t>
            </a:r>
            <a:endParaRPr sz="12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