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062C086-0AC1-4C21-9D12-8890D47A6B9A}">
  <a:tblStyle styleId="{B062C086-0AC1-4C21-9D12-8890D47A6B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54e391a35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54e391a35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4e391a3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4e391a3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FN 8 FP 11 Precision and Recall are good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54e391a35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54e391a35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54e391a35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54e391a35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54e391a35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54e391a35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54e391a35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54e391a35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54e391a35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54e391a35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54e391a35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54e391a35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54e391a35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54e391a35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54e391a3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54e391a3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54e391a35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54e391a35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54e391a35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54e391a35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54e391a35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54e391a35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54e391a35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54e391a35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54e391a35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54e391a35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54e391a35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54e391a35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54e391a35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54e391a35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Logsitic Regression for general classification and Naive Bayes for probability classification, multinomial due to each feature </a:t>
            </a:r>
            <a:r>
              <a:rPr lang="en"/>
              <a:t>having</a:t>
            </a:r>
            <a:r>
              <a:rPr lang="en"/>
              <a:t> multiple integers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3: Natural Language Processing w/ Reddit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Bryan Ho (DSI 14)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ctrTitle"/>
          </p:nvPr>
        </p:nvSpPr>
        <p:spPr>
          <a:xfrm>
            <a:off x="597600" y="212975"/>
            <a:ext cx="3031800" cy="14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</a:t>
            </a:r>
            <a:endParaRPr/>
          </a:p>
        </p:txBody>
      </p:sp>
      <p:sp>
        <p:nvSpPr>
          <p:cNvPr id="342" name="Google Shape;342;p22"/>
          <p:cNvSpPr txBox="1"/>
          <p:nvPr>
            <p:ph idx="1" type="subTitle"/>
          </p:nvPr>
        </p:nvSpPr>
        <p:spPr>
          <a:xfrm>
            <a:off x="316500" y="16908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Best Parameters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Max features: </a:t>
            </a:r>
            <a:r>
              <a:rPr b="1" lang="en">
                <a:solidFill>
                  <a:srgbClr val="FFFFFF"/>
                </a:solidFill>
              </a:rPr>
              <a:t>2000</a:t>
            </a:r>
            <a:r>
              <a:rPr lang="en">
                <a:solidFill>
                  <a:srgbClr val="93C47D"/>
                </a:solidFill>
              </a:rPr>
              <a:t>, </a:t>
            </a:r>
            <a:r>
              <a:rPr lang="en">
                <a:solidFill>
                  <a:srgbClr val="93C47D"/>
                </a:solidFill>
              </a:rPr>
              <a:t>250, 500, 1000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N_gram: </a:t>
            </a:r>
            <a:r>
              <a:rPr b="1" lang="en">
                <a:solidFill>
                  <a:srgbClr val="FFFFFF"/>
                </a:solidFill>
              </a:rPr>
              <a:t>(1,1)</a:t>
            </a:r>
            <a:r>
              <a:rPr lang="en">
                <a:solidFill>
                  <a:srgbClr val="93C47D"/>
                </a:solidFill>
              </a:rPr>
              <a:t>, (1,2), (1,3)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r>
              <a:rPr b="1" lang="en"/>
              <a:t>ax_df: </a:t>
            </a:r>
            <a:r>
              <a:rPr b="1" lang="en">
                <a:solidFill>
                  <a:srgbClr val="FFFFFF"/>
                </a:solidFill>
              </a:rPr>
              <a:t>0.9</a:t>
            </a:r>
            <a:r>
              <a:rPr lang="en">
                <a:solidFill>
                  <a:srgbClr val="93C47D"/>
                </a:solidFill>
              </a:rPr>
              <a:t>, 0.95</a:t>
            </a:r>
            <a:endParaRPr b="1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Min_df: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93C47D"/>
                </a:solidFill>
              </a:rPr>
              <a:t>, 3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graphicFrame>
        <p:nvGraphicFramePr>
          <p:cNvPr id="343" name="Google Shape;343;p22"/>
          <p:cNvGraphicFramePr/>
          <p:nvPr/>
        </p:nvGraphicFramePr>
        <p:xfrm>
          <a:off x="4016925" y="163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{B062C086-0AC1-4C21-9D12-8890D47A6B9A}</a:tableStyleId>
              </a:tblPr>
              <a:tblGrid>
                <a:gridCol w="1178300"/>
                <a:gridCol w="1178300"/>
                <a:gridCol w="1178300"/>
                <a:gridCol w="1178300"/>
              </a:tblGrid>
              <a:tr h="32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Accuracy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Slightly </a:t>
                      </a:r>
                      <a:r>
                        <a:rPr b="1" lang="en"/>
                        <a:t>o</a:t>
                      </a:r>
                      <a:r>
                        <a:rPr b="1" lang="en"/>
                        <a:t>verfit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Naive Bayes Multinomial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98%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96%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Ideal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ctrTitle"/>
          </p:nvPr>
        </p:nvSpPr>
        <p:spPr>
          <a:xfrm>
            <a:off x="1426525" y="764825"/>
            <a:ext cx="3010500" cy="13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graphicFrame>
        <p:nvGraphicFramePr>
          <p:cNvPr id="349" name="Google Shape;349;p23"/>
          <p:cNvGraphicFramePr/>
          <p:nvPr/>
        </p:nvGraphicFramePr>
        <p:xfrm>
          <a:off x="1207200" y="11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{B062C086-0AC1-4C21-9D12-8890D47A6B9A}</a:tableStyleId>
              </a:tblPr>
              <a:tblGrid>
                <a:gridCol w="996150"/>
                <a:gridCol w="1838025"/>
                <a:gridCol w="1859275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Actual Values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</a:tr>
              <a:tr h="41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r/stocks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r/povertyfinance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Predicted Values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r/stocks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r/povertyfinance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316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cxnSp>
        <p:nvCxnSpPr>
          <p:cNvPr id="350" name="Google Shape;350;p23"/>
          <p:cNvCxnSpPr/>
          <p:nvPr/>
        </p:nvCxnSpPr>
        <p:spPr>
          <a:xfrm flipH="1">
            <a:off x="4938200" y="2904313"/>
            <a:ext cx="7200" cy="48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23"/>
          <p:cNvSpPr txBox="1"/>
          <p:nvPr/>
        </p:nvSpPr>
        <p:spPr>
          <a:xfrm>
            <a:off x="4363250" y="3519075"/>
            <a:ext cx="1157100" cy="1391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Nunito"/>
                <a:ea typeface="Nunito"/>
                <a:cs typeface="Nunito"/>
                <a:sym typeface="Nunito"/>
              </a:rPr>
              <a:t>Top Words</a:t>
            </a:r>
            <a:endParaRPr b="1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Account Money Security Deposit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6242025" y="3519050"/>
            <a:ext cx="1125000" cy="139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Nunito"/>
                <a:ea typeface="Nunito"/>
                <a:cs typeface="Nunito"/>
                <a:sym typeface="Nunito"/>
              </a:rPr>
              <a:t>Top Words</a:t>
            </a:r>
            <a:endParaRPr b="1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Month Looking Tip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Year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Think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3" name="Google Shape;353;p23"/>
          <p:cNvCxnSpPr/>
          <p:nvPr/>
        </p:nvCxnSpPr>
        <p:spPr>
          <a:xfrm>
            <a:off x="6760425" y="2907788"/>
            <a:ext cx="3300" cy="51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ctrTitle"/>
          </p:nvPr>
        </p:nvSpPr>
        <p:spPr>
          <a:xfrm>
            <a:off x="604675" y="170525"/>
            <a:ext cx="5656800" cy="11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 Analysis</a:t>
            </a:r>
            <a:endParaRPr/>
          </a:p>
        </p:txBody>
      </p:sp>
      <p:sp>
        <p:nvSpPr>
          <p:cNvPr id="359" name="Google Shape;359;p24"/>
          <p:cNvSpPr txBox="1"/>
          <p:nvPr>
            <p:ph idx="1" type="subTitle"/>
          </p:nvPr>
        </p:nvSpPr>
        <p:spPr>
          <a:xfrm>
            <a:off x="283850" y="3756850"/>
            <a:ext cx="4652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Common words month, period and pricing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Predicted as r/stocks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Red circles indicate poor reception of post</a:t>
            </a:r>
            <a:endParaRPr/>
          </a:p>
        </p:txBody>
      </p:sp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50" y="1153275"/>
            <a:ext cx="69913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4"/>
          <p:cNvSpPr/>
          <p:nvPr/>
        </p:nvSpPr>
        <p:spPr>
          <a:xfrm>
            <a:off x="198100" y="1295775"/>
            <a:ext cx="459900" cy="41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569825" y="3165675"/>
            <a:ext cx="1177800" cy="34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4"/>
          <p:cNvSpPr/>
          <p:nvPr/>
        </p:nvSpPr>
        <p:spPr>
          <a:xfrm>
            <a:off x="6303800" y="3165675"/>
            <a:ext cx="971400" cy="34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ctrTitle"/>
          </p:nvPr>
        </p:nvSpPr>
        <p:spPr>
          <a:xfrm>
            <a:off x="682525" y="149300"/>
            <a:ext cx="6307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AUC</a:t>
            </a:r>
            <a:endParaRPr/>
          </a:p>
        </p:txBody>
      </p:sp>
      <p:pic>
        <p:nvPicPr>
          <p:cNvPr id="369" name="Google Shape;3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00" y="1563475"/>
            <a:ext cx="3759700" cy="27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5"/>
          <p:cNvSpPr txBox="1"/>
          <p:nvPr/>
        </p:nvSpPr>
        <p:spPr>
          <a:xfrm>
            <a:off x="5461875" y="940975"/>
            <a:ext cx="10329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824000" y="763600"/>
            <a:ext cx="7142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How will this help people seeking financial advice? 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/>
          <p:nvPr>
            <p:ph type="ctrTitle"/>
          </p:nvPr>
        </p:nvSpPr>
        <p:spPr>
          <a:xfrm>
            <a:off x="470275" y="1139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Distinctions</a:t>
            </a:r>
            <a:endParaRPr/>
          </a:p>
        </p:txBody>
      </p:sp>
      <p:sp>
        <p:nvSpPr>
          <p:cNvPr id="381" name="Google Shape;381;p27"/>
          <p:cNvSpPr txBox="1"/>
          <p:nvPr>
            <p:ph idx="1" type="subTitle"/>
          </p:nvPr>
        </p:nvSpPr>
        <p:spPr>
          <a:xfrm>
            <a:off x="824000" y="3596300"/>
            <a:ext cx="7758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Answer: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Proper finance allocation from proper advice, mitigates the impact of a recession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382" name="Google Shape;382;p27"/>
          <p:cNvGraphicFramePr/>
          <p:nvPr/>
        </p:nvGraphicFramePr>
        <p:xfrm>
          <a:off x="824000" y="163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{B062C086-0AC1-4C21-9D12-8890D47A6B9A}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Community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r/stocks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r/povertyfinance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Focus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Earnings and Stocks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Credit Card and Loans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Time-Frame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Long-term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Short-term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Net Asset State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>
            <p:ph type="ctrTitle"/>
          </p:nvPr>
        </p:nvSpPr>
        <p:spPr>
          <a:xfrm>
            <a:off x="541000" y="220050"/>
            <a:ext cx="6682500" cy="12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further studies</a:t>
            </a:r>
            <a:endParaRPr/>
          </a:p>
        </p:txBody>
      </p:sp>
      <p:sp>
        <p:nvSpPr>
          <p:cNvPr id="388" name="Google Shape;388;p28"/>
          <p:cNvSpPr txBox="1"/>
          <p:nvPr>
            <p:ph idx="1" type="subTitle"/>
          </p:nvPr>
        </p:nvSpPr>
        <p:spPr>
          <a:xfrm>
            <a:off x="314600" y="1692400"/>
            <a:ext cx="52674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Expand ngram_words to investigate more than 3 (e.g. stock broker </a:t>
            </a:r>
            <a:r>
              <a:rPr b="1" lang="en">
                <a:solidFill>
                  <a:srgbClr val="FFFFFF"/>
                </a:solidFill>
              </a:rPr>
              <a:t>account </a:t>
            </a:r>
            <a:r>
              <a:rPr lang="en">
                <a:solidFill>
                  <a:srgbClr val="FFFFFF"/>
                </a:solidFill>
              </a:rPr>
              <a:t>for r/stocks vs. savings </a:t>
            </a:r>
            <a:r>
              <a:rPr b="1" lang="en">
                <a:solidFill>
                  <a:srgbClr val="FFFFFF"/>
                </a:solidFill>
              </a:rPr>
              <a:t>account</a:t>
            </a:r>
            <a:r>
              <a:rPr lang="en">
                <a:solidFill>
                  <a:srgbClr val="FFFFFF"/>
                </a:solidFill>
              </a:rPr>
              <a:t> for r/povertyfinance)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Test model on other finance subreddits (e.g. r/investing, r/cryptocurrency)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Include new stop words (Year and Month may be removed)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Improve lemmatizer to include internet slangs and financial terms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 txBox="1"/>
          <p:nvPr>
            <p:ph type="ctrTitle"/>
          </p:nvPr>
        </p:nvSpPr>
        <p:spPr>
          <a:xfrm>
            <a:off x="541000" y="220050"/>
            <a:ext cx="6682500" cy="12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94" name="Google Shape;394;p29"/>
          <p:cNvSpPr txBox="1"/>
          <p:nvPr>
            <p:ph idx="1" type="subTitle"/>
          </p:nvPr>
        </p:nvSpPr>
        <p:spPr>
          <a:xfrm>
            <a:off x="328750" y="1756075"/>
            <a:ext cx="4765200" cy="23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Does not factor in emojis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Some posts have low upvotes so may have done an analysis on high upvotes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If only isolate high upvotes, potentially insufficient data to train our model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How do we ensure people appropriately allocate their finances?</a:t>
            </a:r>
            <a:endParaRPr b="0" sz="1300"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582" y="1148525"/>
            <a:ext cx="2803400" cy="28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463175" y="149300"/>
            <a:ext cx="5225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(Reddit API)</a:t>
            </a:r>
            <a:endParaRPr/>
          </a:p>
        </p:txBody>
      </p:sp>
      <p:sp>
        <p:nvSpPr>
          <p:cNvPr id="290" name="Google Shape;290;p15"/>
          <p:cNvSpPr txBox="1"/>
          <p:nvPr>
            <p:ph idx="4294967295" type="body"/>
          </p:nvPr>
        </p:nvSpPr>
        <p:spPr>
          <a:xfrm>
            <a:off x="1391225" y="1538875"/>
            <a:ext cx="2301900" cy="2366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r/stocks</a:t>
            </a:r>
            <a:endParaRPr b="1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648K</a:t>
            </a:r>
            <a:r>
              <a:rPr lang="en"/>
              <a:t> subscribers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840 unique posts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</a:rPr>
              <a:t>r/povertyfinance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306K subscribers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994 unique posts</a:t>
            </a:r>
            <a:endParaRPr/>
          </a:p>
        </p:txBody>
      </p:sp>
      <p:sp>
        <p:nvSpPr>
          <p:cNvPr id="291" name="Google Shape;291;p15"/>
          <p:cNvSpPr txBox="1"/>
          <p:nvPr>
            <p:ph idx="4294967295" type="body"/>
          </p:nvPr>
        </p:nvSpPr>
        <p:spPr>
          <a:xfrm>
            <a:off x="4890100" y="1538875"/>
            <a:ext cx="2913600" cy="2366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Cleaning</a:t>
            </a:r>
            <a:endParaRPr b="1"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 </a:t>
            </a:r>
            <a:r>
              <a:rPr b="1" lang="en"/>
              <a:t>stopwords</a:t>
            </a:r>
            <a:r>
              <a:rPr lang="en"/>
              <a:t>, digits, punctuations, emojis (With unicode)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 </a:t>
            </a:r>
            <a:r>
              <a:rPr b="1" lang="en"/>
              <a:t>video and stickied</a:t>
            </a:r>
            <a:r>
              <a:rPr lang="en"/>
              <a:t> posts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Lemmatize</a:t>
            </a:r>
            <a:r>
              <a:rPr lang="en"/>
              <a:t> similar words</a:t>
            </a:r>
            <a:endParaRPr/>
          </a:p>
        </p:txBody>
      </p:sp>
      <p:cxnSp>
        <p:nvCxnSpPr>
          <p:cNvPr id="292" name="Google Shape;292;p15"/>
          <p:cNvCxnSpPr>
            <a:stCxn id="290" idx="3"/>
            <a:endCxn id="291" idx="1"/>
          </p:cNvCxnSpPr>
          <p:nvPr/>
        </p:nvCxnSpPr>
        <p:spPr>
          <a:xfrm>
            <a:off x="3693125" y="2722075"/>
            <a:ext cx="1197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824000" y="763600"/>
            <a:ext cx="7142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Unigram and Bigram top words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Unigram Words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225" y="1597875"/>
            <a:ext cx="3161600" cy="25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725" y="1597900"/>
            <a:ext cx="3161600" cy="256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Unigram Words (Top 5)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 rotWithShape="1">
          <a:blip r:embed="rId3">
            <a:alphaModFix/>
          </a:blip>
          <a:srcRect b="0" l="9123" r="0" t="0"/>
          <a:stretch/>
        </p:blipFill>
        <p:spPr>
          <a:xfrm>
            <a:off x="1613100" y="1682800"/>
            <a:ext cx="39472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 rotWithShape="1">
          <a:blip r:embed="rId4">
            <a:alphaModFix/>
          </a:blip>
          <a:srcRect b="0" l="7149" r="0" t="0"/>
          <a:stretch/>
        </p:blipFill>
        <p:spPr>
          <a:xfrm>
            <a:off x="1613099" y="3455200"/>
            <a:ext cx="38472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 txBox="1"/>
          <p:nvPr/>
        </p:nvSpPr>
        <p:spPr>
          <a:xfrm>
            <a:off x="1613100" y="1273500"/>
            <a:ext cx="1195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r/stocks</a:t>
            </a:r>
            <a:endParaRPr b="1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1613100" y="3078625"/>
            <a:ext cx="1669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r/povertyfinance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1588350" y="4237900"/>
            <a:ext cx="3847200" cy="488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1588350" y="2364625"/>
            <a:ext cx="3847200" cy="71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Bigram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r/stocks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950" y="106125"/>
            <a:ext cx="4404650" cy="47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 txBox="1"/>
          <p:nvPr/>
        </p:nvSpPr>
        <p:spPr>
          <a:xfrm>
            <a:off x="1054175" y="2087125"/>
            <a:ext cx="3084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Key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Price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Short / Long-Term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Earnings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4421850" y="4252050"/>
            <a:ext cx="1974000" cy="42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Bigram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r/povertyfinance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115100"/>
            <a:ext cx="4404650" cy="475011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0"/>
          <p:cNvSpPr txBox="1"/>
          <p:nvPr/>
        </p:nvSpPr>
        <p:spPr>
          <a:xfrm>
            <a:off x="1054175" y="2087125"/>
            <a:ext cx="3084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Key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Debt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Timing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Stimulus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4572000" y="4244975"/>
            <a:ext cx="1675200" cy="467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824000" y="763600"/>
            <a:ext cx="7142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 &amp;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Logistic Regression vs. Naive Bayes Multinomial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