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1" r:id="rId4"/>
    <p:sldId id="266" r:id="rId5"/>
    <p:sldId id="26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-4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3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9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01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83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730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34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49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6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6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4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45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91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09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0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7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4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34F7E1-EFF5-4CD6-B645-D5354EA0F8DD}" type="datetimeFigureOut">
              <a:rPr lang="es-MX" smtClean="0"/>
              <a:t>24/07/2021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F15C68-FDC4-45CD-AEB8-BED488A882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7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TC">
            <a:extLst>
              <a:ext uri="{FF2B5EF4-FFF2-40B4-BE49-F238E27FC236}">
                <a16:creationId xmlns="" xmlns:a16="http://schemas.microsoft.com/office/drawing/2014/main" id="{520A0B0C-1C70-4178-AE4D-5104BB9F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5" y="267105"/>
            <a:ext cx="3889546" cy="11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28703" y="1216990"/>
            <a:ext cx="736407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FACULTAD  </a:t>
            </a:r>
            <a:r>
              <a:rPr lang="es-EC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DE </a:t>
            </a:r>
            <a:r>
              <a:rPr lang="e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CIENCIAS </a:t>
            </a:r>
            <a:r>
              <a:rPr lang="es-EC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DE LA INGENIERIA Y APLICADAS</a:t>
            </a:r>
            <a:endParaRPr lang="e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15826" y="2264495"/>
            <a:ext cx="4378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50004" y="3133394"/>
            <a:ext cx="8817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TEMA: 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Conexión de WEKA con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Aprendizaje Automático </a:t>
            </a:r>
            <a:endParaRPr lang="es-E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Aplicado a la base de datos Relaciones Laborales.</a:t>
            </a:r>
            <a:endParaRPr lang="es-MX" sz="2000" dirty="0"/>
          </a:p>
        </p:txBody>
      </p:sp>
      <p:sp>
        <p:nvSpPr>
          <p:cNvPr id="6" name="Rectángulo 5"/>
          <p:cNvSpPr/>
          <p:nvPr/>
        </p:nvSpPr>
        <p:spPr>
          <a:xfrm>
            <a:off x="2009496" y="421743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1147" y="4586762"/>
            <a:ext cx="3048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Sandoval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 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Sánchez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Carolina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Sánchez Johana 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Sarco Magaly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Santana Kevin</a:t>
            </a:r>
          </a:p>
          <a:p>
            <a:r>
              <a:rPr lang="es-MX" sz="3200" dirty="0"/>
              <a:t/>
            </a:r>
            <a:br>
              <a:rPr lang="es-MX" sz="3200" dirty="0"/>
            </a:br>
            <a:endParaRPr lang="es-EC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ntendiendo a W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51" y="3905015"/>
            <a:ext cx="4011408" cy="24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9878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73936"/>
              </p:ext>
            </p:extLst>
          </p:nvPr>
        </p:nvGraphicFramePr>
        <p:xfrm>
          <a:off x="6872099" y="569125"/>
          <a:ext cx="4168355" cy="5501057"/>
        </p:xfrm>
        <a:graphic>
          <a:graphicData uri="http://schemas.openxmlformats.org/drawingml/2006/table">
            <a:tbl>
              <a:tblPr/>
              <a:tblGrid>
                <a:gridCol w="1271960">
                  <a:extLst>
                    <a:ext uri="{9D8B030D-6E8A-4147-A177-3AD203B41FA5}">
                      <a16:colId xmlns="" xmlns:a16="http://schemas.microsoft.com/office/drawing/2014/main" val="1142207034"/>
                    </a:ext>
                  </a:extLst>
                </a:gridCol>
                <a:gridCol w="2896395">
                  <a:extLst>
                    <a:ext uri="{9D8B030D-6E8A-4147-A177-3AD203B41FA5}">
                      <a16:colId xmlns="" xmlns:a16="http://schemas.microsoft.com/office/drawing/2014/main" val="947522327"/>
                    </a:ext>
                  </a:extLst>
                </a:gridCol>
              </a:tblGrid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Número 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Atributo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5952549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Duración 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7726245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aumento-salario-primer año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382349"/>
                  </a:ext>
                </a:extLst>
              </a:tr>
              <a:tr h="420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aumento de salario de segundo año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5538895"/>
                  </a:ext>
                </a:extLst>
              </a:tr>
              <a:tr h="420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aumento de salario al tercer año</a:t>
                      </a:r>
                      <a:endParaRPr lang="es-EC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8204098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ajuste por costo de vida</a:t>
                      </a:r>
                      <a:endParaRPr lang="es-EC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0638581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Horas Laborales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0352664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pensión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804829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pago en espera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2237982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diferencial de cambio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932116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subsidio de educación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8389858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días feriados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1260544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vacaciones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9656354"/>
                  </a:ext>
                </a:extLst>
              </a:tr>
              <a:tr h="375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asistencia-por-discapacidad-a-largo-plazo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0017652"/>
                  </a:ext>
                </a:extLst>
              </a:tr>
              <a:tr h="420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contribución al plan dental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4943607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ayuda para el duelo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068591"/>
                  </a:ext>
                </a:extLst>
              </a:tr>
              <a:tr h="420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contribución al plan de salud</a:t>
                      </a:r>
                      <a:endParaRPr lang="es-EC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81884013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s-MX" sz="160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Clase</a:t>
                      </a:r>
                      <a:endParaRPr lang="es-MX" sz="1600" dirty="0">
                        <a:effectLst/>
                      </a:endParaRPr>
                    </a:p>
                  </a:txBody>
                  <a:tcPr marL="31706" marR="31706" marT="31706" marB="317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2853063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89305" y="1496333"/>
            <a:ext cx="51739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/>
              <a:t>La base de datos que se utilizó se denomina </a:t>
            </a:r>
            <a:r>
              <a:rPr lang="es-ES" sz="1600" b="1" dirty="0" err="1"/>
              <a:t>labor.arff</a:t>
            </a:r>
            <a:endParaRPr lang="es-ES" sz="1600" b="1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 dirty="0"/>
              <a:t>El data set cuenta con 17 atributos por registro y un total de 57 registros, la DATA proviene de un caso de negociación laboral canadiense. Predice el resultado final de la negociación laboral basado en la información personal del trabajador.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117330" y="741196"/>
            <a:ext cx="45841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/>
              <a:t>DESCRIPCION DE LOS DATOS</a:t>
            </a:r>
          </a:p>
        </p:txBody>
      </p:sp>
      <p:sp>
        <p:nvSpPr>
          <p:cNvPr id="5" name="Rectángulo 10"/>
          <p:cNvSpPr/>
          <p:nvPr/>
        </p:nvSpPr>
        <p:spPr>
          <a:xfrm>
            <a:off x="889305" y="3640370"/>
            <a:ext cx="5289982" cy="95410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/>
              <a:t>ALGORITMO SELECCIONADO C4.5(J48)</a:t>
            </a:r>
          </a:p>
        </p:txBody>
      </p:sp>
      <p:sp>
        <p:nvSpPr>
          <p:cNvPr id="6" name="CuadroTexto 1"/>
          <p:cNvSpPr txBox="1"/>
          <p:nvPr/>
        </p:nvSpPr>
        <p:spPr>
          <a:xfrm>
            <a:off x="813414" y="4594477"/>
            <a:ext cx="5307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C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1600" dirty="0"/>
              <a:t>Los árboles de decisión generados por C4.5 pueden ser usados para clasificación, y por esta razón, está casi siempre referido como un clasificador estadístico</a:t>
            </a:r>
            <a:r>
              <a:rPr lang="es-EC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C" dirty="0"/>
              <a:t/>
            </a:r>
            <a:br>
              <a:rPr lang="es-EC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0463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4200" y="2852174"/>
            <a:ext cx="55754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C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sz="1600" dirty="0" err="1"/>
              <a:t>Tkinter</a:t>
            </a:r>
            <a:r>
              <a:rPr lang="es-EC" sz="1600" dirty="0"/>
              <a:t> </a:t>
            </a:r>
            <a:r>
              <a:rPr lang="es-EC" sz="1600" dirty="0" smtClean="0"/>
              <a:t> proporciona </a:t>
            </a:r>
            <a:r>
              <a:rPr lang="es-EC" sz="1600" dirty="0"/>
              <a:t>un conjunto de herramientas robusto e independiente de la plataforma para administrar ventanas</a:t>
            </a:r>
            <a:r>
              <a:rPr lang="es-EC" sz="1600" dirty="0" smtClean="0"/>
              <a:t>.</a:t>
            </a:r>
          </a:p>
          <a:p>
            <a:pPr algn="just"/>
            <a:r>
              <a:rPr lang="es-EC" sz="1600" dirty="0" smtClean="0"/>
              <a:t>Es </a:t>
            </a:r>
            <a:r>
              <a:rPr lang="es-EC" sz="1600" dirty="0"/>
              <a:t>una capa orientada a objetos basada en </a:t>
            </a:r>
            <a:r>
              <a:rPr lang="es-EC" sz="1600" dirty="0" err="1"/>
              <a:t>Tcl</a:t>
            </a:r>
            <a:r>
              <a:rPr lang="es-EC" sz="1600" dirty="0"/>
              <a:t> (sencillo y versátil lenguaje de programación open-</a:t>
            </a:r>
            <a:r>
              <a:rPr lang="es-EC" sz="1600" dirty="0" err="1"/>
              <a:t>source</a:t>
            </a:r>
            <a:r>
              <a:rPr lang="es-EC" sz="1600" dirty="0"/>
              <a:t>) y </a:t>
            </a:r>
            <a:r>
              <a:rPr lang="es-EC" sz="1600" dirty="0" err="1"/>
              <a:t>Tk</a:t>
            </a:r>
            <a:r>
              <a:rPr lang="es-EC" sz="1600" dirty="0"/>
              <a:t> (la herramienta GUI estándar para </a:t>
            </a:r>
            <a:r>
              <a:rPr lang="es-EC" sz="1600" dirty="0" err="1"/>
              <a:t>Tcl</a:t>
            </a:r>
            <a:r>
              <a:rPr lang="es-EC" sz="1600" dirty="0"/>
              <a:t>).</a:t>
            </a:r>
            <a:r>
              <a:rPr lang="es-EC" dirty="0"/>
              <a:t/>
            </a:r>
            <a:br>
              <a:rPr lang="es-EC" dirty="0"/>
            </a:b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011887" y="1464412"/>
            <a:ext cx="5673118" cy="132343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C" sz="2800" b="1" dirty="0" smtClean="0"/>
              <a:t>INTERFAZ GRÁFICA EN PYTHON CON TKINTER</a:t>
            </a:r>
          </a:p>
          <a:p>
            <a:pPr algn="ctr"/>
            <a:endParaRPr lang="es-E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PC\Downloads\photo5179349093321910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92" y="867779"/>
            <a:ext cx="46672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349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73792" y="966614"/>
            <a:ext cx="681105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C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C" dirty="0" smtClean="0"/>
              <a:t>Para utilizar </a:t>
            </a:r>
            <a:r>
              <a:rPr lang="es-EC" dirty="0"/>
              <a:t>P</a:t>
            </a:r>
            <a:r>
              <a:rPr lang="es-EC" dirty="0" smtClean="0"/>
              <a:t>ython con </a:t>
            </a:r>
            <a:r>
              <a:rPr lang="es-EC" dirty="0" err="1"/>
              <a:t>W</a:t>
            </a:r>
            <a:r>
              <a:rPr lang="es-EC" dirty="0" err="1" smtClean="0"/>
              <a:t>eka</a:t>
            </a:r>
            <a:r>
              <a:rPr lang="es-EC" dirty="0" smtClean="0"/>
              <a:t> se debe instalar </a:t>
            </a:r>
            <a:r>
              <a:rPr lang="es-EC" dirty="0" smtClean="0"/>
              <a:t>las bibliotecas </a:t>
            </a:r>
            <a:r>
              <a:rPr lang="es-EC" dirty="0"/>
              <a:t>en </a:t>
            </a:r>
            <a:r>
              <a:rPr lang="es-EC" dirty="0" smtClean="0"/>
              <a:t>la máquina de preferencia en un entorno virtual.</a:t>
            </a:r>
          </a:p>
          <a:p>
            <a:pPr algn="just"/>
            <a:r>
              <a:rPr lang="es-ES" b="1" dirty="0" smtClean="0"/>
              <a:t>Requisitos:</a:t>
            </a:r>
          </a:p>
          <a:p>
            <a:pPr marL="285750" indent="-285750" algn="just">
              <a:buFontTx/>
              <a:buChar char="-"/>
            </a:pPr>
            <a:r>
              <a:rPr lang="es-ES" dirty="0" smtClean="0"/>
              <a:t>Python3 </a:t>
            </a:r>
            <a:r>
              <a:rPr lang="es-ES" dirty="0" smtClean="0"/>
              <a:t>de 32 o 64 bits</a:t>
            </a:r>
          </a:p>
          <a:p>
            <a:pPr marL="285750" indent="-285750" algn="just">
              <a:buFontTx/>
              <a:buChar char="-"/>
            </a:pPr>
            <a:r>
              <a:rPr lang="es-ES" dirty="0" smtClean="0"/>
              <a:t>JDK </a:t>
            </a:r>
            <a:r>
              <a:rPr lang="es-ES" dirty="0" smtClean="0"/>
              <a:t>1.8 o superior de </a:t>
            </a:r>
            <a:r>
              <a:rPr lang="es-ES" dirty="0" smtClean="0"/>
              <a:t>32 o 64 </a:t>
            </a:r>
            <a:r>
              <a:rPr lang="es-ES" dirty="0" smtClean="0"/>
              <a:t>bits</a:t>
            </a:r>
          </a:p>
          <a:p>
            <a:pPr algn="just"/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b="1" dirty="0" smtClean="0"/>
              <a:t> Nota</a:t>
            </a:r>
            <a:r>
              <a:rPr lang="es-ES" dirty="0" smtClean="0"/>
              <a:t>: Tanto </a:t>
            </a:r>
            <a:r>
              <a:rPr lang="es-ES" dirty="0" err="1" smtClean="0"/>
              <a:t>Python</a:t>
            </a:r>
            <a:r>
              <a:rPr lang="es-ES" dirty="0" smtClean="0"/>
              <a:t> como JDK deben ser de la misma 	arquitectura.</a:t>
            </a:r>
          </a:p>
          <a:p>
            <a:pPr algn="just"/>
            <a:r>
              <a:rPr lang="es-ES" dirty="0" smtClean="0"/>
              <a:t>-   Instalar </a:t>
            </a:r>
            <a:r>
              <a:rPr lang="es-ES" dirty="0"/>
              <a:t>la </a:t>
            </a:r>
            <a:r>
              <a:rPr lang="es-ES" dirty="0" err="1" smtClean="0"/>
              <a:t>Pip</a:t>
            </a:r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dirty="0" smtClean="0"/>
              <a:t>Instalar la librería </a:t>
            </a:r>
            <a:r>
              <a:rPr lang="es-ES" b="1" dirty="0" err="1" smtClean="0"/>
              <a:t>numpy</a:t>
            </a:r>
            <a:r>
              <a:rPr lang="es-ES" b="1" dirty="0" smtClean="0"/>
              <a:t> </a:t>
            </a:r>
          </a:p>
          <a:p>
            <a:pPr marL="285750" indent="-285750" algn="just">
              <a:buFontTx/>
              <a:buChar char="-"/>
            </a:pPr>
            <a:r>
              <a:rPr lang="es-ES" dirty="0" smtClean="0"/>
              <a:t>Instalar la librería </a:t>
            </a:r>
            <a:r>
              <a:rPr lang="es-ES" b="1" dirty="0" err="1" smtClean="0"/>
              <a:t>Javabridge</a:t>
            </a:r>
            <a:r>
              <a:rPr lang="es-ES" b="1" dirty="0" smtClean="0"/>
              <a:t> </a:t>
            </a:r>
          </a:p>
          <a:p>
            <a:pPr algn="ctr"/>
            <a:r>
              <a:rPr lang="es-ES" dirty="0" smtClean="0"/>
              <a:t>Para </a:t>
            </a:r>
            <a:r>
              <a:rPr lang="es-ES" dirty="0" smtClean="0"/>
              <a:t>poder utilizar </a:t>
            </a:r>
            <a:r>
              <a:rPr lang="es-ES" dirty="0" smtClean="0"/>
              <a:t>los algoritmos de </a:t>
            </a:r>
            <a:r>
              <a:rPr lang="es-ES" dirty="0" err="1" smtClean="0"/>
              <a:t>Weka</a:t>
            </a:r>
            <a:r>
              <a:rPr lang="es-ES" dirty="0" smtClean="0"/>
              <a:t> </a:t>
            </a:r>
            <a:r>
              <a:rPr lang="es-ES" dirty="0" smtClean="0"/>
              <a:t>en Python se necesita la biblioteca:</a:t>
            </a:r>
          </a:p>
          <a:p>
            <a:pPr lvl="1" algn="just"/>
            <a:r>
              <a:rPr lang="es-EC" b="1" dirty="0" smtClean="0"/>
              <a:t>python-weka-wrapper3: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P</a:t>
            </a:r>
            <a:r>
              <a:rPr lang="es-ES" dirty="0" smtClean="0"/>
              <a:t>roporciona </a:t>
            </a:r>
            <a:r>
              <a:rPr lang="es-ES" dirty="0"/>
              <a:t>una envoltura delgada alrededor de la funcionalidad </a:t>
            </a:r>
            <a:r>
              <a:rPr lang="es-ES" dirty="0" smtClean="0"/>
              <a:t>básica de </a:t>
            </a:r>
            <a:r>
              <a:rPr lang="es-ES" dirty="0" err="1"/>
              <a:t>W</a:t>
            </a:r>
            <a:r>
              <a:rPr lang="es-ES" dirty="0" err="1" smtClean="0"/>
              <a:t>eka</a:t>
            </a:r>
            <a:endParaRPr lang="es-EC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 PWW3 utiliza la librería </a:t>
            </a:r>
            <a:r>
              <a:rPr lang="es-ES" b="1" dirty="0" err="1" smtClean="0"/>
              <a:t>javabridge</a:t>
            </a:r>
            <a:r>
              <a:rPr lang="es-ES" dirty="0"/>
              <a:t> que facilita el inicio de una </a:t>
            </a:r>
            <a:r>
              <a:rPr lang="es-ES" dirty="0" smtClean="0"/>
              <a:t>máquina </a:t>
            </a:r>
            <a:r>
              <a:rPr lang="es-ES" dirty="0"/>
              <a:t>virtual Java (JVM) desde </a:t>
            </a:r>
            <a:r>
              <a:rPr lang="es-ES" dirty="0" err="1"/>
              <a:t>Python</a:t>
            </a:r>
            <a:r>
              <a:rPr lang="es-ES" dirty="0"/>
              <a:t> e interactuar con </a:t>
            </a:r>
            <a:r>
              <a:rPr lang="es-ES" dirty="0" smtClean="0"/>
              <a:t>ella</a:t>
            </a:r>
            <a:r>
              <a:rPr lang="es-ES" b="1" dirty="0" smtClean="0"/>
              <a:t> </a:t>
            </a:r>
            <a:r>
              <a:rPr lang="es-ES" dirty="0" smtClean="0"/>
              <a:t>y permitir </a:t>
            </a:r>
            <a:r>
              <a:rPr lang="es-ES" dirty="0" smtClean="0"/>
              <a:t>ejecutan los procesos de </a:t>
            </a:r>
            <a:r>
              <a:rPr lang="es-ES" dirty="0" err="1" smtClean="0"/>
              <a:t>Weka</a:t>
            </a:r>
            <a:r>
              <a:rPr lang="es-ES" dirty="0" smtClean="0"/>
              <a:t>.</a:t>
            </a:r>
            <a:r>
              <a:rPr lang="es-EC" sz="2000" dirty="0"/>
              <a:t/>
            </a:r>
            <a:br>
              <a:rPr lang="es-EC" sz="2000" dirty="0"/>
            </a:br>
            <a:endParaRPr lang="es-MX" sz="2000" dirty="0"/>
          </a:p>
        </p:txBody>
      </p:sp>
      <p:sp>
        <p:nvSpPr>
          <p:cNvPr id="11" name="Rectángulo 10"/>
          <p:cNvSpPr/>
          <p:nvPr/>
        </p:nvSpPr>
        <p:spPr>
          <a:xfrm>
            <a:off x="3448624" y="312738"/>
            <a:ext cx="5289982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/>
              <a:t>WEKA CON PYTHON</a:t>
            </a:r>
          </a:p>
        </p:txBody>
      </p:sp>
      <p:pic>
        <p:nvPicPr>
          <p:cNvPr id="1026" name="Picture 2" descr="Weka 3.9.5 Download | TechS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622" y="1248826"/>
            <a:ext cx="2696242" cy="26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Todo lo que necesitas para aprender PYTHON ya 🔥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4" name="AutoShape 6" descr="Todo lo que necesitas para aprender PYTHON ya 🔥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5" name="AutoShape 8" descr="Todo lo que necesitas para aprender PYTHON ya 🔥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36" name="Picture 12" descr="Historia de Python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50" y="3166015"/>
            <a:ext cx="2461232" cy="24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0864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85192" y="2307465"/>
            <a:ext cx="5784668" cy="1486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solidFill>
                  <a:schemeClr val="tx1"/>
                </a:solidFill>
              </a:rPr>
              <a:t>PRÁCTICA</a:t>
            </a:r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374</TotalTime>
  <Words>294</Words>
  <Application>Microsoft Office PowerPoint</Application>
  <PresentationFormat>Personalizado</PresentationFormat>
  <Paragraphs>73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INTEL 2019</dc:creator>
  <cp:lastModifiedBy>Bryan Sandoval</cp:lastModifiedBy>
  <cp:revision>25</cp:revision>
  <dcterms:created xsi:type="dcterms:W3CDTF">2021-06-25T03:26:02Z</dcterms:created>
  <dcterms:modified xsi:type="dcterms:W3CDTF">2021-07-24T18:00:40Z</dcterms:modified>
</cp:coreProperties>
</file>