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9" r:id="rId4"/>
    <p:sldId id="260" r:id="rId5"/>
    <p:sldId id="261" r:id="rId6"/>
    <p:sldId id="263" r:id="rId7"/>
    <p:sldId id="264" r:id="rId8"/>
    <p:sldId id="270" r:id="rId9"/>
    <p:sldId id="265" r:id="rId10"/>
    <p:sldId id="272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A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8"/>
    <p:restoredTop sz="93981"/>
  </p:normalViewPr>
  <p:slideViewPr>
    <p:cSldViewPr snapToGrid="0" snapToObjects="1">
      <p:cViewPr>
        <p:scale>
          <a:sx n="89" d="100"/>
          <a:sy n="89" d="100"/>
        </p:scale>
        <p:origin x="15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076C4-495E-FD49-BECA-48E0C19E1504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6E4E-DFB5-214F-86BF-DEE69DF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4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9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3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6E4E-DFB5-214F-86BF-DEE69DFB9C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siquisoft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jpe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D7D31"/>
                </a:solidFill>
              </a:rPr>
              <a:t>Si Quis </a:t>
            </a:r>
            <a:r>
              <a:rPr lang="en-US" dirty="0">
                <a:solidFill>
                  <a:srgbClr val="AA56FF"/>
                </a:solidFill>
              </a:rPr>
              <a:t>Software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0026" y="3257622"/>
            <a:ext cx="3826470" cy="2000250"/>
          </a:xfrm>
        </p:spPr>
        <p:txBody>
          <a:bodyPr>
            <a:normAutofit/>
          </a:bodyPr>
          <a:lstStyle/>
          <a:p>
            <a:pPr algn="r"/>
            <a:r>
              <a:rPr lang="en-US" sz="2400" cap="none" dirty="0" smtClean="0">
                <a:solidFill>
                  <a:srgbClr val="AA56FF"/>
                </a:solidFill>
                <a:latin typeface="Arial" charset="0"/>
                <a:ea typeface="Arial" charset="0"/>
                <a:cs typeface="Arial" charset="0"/>
              </a:rPr>
              <a:t>By Intention    </a:t>
            </a:r>
          </a:p>
          <a:p>
            <a:pPr algn="r"/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We are passionate about building technologies to change peoples lives</a:t>
            </a:r>
            <a:endParaRPr lang="en-US" sz="2400" cap="none" dirty="0" smtClean="0">
              <a:solidFill>
                <a:srgbClr val="AA56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48" y="17925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Pathways Into The Thriving Passion Economy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326316" y="3257622"/>
            <a:ext cx="4169729" cy="200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cap="none" dirty="0" smtClean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rPr>
              <a:t>For Intention    </a:t>
            </a:r>
          </a:p>
          <a:p>
            <a:pPr algn="l"/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Peoples lives can change</a:t>
            </a:r>
            <a:br>
              <a:rPr lang="en-US" cap="none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when they're following</a:t>
            </a:r>
            <a:br>
              <a:rPr lang="en-US" cap="none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their</a:t>
            </a:r>
            <a:r>
              <a:rPr lang="en-US" cap="non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passions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0" y="3375606"/>
            <a:ext cx="0" cy="13262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289585">
            <a:off x="10488465" y="944311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SiQui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201137" y="2373781"/>
            <a:ext cx="581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Accessing prosperity through passions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654" y="5537551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www.siquisoft.com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554480" y="676534"/>
            <a:ext cx="6702829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D7D31"/>
                </a:solidFill>
              </a:rPr>
              <a:t>Go to </a:t>
            </a:r>
            <a:r>
              <a:rPr lang="en-US" dirty="0">
                <a:solidFill>
                  <a:srgbClr val="AA56FF"/>
                </a:solidFill>
              </a:rPr>
              <a:t>market Strategy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47945"/>
            <a:ext cx="12192000" cy="736839"/>
          </a:xfrm>
        </p:spPr>
        <p:txBody>
          <a:bodyPr anchor="t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800" cap="none" dirty="0" smtClean="0">
                <a:effectLst/>
                <a:ea typeface="Arial" charset="0"/>
                <a:cs typeface="Arial" charset="0"/>
              </a:rPr>
              <a:t>Three phased approach for our go-to-market strategy</a:t>
            </a:r>
            <a:endParaRPr lang="en-US" sz="2800" cap="none" dirty="0">
              <a:effectLst/>
              <a:ea typeface="Arial" charset="0"/>
              <a:cs typeface="Arial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2400" b="1" cap="none" dirty="0" smtClean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62339" y="949870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 love to fly !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28071" y="2084784"/>
            <a:ext cx="29264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A56FF"/>
                </a:solidFill>
                <a:ea typeface="Arial" charset="0"/>
                <a:cs typeface="Arial" charset="0"/>
              </a:rPr>
              <a:t>Launch Three Beta-Sites</a:t>
            </a:r>
          </a:p>
          <a:p>
            <a:endParaRPr lang="en-US" dirty="0">
              <a:solidFill>
                <a:srgbClr val="AA56FF"/>
              </a:solidFill>
              <a:ea typeface="Arial" charset="0"/>
              <a:cs typeface="Arial" charset="0"/>
            </a:endParaRPr>
          </a:p>
          <a:p>
            <a:endParaRPr lang="en-US" dirty="0" smtClean="0">
              <a:solidFill>
                <a:srgbClr val="AA56FF"/>
              </a:solidFill>
              <a:ea typeface="Arial" charset="0"/>
              <a:cs typeface="Arial" charset="0"/>
            </a:endParaRPr>
          </a:p>
          <a:p>
            <a:r>
              <a:rPr lang="en-US" sz="1600" dirty="0" smtClean="0">
                <a:ea typeface="Arial" charset="0"/>
                <a:cs typeface="Arial" charset="0"/>
              </a:rPr>
              <a:t>Aircraftwest - owned and operated by Si Quis Software, and two other development partner sites to be determined.</a:t>
            </a:r>
          </a:p>
          <a:p>
            <a:endParaRPr lang="en-US" sz="1600" dirty="0"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Six months of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Only uses “Front-end”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Back-end development waiting to finalize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Finalize AI algorithms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Use learns to finish programming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795" y="2084784"/>
            <a:ext cx="34220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7D31"/>
                </a:solidFill>
                <a:ea typeface="Arial" charset="0"/>
                <a:cs typeface="Arial" charset="0"/>
              </a:rPr>
              <a:t>Finalize Platform Functionality</a:t>
            </a:r>
          </a:p>
          <a:p>
            <a:endParaRPr lang="en-US" sz="1600" dirty="0" smtClean="0">
              <a:ea typeface="Arial" charset="0"/>
              <a:cs typeface="Arial" charset="0"/>
            </a:endParaRPr>
          </a:p>
          <a:p>
            <a:r>
              <a:rPr lang="en-US" sz="1600" dirty="0" smtClean="0">
                <a:ea typeface="Arial" charset="0"/>
                <a:cs typeface="Arial" charset="0"/>
              </a:rPr>
              <a:t>Using learns from beta-site ops,</a:t>
            </a:r>
          </a:p>
          <a:p>
            <a:r>
              <a:rPr lang="en-US" sz="1600" dirty="0">
                <a:ea typeface="Arial" charset="0"/>
                <a:cs typeface="Arial" charset="0"/>
              </a:rPr>
              <a:t>w</a:t>
            </a:r>
            <a:r>
              <a:rPr lang="en-US" sz="1600" dirty="0" smtClean="0">
                <a:ea typeface="Arial" charset="0"/>
                <a:cs typeface="Arial" charset="0"/>
              </a:rPr>
              <a:t>e will finalize site requirements</a:t>
            </a:r>
          </a:p>
          <a:p>
            <a:r>
              <a:rPr lang="en-US" sz="1600" dirty="0">
                <a:ea typeface="Arial" charset="0"/>
                <a:cs typeface="Arial" charset="0"/>
              </a:rPr>
              <a:t>a</a:t>
            </a:r>
            <a:r>
              <a:rPr lang="en-US" sz="1600" dirty="0" smtClean="0">
                <a:ea typeface="Arial" charset="0"/>
                <a:cs typeface="Arial" charset="0"/>
              </a:rPr>
              <a:t>nd launch back-end of platform.</a:t>
            </a:r>
            <a:br>
              <a:rPr lang="en-US" sz="1600" dirty="0" smtClean="0">
                <a:ea typeface="Arial" charset="0"/>
                <a:cs typeface="Arial" charset="0"/>
              </a:rPr>
            </a:br>
            <a:r>
              <a:rPr lang="en-US" sz="1600" dirty="0" smtClean="0">
                <a:ea typeface="Arial" charset="0"/>
                <a:cs typeface="Arial" charset="0"/>
              </a:rPr>
              <a:t/>
            </a:r>
            <a:br>
              <a:rPr lang="en-US" sz="1600" dirty="0" smtClean="0">
                <a:ea typeface="Arial" charset="0"/>
                <a:cs typeface="Arial" charset="0"/>
              </a:rPr>
            </a:br>
            <a:r>
              <a:rPr lang="en-US" sz="1600" dirty="0" smtClean="0">
                <a:ea typeface="Arial" charset="0"/>
                <a:cs typeface="Arial" charset="0"/>
              </a:rPr>
              <a:t>No later than 6 months from start of Beta-Sites</a:t>
            </a:r>
            <a:br>
              <a:rPr lang="en-US" sz="1600" dirty="0" smtClean="0">
                <a:ea typeface="Arial" charset="0"/>
                <a:cs typeface="Arial" charset="0"/>
              </a:rPr>
            </a:br>
            <a:endParaRPr lang="en-US" sz="1600" dirty="0" smtClean="0"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Pricing model refined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Marketing structure refined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Integrations refined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Teams expanded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Version 1 Prod complete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71" y="2479633"/>
            <a:ext cx="2512581" cy="4178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9179" y="2084783"/>
            <a:ext cx="35253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A56FF"/>
                </a:solidFill>
                <a:ea typeface="Arial" charset="0"/>
                <a:cs typeface="Arial" charset="0"/>
              </a:rPr>
              <a:t>Launch Full-Featured Platform</a:t>
            </a:r>
          </a:p>
          <a:p>
            <a:endParaRPr lang="en-US" dirty="0" smtClean="0">
              <a:solidFill>
                <a:srgbClr val="AA56FF"/>
              </a:solidFill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Teams in place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Marketing &amp; Sales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On-boarding &amp; Support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a typeface="Arial" charset="0"/>
                <a:cs typeface="Arial" charset="0"/>
              </a:rPr>
              <a:t>Executing on business plan</a:t>
            </a:r>
          </a:p>
          <a:p>
            <a:endParaRPr lang="en-US" sz="1600" dirty="0" smtClean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00022" y="949870"/>
            <a:ext cx="2286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Don’t forget to mention me!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89966" y="1643101"/>
            <a:ext cx="408079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		Brent </a:t>
            </a:r>
            <a:r>
              <a:rPr lang="en-US" sz="1400" b="1" dirty="0"/>
              <a:t>Bostwick,</a:t>
            </a:r>
            <a:r>
              <a:rPr lang="en-US" sz="1400" i="1" dirty="0"/>
              <a:t> </a:t>
            </a:r>
            <a:endParaRPr lang="en-US" sz="1400" i="1" dirty="0" smtClean="0"/>
          </a:p>
          <a:p>
            <a:r>
              <a:rPr lang="en-US" sz="1400" i="1" dirty="0" smtClean="0"/>
              <a:t>		Founder </a:t>
            </a:r>
            <a:r>
              <a:rPr lang="en-US" sz="1400" i="1" dirty="0"/>
              <a:t>and Managing </a:t>
            </a:r>
            <a:r>
              <a:rPr lang="en-US" sz="1400" i="1" dirty="0" smtClean="0"/>
              <a:t>Member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Brent is a passionate entrepreneur with years </a:t>
            </a:r>
            <a:endParaRPr lang="en-US" sz="1400" dirty="0" smtClean="0"/>
          </a:p>
          <a:p>
            <a:r>
              <a:rPr lang="en-US" sz="1400" dirty="0" smtClean="0"/>
              <a:t>of </a:t>
            </a:r>
            <a:r>
              <a:rPr lang="en-US" sz="1400" dirty="0"/>
              <a:t>experience running companies in the </a:t>
            </a:r>
            <a:r>
              <a:rPr lang="en-US" sz="1400" dirty="0" smtClean="0"/>
              <a:t>b2b software</a:t>
            </a:r>
            <a:r>
              <a:rPr lang="en-US" sz="1400" dirty="0"/>
              <a:t>, alternative energy and multi-channel consumer products space. Brent's experiences include </a:t>
            </a:r>
            <a:r>
              <a:rPr lang="en-US" sz="1400" dirty="0" smtClean="0"/>
              <a:t>leading </a:t>
            </a:r>
            <a:r>
              <a:rPr lang="en-US" sz="1400" dirty="0"/>
              <a:t>small organizations of 10 to larger organizations of 700+; revenues from $1M to $150M; and equity raises with angles to VC’s of $750K to </a:t>
            </a:r>
            <a:r>
              <a:rPr lang="en-US" sz="1400" dirty="0" smtClean="0"/>
              <a:t>$</a:t>
            </a:r>
            <a:r>
              <a:rPr lang="en-US" sz="1400" dirty="0"/>
              <a:t>134M. </a:t>
            </a:r>
            <a:endParaRPr lang="en-US" sz="1400" dirty="0" smtClean="0"/>
          </a:p>
          <a:p>
            <a:endParaRPr lang="en-US" sz="1100" dirty="0"/>
          </a:p>
          <a:p>
            <a:r>
              <a:rPr lang="en-US" sz="1400" dirty="0" smtClean="0"/>
              <a:t>Brent </a:t>
            </a:r>
            <a:r>
              <a:rPr lang="en-US" sz="1400" dirty="0"/>
              <a:t>is also a passionate and avid pilot with multiple ratings and over 6,000 hours of flight time in more than 35 different </a:t>
            </a:r>
            <a:r>
              <a:rPr lang="en-US" sz="1400" dirty="0" smtClean="0"/>
              <a:t>aircraft. </a:t>
            </a:r>
          </a:p>
          <a:p>
            <a:endParaRPr lang="en-US" sz="1100" dirty="0"/>
          </a:p>
          <a:p>
            <a:r>
              <a:rPr lang="en-US" sz="1400" dirty="0"/>
              <a:t>Brent is full-time (24/7) managing and working on this project.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1" y="1567561"/>
            <a:ext cx="52133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		Bryan </a:t>
            </a:r>
            <a:r>
              <a:rPr lang="en-US" sz="1400" b="1" dirty="0"/>
              <a:t>Reed, </a:t>
            </a:r>
            <a:endParaRPr lang="en-US" sz="1400" b="1" dirty="0" smtClean="0"/>
          </a:p>
          <a:p>
            <a:r>
              <a:rPr lang="en-US" sz="1400" dirty="0" smtClean="0"/>
              <a:t>		Founder </a:t>
            </a:r>
            <a:r>
              <a:rPr lang="en-US" sz="1400" dirty="0"/>
              <a:t>and Member 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Bryan </a:t>
            </a:r>
            <a:r>
              <a:rPr lang="en-US" sz="1400" dirty="0"/>
              <a:t>is a passionate </a:t>
            </a:r>
            <a:r>
              <a:rPr lang="en-US" sz="1400" dirty="0" smtClean="0"/>
              <a:t>and </a:t>
            </a:r>
            <a:r>
              <a:rPr lang="en-US" sz="1400" dirty="0"/>
              <a:t>self-motivated software engineer and </a:t>
            </a:r>
            <a:r>
              <a:rPr lang="en-US" sz="1400" dirty="0" smtClean="0"/>
              <a:t>developer </a:t>
            </a:r>
            <a:r>
              <a:rPr lang="en-US" sz="1400" dirty="0"/>
              <a:t>who enjoys building end to end applications. He is focused on system </a:t>
            </a:r>
            <a:r>
              <a:rPr lang="en-US" sz="1400" dirty="0" smtClean="0"/>
              <a:t>architecture </a:t>
            </a:r>
            <a:r>
              <a:rPr lang="en-US" sz="1400" dirty="0"/>
              <a:t>and </a:t>
            </a:r>
            <a:r>
              <a:rPr lang="en-US" sz="1400" dirty="0" smtClean="0"/>
              <a:t>system </a:t>
            </a:r>
            <a:r>
              <a:rPr lang="en-US" sz="1400" dirty="0"/>
              <a:t>scaling to ensure smooth and seamless growth </a:t>
            </a:r>
            <a:r>
              <a:rPr lang="en-US" sz="1400" dirty="0" smtClean="0"/>
              <a:t>potential </a:t>
            </a:r>
            <a:r>
              <a:rPr lang="en-US" sz="1400" dirty="0"/>
              <a:t>while ensuring </a:t>
            </a:r>
            <a:r>
              <a:rPr lang="en-US" sz="1400" dirty="0" smtClean="0"/>
              <a:t>maintainability </a:t>
            </a:r>
            <a:r>
              <a:rPr lang="en-US" sz="1400" dirty="0"/>
              <a:t>through code efficiencies. In addition, Bryan has years of </a:t>
            </a:r>
            <a:r>
              <a:rPr lang="en-US" sz="1400" dirty="0" smtClean="0"/>
              <a:t>experience </a:t>
            </a:r>
            <a:r>
              <a:rPr lang="en-US" sz="1400" dirty="0"/>
              <a:t>in large scale multi-tenant database driven applications and systems integrations. </a:t>
            </a:r>
            <a:r>
              <a:rPr lang="en-US" sz="1400" dirty="0" smtClean="0"/>
              <a:t>Bryan </a:t>
            </a:r>
            <a:r>
              <a:rPr lang="en-US" sz="1400" dirty="0"/>
              <a:t>has held prominent positions in back-end software development for </a:t>
            </a:r>
            <a:r>
              <a:rPr lang="en-US" sz="1400" dirty="0" err="1"/>
              <a:t>Commrse</a:t>
            </a:r>
            <a:r>
              <a:rPr lang="en-US" sz="1400" dirty="0"/>
              <a:t>, </a:t>
            </a:r>
            <a:r>
              <a:rPr lang="en-US" sz="1400" dirty="0" err="1"/>
              <a:t>Sitecrafting</a:t>
            </a:r>
            <a:r>
              <a:rPr lang="en-US" sz="1400" dirty="0"/>
              <a:t>, </a:t>
            </a:r>
            <a:r>
              <a:rPr lang="en-US" sz="1400" dirty="0" err="1" smtClean="0"/>
              <a:t>Brightleaf</a:t>
            </a:r>
            <a:r>
              <a:rPr lang="en-US" sz="1400" dirty="0" smtClean="0"/>
              <a:t> </a:t>
            </a:r>
            <a:r>
              <a:rPr lang="en-US" sz="1400" dirty="0"/>
              <a:t>Web and others. </a:t>
            </a:r>
            <a:endParaRPr lang="en-US" sz="1400" dirty="0" smtClean="0"/>
          </a:p>
          <a:p>
            <a:endParaRPr lang="en-US" sz="1100" dirty="0"/>
          </a:p>
          <a:p>
            <a:r>
              <a:rPr lang="en-US" sz="1400" dirty="0" smtClean="0"/>
              <a:t>Bryan </a:t>
            </a:r>
            <a:r>
              <a:rPr lang="en-US" sz="1400" dirty="0"/>
              <a:t>is currently </a:t>
            </a:r>
            <a:r>
              <a:rPr lang="en-US" sz="1400" dirty="0" smtClean="0"/>
              <a:t>Senior </a:t>
            </a:r>
            <a:r>
              <a:rPr lang="en-US" sz="1400" dirty="0"/>
              <a:t>Manager, ERP, Integrations and IT for a </a:t>
            </a:r>
            <a:r>
              <a:rPr lang="en-US" sz="1400" dirty="0" smtClean="0"/>
              <a:t>well-established </a:t>
            </a:r>
            <a:r>
              <a:rPr lang="en-US" sz="1400" dirty="0"/>
              <a:t>international consumer products company</a:t>
            </a:r>
            <a:r>
              <a:rPr lang="en-US" sz="1400" dirty="0" smtClean="0"/>
              <a:t>.</a:t>
            </a:r>
          </a:p>
          <a:p>
            <a:endParaRPr lang="en-US" sz="1100" dirty="0"/>
          </a:p>
          <a:p>
            <a:r>
              <a:rPr lang="en-US" sz="1400" dirty="0"/>
              <a:t>Bryan is driving our technology and overseeing development of our platform. He is currently working part-time on this project and has been able to meet the challenges and goals we have set.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67" y="1528313"/>
            <a:ext cx="612648" cy="612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574" y="1531361"/>
            <a:ext cx="609600" cy="6096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554480" y="676534"/>
            <a:ext cx="6702829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AA56FF"/>
                </a:solidFill>
              </a:rPr>
              <a:t>team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554480" y="676534"/>
            <a:ext cx="6702829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D7D31"/>
                </a:solidFill>
              </a:rPr>
              <a:t>Projected</a:t>
            </a:r>
            <a:r>
              <a:rPr lang="en-US" dirty="0">
                <a:solidFill>
                  <a:srgbClr val="AA56FF"/>
                </a:solidFill>
              </a:rPr>
              <a:t> Financials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63943" y="949870"/>
            <a:ext cx="3337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You </a:t>
            </a:r>
            <a:r>
              <a:rPr lang="en-US" sz="1200" smtClean="0"/>
              <a:t>might also like </a:t>
            </a:r>
            <a:r>
              <a:rPr lang="en-US" sz="1200" dirty="0" smtClean="0"/>
              <a:t>to see our Excel model.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11548"/>
              </p:ext>
            </p:extLst>
          </p:nvPr>
        </p:nvGraphicFramePr>
        <p:xfrm>
          <a:off x="1872344" y="1568065"/>
          <a:ext cx="8482319" cy="327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988"/>
                <a:gridCol w="924495"/>
                <a:gridCol w="1163042"/>
                <a:gridCol w="1013344"/>
                <a:gridCol w="978797"/>
                <a:gridCol w="1093777"/>
                <a:gridCol w="1200876"/>
              </a:tblGrid>
              <a:tr h="25248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Si Quis Software 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Pre-Launch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Year 1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Year 2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Year 3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Year 4 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Year 5</a:t>
                      </a:r>
                      <a:endParaRPr lang="en-US" sz="1050" b="1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Gross Revenue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$173,840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$634,600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$2,474,145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$6,951,165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$17,507,003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Internal Labor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$60,000	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$326,894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$981,318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$1,940,128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$4,327,050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$9,013,987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Outsourced 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$25,000	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$75,000	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$150,000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$125,000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$100,000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$75,000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General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$6,600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$23,500	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$124,400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$317,550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$873,916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$1,880,469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Total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$91,600	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$425,394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$1,255,718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$2,382,678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$5,300,966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$10,969,456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Profit/(Loss)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($91,600)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($251,554)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($621,118)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$91,467	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$1,650,199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$6,537,547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 gridSpan="7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Cash Flow / Investment Timing</a:t>
                      </a:r>
                      <a:endParaRPr lang="en-US" sz="1000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Cash Beginning of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$5,000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$413,400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$161,846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$1,540,728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$1,632,195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$3,282,394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Company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$173,840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$634,600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$2,474,145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$6,951,165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$17,507,003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$500,000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$2,000,000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$91,600	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$425,394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$1,255,718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$2,382,678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$5,300,966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$10,969,456</a:t>
                      </a:r>
                      <a:endParaRPr lang="en-US" sz="1000" dirty="0"/>
                    </a:p>
                  </a:txBody>
                  <a:tcPr/>
                </a:tc>
              </a:tr>
              <a:tr h="252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Cash End of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$413,400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$161,846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$1,540,728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$1,632,195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$3,282,394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$9,819,941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64254" y="4885132"/>
            <a:ext cx="52629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rgbClr val="ED7D31"/>
                </a:solidFill>
              </a:rPr>
              <a:t>Source: Si Quis Software Financial Model – Projections 1/1/2022</a:t>
            </a:r>
          </a:p>
          <a:p>
            <a:pPr algn="r"/>
            <a:r>
              <a:rPr lang="en-US" sz="1050" dirty="0"/>
              <a:t>Note: Details of </a:t>
            </a:r>
            <a:r>
              <a:rPr lang="en-US" sz="1050" dirty="0" smtClean="0"/>
              <a:t>the investment opportunity, capitalization </a:t>
            </a:r>
            <a:br>
              <a:rPr lang="en-US" sz="1050" dirty="0" smtClean="0"/>
            </a:br>
            <a:r>
              <a:rPr lang="en-US" sz="1050" dirty="0" smtClean="0"/>
              <a:t>table and other important information is </a:t>
            </a:r>
            <a:br>
              <a:rPr lang="en-US" sz="1050" dirty="0" smtClean="0"/>
            </a:br>
            <a:r>
              <a:rPr lang="en-US" sz="1050" dirty="0" smtClean="0"/>
              <a:t>contained </a:t>
            </a:r>
            <a:r>
              <a:rPr lang="en-US" sz="1050" dirty="0"/>
              <a:t>in our business plan.</a:t>
            </a:r>
          </a:p>
          <a:p>
            <a:endParaRPr lang="en-US" sz="1050" dirty="0">
              <a:solidFill>
                <a:srgbClr val="ED7D3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0360" y="5095114"/>
            <a:ext cx="34147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AA56FF"/>
                </a:solidFill>
              </a:rPr>
              <a:t>Investment Opportunity</a:t>
            </a:r>
          </a:p>
          <a:p>
            <a:r>
              <a:rPr lang="en-US" sz="1600" dirty="0" smtClean="0"/>
              <a:t>Round Amount: $500,000</a:t>
            </a:r>
          </a:p>
          <a:p>
            <a:r>
              <a:rPr lang="en-US" sz="1600" dirty="0" smtClean="0"/>
              <a:t>Pre-Money Valuation: $5,000,000</a:t>
            </a:r>
          </a:p>
          <a:p>
            <a:r>
              <a:rPr lang="en-US" sz="1600" dirty="0" smtClean="0"/>
              <a:t>Equity Stake: 9.09%</a:t>
            </a:r>
            <a:endParaRPr lang="en-US" sz="1600" dirty="0"/>
          </a:p>
        </p:txBody>
      </p:sp>
      <p:cxnSp>
        <p:nvCxnSpPr>
          <p:cNvPr id="39" name="Elbow Connector 38"/>
          <p:cNvCxnSpPr/>
          <p:nvPr/>
        </p:nvCxnSpPr>
        <p:spPr>
          <a:xfrm rot="10800000" flipH="1">
            <a:off x="1819398" y="4204343"/>
            <a:ext cx="14846" cy="1373262"/>
          </a:xfrm>
          <a:prstGeom prst="bentConnector4">
            <a:avLst>
              <a:gd name="adj1" fmla="val -3849522"/>
              <a:gd name="adj2" fmla="val 10052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47949"/>
            <a:ext cx="12192000" cy="1718724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000" cap="none" dirty="0" smtClean="0">
                <a:effectLst/>
                <a:ea typeface="Arial" charset="0"/>
                <a:cs typeface="Arial" charset="0"/>
              </a:rPr>
              <a:t>Access to prosperity through passion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400" cap="none" dirty="0" smtClean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23413" y="949870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THANK YOU !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22047" y="2126003"/>
            <a:ext cx="874790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ED7D31"/>
                </a:solidFill>
              </a:rPr>
              <a:t>Forward looking - where we will be in five years </a:t>
            </a:r>
            <a:br>
              <a:rPr lang="en-US" sz="2400" dirty="0" smtClean="0">
                <a:solidFill>
                  <a:srgbClr val="ED7D31"/>
                </a:solidFill>
              </a:rPr>
            </a:br>
            <a:endParaRPr lang="en-US" sz="500" dirty="0" smtClean="0">
              <a:solidFill>
                <a:srgbClr val="ED7D31"/>
              </a:solidFill>
            </a:endParaRPr>
          </a:p>
          <a:p>
            <a:pPr algn="ctr"/>
            <a:r>
              <a:rPr lang="en-US" dirty="0" smtClean="0"/>
              <a:t>We will have helped build thousands of companies that create substantial </a:t>
            </a:r>
            <a:br>
              <a:rPr lang="en-US" dirty="0" smtClean="0"/>
            </a:br>
            <a:r>
              <a:rPr lang="en-US" dirty="0" smtClean="0"/>
              <a:t>value in the from of financial success and personal fulfillment </a:t>
            </a:r>
            <a:br>
              <a:rPr lang="en-US" dirty="0" smtClean="0"/>
            </a:br>
            <a:r>
              <a:rPr lang="en-US" dirty="0" smtClean="0"/>
              <a:t>for people interested in following their passions. </a:t>
            </a:r>
            <a:br>
              <a:rPr lang="en-US" dirty="0" smtClean="0"/>
            </a:br>
            <a:endParaRPr lang="en-US" sz="1400" dirty="0"/>
          </a:p>
          <a:p>
            <a:pPr algn="ctr"/>
            <a:r>
              <a:rPr lang="en-US" dirty="0" smtClean="0"/>
              <a:t>We will have created substantial value for our shareholders and stakeholders</a:t>
            </a:r>
            <a:br>
              <a:rPr lang="en-US" dirty="0" smtClean="0"/>
            </a:br>
            <a:r>
              <a:rPr lang="en-US" dirty="0" smtClean="0"/>
              <a:t>as well as met some pretty extraordinary people along the way.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200" dirty="0" smtClean="0">
                <a:solidFill>
                  <a:srgbClr val="AA56FF"/>
                </a:solidFill>
              </a:rPr>
              <a:t>Thank You !</a:t>
            </a:r>
            <a:endParaRPr lang="en-US" sz="2200" dirty="0">
              <a:solidFill>
                <a:srgbClr val="AA5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54480" y="676534"/>
            <a:ext cx="6702829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AA56FF"/>
                </a:solidFill>
              </a:rPr>
              <a:t>Vision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43440" y="949870"/>
            <a:ext cx="363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lot of fine print here – but good information !</a:t>
            </a:r>
            <a:endParaRPr lang="en-US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58344" y="5360058"/>
            <a:ext cx="2420092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ED7D31"/>
                </a:solidFill>
              </a:rPr>
              <a:t>Si Quis </a:t>
            </a:r>
            <a:r>
              <a:rPr lang="en-US" sz="2000" dirty="0" smtClean="0">
                <a:solidFill>
                  <a:srgbClr val="AA56FF"/>
                </a:solidFill>
              </a:rPr>
              <a:t>Software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80" y="5424738"/>
            <a:ext cx="484632" cy="484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1012" y="1610447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ED7D31"/>
                </a:solidFill>
              </a:rPr>
              <a:t>Slide 2:</a:t>
            </a:r>
            <a:endParaRPr lang="en-US" sz="1200" dirty="0">
              <a:solidFill>
                <a:srgbClr val="ED7D3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0100" y="1610447"/>
            <a:ext cx="349486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AA56FF"/>
                </a:solidFill>
              </a:rPr>
              <a:t>The Rise Of The Passion </a:t>
            </a:r>
            <a:r>
              <a:rPr lang="en-US" sz="1200" b="1" dirty="0" smtClean="0">
                <a:solidFill>
                  <a:srgbClr val="AA56FF"/>
                </a:solidFill>
              </a:rPr>
              <a:t>Economy</a:t>
            </a:r>
          </a:p>
          <a:p>
            <a:r>
              <a:rPr lang="en-US" sz="1200" b="1" dirty="0" smtClean="0">
                <a:solidFill>
                  <a:srgbClr val="AA56FF"/>
                </a:solidFill>
              </a:rPr>
              <a:t>And </a:t>
            </a:r>
            <a:r>
              <a:rPr lang="en-US" sz="1200" b="1" dirty="0">
                <a:solidFill>
                  <a:srgbClr val="AA56FF"/>
                </a:solidFill>
              </a:rPr>
              <a:t>Why You Should Care</a:t>
            </a:r>
          </a:p>
          <a:p>
            <a:r>
              <a:rPr lang="en-US" sz="1200" dirty="0" smtClean="0"/>
              <a:t>Benjamin Vaughan – FORBES Jul 17, 2020</a:t>
            </a:r>
          </a:p>
          <a:p>
            <a:endParaRPr lang="en-US" sz="500" dirty="0"/>
          </a:p>
          <a:p>
            <a:r>
              <a:rPr lang="en-US" sz="1200" b="1" dirty="0">
                <a:solidFill>
                  <a:srgbClr val="AA56FF"/>
                </a:solidFill>
              </a:rPr>
              <a:t>The Passion Economy and the Future of Work</a:t>
            </a:r>
          </a:p>
          <a:p>
            <a:r>
              <a:rPr lang="en-US" sz="1200" dirty="0" smtClean="0"/>
              <a:t>Li </a:t>
            </a:r>
            <a:r>
              <a:rPr lang="en-US" sz="1200" dirty="0" err="1" smtClean="0"/>
              <a:t>Jin</a:t>
            </a:r>
            <a:r>
              <a:rPr lang="en-US" sz="1200" dirty="0" smtClean="0"/>
              <a:t> – Future  a16z  Oct 8 , 2019</a:t>
            </a:r>
          </a:p>
          <a:p>
            <a:endParaRPr lang="en-US" sz="500" dirty="0"/>
          </a:p>
          <a:p>
            <a:r>
              <a:rPr lang="en-US" sz="1200" b="1" dirty="0">
                <a:solidFill>
                  <a:srgbClr val="AA56FF"/>
                </a:solidFill>
              </a:rPr>
              <a:t>The Passion Economy: The New Rules for </a:t>
            </a:r>
            <a:r>
              <a:rPr lang="en-US" sz="1200" b="1" dirty="0" smtClean="0">
                <a:solidFill>
                  <a:srgbClr val="AA56FF"/>
                </a:solidFill>
              </a:rPr>
              <a:t/>
            </a:r>
            <a:br>
              <a:rPr lang="en-US" sz="1200" b="1" dirty="0" smtClean="0">
                <a:solidFill>
                  <a:srgbClr val="AA56FF"/>
                </a:solidFill>
              </a:rPr>
            </a:br>
            <a:r>
              <a:rPr lang="en-US" sz="1200" b="1" dirty="0" smtClean="0">
                <a:solidFill>
                  <a:srgbClr val="AA56FF"/>
                </a:solidFill>
              </a:rPr>
              <a:t>Thriving </a:t>
            </a:r>
            <a:r>
              <a:rPr lang="en-US" sz="1200" b="1" dirty="0">
                <a:solidFill>
                  <a:srgbClr val="AA56FF"/>
                </a:solidFill>
              </a:rPr>
              <a:t>in the Twenty-First Century</a:t>
            </a:r>
          </a:p>
          <a:p>
            <a:r>
              <a:rPr lang="en-US" sz="1200" dirty="0" smtClean="0"/>
              <a:t>Adam Davidson – Vintage Books  2020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1012" y="3342493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ED7D31"/>
                </a:solidFill>
              </a:rPr>
              <a:t>Slide 6:</a:t>
            </a:r>
            <a:endParaRPr lang="en-US" sz="1200" dirty="0">
              <a:solidFill>
                <a:srgbClr val="ED7D3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0100" y="3342493"/>
            <a:ext cx="376417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AA56FF"/>
                </a:solidFill>
              </a:rPr>
              <a:t>Global, US Populations by segments</a:t>
            </a:r>
          </a:p>
          <a:p>
            <a:r>
              <a:rPr lang="en-US" sz="1200" dirty="0" err="1" smtClean="0"/>
              <a:t>Worldometers.com</a:t>
            </a:r>
            <a:r>
              <a:rPr lang="en-US" sz="1200" dirty="0" smtClean="0"/>
              <a:t>, World Bank, </a:t>
            </a:r>
            <a:r>
              <a:rPr lang="en-US" sz="1200" dirty="0" err="1" smtClean="0"/>
              <a:t>Statista.com</a:t>
            </a:r>
            <a:endParaRPr lang="en-US" sz="1200" dirty="0" smtClean="0"/>
          </a:p>
          <a:p>
            <a:endParaRPr lang="en-US" sz="500" dirty="0"/>
          </a:p>
          <a:p>
            <a:r>
              <a:rPr lang="en-US" sz="1200" b="1" dirty="0">
                <a:solidFill>
                  <a:srgbClr val="AA56FF"/>
                </a:solidFill>
              </a:rPr>
              <a:t>How the Coronavirus Outbreak Has – </a:t>
            </a:r>
            <a:endParaRPr lang="en-US" sz="1200" b="1" dirty="0" smtClean="0">
              <a:solidFill>
                <a:srgbClr val="AA56FF"/>
              </a:solidFill>
            </a:endParaRPr>
          </a:p>
          <a:p>
            <a:r>
              <a:rPr lang="en-US" sz="1200" b="1" dirty="0" smtClean="0">
                <a:solidFill>
                  <a:srgbClr val="AA56FF"/>
                </a:solidFill>
              </a:rPr>
              <a:t>and </a:t>
            </a:r>
            <a:r>
              <a:rPr lang="en-US" sz="1200" b="1" dirty="0">
                <a:solidFill>
                  <a:srgbClr val="AA56FF"/>
                </a:solidFill>
              </a:rPr>
              <a:t>Hasn’t – Changed the Way Americans Work</a:t>
            </a:r>
          </a:p>
          <a:p>
            <a:r>
              <a:rPr lang="en-US" sz="1200" dirty="0" smtClean="0"/>
              <a:t>Pew Research Center  Dec 9, 2020</a:t>
            </a:r>
          </a:p>
          <a:p>
            <a:endParaRPr lang="en-US" sz="500" dirty="0"/>
          </a:p>
          <a:p>
            <a:r>
              <a:rPr lang="en-US" sz="1200" b="1" dirty="0" smtClean="0">
                <a:solidFill>
                  <a:srgbClr val="AA56FF"/>
                </a:solidFill>
              </a:rPr>
              <a:t>More </a:t>
            </a:r>
            <a:r>
              <a:rPr lang="en-US" sz="1200" b="1" dirty="0">
                <a:solidFill>
                  <a:srgbClr val="AA56FF"/>
                </a:solidFill>
              </a:rPr>
              <a:t>Connected Than Ever Before: </a:t>
            </a:r>
            <a:endParaRPr lang="en-US" sz="1200" b="1" dirty="0" smtClean="0">
              <a:solidFill>
                <a:srgbClr val="AA56FF"/>
              </a:solidFill>
            </a:endParaRPr>
          </a:p>
          <a:p>
            <a:r>
              <a:rPr lang="en-US" sz="1200" b="1" dirty="0" smtClean="0">
                <a:solidFill>
                  <a:srgbClr val="AA56FF"/>
                </a:solidFill>
              </a:rPr>
              <a:t>How </a:t>
            </a:r>
            <a:r>
              <a:rPr lang="en-US" sz="1200" b="1" dirty="0">
                <a:solidFill>
                  <a:srgbClr val="AA56FF"/>
                </a:solidFill>
              </a:rPr>
              <a:t>We Build Our Digital Comfort Zones</a:t>
            </a:r>
          </a:p>
          <a:p>
            <a:r>
              <a:rPr lang="en-US" sz="1200" dirty="0" smtClean="0"/>
              <a:t>Kaspersky Daily – 2020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7145" y="1610447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ED7D31"/>
                </a:solidFill>
              </a:rPr>
              <a:t>Slide 7:</a:t>
            </a:r>
            <a:endParaRPr lang="en-US" sz="1200" dirty="0">
              <a:solidFill>
                <a:srgbClr val="ED7D3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66233" y="1610447"/>
            <a:ext cx="399821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AA56FF"/>
                </a:solidFill>
              </a:rPr>
              <a:t>eDirectory</a:t>
            </a:r>
            <a:r>
              <a:rPr lang="en-US" sz="1200" b="1" dirty="0" smtClean="0">
                <a:solidFill>
                  <a:srgbClr val="AA56FF"/>
                </a:solidFill>
              </a:rPr>
              <a:t> – Online directory software</a:t>
            </a:r>
          </a:p>
          <a:p>
            <a:r>
              <a:rPr lang="en-US" sz="1200" dirty="0" err="1" smtClean="0"/>
              <a:t>www.edirectory.com</a:t>
            </a:r>
            <a:endParaRPr lang="en-US" sz="1200" dirty="0" smtClean="0"/>
          </a:p>
          <a:p>
            <a:endParaRPr lang="en-US" sz="500" dirty="0"/>
          </a:p>
          <a:p>
            <a:r>
              <a:rPr lang="en-US" sz="1200" b="1" dirty="0" err="1" smtClean="0">
                <a:solidFill>
                  <a:srgbClr val="AA56FF"/>
                </a:solidFill>
              </a:rPr>
              <a:t>Kajabi</a:t>
            </a:r>
            <a:r>
              <a:rPr lang="en-US" sz="1200" b="1" dirty="0" smtClean="0">
                <a:solidFill>
                  <a:srgbClr val="AA56FF"/>
                </a:solidFill>
              </a:rPr>
              <a:t> – Creator platform for knowledge businesses</a:t>
            </a:r>
            <a:endParaRPr lang="en-US" sz="1200" b="1" dirty="0">
              <a:solidFill>
                <a:srgbClr val="AA56FF"/>
              </a:solidFill>
            </a:endParaRPr>
          </a:p>
          <a:p>
            <a:r>
              <a:rPr lang="en-US" sz="1200" dirty="0" err="1" smtClean="0"/>
              <a:t>www.kajabi.com</a:t>
            </a:r>
            <a:endParaRPr lang="en-US" sz="1200" dirty="0" smtClean="0"/>
          </a:p>
          <a:p>
            <a:endParaRPr lang="en-US" sz="500" dirty="0"/>
          </a:p>
          <a:p>
            <a:r>
              <a:rPr lang="en-US" sz="1200" b="1" dirty="0" err="1" smtClean="0">
                <a:solidFill>
                  <a:srgbClr val="AA56FF"/>
                </a:solidFill>
              </a:rPr>
              <a:t>Patreon</a:t>
            </a:r>
            <a:r>
              <a:rPr lang="en-US" sz="1200" b="1" dirty="0" smtClean="0">
                <a:solidFill>
                  <a:srgbClr val="AA56FF"/>
                </a:solidFill>
              </a:rPr>
              <a:t> – Creator platform - access to process</a:t>
            </a:r>
            <a:endParaRPr lang="en-US" sz="1200" b="1" dirty="0">
              <a:solidFill>
                <a:srgbClr val="AA56FF"/>
              </a:solidFill>
            </a:endParaRPr>
          </a:p>
          <a:p>
            <a:r>
              <a:rPr lang="en-US" sz="1200" dirty="0" err="1" smtClean="0"/>
              <a:t>www.patreon.com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17145" y="306549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ED7D31"/>
                </a:solidFill>
              </a:rPr>
              <a:t>Slide 11:</a:t>
            </a:r>
            <a:endParaRPr lang="en-US" sz="1200" dirty="0">
              <a:solidFill>
                <a:srgbClr val="ED7D3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6233" y="3065494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AA56FF"/>
                </a:solidFill>
              </a:rPr>
              <a:t>Financial Excel Spreadsheet</a:t>
            </a:r>
          </a:p>
          <a:p>
            <a:r>
              <a:rPr lang="en-US" sz="1200" dirty="0" smtClean="0"/>
              <a:t>Si Quis Software Jan 15, 2022</a:t>
            </a:r>
          </a:p>
          <a:p>
            <a:r>
              <a:rPr lang="en-US" sz="1200" dirty="0" smtClean="0"/>
              <a:t>Available upon request</a:t>
            </a:r>
            <a:endParaRPr lang="en-US" sz="12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554480" y="676534"/>
            <a:ext cx="6702829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AA56FF"/>
                </a:solidFill>
              </a:rPr>
              <a:t>Footnotes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901"/>
            <a:ext cx="12192000" cy="3167270"/>
          </a:xfrm>
        </p:spPr>
        <p:txBody>
          <a:bodyPr anchor="t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 smtClean="0">
                <a:effectLst/>
                <a:ea typeface="Arial" charset="0"/>
                <a:cs typeface="Arial" charset="0"/>
              </a:rPr>
              <a:t>We’ve all seen the rise of some pretty spectacular on-line economies.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cap="none" dirty="0" smtClean="0">
                <a:effectLst/>
                <a:ea typeface="Arial" charset="0"/>
                <a:cs typeface="Arial" charset="0"/>
              </a:rPr>
              <a:t>The </a:t>
            </a:r>
            <a:r>
              <a:rPr lang="en-US" sz="2200" b="1" cap="none" dirty="0" smtClean="0">
                <a:effectLst/>
                <a:ea typeface="Arial" charset="0"/>
                <a:cs typeface="Arial" charset="0"/>
              </a:rPr>
              <a:t>Attention-Economy</a:t>
            </a:r>
            <a:r>
              <a:rPr lang="en-US" sz="2200" cap="none" dirty="0" smtClean="0">
                <a:effectLst/>
                <a:ea typeface="Arial" charset="0"/>
                <a:cs typeface="Arial" charset="0"/>
              </a:rPr>
              <a:t>, The </a:t>
            </a:r>
            <a:r>
              <a:rPr lang="en-US" sz="2200" b="1" cap="none" dirty="0" smtClean="0">
                <a:effectLst/>
                <a:ea typeface="Arial" charset="0"/>
                <a:cs typeface="Arial" charset="0"/>
              </a:rPr>
              <a:t>Gig-Economy</a:t>
            </a:r>
            <a:r>
              <a:rPr lang="en-US" sz="2200" cap="none" dirty="0" smtClean="0">
                <a:effectLst/>
                <a:ea typeface="Arial" charset="0"/>
                <a:cs typeface="Arial" charset="0"/>
              </a:rPr>
              <a:t> and The </a:t>
            </a:r>
            <a:r>
              <a:rPr lang="en-US" sz="2200" b="1" cap="none" dirty="0" smtClean="0">
                <a:effectLst/>
                <a:ea typeface="Arial" charset="0"/>
                <a:cs typeface="Arial" charset="0"/>
              </a:rPr>
              <a:t>Digital-Economy</a:t>
            </a:r>
            <a:r>
              <a:rPr lang="en-US" sz="2200" cap="none" dirty="0" smtClean="0">
                <a:effectLst/>
                <a:ea typeface="Arial" charset="0"/>
                <a:cs typeface="Arial" charset="0"/>
              </a:rPr>
              <a:t>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none" dirty="0" smtClean="0">
                <a:effectLst/>
                <a:ea typeface="Arial" charset="0"/>
                <a:cs typeface="Arial" charset="0"/>
              </a:rPr>
              <a:t>The </a:t>
            </a:r>
            <a:r>
              <a:rPr lang="en-US" sz="2400" b="1" cap="none" dirty="0" smtClean="0">
                <a:effectLst/>
                <a:ea typeface="Arial" charset="0"/>
                <a:cs typeface="Arial" charset="0"/>
              </a:rPr>
              <a:t>PASSION-ECONOMY</a:t>
            </a:r>
            <a:r>
              <a:rPr lang="en-US" sz="2400" cap="none" dirty="0" smtClean="0">
                <a:effectLst/>
                <a:ea typeface="Arial" charset="0"/>
                <a:cs typeface="Arial" charset="0"/>
              </a:rPr>
              <a:t> is happening now and in an </a:t>
            </a:r>
            <a:r>
              <a:rPr lang="en-US" sz="2400" i="1" cap="none" dirty="0" smtClean="0">
                <a:effectLst/>
                <a:ea typeface="Arial" charset="0"/>
                <a:cs typeface="Arial" charset="0"/>
              </a:rPr>
              <a:t>expansion phase</a:t>
            </a:r>
            <a:r>
              <a:rPr lang="en-US" sz="2400" cap="none" dirty="0" smtClean="0">
                <a:effectLst/>
                <a:ea typeface="Arial" charset="0"/>
                <a:cs typeface="Arial" charset="0"/>
              </a:rPr>
              <a:t>.</a:t>
            </a:r>
            <a:br>
              <a:rPr lang="en-US" sz="2400" cap="none" dirty="0" smtClean="0">
                <a:effectLst/>
                <a:ea typeface="Arial" charset="0"/>
                <a:cs typeface="Arial" charset="0"/>
              </a:rPr>
            </a:br>
            <a:endParaRPr lang="en-US" sz="1050" cap="none" dirty="0" smtClean="0">
              <a:effectLst/>
              <a:ea typeface="Arial" charset="0"/>
              <a:cs typeface="Arial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en-US" sz="9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</a:br>
            <a: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Identified and extensively covered by </a:t>
            </a:r>
            <a:r>
              <a:rPr lang="en-US" sz="2200" b="1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Li </a:t>
            </a:r>
            <a:r>
              <a:rPr lang="en-US" sz="2200" b="1" cap="none" dirty="0" err="1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Jin</a:t>
            </a:r>
            <a:r>
              <a:rPr lang="en-US" sz="2200" b="1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and </a:t>
            </a:r>
            <a:r>
              <a:rPr lang="en-US" sz="2200" b="1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Adam Davidson</a:t>
            </a:r>
            <a: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, </a:t>
            </a:r>
            <a:b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</a:br>
            <a: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the Passion-Economy is built around “creators with a purpose” - people who </a:t>
            </a:r>
            <a:b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</a:br>
            <a: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are</a:t>
            </a:r>
            <a:r>
              <a:rPr lang="en-US" sz="2200" cap="none" dirty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powerfully motivated to start a brand, business or community on </a:t>
            </a:r>
            <a:b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</a:br>
            <a:r>
              <a:rPr lang="en-US" sz="22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digital platforms, around a shared passion</a:t>
            </a:r>
            <a:r>
              <a:rPr lang="en-US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.</a:t>
            </a:r>
            <a:endParaRPr lang="en-US" cap="none" dirty="0">
              <a:solidFill>
                <a:srgbClr val="AA56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8717" y="4812609"/>
            <a:ext cx="28456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AA56FF"/>
                </a:solidFill>
              </a:rPr>
              <a:t>Adam Davidson</a:t>
            </a:r>
            <a:br>
              <a:rPr lang="en-US" sz="1600" b="1" dirty="0" smtClean="0">
                <a:solidFill>
                  <a:srgbClr val="AA56FF"/>
                </a:solidFill>
              </a:rPr>
            </a:br>
            <a:r>
              <a:rPr lang="en-US" sz="1600" dirty="0" smtClean="0"/>
              <a:t>The New </a:t>
            </a:r>
            <a:r>
              <a:rPr lang="en-US" sz="1600" dirty="0"/>
              <a:t>R</a:t>
            </a:r>
            <a:r>
              <a:rPr lang="en-US" sz="1600" dirty="0" smtClean="0"/>
              <a:t>ules for Thriving </a:t>
            </a:r>
          </a:p>
          <a:p>
            <a:r>
              <a:rPr lang="en-US" sz="1600" dirty="0" smtClean="0"/>
              <a:t>in the Twenty-First Century</a:t>
            </a:r>
          </a:p>
          <a:p>
            <a:r>
              <a:rPr lang="en-US" sz="1400" i="1" dirty="0" smtClean="0"/>
              <a:t>Co-founder NPR Planet Money</a:t>
            </a:r>
            <a:endParaRPr lang="en-US" sz="1400" i="1" dirty="0"/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25374" t="25426" r="25374" b="25113"/>
          <a:stretch/>
        </p:blipFill>
        <p:spPr>
          <a:xfrm>
            <a:off x="6400802" y="4812609"/>
            <a:ext cx="1020418" cy="1024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" t="16185" r="53479" b="16185"/>
          <a:stretch/>
        </p:blipFill>
        <p:spPr>
          <a:xfrm>
            <a:off x="2040835" y="4812609"/>
            <a:ext cx="1024128" cy="10241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88873" y="4812609"/>
            <a:ext cx="26155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AA56FF"/>
                </a:solidFill>
              </a:rPr>
              <a:t>Li </a:t>
            </a:r>
            <a:r>
              <a:rPr lang="en-US" sz="1600" b="1" dirty="0" err="1" smtClean="0">
                <a:solidFill>
                  <a:srgbClr val="AA56FF"/>
                </a:solidFill>
              </a:rPr>
              <a:t>Jin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The Passion Economy and the future of work</a:t>
            </a:r>
            <a:endParaRPr lang="en-US" sz="1600" dirty="0"/>
          </a:p>
          <a:p>
            <a:r>
              <a:rPr lang="en-US" sz="1400" i="1" dirty="0"/>
              <a:t>a</a:t>
            </a:r>
            <a:r>
              <a:rPr lang="en-US" sz="1400" i="1" dirty="0" smtClean="0"/>
              <a:t>16z - Atelier</a:t>
            </a:r>
            <a:endParaRPr lang="en-US" sz="1400" i="1" dirty="0"/>
          </a:p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D7D31"/>
                </a:solidFill>
              </a:rPr>
              <a:t>Passion </a:t>
            </a:r>
            <a:r>
              <a:rPr lang="en-US" dirty="0">
                <a:solidFill>
                  <a:srgbClr val="AA56FF"/>
                </a:solidFill>
              </a:rPr>
              <a:t>Economy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47553" y="93661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What is it?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44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7104"/>
            <a:ext cx="12192000" cy="4650243"/>
          </a:xfrm>
        </p:spPr>
        <p:txBody>
          <a:bodyPr anchor="t">
            <a:normAutofit fontScale="3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7400" b="1" cap="none" dirty="0"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Without</a:t>
            </a:r>
            <a:r>
              <a:rPr lang="en-US" sz="7400" cap="none" dirty="0">
                <a:effectLst/>
                <a:ea typeface="Arial" charset="0"/>
                <a:cs typeface="Arial" charset="0"/>
              </a:rPr>
              <a:t> something tangible to monetize, entrepreneurs </a:t>
            </a:r>
            <a:r>
              <a:rPr lang="en-US" sz="7400" cap="none" dirty="0" smtClean="0">
                <a:effectLst/>
                <a:ea typeface="Arial" charset="0"/>
                <a:cs typeface="Arial" charset="0"/>
              </a:rPr>
              <a:t/>
            </a:r>
            <a:br>
              <a:rPr lang="en-US" sz="7400" cap="none" dirty="0" smtClean="0">
                <a:effectLst/>
                <a:ea typeface="Arial" charset="0"/>
                <a:cs typeface="Arial" charset="0"/>
              </a:rPr>
            </a:br>
            <a:r>
              <a:rPr lang="en-US" sz="7400" cap="none" dirty="0" smtClean="0">
                <a:effectLst/>
                <a:ea typeface="Arial" charset="0"/>
                <a:cs typeface="Arial" charset="0"/>
              </a:rPr>
              <a:t>interested </a:t>
            </a:r>
            <a:r>
              <a:rPr lang="en-US" sz="7400" cap="none" dirty="0">
                <a:effectLst/>
                <a:ea typeface="Arial" charset="0"/>
                <a:cs typeface="Arial" charset="0"/>
              </a:rPr>
              <a:t>in following their passions as a career are finding it </a:t>
            </a:r>
            <a:r>
              <a:rPr lang="en-US" sz="7400" cap="none" dirty="0" smtClean="0">
                <a:effectLst/>
                <a:ea typeface="Arial" charset="0"/>
                <a:cs typeface="Arial" charset="0"/>
              </a:rPr>
              <a:t/>
            </a:r>
            <a:br>
              <a:rPr lang="en-US" sz="7400" cap="none" dirty="0" smtClean="0">
                <a:effectLst/>
                <a:ea typeface="Arial" charset="0"/>
                <a:cs typeface="Arial" charset="0"/>
              </a:rPr>
            </a:br>
            <a:r>
              <a:rPr lang="en-US" sz="7400" cap="none" dirty="0" smtClean="0">
                <a:effectLst/>
                <a:ea typeface="Arial" charset="0"/>
                <a:cs typeface="Arial" charset="0"/>
              </a:rPr>
              <a:t>difficult to </a:t>
            </a:r>
            <a:r>
              <a:rPr lang="en-US" sz="7400" cap="none" dirty="0">
                <a:effectLst/>
                <a:ea typeface="Arial" charset="0"/>
                <a:cs typeface="Arial" charset="0"/>
              </a:rPr>
              <a:t>create sustainable businesses online. </a:t>
            </a:r>
          </a:p>
          <a:p>
            <a:pPr marL="0" indent="0">
              <a:buNone/>
            </a:pPr>
            <a:endParaRPr lang="en-US" sz="700" b="1" dirty="0" smtClean="0"/>
          </a:p>
          <a:p>
            <a:pPr marL="0" indent="0">
              <a:buNone/>
            </a:pPr>
            <a:r>
              <a:rPr lang="en-US" sz="6800" cap="none" dirty="0" smtClean="0">
                <a:solidFill>
                  <a:srgbClr val="ED7D31"/>
                </a:solidFill>
              </a:rPr>
              <a:t>			To </a:t>
            </a:r>
            <a:r>
              <a:rPr lang="en-US" sz="6800" cap="none" dirty="0">
                <a:solidFill>
                  <a:srgbClr val="ED7D31"/>
                </a:solidFill>
              </a:rPr>
              <a:t>generate income online today, you must:</a:t>
            </a:r>
          </a:p>
          <a:p>
            <a:pPr marL="0" indent="0">
              <a:buNone/>
            </a:pPr>
            <a:endParaRPr lang="en-US" sz="5500" b="1" cap="none" dirty="0" smtClean="0">
              <a:solidFill>
                <a:srgbClr val="ED7D3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5500" b="1" cap="none" dirty="0" smtClean="0">
              <a:solidFill>
                <a:srgbClr val="ED7D3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600" b="1" cap="none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300" b="1" dirty="0" smtClean="0">
              <a:solidFill>
                <a:srgbClr val="ED7D31"/>
              </a:solidFill>
            </a:endParaRPr>
          </a:p>
          <a:p>
            <a:pPr marL="0" indent="0">
              <a:buNone/>
            </a:pPr>
            <a:endParaRPr lang="en-US" sz="2300" b="1" dirty="0" smtClean="0">
              <a:solidFill>
                <a:srgbClr val="ED7D31"/>
              </a:solidFill>
            </a:endParaRPr>
          </a:p>
          <a:p>
            <a:pPr marL="0" indent="0">
              <a:buNone/>
            </a:pPr>
            <a:endParaRPr lang="en-US" sz="2300" b="1" dirty="0" smtClean="0">
              <a:solidFill>
                <a:srgbClr val="ED7D31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ED7D31"/>
              </a:solidFill>
            </a:endParaRPr>
          </a:p>
          <a:p>
            <a:pPr marL="0" indent="0" algn="ctr">
              <a:buNone/>
            </a:pPr>
            <a:r>
              <a:rPr lang="en-US" sz="6200" cap="none" dirty="0" smtClean="0">
                <a:solidFill>
                  <a:srgbClr val="ED7D31"/>
                </a:solidFill>
              </a:rPr>
              <a:t>                                            </a:t>
            </a:r>
            <a:r>
              <a:rPr lang="mr-IN" sz="6800" cap="none" dirty="0" smtClean="0">
                <a:solidFill>
                  <a:srgbClr val="ED7D31"/>
                </a:solidFill>
              </a:rPr>
              <a:t>…</a:t>
            </a:r>
            <a:r>
              <a:rPr lang="en-US" sz="6800" cap="none" dirty="0" smtClean="0">
                <a:solidFill>
                  <a:srgbClr val="ED7D31"/>
                </a:solidFill>
              </a:rPr>
              <a:t>you can monetize.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900" i="1" cap="none" dirty="0" smtClean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“Ideas </a:t>
            </a:r>
            <a:r>
              <a:rPr lang="en-US" sz="4900" i="1" cap="none" dirty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that are not apparent are often the biggest ideas. </a:t>
            </a:r>
            <a:r>
              <a:rPr lang="en-US" sz="4900" i="1" cap="none" dirty="0" err="1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AirBnB</a:t>
            </a:r>
            <a:r>
              <a:rPr lang="en-US" sz="4900" i="1" cap="none" dirty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 is a good example. </a:t>
            </a:r>
            <a:r>
              <a:rPr lang="en-US" sz="4900" i="1" cap="none" dirty="0" smtClean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en-US" sz="4900" i="1" cap="none" dirty="0" smtClean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lang="en-US" sz="4900" i="1" cap="none" dirty="0" smtClean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Who </a:t>
            </a:r>
            <a:r>
              <a:rPr lang="en-US" sz="4900" i="1" cap="none" dirty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thought there was a business with private room renting to compete with hotels</a:t>
            </a:r>
            <a:r>
              <a:rPr lang="en-US" sz="4900" i="1" cap="none" dirty="0" smtClean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?”</a:t>
            </a:r>
            <a:endParaRPr lang="en-US" sz="4900" cap="none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53" y="3054284"/>
            <a:ext cx="1573339" cy="13859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75019" y="3133796"/>
            <a:ext cx="229582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Have something</a:t>
            </a:r>
            <a:r>
              <a:rPr lang="mr-IN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…</a:t>
            </a:r>
            <a:r>
              <a:rPr lang="en-US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/>
            </a:r>
            <a:br>
              <a:rPr lang="en-US" cap="small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1600" dirty="0" smtClean="0"/>
              <a:t>Merchandise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Product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Service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2376" y="3139547"/>
            <a:ext cx="19848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Arial" charset="0"/>
                <a:cs typeface="Arial" charset="0"/>
              </a:rPr>
              <a:t>Be something</a:t>
            </a:r>
            <a:r>
              <a:rPr lang="mr-IN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Arial" charset="0"/>
                <a:cs typeface="Arial" charset="0"/>
              </a:rPr>
              <a:t>…</a:t>
            </a:r>
            <a:r>
              <a:rPr lang="en-US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Arial" charset="0"/>
                <a:cs typeface="Arial" charset="0"/>
              </a:rPr>
              <a:t/>
            </a:r>
            <a:br>
              <a:rPr lang="en-US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Arial" charset="0"/>
                <a:cs typeface="Arial" charset="0"/>
              </a:rPr>
            </a:br>
            <a:r>
              <a:rPr lang="en-US" sz="1600" dirty="0"/>
              <a:t>G</a:t>
            </a:r>
            <a:r>
              <a:rPr lang="en-US" sz="1600" dirty="0" smtClean="0"/>
              <a:t>ig-professional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Programmer</a:t>
            </a:r>
            <a:br>
              <a:rPr lang="en-US" sz="1600" dirty="0"/>
            </a:br>
            <a:r>
              <a:rPr lang="en-US" sz="1600" dirty="0"/>
              <a:t>Designer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18497" y="3133796"/>
            <a:ext cx="24432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Create something</a:t>
            </a:r>
            <a:r>
              <a:rPr lang="mr-IN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…</a:t>
            </a:r>
            <a:r>
              <a:rPr lang="en-US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ED7D3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1600" dirty="0"/>
              <a:t>Podcast</a:t>
            </a:r>
            <a:br>
              <a:rPr lang="en-US" sz="1600" dirty="0"/>
            </a:br>
            <a:r>
              <a:rPr lang="en-US" sz="1600" dirty="0" smtClean="0"/>
              <a:t>White Paper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YouTube Video</a:t>
            </a:r>
            <a:br>
              <a:rPr lang="en-US" sz="1600" dirty="0"/>
            </a:br>
            <a:endParaRPr lang="en-US" sz="1600" dirty="0"/>
          </a:p>
          <a:p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>
                <a:solidFill>
                  <a:srgbClr val="AA56FF"/>
                </a:solidFill>
              </a:rPr>
              <a:t>THE </a:t>
            </a:r>
            <a:r>
              <a:rPr lang="en-US" dirty="0">
                <a:solidFill>
                  <a:srgbClr val="ED7D31"/>
                </a:solidFill>
              </a:rPr>
              <a:t>Problem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55370" y="936617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Ouch!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9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D7D31"/>
                </a:solidFill>
              </a:rPr>
              <a:t>the </a:t>
            </a:r>
            <a:r>
              <a:rPr lang="en-US" dirty="0">
                <a:solidFill>
                  <a:srgbClr val="AA56FF"/>
                </a:solidFill>
              </a:rPr>
              <a:t>solution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1798"/>
            <a:ext cx="12192000" cy="5232959"/>
          </a:xfrm>
        </p:spPr>
        <p:txBody>
          <a:bodyPr anchor="t">
            <a:noAutofit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n-US" sz="2400" cap="none" dirty="0">
                <a:effectLst/>
                <a:ea typeface="Arial" charset="0"/>
                <a:cs typeface="Arial" charset="0"/>
              </a:rPr>
              <a:t>An all inclusive and customizable framework </a:t>
            </a:r>
            <a:r>
              <a:rPr lang="en-US" sz="2400" cap="none" dirty="0" smtClean="0">
                <a:effectLst/>
                <a:ea typeface="Arial" charset="0"/>
                <a:cs typeface="Arial" charset="0"/>
              </a:rPr>
              <a:t>entrepreneurs can </a:t>
            </a:r>
            <a:br>
              <a:rPr lang="en-US" sz="2400" cap="none" dirty="0" smtClean="0">
                <a:effectLst/>
                <a:ea typeface="Arial" charset="0"/>
                <a:cs typeface="Arial" charset="0"/>
              </a:rPr>
            </a:br>
            <a:r>
              <a:rPr lang="en-US" sz="2400" cap="none" dirty="0" smtClean="0">
                <a:effectLst/>
                <a:ea typeface="Arial" charset="0"/>
                <a:cs typeface="Arial" charset="0"/>
              </a:rPr>
              <a:t>build upon to </a:t>
            </a:r>
            <a:r>
              <a:rPr lang="en-US" sz="2400" cap="none" dirty="0">
                <a:effectLst/>
                <a:ea typeface="Arial" charset="0"/>
                <a:cs typeface="Arial" charset="0"/>
              </a:rPr>
              <a:t>create branded </a:t>
            </a:r>
            <a:r>
              <a:rPr lang="en-US" sz="2400" cap="none" dirty="0" smtClean="0">
                <a:effectLst/>
                <a:ea typeface="Arial" charset="0"/>
                <a:cs typeface="Arial" charset="0"/>
              </a:rPr>
              <a:t>and </a:t>
            </a:r>
            <a:r>
              <a:rPr lang="en-US" sz="2400" cap="none" dirty="0">
                <a:effectLst/>
                <a:ea typeface="Arial" charset="0"/>
                <a:cs typeface="Arial" charset="0"/>
              </a:rPr>
              <a:t>engaging websites </a:t>
            </a:r>
            <a:r>
              <a:rPr lang="en-US" sz="2400" cap="none" dirty="0" smtClean="0">
                <a:effectLst/>
                <a:ea typeface="Arial" charset="0"/>
                <a:cs typeface="Arial" charset="0"/>
              </a:rPr>
              <a:t/>
            </a:r>
            <a:br>
              <a:rPr lang="en-US" sz="2400" cap="none" dirty="0" smtClean="0">
                <a:effectLst/>
                <a:ea typeface="Arial" charset="0"/>
                <a:cs typeface="Arial" charset="0"/>
              </a:rPr>
            </a:br>
            <a:r>
              <a:rPr lang="en-US" sz="2400" cap="none" dirty="0" smtClean="0">
                <a:effectLst/>
                <a:ea typeface="Arial" charset="0"/>
                <a:cs typeface="Arial" charset="0"/>
              </a:rPr>
              <a:t>to monetize verticals </a:t>
            </a:r>
            <a:r>
              <a:rPr lang="en-US" sz="2400" cap="none" dirty="0">
                <a:effectLst/>
                <a:ea typeface="Arial" charset="0"/>
                <a:cs typeface="Arial" charset="0"/>
              </a:rPr>
              <a:t>within horizontal markets. </a:t>
            </a:r>
            <a:endParaRPr lang="en-US" sz="2400" cap="none" dirty="0" smtClean="0">
              <a:effectLst/>
              <a:ea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sz="200" b="1" cap="none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2200" cap="none" dirty="0">
                <a:solidFill>
                  <a:srgbClr val="AA56FF"/>
                </a:solidFill>
                <a:ea typeface="Arial" charset="0"/>
                <a:cs typeface="Arial" charset="0"/>
              </a:rPr>
              <a:t>Build communities of like-minded people around </a:t>
            </a:r>
            <a:r>
              <a:rPr lang="en-US" sz="2200" cap="none" dirty="0" smtClean="0">
                <a:solidFill>
                  <a:srgbClr val="AA56FF"/>
                </a:solidFill>
                <a:ea typeface="Arial" charset="0"/>
                <a:cs typeface="Arial" charset="0"/>
              </a:rPr>
              <a:t>shared </a:t>
            </a:r>
            <a:r>
              <a:rPr lang="en-US" sz="2200" cap="none" dirty="0">
                <a:solidFill>
                  <a:srgbClr val="AA56FF"/>
                </a:solidFill>
                <a:ea typeface="Arial" charset="0"/>
                <a:cs typeface="Arial" charset="0"/>
              </a:rPr>
              <a:t>passions by</a:t>
            </a:r>
            <a:r>
              <a:rPr lang="mr-IN" sz="2200" cap="none" dirty="0" smtClean="0">
                <a:solidFill>
                  <a:srgbClr val="AA56FF"/>
                </a:solidFill>
                <a:ea typeface="Arial" charset="0"/>
                <a:cs typeface="Arial" charset="0"/>
              </a:rPr>
              <a:t>…</a:t>
            </a:r>
            <a:endParaRPr lang="en-US" sz="2200" cap="none" dirty="0" smtClean="0">
              <a:solidFill>
                <a:srgbClr val="AA56FF"/>
              </a:solidFill>
              <a:ea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sz="2200" cap="none" dirty="0">
              <a:solidFill>
                <a:srgbClr val="AA56FF"/>
              </a:solidFill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600" b="1" cap="none" dirty="0">
              <a:solidFill>
                <a:srgbClr val="AA56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600" b="1" cap="none" dirty="0">
              <a:solidFill>
                <a:srgbClr val="AA56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600" b="1" cap="none" dirty="0">
              <a:solidFill>
                <a:srgbClr val="AA56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cap="none" dirty="0">
              <a:solidFill>
                <a:srgbClr val="AA56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2200" cap="none" dirty="0" smtClean="0">
                <a:solidFill>
                  <a:srgbClr val="AA56FF"/>
                </a:solidFill>
                <a:ea typeface="Arial" charset="0"/>
                <a:cs typeface="Arial" charset="0"/>
              </a:rPr>
              <a:t>...all from </a:t>
            </a:r>
            <a:r>
              <a:rPr lang="en-US" sz="2200" cap="none" dirty="0">
                <a:solidFill>
                  <a:srgbClr val="AA56FF"/>
                </a:solidFill>
                <a:ea typeface="Arial" charset="0"/>
                <a:cs typeface="Arial" charset="0"/>
              </a:rPr>
              <a:t>one platform </a:t>
            </a:r>
            <a:r>
              <a:rPr lang="en-US" sz="2200" cap="none" dirty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without</a:t>
            </a:r>
            <a:r>
              <a:rPr lang="en-US" sz="2200" cap="none" dirty="0">
                <a:solidFill>
                  <a:srgbClr val="AA56FF"/>
                </a:solidFill>
                <a:ea typeface="Arial" charset="0"/>
                <a:cs typeface="Arial" charset="0"/>
              </a:rPr>
              <a:t> having something to sell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8701" y="3246765"/>
            <a:ext cx="36463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A56FF"/>
                </a:solidFill>
              </a:rPr>
              <a:t>Listing Trusted Resources</a:t>
            </a:r>
            <a:r>
              <a:rPr lang="mr-IN" dirty="0">
                <a:solidFill>
                  <a:srgbClr val="AA56FF"/>
                </a:solidFill>
              </a:rPr>
              <a:t>…</a:t>
            </a:r>
            <a:r>
              <a:rPr lang="en-US" dirty="0">
                <a:solidFill>
                  <a:srgbClr val="AA56FF"/>
                </a:solidFill>
              </a:rPr>
              <a:t/>
            </a:r>
            <a:br>
              <a:rPr lang="en-US" dirty="0">
                <a:solidFill>
                  <a:srgbClr val="AA56FF"/>
                </a:solidFill>
              </a:rPr>
            </a:br>
            <a:r>
              <a:rPr lang="en-US" sz="1600" dirty="0"/>
              <a:t>Save your audiences time by </a:t>
            </a:r>
            <a:endParaRPr lang="en-US" sz="1600" dirty="0" smtClean="0"/>
          </a:p>
          <a:p>
            <a:r>
              <a:rPr lang="en-US" sz="1600" dirty="0" smtClean="0"/>
              <a:t>providing access </a:t>
            </a:r>
            <a:r>
              <a:rPr lang="en-US" sz="1600" dirty="0"/>
              <a:t>to trusted </a:t>
            </a:r>
            <a:endParaRPr lang="en-US" sz="1600" dirty="0" smtClean="0"/>
          </a:p>
          <a:p>
            <a:r>
              <a:rPr lang="en-US" sz="1600" dirty="0" smtClean="0"/>
              <a:t>products </a:t>
            </a:r>
            <a:r>
              <a:rPr lang="en-US" sz="1600" dirty="0"/>
              <a:t>&amp; services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A56FF"/>
                </a:solidFill>
              </a:rPr>
              <a:t>Providing a Place to Transact... </a:t>
            </a:r>
            <a:r>
              <a:rPr lang="en-US" dirty="0">
                <a:solidFill>
                  <a:srgbClr val="AA56FF"/>
                </a:solidFill>
              </a:rPr>
              <a:t/>
            </a:r>
            <a:br>
              <a:rPr lang="en-US" dirty="0">
                <a:solidFill>
                  <a:srgbClr val="AA56FF"/>
                </a:solidFill>
              </a:rPr>
            </a:br>
            <a:r>
              <a:rPr lang="en-US" sz="1600" dirty="0"/>
              <a:t>Create a marketplace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relevant </a:t>
            </a:r>
            <a:r>
              <a:rPr lang="en-US" sz="1600" dirty="0"/>
              <a:t>to your passions. </a:t>
            </a:r>
            <a:br>
              <a:rPr lang="en-US" sz="1600" dirty="0"/>
            </a:br>
            <a:r>
              <a:rPr lang="en-US" sz="1600" dirty="0"/>
              <a:t>Classifieds and ecommerce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2353" y="3241014"/>
            <a:ext cx="335220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56FF"/>
                </a:solidFill>
              </a:rPr>
              <a:t>Curating </a:t>
            </a:r>
            <a:r>
              <a:rPr lang="en-US" dirty="0" smtClean="0">
                <a:solidFill>
                  <a:srgbClr val="AA56FF"/>
                </a:solidFill>
              </a:rPr>
              <a:t>Content</a:t>
            </a:r>
            <a:r>
              <a:rPr lang="mr-IN" dirty="0">
                <a:solidFill>
                  <a:srgbClr val="AA56FF"/>
                </a:solidFill>
              </a:rPr>
              <a:t>…</a:t>
            </a:r>
            <a:r>
              <a:rPr lang="en-US" sz="1600" dirty="0">
                <a:solidFill>
                  <a:srgbClr val="ED7D31"/>
                </a:solidFill>
              </a:rPr>
              <a:t/>
            </a:r>
            <a:br>
              <a:rPr lang="en-US" sz="1600" dirty="0">
                <a:solidFill>
                  <a:srgbClr val="ED7D31"/>
                </a:solidFill>
              </a:rPr>
            </a:br>
            <a:r>
              <a:rPr lang="en-US" sz="1600" dirty="0"/>
              <a:t>Curate </a:t>
            </a:r>
            <a:r>
              <a:rPr lang="en-US" sz="1600" dirty="0" smtClean="0"/>
              <a:t>(</a:t>
            </a:r>
            <a:r>
              <a:rPr lang="en-US" sz="1600" i="1" dirty="0" smtClean="0"/>
              <a:t>and/or create) </a:t>
            </a:r>
            <a:br>
              <a:rPr lang="en-US" sz="1600" i="1" dirty="0" smtClean="0"/>
            </a:br>
            <a:r>
              <a:rPr lang="en-US" sz="1600" dirty="0"/>
              <a:t>content </a:t>
            </a:r>
            <a:r>
              <a:rPr lang="en-US" sz="1600" dirty="0" smtClean="0"/>
              <a:t>from your </a:t>
            </a:r>
            <a:br>
              <a:rPr lang="en-US" sz="1600" dirty="0" smtClean="0"/>
            </a:br>
            <a:r>
              <a:rPr lang="en-US" sz="1600" dirty="0" smtClean="0"/>
              <a:t>“Passion” point of view.</a:t>
            </a:r>
          </a:p>
          <a:p>
            <a:endParaRPr lang="en-US" sz="1600" dirty="0"/>
          </a:p>
          <a:p>
            <a:r>
              <a:rPr lang="en-US" dirty="0" smtClean="0">
                <a:solidFill>
                  <a:srgbClr val="AA56FF"/>
                </a:solidFill>
              </a:rPr>
              <a:t>Having </a:t>
            </a:r>
            <a:r>
              <a:rPr lang="en-US" dirty="0">
                <a:solidFill>
                  <a:srgbClr val="AA56FF"/>
                </a:solidFill>
              </a:rPr>
              <a:t>C</a:t>
            </a:r>
            <a:r>
              <a:rPr lang="en-US" dirty="0" smtClean="0">
                <a:solidFill>
                  <a:srgbClr val="AA56FF"/>
                </a:solidFill>
              </a:rPr>
              <a:t>onversations</a:t>
            </a:r>
            <a:r>
              <a:rPr lang="mr-IN" dirty="0">
                <a:solidFill>
                  <a:srgbClr val="AA56FF"/>
                </a:solidFill>
              </a:rPr>
              <a:t>…</a:t>
            </a:r>
            <a:r>
              <a:rPr lang="en-US" dirty="0">
                <a:solidFill>
                  <a:srgbClr val="AA56FF"/>
                </a:solidFill>
              </a:rPr>
              <a:t>       </a:t>
            </a:r>
            <a:r>
              <a:rPr lang="en-US" sz="1600" dirty="0">
                <a:solidFill>
                  <a:srgbClr val="AA56FF"/>
                </a:solidFill>
              </a:rPr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Moderate forums about </a:t>
            </a:r>
            <a:endParaRPr lang="en-US" sz="1600" dirty="0" smtClean="0"/>
          </a:p>
          <a:p>
            <a:r>
              <a:rPr lang="en-US" sz="1600" dirty="0" smtClean="0"/>
              <a:t>things your audience </a:t>
            </a:r>
            <a:r>
              <a:rPr lang="en-US" sz="1600" dirty="0"/>
              <a:t>is </a:t>
            </a:r>
            <a:endParaRPr lang="en-US" sz="1600" dirty="0" smtClean="0"/>
          </a:p>
          <a:p>
            <a:r>
              <a:rPr lang="en-US" sz="1600" dirty="0" smtClean="0"/>
              <a:t>passionate about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77" y="3522153"/>
            <a:ext cx="1746012" cy="17533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03047" y="949870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That</a:t>
            </a:r>
            <a:r>
              <a:rPr lang="ur-PK" sz="1200" dirty="0" smtClean="0"/>
              <a:t>’</a:t>
            </a:r>
            <a:r>
              <a:rPr lang="en-US" sz="1200" dirty="0" smtClean="0"/>
              <a:t>s what I’m talking about!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34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47949"/>
            <a:ext cx="12192000" cy="1718724"/>
          </a:xfrm>
        </p:spPr>
        <p:txBody>
          <a:bodyPr anchor="t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800" b="1" cap="none" dirty="0" smtClean="0">
                <a:effectLst/>
                <a:ea typeface="Arial" charset="0"/>
                <a:cs typeface="Arial" charset="0"/>
              </a:rPr>
              <a:t>Creators, Influencers and Gig-professionals </a:t>
            </a:r>
            <a:r>
              <a:rPr lang="en-US" i="1" cap="none" dirty="0" smtClean="0">
                <a:effectLst/>
                <a:ea typeface="Arial" charset="0"/>
                <a:cs typeface="Arial" charset="0"/>
              </a:rPr>
              <a:t>(”the Creators”).</a:t>
            </a:r>
            <a:endParaRPr lang="en-US" sz="2800" i="1" cap="none" dirty="0" smtClean="0">
              <a:effectLst/>
              <a:ea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sz="200" b="1" cap="none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cap="none" dirty="0" smtClean="0">
                <a:solidFill>
                  <a:srgbClr val="ED7D31"/>
                </a:solidFill>
                <a:effectLst/>
                <a:ea typeface="Arial" charset="0"/>
                <a:cs typeface="Arial" charset="0"/>
              </a:rPr>
              <a:t>If you’re just as amazing as these individuals, but not exactly like a “Creator”</a:t>
            </a:r>
            <a:r>
              <a:rPr lang="mr-IN" cap="none" dirty="0" smtClean="0">
                <a:solidFill>
                  <a:srgbClr val="ED7D31"/>
                </a:solidFill>
                <a:effectLst/>
                <a:ea typeface="Arial" charset="0"/>
                <a:cs typeface="Arial" charset="0"/>
              </a:rPr>
              <a:t>…</a:t>
            </a:r>
            <a:r>
              <a:rPr lang="en-US" cap="none" dirty="0">
                <a:solidFill>
                  <a:srgbClr val="ED7D31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en-US" cap="none" dirty="0">
                <a:solidFill>
                  <a:srgbClr val="ED7D31"/>
                </a:solidFill>
                <a:effectLst/>
                <a:ea typeface="Arial" charset="0"/>
                <a:cs typeface="Arial" charset="0"/>
              </a:rPr>
            </a:br>
            <a:r>
              <a:rPr lang="en-US" cap="none" dirty="0" smtClean="0">
                <a:solidFill>
                  <a:srgbClr val="ED7D31"/>
                </a:solidFill>
                <a:effectLst/>
                <a:ea typeface="Arial" charset="0"/>
                <a:cs typeface="Arial" charset="0"/>
              </a:rPr>
              <a:t>you’re going to need the </a:t>
            </a:r>
            <a:r>
              <a:rPr lang="en-US" sz="24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Si Quis Platform </a:t>
            </a:r>
            <a:r>
              <a:rPr lang="en-US" cap="none" dirty="0" smtClean="0">
                <a:solidFill>
                  <a:srgbClr val="ED7D31"/>
                </a:solidFill>
                <a:effectLst/>
                <a:ea typeface="Arial" charset="0"/>
                <a:cs typeface="Arial" charset="0"/>
              </a:rPr>
              <a:t>to follow your passions as a career.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cap="none" dirty="0" smtClean="0">
              <a:effectLst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87" y="3110637"/>
            <a:ext cx="4704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D7D31"/>
                </a:solidFill>
              </a:rPr>
              <a:t>Few platforms </a:t>
            </a:r>
            <a:r>
              <a:rPr lang="en-US" sz="1600" b="1" dirty="0">
                <a:solidFill>
                  <a:srgbClr val="ED7D31"/>
                </a:solidFill>
              </a:rPr>
              <a:t>e</a:t>
            </a:r>
            <a:r>
              <a:rPr lang="en-US" sz="1600" b="1" dirty="0" smtClean="0">
                <a:solidFill>
                  <a:srgbClr val="ED7D31"/>
                </a:solidFill>
              </a:rPr>
              <a:t>xist</a:t>
            </a:r>
            <a:r>
              <a:rPr lang="mr-IN" sz="1600" b="1" dirty="0" smtClean="0">
                <a:solidFill>
                  <a:srgbClr val="ED7D31"/>
                </a:solidFill>
              </a:rPr>
              <a:t>…</a:t>
            </a:r>
            <a:r>
              <a:rPr lang="en-US" sz="1600" b="1" dirty="0">
                <a:solidFill>
                  <a:srgbClr val="AA56FF"/>
                </a:solidFill>
              </a:rPr>
              <a:t/>
            </a:r>
            <a:br>
              <a:rPr lang="en-US" sz="1600" b="1" dirty="0">
                <a:solidFill>
                  <a:srgbClr val="AA56FF"/>
                </a:solidFill>
              </a:rPr>
            </a:br>
            <a:r>
              <a:rPr lang="en-US" sz="1600" dirty="0"/>
              <a:t>for </a:t>
            </a:r>
            <a:r>
              <a:rPr lang="en-US" sz="1600" dirty="0" smtClean="0"/>
              <a:t>“non-creators” </a:t>
            </a:r>
            <a:r>
              <a:rPr lang="en-US" sz="1600" dirty="0"/>
              <a:t>to </a:t>
            </a:r>
            <a:r>
              <a:rPr lang="en-US" sz="1600" dirty="0" smtClean="0"/>
              <a:t>monetize </a:t>
            </a:r>
            <a:br>
              <a:rPr lang="en-US" sz="1600" dirty="0" smtClean="0"/>
            </a:br>
            <a:r>
              <a:rPr lang="en-US" sz="1600" dirty="0" smtClean="0"/>
              <a:t>experiences, knowledge and expertise</a:t>
            </a:r>
            <a:br>
              <a:rPr lang="en-US" sz="1600" dirty="0" smtClean="0"/>
            </a:br>
            <a:endParaRPr lang="en-US" sz="1600" dirty="0" smtClean="0"/>
          </a:p>
          <a:p>
            <a:pPr algn="r"/>
            <a:r>
              <a:rPr lang="en-US" sz="1600" b="1" dirty="0" smtClean="0">
                <a:solidFill>
                  <a:srgbClr val="ED7D31"/>
                </a:solidFill>
              </a:rPr>
              <a:t>Millions are </a:t>
            </a:r>
            <a:r>
              <a:rPr lang="en-US" sz="1600" b="1" dirty="0">
                <a:solidFill>
                  <a:srgbClr val="ED7D31"/>
                </a:solidFill>
              </a:rPr>
              <a:t>a</a:t>
            </a:r>
            <a:r>
              <a:rPr lang="en-US" sz="1600" b="1" dirty="0" smtClean="0">
                <a:solidFill>
                  <a:srgbClr val="ED7D31"/>
                </a:solidFill>
              </a:rPr>
              <a:t>ctively </a:t>
            </a:r>
            <a:r>
              <a:rPr lang="en-US" sz="1600" b="1" dirty="0">
                <a:solidFill>
                  <a:srgbClr val="ED7D31"/>
                </a:solidFill>
              </a:rPr>
              <a:t>l</a:t>
            </a:r>
            <a:r>
              <a:rPr lang="en-US" sz="1600" b="1" dirty="0" smtClean="0">
                <a:solidFill>
                  <a:srgbClr val="ED7D31"/>
                </a:solidFill>
              </a:rPr>
              <a:t>ooking</a:t>
            </a:r>
            <a:r>
              <a:rPr lang="mr-IN" sz="1600" b="1" dirty="0" smtClean="0">
                <a:solidFill>
                  <a:srgbClr val="ED7D31"/>
                </a:solidFill>
              </a:rPr>
              <a:t>…</a:t>
            </a:r>
            <a:r>
              <a:rPr lang="en-US" sz="1600" b="1" dirty="0">
                <a:solidFill>
                  <a:srgbClr val="AA56FF"/>
                </a:solidFill>
              </a:rPr>
              <a:t/>
            </a:r>
            <a:br>
              <a:rPr lang="en-US" sz="1600" b="1" dirty="0">
                <a:solidFill>
                  <a:srgbClr val="AA56FF"/>
                </a:solidFill>
              </a:rPr>
            </a:br>
            <a:r>
              <a:rPr lang="en-US" sz="1600" dirty="0" smtClean="0"/>
              <a:t>to create a living doing </a:t>
            </a:r>
            <a:br>
              <a:rPr lang="en-US" sz="1600" dirty="0" smtClean="0"/>
            </a:br>
            <a:r>
              <a:rPr lang="en-US" sz="1600" dirty="0" smtClean="0"/>
              <a:t>what they love </a:t>
            </a:r>
            <a:br>
              <a:rPr lang="en-US" sz="1600" dirty="0" smtClean="0"/>
            </a:br>
            <a:endParaRPr lang="en-US" sz="1600" dirty="0"/>
          </a:p>
          <a:p>
            <a:pPr algn="r"/>
            <a:r>
              <a:rPr lang="en-US" sz="1600" b="1" dirty="0" smtClean="0">
                <a:solidFill>
                  <a:srgbClr val="ED7D31"/>
                </a:solidFill>
              </a:rPr>
              <a:t>A taste of AW </a:t>
            </a:r>
            <a:r>
              <a:rPr lang="en-US" sz="1600" i="1" dirty="0" smtClean="0">
                <a:solidFill>
                  <a:srgbClr val="ED7D31"/>
                </a:solidFill>
              </a:rPr>
              <a:t>(I’m not talking root beer)</a:t>
            </a:r>
            <a:r>
              <a:rPr lang="mr-IN" sz="1600" b="1" dirty="0" smtClean="0">
                <a:solidFill>
                  <a:srgbClr val="ED7D31"/>
                </a:solidFill>
              </a:rPr>
              <a:t>…</a:t>
            </a:r>
            <a:endParaRPr lang="en-US" sz="1600" b="1" dirty="0" smtClean="0">
              <a:solidFill>
                <a:srgbClr val="ED7D31"/>
              </a:solidFill>
            </a:endParaRPr>
          </a:p>
          <a:p>
            <a:pPr algn="r"/>
            <a:r>
              <a:rPr lang="en-US" sz="1600" dirty="0" smtClean="0"/>
              <a:t>The “Alternative Workplace”, work </a:t>
            </a:r>
            <a:br>
              <a:rPr lang="en-US" sz="1600" dirty="0" smtClean="0"/>
            </a:br>
            <a:r>
              <a:rPr lang="en-US" sz="1600" dirty="0" smtClean="0"/>
              <a:t>coming to workers, is evolving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885688" y="3110637"/>
            <a:ext cx="54979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AA56FF"/>
                </a:solidFill>
              </a:rPr>
              <a:t>We are focused on</a:t>
            </a:r>
            <a:r>
              <a:rPr lang="mr-IN" sz="1600" b="1" dirty="0" smtClean="0">
                <a:solidFill>
                  <a:srgbClr val="AA56FF"/>
                </a:solidFill>
              </a:rPr>
              <a:t>…</a:t>
            </a:r>
            <a:r>
              <a:rPr lang="en-US" sz="1600" b="1" dirty="0" smtClean="0">
                <a:solidFill>
                  <a:srgbClr val="AA56FF"/>
                </a:solidFill>
              </a:rPr>
              <a:t> 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reating fundamentals to hyper-engage small communities around shared interests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AA56FF"/>
                </a:solidFill>
              </a:rPr>
              <a:t>The TAM is large and growing</a:t>
            </a:r>
            <a:r>
              <a:rPr lang="mr-IN" sz="1600" b="1" dirty="0" smtClean="0">
                <a:solidFill>
                  <a:srgbClr val="AA56FF"/>
                </a:solidFill>
              </a:rPr>
              <a:t>…</a:t>
            </a:r>
            <a:endParaRPr lang="en-US" sz="1600" b="1" dirty="0" smtClean="0">
              <a:solidFill>
                <a:srgbClr val="AA56FF"/>
              </a:solidFill>
            </a:endParaRPr>
          </a:p>
          <a:p>
            <a:r>
              <a:rPr lang="en-US" sz="1600" dirty="0" smtClean="0"/>
              <a:t>and the market is underserved yet supported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y substantial financial opportunity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AA56FF"/>
                </a:solidFill>
              </a:rPr>
              <a:t>Expectations are growing</a:t>
            </a:r>
            <a:r>
              <a:rPr lang="mr-IN" sz="1600" b="1" dirty="0" smtClean="0">
                <a:solidFill>
                  <a:srgbClr val="AA56FF"/>
                </a:solidFill>
              </a:rPr>
              <a:t>…</a:t>
            </a:r>
            <a:endParaRPr lang="en-US" sz="1600" b="1" dirty="0">
              <a:solidFill>
                <a:srgbClr val="AA56FF"/>
              </a:solidFill>
            </a:endParaRPr>
          </a:p>
          <a:p>
            <a:r>
              <a:rPr lang="en-US" sz="1600" dirty="0"/>
              <a:t>a</a:t>
            </a:r>
            <a:r>
              <a:rPr lang="en-US" sz="1600" dirty="0" smtClean="0"/>
              <a:t>nd the workforce is choosing a work/life balance that resonates with their values and concerns 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37097" y="949870"/>
            <a:ext cx="347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But if you are</a:t>
            </a:r>
            <a:r>
              <a:rPr lang="mr-IN" sz="1200" dirty="0" smtClean="0"/>
              <a:t>…</a:t>
            </a:r>
            <a:r>
              <a:rPr lang="en-US" sz="1200" dirty="0" smtClean="0"/>
              <a:t> you’ll want our platform too!</a:t>
            </a:r>
            <a:endParaRPr lang="en-US" sz="12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D7D31"/>
                </a:solidFill>
              </a:rPr>
              <a:t>Why </a:t>
            </a:r>
            <a:r>
              <a:rPr lang="en-US" dirty="0">
                <a:solidFill>
                  <a:srgbClr val="AA56FF"/>
                </a:solidFill>
              </a:rPr>
              <a:t>now ?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AA56FF"/>
                </a:solidFill>
              </a:rPr>
              <a:t>Market</a:t>
            </a:r>
            <a:r>
              <a:rPr lang="en-US" dirty="0">
                <a:solidFill>
                  <a:srgbClr val="ED7D31"/>
                </a:solidFill>
              </a:rPr>
              <a:t> Potential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-649357" y="3313046"/>
            <a:ext cx="5830954" cy="58309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27471"/>
            <a:ext cx="12192000" cy="2233622"/>
          </a:xfrm>
        </p:spPr>
        <p:txBody>
          <a:bodyPr anchor="t"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600" cap="none" dirty="0" smtClean="0">
                <a:effectLst/>
                <a:ea typeface="Arial" charset="0"/>
                <a:cs typeface="Arial" charset="0"/>
              </a:rPr>
              <a:t>The Passion Economy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4000" b="1" cap="none" dirty="0">
              <a:effectLst/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2900" b="1" cap="none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sz="400" cap="none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900" cap="none" dirty="0" smtClean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We believe the market potential for Si Quis is substantial</a:t>
            </a:r>
            <a:r>
              <a:rPr lang="mr-IN" sz="2900" cap="none" dirty="0" smtClean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…</a:t>
            </a:r>
            <a:r>
              <a:rPr lang="en-US" sz="2900" cap="none" dirty="0" smtClean="0"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 here’s why</a:t>
            </a:r>
            <a:endParaRPr lang="en-US" sz="2900" cap="none" dirty="0" smtClean="0">
              <a:effectLst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16906" y="949870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world is a passionate place!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1492" y="2045046"/>
            <a:ext cx="3180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AA56FF"/>
                </a:solidFill>
              </a:rPr>
              <a:t>Disciple Media - </a:t>
            </a:r>
            <a:r>
              <a:rPr lang="en-US" sz="1400" dirty="0" smtClean="0">
                <a:solidFill>
                  <a:srgbClr val="AA56FF"/>
                </a:solidFill>
              </a:rPr>
              <a:t>2/17/2021</a:t>
            </a:r>
            <a:r>
              <a:rPr lang="en-US" sz="1600" b="1" dirty="0">
                <a:solidFill>
                  <a:srgbClr val="AA56FF"/>
                </a:solidFill>
              </a:rPr>
              <a:t/>
            </a:r>
            <a:br>
              <a:rPr lang="en-US" sz="1600" b="1" dirty="0">
                <a:solidFill>
                  <a:srgbClr val="AA56FF"/>
                </a:solidFill>
              </a:rPr>
            </a:br>
            <a:r>
              <a:rPr lang="en-US" sz="1600" dirty="0" smtClean="0"/>
              <a:t>The </a:t>
            </a:r>
            <a:r>
              <a:rPr lang="en-US" sz="1600" dirty="0"/>
              <a:t>Passion Economy is worth today over $38 billion. 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09" y="2112399"/>
            <a:ext cx="584802" cy="6432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67667" y="1960829"/>
            <a:ext cx="4340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ED7D31"/>
                </a:solidFill>
              </a:rPr>
              <a:t>TAM:</a:t>
            </a:r>
            <a:r>
              <a:rPr lang="en-US" sz="4000" b="1" dirty="0" smtClean="0">
                <a:solidFill>
                  <a:srgbClr val="AA56FF"/>
                </a:solidFill>
              </a:rPr>
              <a:t> $38 Billion</a:t>
            </a:r>
            <a:br>
              <a:rPr lang="en-US" sz="4000" b="1" dirty="0" smtClean="0">
                <a:solidFill>
                  <a:srgbClr val="AA56FF"/>
                </a:solidFill>
              </a:rPr>
            </a:br>
            <a:r>
              <a:rPr lang="en-US" sz="1400" dirty="0" smtClean="0"/>
              <a:t>January,1 2020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2862466" y="4300334"/>
            <a:ext cx="2093843" cy="2093843"/>
          </a:xfrm>
          <a:prstGeom prst="ellipse">
            <a:avLst/>
          </a:prstGeom>
          <a:solidFill>
            <a:srgbClr val="AA56FF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51581" y="4909937"/>
            <a:ext cx="1590259" cy="1590259"/>
          </a:xfrm>
          <a:prstGeom prst="ellipse">
            <a:avLst/>
          </a:prstGeom>
          <a:solidFill>
            <a:srgbClr val="ED7D3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610" y="3575680"/>
            <a:ext cx="5141843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AA56FF"/>
                </a:solidFill>
              </a:rPr>
              <a:t>             Target Audience </a:t>
            </a:r>
            <a:r>
              <a:rPr lang="en-US" sz="1600" b="1" baseline="30000" dirty="0" smtClean="0">
                <a:solidFill>
                  <a:srgbClr val="AA56FF"/>
                </a:solidFill>
              </a:rPr>
              <a:t>1</a:t>
            </a:r>
          </a:p>
          <a:p>
            <a:endParaRPr lang="en-US" sz="1000" b="1" baseline="30000" dirty="0" smtClean="0">
              <a:solidFill>
                <a:srgbClr val="AA56FF"/>
              </a:solidFill>
            </a:endParaRPr>
          </a:p>
          <a:p>
            <a:r>
              <a:rPr lang="en-US" sz="1200" dirty="0" smtClean="0"/>
              <a:t>	Total US Population: ~333M</a:t>
            </a:r>
            <a:br>
              <a:rPr lang="en-US" sz="1200" dirty="0" smtClean="0"/>
            </a:br>
            <a:r>
              <a:rPr lang="en-US" sz="1200" dirty="0" smtClean="0"/>
              <a:t>	Total Global Population ~ 7.79B</a:t>
            </a:r>
          </a:p>
          <a:p>
            <a:endParaRPr lang="en-US" sz="1600" dirty="0" smtClean="0"/>
          </a:p>
          <a:p>
            <a:r>
              <a:rPr lang="en-US" sz="1200" dirty="0" smtClean="0"/>
              <a:t>        			US Gen Z: ~68.2M</a:t>
            </a:r>
          </a:p>
          <a:p>
            <a:r>
              <a:rPr lang="en-US" sz="1200" dirty="0" smtClean="0"/>
              <a:t>			Global Gen Z: ~2.0B	</a:t>
            </a:r>
          </a:p>
          <a:p>
            <a:endParaRPr lang="en-US" sz="500" dirty="0" smtClean="0"/>
          </a:p>
          <a:p>
            <a:r>
              <a:rPr lang="en-US" sz="1200" dirty="0" smtClean="0"/>
              <a:t>        			US Millennials: ~73.0M</a:t>
            </a:r>
          </a:p>
          <a:p>
            <a:r>
              <a:rPr lang="en-US" sz="1200" dirty="0" smtClean="0"/>
              <a:t>			Global Millennials: ~1.8BM 	 </a:t>
            </a:r>
          </a:p>
          <a:p>
            <a:r>
              <a:rPr lang="en-US" sz="1400" dirty="0" smtClean="0"/>
              <a:t>   </a:t>
            </a:r>
            <a:endParaRPr lang="en-US" sz="20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		US Creators</a:t>
            </a:r>
            <a:r>
              <a:rPr lang="en-US" sz="1200" dirty="0"/>
              <a:t>: </a:t>
            </a:r>
            <a:r>
              <a:rPr lang="en-US" sz="1200" dirty="0" smtClean="0"/>
              <a:t>?M</a:t>
            </a:r>
          </a:p>
          <a:p>
            <a:r>
              <a:rPr lang="en-US" sz="1200" dirty="0" smtClean="0"/>
              <a:t>					Global </a:t>
            </a:r>
            <a:r>
              <a:rPr lang="en-US" sz="1200" dirty="0"/>
              <a:t>Creators: </a:t>
            </a:r>
            <a:r>
              <a:rPr lang="en-US" sz="1200" dirty="0" smtClean="0"/>
              <a:t>~50M</a:t>
            </a:r>
            <a:endParaRPr lang="en-US" sz="1200" dirty="0"/>
          </a:p>
          <a:p>
            <a:endParaRPr lang="en-US" sz="500" dirty="0"/>
          </a:p>
          <a:p>
            <a:r>
              <a:rPr lang="en-US" sz="1200" dirty="0"/>
              <a:t>	</a:t>
            </a:r>
            <a:r>
              <a:rPr lang="en-US" sz="1200" dirty="0" smtClean="0"/>
              <a:t>				US Influencers</a:t>
            </a:r>
            <a:r>
              <a:rPr lang="en-US" sz="1200" dirty="0"/>
              <a:t>: </a:t>
            </a:r>
            <a:r>
              <a:rPr lang="en-US" sz="1200" dirty="0" smtClean="0"/>
              <a:t>~179M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	Global Influencers: ~13.8B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00496" y="3678930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charset="2"/>
              <a:buChar char="Ø"/>
            </a:pPr>
            <a:r>
              <a:rPr lang="en-US" dirty="0" smtClean="0"/>
              <a:t>Our target audience is large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charset="2"/>
              <a:buChar char="Ø"/>
            </a:pPr>
            <a:r>
              <a:rPr lang="en-US" dirty="0" smtClean="0"/>
              <a:t>$38B TAM is large and growing fast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charset="2"/>
              <a:buChar char="Ø"/>
            </a:pPr>
            <a:r>
              <a:rPr lang="en-US" dirty="0" smtClean="0"/>
              <a:t>Cultural shift to working with intention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charset="2"/>
              <a:buChar char="Ø"/>
            </a:pPr>
            <a:r>
              <a:rPr lang="en-US" dirty="0" smtClean="0"/>
              <a:t>Cohorts are comfortable in digital space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charset="2"/>
              <a:buChar char="Ø"/>
            </a:pPr>
            <a:r>
              <a:rPr lang="en-US" dirty="0" smtClean="0"/>
              <a:t>Our product is differentiated from competition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charset="2"/>
              <a:buChar char="Ø"/>
            </a:pPr>
            <a:r>
              <a:rPr lang="en-US" dirty="0"/>
              <a:t>F</a:t>
            </a:r>
            <a:r>
              <a:rPr lang="en-US" dirty="0" smtClean="0"/>
              <a:t>inancial investment in the space growing quickly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8725" y="5489425"/>
            <a:ext cx="2145299" cy="1010771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840094" y="4478654"/>
            <a:ext cx="2346424" cy="1010771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4194610" y="3948914"/>
            <a:ext cx="1453630" cy="817295"/>
          </a:xfrm>
          <a:prstGeom prst="bentConnector3">
            <a:avLst>
              <a:gd name="adj1" fmla="val 70597"/>
            </a:avLst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 flipH="1" flipV="1">
            <a:off x="4070160" y="4397629"/>
            <a:ext cx="1514971" cy="617542"/>
          </a:xfrm>
          <a:prstGeom prst="bentConnector3">
            <a:avLst>
              <a:gd name="adj1" fmla="val 100209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81876" y="3940822"/>
            <a:ext cx="760651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AA56FF"/>
                </a:solidFill>
              </a:rPr>
              <a:t>Competition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44749" y="949870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They’re all different, and impressive!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4935615"/>
              </p:ext>
            </p:extLst>
          </p:nvPr>
        </p:nvGraphicFramePr>
        <p:xfrm>
          <a:off x="1751012" y="1969051"/>
          <a:ext cx="8654375" cy="326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342"/>
                <a:gridCol w="1885006"/>
                <a:gridCol w="1445439"/>
                <a:gridCol w="1673713"/>
                <a:gridCol w="1730875"/>
              </a:tblGrid>
              <a:tr h="524764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AA56FF"/>
                          </a:solidFill>
                        </a:rPr>
                        <a:t>       </a:t>
                      </a:r>
                      <a:endParaRPr lang="en-US" sz="1400" dirty="0">
                        <a:solidFill>
                          <a:srgbClr val="AA5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Platform / Industry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Directory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Creator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Creator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Content </a:t>
                      </a:r>
                      <a:r>
                        <a:rPr lang="en-US" sz="1000" dirty="0" smtClean="0"/>
                        <a:t>–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Curate/Create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        Yes, Both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     </a:t>
                      </a:r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 Only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     Create Only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     Create Only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Directories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        Yes, Free or Fee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Memberships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        Yes, Free</a:t>
                      </a:r>
                      <a:r>
                        <a:rPr lang="en-US" sz="1100" kern="1200" baseline="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Fee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Classifieds Engine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        Yes, Free or Fee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eCommerce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        Links</a:t>
                      </a:r>
                      <a:r>
                        <a:rPr lang="en-US" sz="1100" kern="1200" baseline="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to existing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Advertising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        Multiple</a:t>
                      </a:r>
                      <a:r>
                        <a:rPr lang="en-US" sz="1100" kern="1200" baseline="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options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Events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baseline="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        Yes, full-featured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Forums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 Yes, full-featured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 smtClean="0">
                          <a:solidFill>
                            <a:srgbClr val="AA56FF"/>
                          </a:solidFill>
                          <a:latin typeface="+mn-lt"/>
                          <a:ea typeface="+mn-ea"/>
                          <a:cs typeface="+mn-cs"/>
                        </a:rPr>
                        <a:t>Full-stack of functions</a:t>
                      </a:r>
                      <a:endParaRPr lang="en-US" sz="1100" kern="1200" dirty="0">
                        <a:solidFill>
                          <a:srgbClr val="AA5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Close Competitor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$$$ - Billions in turn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$$$ - Billions in turn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64" y="2096804"/>
            <a:ext cx="1124552" cy="283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34" y="2145984"/>
            <a:ext cx="1069289" cy="185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1" b="24587"/>
          <a:stretch/>
        </p:blipFill>
        <p:spPr>
          <a:xfrm>
            <a:off x="8997944" y="2083834"/>
            <a:ext cx="1021820" cy="3097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8" y="2769813"/>
            <a:ext cx="233513" cy="2743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8" y="3051636"/>
            <a:ext cx="233513" cy="274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8" y="3326010"/>
            <a:ext cx="233513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8" y="3588564"/>
            <a:ext cx="233513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8" y="3874194"/>
            <a:ext cx="233513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8" y="4419078"/>
            <a:ext cx="233513" cy="2743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8" y="4689888"/>
            <a:ext cx="233513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8" y="4141596"/>
            <a:ext cx="233513" cy="27432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07" y="2769813"/>
            <a:ext cx="233513" cy="27432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07" y="3051636"/>
            <a:ext cx="233513" cy="27432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07" y="3317756"/>
            <a:ext cx="233513" cy="2743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07" y="3588564"/>
            <a:ext cx="233513" cy="27432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07" y="4419078"/>
            <a:ext cx="233513" cy="27432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07" y="4689888"/>
            <a:ext cx="233513" cy="2743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02" y="2769813"/>
            <a:ext cx="233513" cy="2743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72" y="3326010"/>
            <a:ext cx="233513" cy="27432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72" y="4689888"/>
            <a:ext cx="233513" cy="27432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72" y="4141596"/>
            <a:ext cx="233513" cy="27432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44" y="2769813"/>
            <a:ext cx="233513" cy="27432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668" y="3326010"/>
            <a:ext cx="233513" cy="27432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668" y="4419078"/>
            <a:ext cx="233513" cy="27432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668" y="4689888"/>
            <a:ext cx="233513" cy="274320"/>
          </a:xfrm>
          <a:prstGeom prst="rect">
            <a:avLst/>
          </a:prstGeom>
        </p:spPr>
      </p:pic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1" y="1337060"/>
            <a:ext cx="12192000" cy="555933"/>
          </a:xfrm>
        </p:spPr>
        <p:txBody>
          <a:bodyPr anchor="t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cap="none" dirty="0" smtClean="0">
                <a:effectLst/>
                <a:ea typeface="Arial" charset="0"/>
                <a:cs typeface="Arial" charset="0"/>
              </a:rPr>
              <a:t>Here are a few companies in industries we think are amazing</a:t>
            </a:r>
            <a:r>
              <a:rPr lang="mr-IN" sz="2400" cap="none" dirty="0" smtClean="0">
                <a:effectLst/>
                <a:ea typeface="Arial" charset="0"/>
                <a:cs typeface="Arial" charset="0"/>
              </a:rPr>
              <a:t>…</a:t>
            </a:r>
            <a:endParaRPr lang="en-US" sz="1800" cap="none" dirty="0" smtClean="0">
              <a:effectLst/>
              <a:ea typeface="Arial" charset="0"/>
              <a:cs typeface="Arial" charset="0"/>
            </a:endParaRPr>
          </a:p>
        </p:txBody>
      </p:sp>
      <p:sp>
        <p:nvSpPr>
          <p:cNvPr id="129" name="Content Placeholder 2"/>
          <p:cNvSpPr txBox="1">
            <a:spLocks/>
          </p:cNvSpPr>
          <p:nvPr/>
        </p:nvSpPr>
        <p:spPr>
          <a:xfrm>
            <a:off x="6500" y="5438564"/>
            <a:ext cx="12192000" cy="5559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mr-IN" sz="2400" cap="none" dirty="0" smtClean="0">
                <a:effectLst/>
                <a:ea typeface="Arial" charset="0"/>
                <a:cs typeface="Arial" charset="0"/>
              </a:rPr>
              <a:t>…</a:t>
            </a:r>
            <a:r>
              <a:rPr lang="en-US" sz="2400" cap="none" dirty="0" smtClean="0">
                <a:effectLst/>
                <a:ea typeface="Arial" charset="0"/>
                <a:cs typeface="Arial" charset="0"/>
              </a:rPr>
              <a:t>but mainly focused on the “Creator ” space.  We are different.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65" y="2060825"/>
            <a:ext cx="1230114" cy="3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32" y="4425756"/>
            <a:ext cx="548640" cy="548640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>
            <a:off x="5036632" y="3781788"/>
            <a:ext cx="650689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052799" y="2781076"/>
            <a:ext cx="0" cy="234192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86823" y="949870"/>
            <a:ext cx="373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There’s a lot of </a:t>
            </a:r>
            <a:r>
              <a:rPr lang="en-US" sz="1200" smtClean="0"/>
              <a:t>untapped knowledge out there!</a:t>
            </a:r>
            <a:endParaRPr lang="en-US" sz="1200" dirty="0"/>
          </a:p>
        </p:txBody>
      </p:sp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1" y="1346530"/>
            <a:ext cx="12192000" cy="1089398"/>
          </a:xfrm>
        </p:spPr>
        <p:txBody>
          <a:bodyPr anchor="t">
            <a:noAutofit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n-US" sz="2400" cap="none" dirty="0" smtClean="0">
                <a:effectLst/>
                <a:ea typeface="Arial" charset="0"/>
                <a:cs typeface="Arial" charset="0"/>
              </a:rPr>
              <a:t>The “Creator Space” is extremely competitive and highly specialized.</a:t>
            </a:r>
          </a:p>
          <a:p>
            <a:pPr marL="0" indent="0" algn="ctr">
              <a:buNone/>
            </a:pPr>
            <a:r>
              <a:rPr lang="en-US" cap="none" dirty="0" smtClean="0">
                <a:effectLst/>
                <a:ea typeface="Arial" charset="0"/>
                <a:cs typeface="Arial" charset="0"/>
              </a:rPr>
              <a:t>50 Million creators and $104B in turn – many platforms are focused on this segment.</a:t>
            </a:r>
            <a:br>
              <a:rPr lang="en-US" cap="none" dirty="0" smtClean="0">
                <a:effectLst/>
                <a:ea typeface="Arial" charset="0"/>
                <a:cs typeface="Arial" charset="0"/>
              </a:rPr>
            </a:br>
            <a:endParaRPr lang="en-US" cap="none" dirty="0" smtClean="0">
              <a:effectLst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8600" y="5140191"/>
            <a:ext cx="16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Must Create </a:t>
            </a:r>
          </a:p>
          <a:p>
            <a:pPr algn="ctr"/>
            <a:r>
              <a:rPr lang="en-US" sz="1200" dirty="0" smtClean="0"/>
              <a:t>Something To Sell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162284" y="2307287"/>
            <a:ext cx="178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 </a:t>
            </a:r>
          </a:p>
          <a:p>
            <a:pPr algn="ctr"/>
            <a:r>
              <a:rPr lang="en-US" sz="1200" dirty="0" smtClean="0"/>
              <a:t>Monetization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72138" y="3491341"/>
            <a:ext cx="1202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Low Cost as </a:t>
            </a:r>
          </a:p>
          <a:p>
            <a:pPr algn="ctr"/>
            <a:endParaRPr lang="en-US" sz="600" dirty="0" smtClean="0"/>
          </a:p>
          <a:p>
            <a:pPr algn="ctr"/>
            <a:r>
              <a:rPr lang="en-US" sz="1200" dirty="0" smtClean="0"/>
              <a:t>% of Revenue</a:t>
            </a:r>
            <a:endParaRPr lang="en-US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01" y="3009666"/>
            <a:ext cx="548640" cy="5486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12" y="3983084"/>
            <a:ext cx="548640" cy="54864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40" y="4425756"/>
            <a:ext cx="548640" cy="54864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8899" y="3888955"/>
            <a:ext cx="548640" cy="5486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83081" y="3509866"/>
            <a:ext cx="12025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High Cost as</a:t>
            </a:r>
          </a:p>
          <a:p>
            <a:pPr algn="ctr"/>
            <a:endParaRPr lang="en-US" sz="500" dirty="0"/>
          </a:p>
          <a:p>
            <a:pPr algn="ctr"/>
            <a:r>
              <a:rPr lang="en-US" sz="1200" dirty="0" smtClean="0"/>
              <a:t>% of Revenue</a:t>
            </a:r>
            <a:endParaRPr lang="en-US" sz="12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4531" y="3888955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647" y="2615149"/>
            <a:ext cx="548640" cy="54864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575242" y="2637735"/>
            <a:ext cx="14210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 Quis </a:t>
            </a:r>
          </a:p>
          <a:p>
            <a:r>
              <a:rPr lang="en-US" sz="1200" dirty="0" err="1" smtClean="0"/>
              <a:t>eDirectories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600" dirty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Facebook</a:t>
            </a:r>
          </a:p>
          <a:p>
            <a:r>
              <a:rPr lang="en-US" sz="1200" dirty="0" err="1" smtClean="0"/>
              <a:t>Hivebrite</a:t>
            </a:r>
            <a:endParaRPr lang="en-US" sz="1200" dirty="0" smtClean="0"/>
          </a:p>
          <a:p>
            <a:r>
              <a:rPr lang="en-US" sz="1200" dirty="0" smtClean="0"/>
              <a:t>Instagram</a:t>
            </a:r>
          </a:p>
          <a:p>
            <a:r>
              <a:rPr lang="en-US" sz="1200" dirty="0" err="1" smtClean="0"/>
              <a:t>Kajabi</a:t>
            </a:r>
            <a:endParaRPr lang="en-US" sz="1200" dirty="0" smtClean="0"/>
          </a:p>
          <a:p>
            <a:r>
              <a:rPr lang="en-US" sz="1200" dirty="0" smtClean="0"/>
              <a:t>Mighty Networks</a:t>
            </a:r>
          </a:p>
          <a:p>
            <a:r>
              <a:rPr lang="en-US" sz="1200" dirty="0" err="1" smtClean="0"/>
              <a:t>Patreon</a:t>
            </a:r>
            <a:endParaRPr lang="en-US" sz="1200" dirty="0" smtClean="0"/>
          </a:p>
          <a:p>
            <a:r>
              <a:rPr lang="en-US" sz="1200" dirty="0" smtClean="0"/>
              <a:t>Revue</a:t>
            </a:r>
          </a:p>
          <a:p>
            <a:r>
              <a:rPr lang="en-US" sz="1200" dirty="0" smtClean="0"/>
              <a:t>Socio</a:t>
            </a:r>
          </a:p>
          <a:p>
            <a:r>
              <a:rPr lang="en-US" sz="1200" dirty="0" smtClean="0"/>
              <a:t>Teachable</a:t>
            </a:r>
          </a:p>
          <a:p>
            <a:r>
              <a:rPr lang="en-US" sz="1200" dirty="0" err="1" smtClean="0"/>
              <a:t>Youtube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65" y="4331627"/>
            <a:ext cx="548640" cy="54864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74" y="3983084"/>
            <a:ext cx="548640" cy="5486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015" y="3888955"/>
            <a:ext cx="54864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146" y="2440783"/>
            <a:ext cx="2432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A56FF"/>
                </a:solidFill>
              </a:rPr>
              <a:t>Passive Monetization:</a:t>
            </a:r>
          </a:p>
          <a:p>
            <a:r>
              <a:rPr lang="en-US" sz="1200" dirty="0" smtClean="0"/>
              <a:t>Not necessary to create something (content, </a:t>
            </a:r>
            <a:br>
              <a:rPr lang="en-US" sz="1200" dirty="0" smtClean="0"/>
            </a:br>
            <a:r>
              <a:rPr lang="en-US" sz="1200" dirty="0" smtClean="0"/>
              <a:t>products, work product, </a:t>
            </a:r>
            <a:br>
              <a:rPr lang="en-US" sz="1200" dirty="0" smtClean="0"/>
            </a:br>
            <a:r>
              <a:rPr lang="en-US" sz="1200" dirty="0" smtClean="0"/>
              <a:t>etc.) to generate income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200" dirty="0"/>
          </a:p>
          <a:p>
            <a:r>
              <a:rPr lang="en-US" sz="1400" dirty="0" smtClean="0">
                <a:solidFill>
                  <a:srgbClr val="ED7D31"/>
                </a:solidFill>
              </a:rPr>
              <a:t>Must Create Something:</a:t>
            </a:r>
          </a:p>
          <a:p>
            <a:r>
              <a:rPr lang="en-US" sz="1200" dirty="0" smtClean="0"/>
              <a:t>Content (white papers, videos, podcasts, products, work product, etc.) is </a:t>
            </a:r>
            <a:br>
              <a:rPr lang="en-US" sz="1200" dirty="0" smtClean="0"/>
            </a:br>
            <a:r>
              <a:rPr lang="en-US" sz="1200" dirty="0" smtClean="0"/>
              <a:t>required to generate </a:t>
            </a:r>
            <a:br>
              <a:rPr lang="en-US" sz="1200" dirty="0" smtClean="0"/>
            </a:br>
            <a:r>
              <a:rPr lang="en-US" sz="1200" dirty="0" smtClean="0"/>
              <a:t>income online on these and many other platforms.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6252" y="2357653"/>
            <a:ext cx="3905619" cy="1239954"/>
          </a:xfrm>
          <a:prstGeom prst="rect">
            <a:avLst/>
          </a:prstGeom>
          <a:noFill/>
          <a:ln>
            <a:solidFill>
              <a:srgbClr val="AA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18050" y="3993384"/>
            <a:ext cx="3903821" cy="227537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0602" y="5617691"/>
            <a:ext cx="5873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a typeface="Arial" charset="0"/>
                <a:cs typeface="Arial" charset="0"/>
              </a:rPr>
              <a:t>Si Quis is focused on expanding the market to passionate non-creators (as well as creators).</a:t>
            </a:r>
            <a:endParaRPr lang="en-US" sz="2000" dirty="0">
              <a:ea typeface="Arial" charset="0"/>
              <a:cs typeface="Arial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4509" y="4331627"/>
            <a:ext cx="548640" cy="548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14890" y="4425756"/>
            <a:ext cx="548640" cy="548640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AA56FF"/>
                </a:solidFill>
              </a:rPr>
              <a:t>Magic </a:t>
            </a:r>
            <a:r>
              <a:rPr lang="en-US" dirty="0">
                <a:solidFill>
                  <a:srgbClr val="ED7D31"/>
                </a:solidFill>
              </a:rPr>
              <a:t>Quadrant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64" y="572771"/>
            <a:ext cx="723042" cy="78962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54480" y="676534"/>
            <a:ext cx="4056611" cy="63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AA56FF"/>
                </a:solidFill>
              </a:rPr>
              <a:t>Business </a:t>
            </a:r>
            <a:r>
              <a:rPr lang="en-US" dirty="0">
                <a:solidFill>
                  <a:srgbClr val="ED7D31"/>
                </a:solidFill>
              </a:rPr>
              <a:t>model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4116"/>
            <a:ext cx="716417" cy="7164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460862" y="1316430"/>
            <a:ext cx="9816738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4094"/>
            <a:ext cx="12192000" cy="647277"/>
          </a:xfrm>
        </p:spPr>
        <p:txBody>
          <a:bodyPr anchor="t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800" cap="none" dirty="0" smtClean="0">
                <a:effectLst/>
                <a:ea typeface="Arial" charset="0"/>
                <a:cs typeface="Arial" charset="0"/>
              </a:rPr>
              <a:t>How </a:t>
            </a:r>
            <a:r>
              <a:rPr lang="en-US" sz="2800" cap="none" dirty="0" smtClean="0">
                <a:solidFill>
                  <a:srgbClr val="ED7D31"/>
                </a:solidFill>
                <a:effectLst/>
                <a:ea typeface="Arial" charset="0"/>
                <a:cs typeface="Arial" charset="0"/>
              </a:rPr>
              <a:t>Si </a:t>
            </a:r>
            <a:r>
              <a:rPr lang="en-US" sz="2800" cap="none" dirty="0" smtClean="0">
                <a:solidFill>
                  <a:srgbClr val="AA56FF"/>
                </a:solidFill>
                <a:effectLst/>
                <a:ea typeface="Arial" charset="0"/>
                <a:cs typeface="Arial" charset="0"/>
              </a:rPr>
              <a:t>Quis</a:t>
            </a:r>
            <a:r>
              <a:rPr lang="en-US" sz="2800" cap="none" dirty="0" smtClean="0">
                <a:effectLst/>
                <a:ea typeface="Arial" charset="0"/>
                <a:cs typeface="Arial" charset="0"/>
              </a:rPr>
              <a:t> will thrive in the thriving Passion Economy</a:t>
            </a:r>
            <a:endParaRPr lang="en-US" sz="2800" cap="none" dirty="0">
              <a:effectLst/>
              <a:ea typeface="Arial" charset="0"/>
              <a:cs typeface="Arial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2400" b="1" cap="none" dirty="0" smtClean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4852" y="410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19685" y="949870"/>
            <a:ext cx="3084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This is how we create a </a:t>
            </a:r>
            <a:r>
              <a:rPr lang="en-US" sz="1200" smtClean="0"/>
              <a:t>great business !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28076" y="2070933"/>
            <a:ext cx="477639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AA56FF"/>
                </a:solidFill>
                <a:ea typeface="Arial" charset="0"/>
                <a:cs typeface="Arial" charset="0"/>
              </a:rPr>
              <a:t>Expanding our passionate team</a:t>
            </a:r>
          </a:p>
          <a:p>
            <a:pPr algn="r"/>
            <a:r>
              <a:rPr lang="en-US" sz="1600" dirty="0" smtClean="0">
                <a:ea typeface="Arial" charset="0"/>
                <a:cs typeface="Arial" charset="0"/>
              </a:rPr>
              <a:t>We believe our small team </a:t>
            </a:r>
            <a:br>
              <a:rPr lang="en-US" sz="1600" dirty="0" smtClean="0">
                <a:ea typeface="Arial" charset="0"/>
                <a:cs typeface="Arial" charset="0"/>
              </a:rPr>
            </a:br>
            <a:r>
              <a:rPr lang="en-US" sz="1600" dirty="0" smtClean="0">
                <a:ea typeface="Arial" charset="0"/>
                <a:cs typeface="Arial" charset="0"/>
              </a:rPr>
              <a:t>of passionate individuals will be </a:t>
            </a:r>
            <a:br>
              <a:rPr lang="en-US" sz="1600" dirty="0" smtClean="0">
                <a:ea typeface="Arial" charset="0"/>
                <a:cs typeface="Arial" charset="0"/>
              </a:rPr>
            </a:br>
            <a:r>
              <a:rPr lang="en-US" sz="1600" dirty="0" smtClean="0">
                <a:ea typeface="Arial" charset="0"/>
                <a:cs typeface="Arial" charset="0"/>
              </a:rPr>
              <a:t>the driving force behind our success</a:t>
            </a:r>
          </a:p>
          <a:p>
            <a:pPr algn="r"/>
            <a:endParaRPr lang="en-US" sz="1600" dirty="0">
              <a:ea typeface="Arial" charset="0"/>
              <a:cs typeface="Arial" charset="0"/>
            </a:endParaRPr>
          </a:p>
          <a:p>
            <a:pPr algn="r"/>
            <a:r>
              <a:rPr lang="en-US" dirty="0">
                <a:solidFill>
                  <a:srgbClr val="AA56FF"/>
                </a:solidFill>
                <a:ea typeface="Arial" charset="0"/>
                <a:cs typeface="Arial" charset="0"/>
              </a:rPr>
              <a:t>Creating technologies that </a:t>
            </a:r>
            <a:r>
              <a:rPr lang="en-US" dirty="0" smtClean="0">
                <a:solidFill>
                  <a:srgbClr val="AA56FF"/>
                </a:solidFill>
                <a:ea typeface="Arial" charset="0"/>
                <a:cs typeface="Arial" charset="0"/>
              </a:rPr>
              <a:t>work</a:t>
            </a:r>
            <a:endParaRPr lang="en-US" dirty="0">
              <a:solidFill>
                <a:srgbClr val="AA56FF"/>
              </a:solidFill>
              <a:ea typeface="Arial" charset="0"/>
              <a:cs typeface="Arial" charset="0"/>
            </a:endParaRPr>
          </a:p>
          <a:p>
            <a:pPr algn="r"/>
            <a:r>
              <a:rPr lang="en-US" sz="1600" dirty="0" smtClean="0">
                <a:ea typeface="Arial" charset="0"/>
                <a:cs typeface="Arial" charset="0"/>
              </a:rPr>
              <a:t>Our platform is comprised of technologies we’ve </a:t>
            </a:r>
            <a:r>
              <a:rPr lang="en-US" sz="1600" dirty="0">
                <a:ea typeface="Arial" charset="0"/>
                <a:cs typeface="Arial" charset="0"/>
              </a:rPr>
              <a:t>created, as </a:t>
            </a:r>
            <a:r>
              <a:rPr lang="en-US" sz="1600" dirty="0" smtClean="0">
                <a:ea typeface="Arial" charset="0"/>
                <a:cs typeface="Arial" charset="0"/>
              </a:rPr>
              <a:t>well as accretive technologies our partners have created</a:t>
            </a:r>
          </a:p>
          <a:p>
            <a:pPr algn="r"/>
            <a:endParaRPr lang="en-US" sz="1600" dirty="0" smtClean="0">
              <a:ea typeface="Arial" charset="0"/>
              <a:cs typeface="Arial" charset="0"/>
            </a:endParaRPr>
          </a:p>
          <a:p>
            <a:pPr algn="r"/>
            <a:r>
              <a:rPr lang="en-US" dirty="0" smtClean="0">
                <a:solidFill>
                  <a:srgbClr val="AA56FF"/>
                </a:solidFill>
                <a:ea typeface="Arial" charset="0"/>
                <a:cs typeface="Arial" charset="0"/>
              </a:rPr>
              <a:t>Taking </a:t>
            </a:r>
            <a:r>
              <a:rPr lang="en-US" dirty="0">
                <a:solidFill>
                  <a:srgbClr val="AA56FF"/>
                </a:solidFill>
                <a:ea typeface="Arial" charset="0"/>
                <a:cs typeface="Arial" charset="0"/>
              </a:rPr>
              <a:t>care to remain customer </a:t>
            </a:r>
            <a:r>
              <a:rPr lang="en-US" dirty="0" smtClean="0">
                <a:solidFill>
                  <a:srgbClr val="AA56FF"/>
                </a:solidFill>
                <a:ea typeface="Arial" charset="0"/>
                <a:cs typeface="Arial" charset="0"/>
              </a:rPr>
              <a:t>centric</a:t>
            </a:r>
            <a:endParaRPr lang="en-US" dirty="0">
              <a:solidFill>
                <a:srgbClr val="AA56FF"/>
              </a:solidFill>
              <a:ea typeface="Arial" charset="0"/>
              <a:cs typeface="Arial" charset="0"/>
            </a:endParaRPr>
          </a:p>
          <a:p>
            <a:pPr algn="r"/>
            <a:r>
              <a:rPr lang="en-US" sz="1600" dirty="0" smtClean="0">
                <a:ea typeface="Arial" charset="0"/>
                <a:cs typeface="Arial" charset="0"/>
              </a:rPr>
              <a:t>Our clients can afford our tech, allowing</a:t>
            </a:r>
            <a:r>
              <a:rPr lang="en-US" sz="1600" dirty="0">
                <a:ea typeface="Arial" charset="0"/>
                <a:cs typeface="Arial" charset="0"/>
              </a:rPr>
              <a:t/>
            </a:r>
            <a:br>
              <a:rPr lang="en-US" sz="1600" dirty="0">
                <a:ea typeface="Arial" charset="0"/>
                <a:cs typeface="Arial" charset="0"/>
              </a:rPr>
            </a:br>
            <a:r>
              <a:rPr lang="en-US" sz="1600" dirty="0" smtClean="0">
                <a:ea typeface="Arial" charset="0"/>
                <a:cs typeface="Arial" charset="0"/>
              </a:rPr>
              <a:t>them to invest in growing their community,</a:t>
            </a:r>
            <a:br>
              <a:rPr lang="en-US" sz="1600" dirty="0" smtClean="0">
                <a:ea typeface="Arial" charset="0"/>
                <a:cs typeface="Arial" charset="0"/>
              </a:rPr>
            </a:br>
            <a:r>
              <a:rPr lang="en-US" sz="1600" dirty="0" smtClean="0">
                <a:ea typeface="Arial" charset="0"/>
                <a:cs typeface="Arial" charset="0"/>
              </a:rPr>
              <a:t>increasing revenue and staying relevant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374" y="2070933"/>
            <a:ext cx="50975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7D31"/>
                </a:solidFill>
                <a:ea typeface="Arial" charset="0"/>
                <a:cs typeface="Arial" charset="0"/>
              </a:rPr>
              <a:t>Build upon our “</a:t>
            </a:r>
            <a:r>
              <a:rPr lang="en-US" dirty="0" err="1" smtClean="0">
                <a:solidFill>
                  <a:srgbClr val="ED7D31"/>
                </a:solidFill>
                <a:ea typeface="Arial" charset="0"/>
                <a:cs typeface="Arial" charset="0"/>
              </a:rPr>
              <a:t>Rockstar</a:t>
            </a:r>
            <a:r>
              <a:rPr lang="en-US" dirty="0" smtClean="0">
                <a:solidFill>
                  <a:srgbClr val="ED7D31"/>
                </a:solidFill>
                <a:ea typeface="Arial" charset="0"/>
                <a:cs typeface="Arial" charset="0"/>
              </a:rPr>
              <a:t>” tech’s vision</a:t>
            </a:r>
            <a:br>
              <a:rPr lang="en-US" dirty="0" smtClean="0">
                <a:solidFill>
                  <a:srgbClr val="ED7D31"/>
                </a:solidFill>
                <a:ea typeface="Arial" charset="0"/>
                <a:cs typeface="Arial" charset="0"/>
              </a:rPr>
            </a:br>
            <a:r>
              <a:rPr lang="en-US" sz="1600" dirty="0" smtClean="0">
                <a:ea typeface="Arial" charset="0"/>
                <a:cs typeface="Arial" charset="0"/>
              </a:rPr>
              <a:t>We’re lucky to have a passionate tech guru</a:t>
            </a:r>
            <a:br>
              <a:rPr lang="en-US" sz="1600" dirty="0" smtClean="0">
                <a:ea typeface="Arial" charset="0"/>
                <a:cs typeface="Arial" charset="0"/>
              </a:rPr>
            </a:br>
            <a:r>
              <a:rPr lang="en-US" sz="1600" dirty="0" smtClean="0">
                <a:ea typeface="Arial" charset="0"/>
                <a:cs typeface="Arial" charset="0"/>
              </a:rPr>
              <a:t>to set our course while we help build and manage a passionate team</a:t>
            </a:r>
          </a:p>
          <a:p>
            <a:endParaRPr lang="en-US" sz="1600" dirty="0"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ED7D31"/>
                </a:solidFill>
                <a:ea typeface="Arial" charset="0"/>
                <a:cs typeface="Arial" charset="0"/>
              </a:rPr>
              <a:t>Building the best and using the best</a:t>
            </a:r>
            <a:endParaRPr lang="en-US" dirty="0">
              <a:solidFill>
                <a:srgbClr val="ED7D31"/>
              </a:solidFill>
              <a:ea typeface="Arial" charset="0"/>
              <a:cs typeface="Arial" charset="0"/>
            </a:endParaRPr>
          </a:p>
          <a:p>
            <a:r>
              <a:rPr lang="en-US" sz="1600" dirty="0" smtClean="0">
                <a:ea typeface="Arial" charset="0"/>
                <a:cs typeface="Arial" charset="0"/>
              </a:rPr>
              <a:t>We’re building a lot of great tech ourselves, but we’ll also partner with companies to help market to and communicate with their clients</a:t>
            </a:r>
          </a:p>
          <a:p>
            <a:endParaRPr lang="en-US" sz="1600" dirty="0"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ED7D31"/>
                </a:solidFill>
                <a:ea typeface="Arial" charset="0"/>
                <a:cs typeface="Arial" charset="0"/>
              </a:rPr>
              <a:t>The Passion Economy aligns with our values</a:t>
            </a:r>
            <a:endParaRPr lang="en-US" dirty="0">
              <a:solidFill>
                <a:srgbClr val="ED7D31"/>
              </a:solidFill>
              <a:ea typeface="Arial" charset="0"/>
              <a:cs typeface="Arial" charset="0"/>
            </a:endParaRPr>
          </a:p>
          <a:p>
            <a:r>
              <a:rPr lang="en-US" sz="1600" dirty="0" smtClean="0">
                <a:ea typeface="Arial" charset="0"/>
                <a:cs typeface="Arial" charset="0"/>
              </a:rPr>
              <a:t>We truly believe value created will result in value captured. Fair, transparent and accountable actions. We build this and prosperity will follow.</a:t>
            </a:r>
          </a:p>
        </p:txBody>
      </p:sp>
    </p:spTree>
    <p:extLst>
      <p:ext uri="{BB962C8B-B14F-4D97-AF65-F5344CB8AC3E}">
        <p14:creationId xmlns:p14="http://schemas.microsoft.com/office/powerpoint/2010/main" val="18895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8392</TotalTime>
  <Words>1073</Words>
  <Application>Microsoft Macintosh PowerPoint</Application>
  <PresentationFormat>Widescreen</PresentationFormat>
  <Paragraphs>400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Calibri</vt:lpstr>
      <vt:lpstr>Century Gothic</vt:lpstr>
      <vt:lpstr>Mangal</vt:lpstr>
      <vt:lpstr>Tahoma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206</cp:revision>
  <cp:lastPrinted>2022-02-04T20:01:51Z</cp:lastPrinted>
  <dcterms:created xsi:type="dcterms:W3CDTF">2022-01-27T00:18:16Z</dcterms:created>
  <dcterms:modified xsi:type="dcterms:W3CDTF">2022-02-05T05:35:53Z</dcterms:modified>
  <cp:category/>
</cp:coreProperties>
</file>