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Jost" panose="020B0604020202020204" charset="0"/>
      <p:regular r:id="rId24"/>
      <p:bold r:id="rId25"/>
      <p:italic r:id="rId26"/>
      <p:boldItalic r:id="rId27"/>
    </p:embeddedFont>
    <p:embeddedFont>
      <p:font typeface="PT Serif" panose="020B06040202020202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01003aad6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01003aad6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01003aad6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01003aad6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edc729f2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edc729f2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edc729f2d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edc729f2d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edc729f2d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edc729f2d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2803e568a4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2803e568a4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2803e568a4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2803e568a4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d565786a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d565786a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26baddbac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26baddbac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00d4c783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00d4c783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00d4c783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00d4c783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26baddbace_2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26baddbace_2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2803e568a4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2803e568a4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01003aad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01003aad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01003aad6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01003aad6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211125"/>
            <a:ext cx="40713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25207"/>
            <a:ext cx="3852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805800" y="2397242"/>
            <a:ext cx="3188400" cy="3188400"/>
          </a:xfrm>
          <a:prstGeom prst="chord">
            <a:avLst>
              <a:gd name="adj1" fmla="val 7886419"/>
              <a:gd name="adj2" fmla="val 136707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4972334" y="1069512"/>
            <a:ext cx="3188400" cy="318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2732590" y="-273183"/>
            <a:ext cx="3188400" cy="3188400"/>
          </a:xfrm>
          <a:prstGeom prst="chord">
            <a:avLst>
              <a:gd name="adj1" fmla="val 7886419"/>
              <a:gd name="adj2" fmla="val 136707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1"/>
          <p:cNvGrpSpPr/>
          <p:nvPr/>
        </p:nvGrpSpPr>
        <p:grpSpPr>
          <a:xfrm rot="2700000">
            <a:off x="4887617" y="2570485"/>
            <a:ext cx="5456876" cy="5456876"/>
            <a:chOff x="-2008470" y="-2569457"/>
            <a:chExt cx="5456928" cy="5456928"/>
          </a:xfrm>
        </p:grpSpPr>
        <p:sp>
          <p:nvSpPr>
            <p:cNvPr id="191" name="Google Shape;191;p11"/>
            <p:cNvSpPr/>
            <p:nvPr/>
          </p:nvSpPr>
          <p:spPr>
            <a:xfrm rot="-2700000">
              <a:off x="-2029087" y="-950544"/>
              <a:ext cx="5498161" cy="2219101"/>
            </a:xfrm>
            <a:custGeom>
              <a:avLst/>
              <a:gdLst/>
              <a:ahLst/>
              <a:cxnLst/>
              <a:rect l="l" t="t" r="r" b="b"/>
              <a:pathLst>
                <a:path w="40188" h="16216" extrusionOk="0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 rot="-2700000">
              <a:off x="-1861614" y="-783795"/>
              <a:ext cx="5162314" cy="1884632"/>
            </a:xfrm>
            <a:custGeom>
              <a:avLst/>
              <a:gdLst/>
              <a:ahLst/>
              <a:cxnLst/>
              <a:rect l="l" t="t" r="r" b="b"/>
              <a:pathLst>
                <a:path w="37740" h="13779" extrusionOk="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11"/>
          <p:cNvGrpSpPr/>
          <p:nvPr/>
        </p:nvGrpSpPr>
        <p:grpSpPr>
          <a:xfrm rot="2700000">
            <a:off x="-1166808" y="-2872665"/>
            <a:ext cx="5456876" cy="5456876"/>
            <a:chOff x="-2008470" y="-2569457"/>
            <a:chExt cx="5456928" cy="5456928"/>
          </a:xfrm>
        </p:grpSpPr>
        <p:sp>
          <p:nvSpPr>
            <p:cNvPr id="194" name="Google Shape;194;p11"/>
            <p:cNvSpPr/>
            <p:nvPr/>
          </p:nvSpPr>
          <p:spPr>
            <a:xfrm rot="-2700000">
              <a:off x="-2029087" y="-950544"/>
              <a:ext cx="5498161" cy="2219101"/>
            </a:xfrm>
            <a:custGeom>
              <a:avLst/>
              <a:gdLst/>
              <a:ahLst/>
              <a:cxnLst/>
              <a:rect l="l" t="t" r="r" b="b"/>
              <a:pathLst>
                <a:path w="40188" h="16216" extrusionOk="0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 rot="-2700000">
              <a:off x="-1861614" y="-783795"/>
              <a:ext cx="5162314" cy="1884632"/>
            </a:xfrm>
            <a:custGeom>
              <a:avLst/>
              <a:gdLst/>
              <a:ahLst/>
              <a:cxnLst/>
              <a:rect l="l" t="t" r="r" b="b"/>
              <a:pathLst>
                <a:path w="37740" h="13779" extrusionOk="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 hasCustomPrompt="1"/>
          </p:nvPr>
        </p:nvSpPr>
        <p:spPr>
          <a:xfrm>
            <a:off x="1154850" y="1640225"/>
            <a:ext cx="6834300" cy="15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1154850" y="3188250"/>
            <a:ext cx="68343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11"/>
          <p:cNvSpPr/>
          <p:nvPr/>
        </p:nvSpPr>
        <p:spPr>
          <a:xfrm rot="5400000">
            <a:off x="-2468400" y="1859829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5775975" y="-263590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 hasCustomPrompt="1"/>
          </p:nvPr>
        </p:nvSpPr>
        <p:spPr>
          <a:xfrm>
            <a:off x="1322563" y="2913125"/>
            <a:ext cx="12753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792013" y="3924868"/>
            <a:ext cx="2336400" cy="43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2" hasCustomPrompt="1"/>
          </p:nvPr>
        </p:nvSpPr>
        <p:spPr>
          <a:xfrm>
            <a:off x="3934338" y="2909125"/>
            <a:ext cx="12753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3"/>
          </p:nvPr>
        </p:nvSpPr>
        <p:spPr>
          <a:xfrm>
            <a:off x="3403788" y="3916680"/>
            <a:ext cx="2336400" cy="43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4" hasCustomPrompt="1"/>
          </p:nvPr>
        </p:nvSpPr>
        <p:spPr>
          <a:xfrm>
            <a:off x="6546113" y="2909113"/>
            <a:ext cx="12753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5"/>
          </p:nvPr>
        </p:nvSpPr>
        <p:spPr>
          <a:xfrm>
            <a:off x="6015563" y="3916687"/>
            <a:ext cx="2336400" cy="43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6"/>
          </p:nvPr>
        </p:nvSpPr>
        <p:spPr>
          <a:xfrm>
            <a:off x="720000" y="460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7"/>
          </p:nvPr>
        </p:nvSpPr>
        <p:spPr>
          <a:xfrm>
            <a:off x="792013" y="3583369"/>
            <a:ext cx="23364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8"/>
          </p:nvPr>
        </p:nvSpPr>
        <p:spPr>
          <a:xfrm>
            <a:off x="3403788" y="3583373"/>
            <a:ext cx="23364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9"/>
          </p:nvPr>
        </p:nvSpPr>
        <p:spPr>
          <a:xfrm>
            <a:off x="6020475" y="3583372"/>
            <a:ext cx="23364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/>
          <p:nvPr/>
        </p:nvSpPr>
        <p:spPr>
          <a:xfrm flipH="1">
            <a:off x="-2752525" y="2905017"/>
            <a:ext cx="3188400" cy="3188400"/>
          </a:xfrm>
          <a:prstGeom prst="chord">
            <a:avLst>
              <a:gd name="adj1" fmla="val 7886419"/>
              <a:gd name="adj2" fmla="val 136707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8215300" y="-1469983"/>
            <a:ext cx="3188400" cy="3188400"/>
          </a:xfrm>
          <a:prstGeom prst="chord">
            <a:avLst>
              <a:gd name="adj1" fmla="val 6701449"/>
              <a:gd name="adj2" fmla="val 1488551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720000" y="401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720000" y="401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5"/>
          <p:cNvSpPr/>
          <p:nvPr/>
        </p:nvSpPr>
        <p:spPr>
          <a:xfrm rot="10800000" flipH="1">
            <a:off x="7018650" y="-2010224"/>
            <a:ext cx="2810700" cy="2810700"/>
          </a:xfrm>
          <a:prstGeom prst="chord">
            <a:avLst>
              <a:gd name="adj1" fmla="val 10787429"/>
              <a:gd name="adj2" fmla="val 2158447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2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/>
          <p:nvPr/>
        </p:nvSpPr>
        <p:spPr>
          <a:xfrm>
            <a:off x="-799200" y="4223026"/>
            <a:ext cx="2810700" cy="2810700"/>
          </a:xfrm>
          <a:prstGeom prst="chord">
            <a:avLst>
              <a:gd name="adj1" fmla="val 10787429"/>
              <a:gd name="adj2" fmla="val 2158447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"/>
          <p:cNvSpPr/>
          <p:nvPr/>
        </p:nvSpPr>
        <p:spPr>
          <a:xfrm rot="10800000" flipH="1">
            <a:off x="6189200" y="-1836649"/>
            <a:ext cx="2810700" cy="2810700"/>
          </a:xfrm>
          <a:prstGeom prst="chord">
            <a:avLst>
              <a:gd name="adj1" fmla="val 10787429"/>
              <a:gd name="adj2" fmla="val 2158447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720000" y="401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16"/>
          <p:cNvGrpSpPr/>
          <p:nvPr/>
        </p:nvGrpSpPr>
        <p:grpSpPr>
          <a:xfrm>
            <a:off x="-3683674" y="1091713"/>
            <a:ext cx="8255678" cy="6056204"/>
            <a:chOff x="-3452549" y="1396513"/>
            <a:chExt cx="8255678" cy="6056204"/>
          </a:xfrm>
        </p:grpSpPr>
        <p:grpSp>
          <p:nvGrpSpPr>
            <p:cNvPr id="224" name="Google Shape;224;p16"/>
            <p:cNvGrpSpPr/>
            <p:nvPr/>
          </p:nvGrpSpPr>
          <p:grpSpPr>
            <a:xfrm rot="899960" flipH="1">
              <a:off x="-3023746" y="2280810"/>
              <a:ext cx="7398072" cy="4287609"/>
              <a:chOff x="-2979150" y="-1440600"/>
              <a:chExt cx="7398293" cy="4287738"/>
            </a:xfrm>
          </p:grpSpPr>
          <p:sp>
            <p:nvSpPr>
              <p:cNvPr id="225" name="Google Shape;225;p16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16"/>
            <p:cNvGrpSpPr/>
            <p:nvPr/>
          </p:nvGrpSpPr>
          <p:grpSpPr>
            <a:xfrm rot="8999956">
              <a:off x="82885" y="3509839"/>
              <a:ext cx="146303" cy="261934"/>
              <a:chOff x="7419591" y="3612333"/>
              <a:chExt cx="146306" cy="261940"/>
            </a:xfrm>
          </p:grpSpPr>
          <p:sp>
            <p:nvSpPr>
              <p:cNvPr id="228" name="Google Shape;228;p1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16"/>
            <p:cNvGrpSpPr/>
            <p:nvPr/>
          </p:nvGrpSpPr>
          <p:grpSpPr>
            <a:xfrm rot="-1800044" flipH="1">
              <a:off x="494603" y="4783183"/>
              <a:ext cx="146303" cy="261934"/>
              <a:chOff x="7419591" y="3612333"/>
              <a:chExt cx="146306" cy="261940"/>
            </a:xfrm>
          </p:grpSpPr>
          <p:sp>
            <p:nvSpPr>
              <p:cNvPr id="251" name="Google Shape;251;p1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16"/>
          <p:cNvGrpSpPr/>
          <p:nvPr/>
        </p:nvGrpSpPr>
        <p:grpSpPr>
          <a:xfrm flipH="1">
            <a:off x="4803201" y="-2028237"/>
            <a:ext cx="8255678" cy="6056204"/>
            <a:chOff x="4371876" y="1396513"/>
            <a:chExt cx="8255678" cy="6056204"/>
          </a:xfrm>
        </p:grpSpPr>
        <p:grpSp>
          <p:nvGrpSpPr>
            <p:cNvPr id="274" name="Google Shape;274;p16"/>
            <p:cNvGrpSpPr/>
            <p:nvPr/>
          </p:nvGrpSpPr>
          <p:grpSpPr>
            <a:xfrm rot="-899960">
              <a:off x="4800679" y="2280810"/>
              <a:ext cx="7398072" cy="4287609"/>
              <a:chOff x="-2979150" y="-1440600"/>
              <a:chExt cx="7398293" cy="4287738"/>
            </a:xfrm>
          </p:grpSpPr>
          <p:sp>
            <p:nvSpPr>
              <p:cNvPr id="275" name="Google Shape;275;p16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277;p16"/>
            <p:cNvGrpSpPr/>
            <p:nvPr/>
          </p:nvGrpSpPr>
          <p:grpSpPr>
            <a:xfrm rot="1800033">
              <a:off x="8920442" y="3500648"/>
              <a:ext cx="156574" cy="280323"/>
              <a:chOff x="7419591" y="3612333"/>
              <a:chExt cx="146306" cy="261940"/>
            </a:xfrm>
          </p:grpSpPr>
          <p:sp>
            <p:nvSpPr>
              <p:cNvPr id="278" name="Google Shape;278;p1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16"/>
            <p:cNvGrpSpPr/>
            <p:nvPr/>
          </p:nvGrpSpPr>
          <p:grpSpPr>
            <a:xfrm rot="-8999956" flipH="1">
              <a:off x="8578956" y="4720778"/>
              <a:ext cx="146303" cy="261934"/>
              <a:chOff x="7419591" y="3612333"/>
              <a:chExt cx="146306" cy="261940"/>
            </a:xfrm>
          </p:grpSpPr>
          <p:sp>
            <p:nvSpPr>
              <p:cNvPr id="301" name="Google Shape;301;p1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>
            <a:spLocks noGrp="1"/>
          </p:cNvSpPr>
          <p:nvPr>
            <p:ph type="title"/>
          </p:nvPr>
        </p:nvSpPr>
        <p:spPr>
          <a:xfrm>
            <a:off x="2977725" y="1976250"/>
            <a:ext cx="31884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7"/>
          <p:cNvSpPr/>
          <p:nvPr/>
        </p:nvSpPr>
        <p:spPr>
          <a:xfrm rot="10800000" flipH="1">
            <a:off x="6512625" y="-1711583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 rot="10800000" flipH="1">
            <a:off x="-418375" y="460349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3121925" y="317595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subTitle" idx="1"/>
          </p:nvPr>
        </p:nvSpPr>
        <p:spPr>
          <a:xfrm>
            <a:off x="1458125" y="143565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0" name="Google Shape;330;p18"/>
          <p:cNvSpPr/>
          <p:nvPr/>
        </p:nvSpPr>
        <p:spPr>
          <a:xfrm rot="5400000">
            <a:off x="-2468400" y="1847704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5775975" y="-264840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4817300" y="460349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8"/>
          <p:cNvGrpSpPr/>
          <p:nvPr/>
        </p:nvGrpSpPr>
        <p:grpSpPr>
          <a:xfrm>
            <a:off x="7995410" y="-1094573"/>
            <a:ext cx="5508224" cy="4921317"/>
            <a:chOff x="7995410" y="-1094573"/>
            <a:chExt cx="5508224" cy="4921317"/>
          </a:xfrm>
        </p:grpSpPr>
        <p:grpSp>
          <p:nvGrpSpPr>
            <p:cNvPr id="334" name="Google Shape;334;p18"/>
            <p:cNvGrpSpPr/>
            <p:nvPr/>
          </p:nvGrpSpPr>
          <p:grpSpPr>
            <a:xfrm rot="10800000">
              <a:off x="7995410" y="-1094573"/>
              <a:ext cx="5508224" cy="4921317"/>
              <a:chOff x="-4643553" y="-317844"/>
              <a:chExt cx="5778059" cy="5162401"/>
            </a:xfrm>
          </p:grpSpPr>
          <p:sp>
            <p:nvSpPr>
              <p:cNvPr id="335" name="Google Shape;335;p18"/>
              <p:cNvSpPr/>
              <p:nvPr/>
            </p:nvSpPr>
            <p:spPr>
              <a:xfrm rot="5400000">
                <a:off x="665401" y="260930"/>
                <a:ext cx="69000" cy="45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-4643553" y="-317844"/>
                <a:ext cx="5778059" cy="5162401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6437" extrusionOk="0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-4501017" y="4666099"/>
                <a:ext cx="69472" cy="1916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70" extrusionOk="0">
                    <a:moveTo>
                      <a:pt x="0" y="17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205" y="66"/>
                      <a:pt x="410" y="44"/>
                      <a:pt x="608" y="0"/>
                    </a:cubicBezTo>
                    <a:cubicBezTo>
                      <a:pt x="631" y="101"/>
                      <a:pt x="631" y="101"/>
                      <a:pt x="631" y="101"/>
                    </a:cubicBezTo>
                    <a:cubicBezTo>
                      <a:pt x="425" y="147"/>
                      <a:pt x="213" y="170"/>
                      <a:pt x="0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-4311769" y="-150155"/>
                <a:ext cx="5040210" cy="4768407"/>
              </a:xfrm>
              <a:custGeom>
                <a:avLst/>
                <a:gdLst/>
                <a:ahLst/>
                <a:cxnLst/>
                <a:rect l="l" t="t" r="r" b="b"/>
                <a:pathLst>
                  <a:path w="45345" h="42891" extrusionOk="0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851843" y="1732748"/>
                <a:ext cx="70669" cy="1916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69" extrusionOk="0">
                    <a:moveTo>
                      <a:pt x="631" y="169"/>
                    </a:moveTo>
                    <a:cubicBezTo>
                      <a:pt x="418" y="169"/>
                      <a:pt x="206" y="146"/>
                      <a:pt x="0" y="10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1" y="43"/>
                      <a:pt x="425" y="65"/>
                      <a:pt x="631" y="65"/>
                    </a:cubicBezTo>
                    <a:lnTo>
                      <a:pt x="631" y="16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18"/>
            <p:cNvGrpSpPr/>
            <p:nvPr/>
          </p:nvGrpSpPr>
          <p:grpSpPr>
            <a:xfrm rot="6299960">
              <a:off x="8171810" y="1724842"/>
              <a:ext cx="146301" cy="261932"/>
              <a:chOff x="7419591" y="3612333"/>
              <a:chExt cx="146306" cy="261940"/>
            </a:xfrm>
          </p:grpSpPr>
          <p:sp>
            <p:nvSpPr>
              <p:cNvPr id="341" name="Google Shape;341;p1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3" name="Google Shape;363;p18"/>
          <p:cNvGrpSpPr/>
          <p:nvPr/>
        </p:nvGrpSpPr>
        <p:grpSpPr>
          <a:xfrm>
            <a:off x="-4478015" y="1317586"/>
            <a:ext cx="5508224" cy="5307833"/>
            <a:chOff x="-4478015" y="1317586"/>
            <a:chExt cx="5508224" cy="5307833"/>
          </a:xfrm>
        </p:grpSpPr>
        <p:grpSp>
          <p:nvGrpSpPr>
            <p:cNvPr id="364" name="Google Shape;364;p18"/>
            <p:cNvGrpSpPr/>
            <p:nvPr/>
          </p:nvGrpSpPr>
          <p:grpSpPr>
            <a:xfrm rot="10800000">
              <a:off x="-4478015" y="1704102"/>
              <a:ext cx="5508224" cy="4921317"/>
              <a:chOff x="-4643553" y="-317844"/>
              <a:chExt cx="5778059" cy="5162401"/>
            </a:xfrm>
          </p:grpSpPr>
          <p:sp>
            <p:nvSpPr>
              <p:cNvPr id="365" name="Google Shape;365;p18"/>
              <p:cNvSpPr/>
              <p:nvPr/>
            </p:nvSpPr>
            <p:spPr>
              <a:xfrm rot="5400000">
                <a:off x="665401" y="260930"/>
                <a:ext cx="69000" cy="45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-4643553" y="-317844"/>
                <a:ext cx="5778059" cy="5162401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6437" extrusionOk="0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-4501017" y="4666099"/>
                <a:ext cx="69472" cy="1916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70" extrusionOk="0">
                    <a:moveTo>
                      <a:pt x="0" y="17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205" y="66"/>
                      <a:pt x="410" y="44"/>
                      <a:pt x="608" y="0"/>
                    </a:cubicBezTo>
                    <a:cubicBezTo>
                      <a:pt x="631" y="101"/>
                      <a:pt x="631" y="101"/>
                      <a:pt x="631" y="101"/>
                    </a:cubicBezTo>
                    <a:cubicBezTo>
                      <a:pt x="425" y="147"/>
                      <a:pt x="213" y="170"/>
                      <a:pt x="0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-4311769" y="-150155"/>
                <a:ext cx="5040210" cy="4768407"/>
              </a:xfrm>
              <a:custGeom>
                <a:avLst/>
                <a:gdLst/>
                <a:ahLst/>
                <a:cxnLst/>
                <a:rect l="l" t="t" r="r" b="b"/>
                <a:pathLst>
                  <a:path w="45345" h="42891" extrusionOk="0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51843" y="1732748"/>
                <a:ext cx="70669" cy="1916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69" extrusionOk="0">
                    <a:moveTo>
                      <a:pt x="631" y="169"/>
                    </a:moveTo>
                    <a:cubicBezTo>
                      <a:pt x="418" y="169"/>
                      <a:pt x="206" y="146"/>
                      <a:pt x="0" y="10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1" y="43"/>
                      <a:pt x="425" y="65"/>
                      <a:pt x="631" y="65"/>
                    </a:cubicBezTo>
                    <a:lnTo>
                      <a:pt x="631" y="16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18"/>
            <p:cNvGrpSpPr/>
            <p:nvPr/>
          </p:nvGrpSpPr>
          <p:grpSpPr>
            <a:xfrm rot="3599956">
              <a:off x="679132" y="1780656"/>
              <a:ext cx="146303" cy="261934"/>
              <a:chOff x="7419591" y="3612333"/>
              <a:chExt cx="146306" cy="261940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3" name="Google Shape;393;p18"/>
            <p:cNvSpPr/>
            <p:nvPr/>
          </p:nvSpPr>
          <p:spPr>
            <a:xfrm>
              <a:off x="576521" y="1317586"/>
              <a:ext cx="286945" cy="420292"/>
            </a:xfrm>
            <a:custGeom>
              <a:avLst/>
              <a:gdLst/>
              <a:ahLst/>
              <a:cxnLst/>
              <a:rect l="l" t="t" r="r" b="b"/>
              <a:pathLst>
                <a:path w="3295" h="4816" extrusionOk="0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subTitle" idx="1"/>
          </p:nvPr>
        </p:nvSpPr>
        <p:spPr>
          <a:xfrm>
            <a:off x="720000" y="2571800"/>
            <a:ext cx="4028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720000" y="1645000"/>
            <a:ext cx="4028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/>
          <p:nvPr/>
        </p:nvSpPr>
        <p:spPr>
          <a:xfrm rot="10800000">
            <a:off x="1261400" y="-193440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 rot="-5400000">
            <a:off x="8424000" y="-493464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 rot="10800000">
            <a:off x="108200" y="460349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-2008470" y="-2569457"/>
            <a:ext cx="5456928" cy="5456928"/>
            <a:chOff x="-2008470" y="-2569457"/>
            <a:chExt cx="5456928" cy="5456928"/>
          </a:xfrm>
        </p:grpSpPr>
        <p:grpSp>
          <p:nvGrpSpPr>
            <p:cNvPr id="401" name="Google Shape;401;p19"/>
            <p:cNvGrpSpPr/>
            <p:nvPr/>
          </p:nvGrpSpPr>
          <p:grpSpPr>
            <a:xfrm>
              <a:off x="-2008470" y="-2569457"/>
              <a:ext cx="5456928" cy="5456928"/>
              <a:chOff x="-2008470" y="-2569457"/>
              <a:chExt cx="5456928" cy="5456928"/>
            </a:xfrm>
          </p:grpSpPr>
          <p:sp>
            <p:nvSpPr>
              <p:cNvPr id="402" name="Google Shape;402;p19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19"/>
            <p:cNvGrpSpPr/>
            <p:nvPr/>
          </p:nvGrpSpPr>
          <p:grpSpPr>
            <a:xfrm rot="-5400000">
              <a:off x="1319218" y="409028"/>
              <a:ext cx="146306" cy="261940"/>
              <a:chOff x="7419591" y="3612333"/>
              <a:chExt cx="146306" cy="261940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9"/>
          <p:cNvGrpSpPr/>
          <p:nvPr/>
        </p:nvGrpSpPr>
        <p:grpSpPr>
          <a:xfrm>
            <a:off x="7897098" y="2887485"/>
            <a:ext cx="1691004" cy="2542951"/>
            <a:chOff x="7897098" y="2887485"/>
            <a:chExt cx="1691004" cy="2542951"/>
          </a:xfrm>
        </p:grpSpPr>
        <p:grpSp>
          <p:nvGrpSpPr>
            <p:cNvPr id="428" name="Google Shape;428;p19"/>
            <p:cNvGrpSpPr/>
            <p:nvPr/>
          </p:nvGrpSpPr>
          <p:grpSpPr>
            <a:xfrm rot="-3599967">
              <a:off x="7385823" y="3966007"/>
              <a:ext cx="2713554" cy="385908"/>
              <a:chOff x="-1815602" y="2391450"/>
              <a:chExt cx="2535600" cy="360600"/>
            </a:xfrm>
          </p:grpSpPr>
          <p:sp>
            <p:nvSpPr>
              <p:cNvPr id="429" name="Google Shape;429;p19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52" extrusionOk="0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9"/>
            <p:cNvGrpSpPr/>
            <p:nvPr/>
          </p:nvGrpSpPr>
          <p:grpSpPr>
            <a:xfrm rot="1800044">
              <a:off x="8669443" y="4027982"/>
              <a:ext cx="146303" cy="261934"/>
              <a:chOff x="7419591" y="3612333"/>
              <a:chExt cx="146306" cy="261940"/>
            </a:xfrm>
          </p:grpSpPr>
          <p:sp>
            <p:nvSpPr>
              <p:cNvPr id="432" name="Google Shape;432;p19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"/>
          <p:cNvSpPr txBox="1">
            <a:spLocks noGrp="1"/>
          </p:cNvSpPr>
          <p:nvPr>
            <p:ph type="subTitle" idx="1"/>
          </p:nvPr>
        </p:nvSpPr>
        <p:spPr>
          <a:xfrm>
            <a:off x="4530325" y="2423638"/>
            <a:ext cx="3893700" cy="8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0"/>
          <p:cNvSpPr txBox="1">
            <a:spLocks noGrp="1"/>
          </p:cNvSpPr>
          <p:nvPr>
            <p:ph type="title"/>
          </p:nvPr>
        </p:nvSpPr>
        <p:spPr>
          <a:xfrm>
            <a:off x="4401025" y="1778775"/>
            <a:ext cx="4023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0"/>
          <p:cNvSpPr/>
          <p:nvPr/>
        </p:nvSpPr>
        <p:spPr>
          <a:xfrm rot="10800000">
            <a:off x="6083900" y="-186125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>
            <a:off x="356100" y="453034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20"/>
          <p:cNvGrpSpPr/>
          <p:nvPr/>
        </p:nvGrpSpPr>
        <p:grpSpPr>
          <a:xfrm flipH="1">
            <a:off x="4572011" y="4030799"/>
            <a:ext cx="5498221" cy="4737403"/>
            <a:chOff x="4572011" y="4030799"/>
            <a:chExt cx="5498221" cy="4737403"/>
          </a:xfrm>
        </p:grpSpPr>
        <p:grpSp>
          <p:nvGrpSpPr>
            <p:cNvPr id="460" name="Google Shape;460;p20"/>
            <p:cNvGrpSpPr/>
            <p:nvPr/>
          </p:nvGrpSpPr>
          <p:grpSpPr>
            <a:xfrm rot="10800000">
              <a:off x="4572011" y="4451100"/>
              <a:ext cx="5498221" cy="4317102"/>
              <a:chOff x="8423998" y="540000"/>
              <a:chExt cx="5498221" cy="4317102"/>
            </a:xfrm>
          </p:grpSpPr>
          <p:sp>
            <p:nvSpPr>
              <p:cNvPr id="461" name="Google Shape;461;p20"/>
              <p:cNvSpPr/>
              <p:nvPr/>
            </p:nvSpPr>
            <p:spPr>
              <a:xfrm>
                <a:off x="8423998" y="2637983"/>
                <a:ext cx="5498221" cy="2219119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8591947" y="2804555"/>
                <a:ext cx="5162360" cy="1884623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8423998" y="54000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590570" y="540000"/>
                <a:ext cx="24779" cy="241185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52" extrusionOk="0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20"/>
            <p:cNvGrpSpPr/>
            <p:nvPr/>
          </p:nvGrpSpPr>
          <p:grpSpPr>
            <a:xfrm rot="5400000">
              <a:off x="6642543" y="4472528"/>
              <a:ext cx="146306" cy="261940"/>
              <a:chOff x="7419591" y="3612333"/>
              <a:chExt cx="146306" cy="261940"/>
            </a:xfrm>
          </p:grpSpPr>
          <p:sp>
            <p:nvSpPr>
              <p:cNvPr id="466" name="Google Shape;466;p20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8" name="Google Shape;488;p20"/>
            <p:cNvSpPr/>
            <p:nvPr/>
          </p:nvSpPr>
          <p:spPr>
            <a:xfrm>
              <a:off x="6572221" y="4030799"/>
              <a:ext cx="286945" cy="420292"/>
            </a:xfrm>
            <a:custGeom>
              <a:avLst/>
              <a:gdLst/>
              <a:ahLst/>
              <a:cxnLst/>
              <a:rect l="l" t="t" r="r" b="b"/>
              <a:pathLst>
                <a:path w="3295" h="4816" extrusionOk="0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20"/>
          <p:cNvGrpSpPr/>
          <p:nvPr/>
        </p:nvGrpSpPr>
        <p:grpSpPr>
          <a:xfrm>
            <a:off x="-1815602" y="329848"/>
            <a:ext cx="2889217" cy="420292"/>
            <a:chOff x="-1815602" y="329848"/>
            <a:chExt cx="2889217" cy="420292"/>
          </a:xfrm>
        </p:grpSpPr>
        <p:grpSp>
          <p:nvGrpSpPr>
            <p:cNvPr id="490" name="Google Shape;490;p20"/>
            <p:cNvGrpSpPr/>
            <p:nvPr/>
          </p:nvGrpSpPr>
          <p:grpSpPr>
            <a:xfrm>
              <a:off x="-1815602" y="359700"/>
              <a:ext cx="2535600" cy="360600"/>
              <a:chOff x="-1815602" y="2391450"/>
              <a:chExt cx="2535600" cy="360600"/>
            </a:xfrm>
          </p:grpSpPr>
          <p:sp>
            <p:nvSpPr>
              <p:cNvPr id="491" name="Google Shape;491;p20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52" extrusionOk="0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20"/>
            <p:cNvGrpSpPr/>
            <p:nvPr/>
          </p:nvGrpSpPr>
          <p:grpSpPr>
            <a:xfrm rot="-5400000">
              <a:off x="303820" y="409039"/>
              <a:ext cx="146306" cy="261940"/>
              <a:chOff x="7419591" y="3612333"/>
              <a:chExt cx="146306" cy="261940"/>
            </a:xfrm>
          </p:grpSpPr>
          <p:sp>
            <p:nvSpPr>
              <p:cNvPr id="494" name="Google Shape;494;p20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20"/>
            <p:cNvSpPr/>
            <p:nvPr/>
          </p:nvSpPr>
          <p:spPr>
            <a:xfrm flipH="1">
              <a:off x="786671" y="329848"/>
              <a:ext cx="286945" cy="420292"/>
            </a:xfrm>
            <a:custGeom>
              <a:avLst/>
              <a:gdLst/>
              <a:ahLst/>
              <a:cxnLst/>
              <a:rect l="l" t="t" r="r" b="b"/>
              <a:pathLst>
                <a:path w="3295" h="4816" extrusionOk="0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208325" y="2360550"/>
            <a:ext cx="672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005750" y="1245225"/>
            <a:ext cx="113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31550" y="3278550"/>
            <a:ext cx="64809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5293600" y="4296317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130400" y="-2288408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3771917" y="-2758085"/>
            <a:ext cx="5508224" cy="4921317"/>
            <a:chOff x="3771917" y="-2758085"/>
            <a:chExt cx="5508224" cy="4921317"/>
          </a:xfrm>
        </p:grpSpPr>
        <p:grpSp>
          <p:nvGrpSpPr>
            <p:cNvPr id="21" name="Google Shape;21;p3"/>
            <p:cNvGrpSpPr/>
            <p:nvPr/>
          </p:nvGrpSpPr>
          <p:grpSpPr>
            <a:xfrm rot="10800000" flipH="1">
              <a:off x="3771917" y="-2758085"/>
              <a:ext cx="5508224" cy="4921317"/>
              <a:chOff x="-4643553" y="-317844"/>
              <a:chExt cx="5778059" cy="5162401"/>
            </a:xfrm>
          </p:grpSpPr>
          <p:sp>
            <p:nvSpPr>
              <p:cNvPr id="22" name="Google Shape;22;p3"/>
              <p:cNvSpPr/>
              <p:nvPr/>
            </p:nvSpPr>
            <p:spPr>
              <a:xfrm rot="5400000">
                <a:off x="665401" y="260930"/>
                <a:ext cx="69000" cy="45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-4643553" y="-317844"/>
                <a:ext cx="5778059" cy="5162401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6437" extrusionOk="0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-4501017" y="4666099"/>
                <a:ext cx="69472" cy="1916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70" extrusionOk="0">
                    <a:moveTo>
                      <a:pt x="0" y="17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205" y="66"/>
                      <a:pt x="410" y="44"/>
                      <a:pt x="608" y="0"/>
                    </a:cubicBezTo>
                    <a:cubicBezTo>
                      <a:pt x="631" y="101"/>
                      <a:pt x="631" y="101"/>
                      <a:pt x="631" y="101"/>
                    </a:cubicBezTo>
                    <a:cubicBezTo>
                      <a:pt x="425" y="147"/>
                      <a:pt x="213" y="170"/>
                      <a:pt x="0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-4311769" y="-150155"/>
                <a:ext cx="5040210" cy="4768407"/>
              </a:xfrm>
              <a:custGeom>
                <a:avLst/>
                <a:gdLst/>
                <a:ahLst/>
                <a:cxnLst/>
                <a:rect l="l" t="t" r="r" b="b"/>
                <a:pathLst>
                  <a:path w="45345" h="42891" extrusionOk="0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51843" y="1732748"/>
                <a:ext cx="70669" cy="1916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69" extrusionOk="0">
                    <a:moveTo>
                      <a:pt x="631" y="169"/>
                    </a:moveTo>
                    <a:cubicBezTo>
                      <a:pt x="418" y="169"/>
                      <a:pt x="206" y="146"/>
                      <a:pt x="0" y="10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1" y="43"/>
                      <a:pt x="425" y="65"/>
                      <a:pt x="631" y="65"/>
                    </a:cubicBezTo>
                    <a:lnTo>
                      <a:pt x="631" y="16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 rot="10800000">
              <a:off x="8708630" y="1335083"/>
              <a:ext cx="146306" cy="261940"/>
              <a:chOff x="7419591" y="3612333"/>
              <a:chExt cx="146306" cy="26194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3"/>
          <p:cNvGrpSpPr/>
          <p:nvPr/>
        </p:nvGrpSpPr>
        <p:grpSpPr>
          <a:xfrm>
            <a:off x="-3927065" y="666727"/>
            <a:ext cx="5508224" cy="4921317"/>
            <a:chOff x="-3927065" y="666727"/>
            <a:chExt cx="5508224" cy="4921317"/>
          </a:xfrm>
        </p:grpSpPr>
        <p:grpSp>
          <p:nvGrpSpPr>
            <p:cNvPr id="51" name="Google Shape;51;p3"/>
            <p:cNvGrpSpPr/>
            <p:nvPr/>
          </p:nvGrpSpPr>
          <p:grpSpPr>
            <a:xfrm flipH="1">
              <a:off x="-3927065" y="666727"/>
              <a:ext cx="5508224" cy="4921317"/>
              <a:chOff x="8071772" y="-317844"/>
              <a:chExt cx="5778059" cy="5162401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8071772" y="-317844"/>
                <a:ext cx="5778059" cy="5162401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6437" extrusionOk="0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403556" y="-150155"/>
                <a:ext cx="5040210" cy="4768407"/>
              </a:xfrm>
              <a:custGeom>
                <a:avLst/>
                <a:gdLst/>
                <a:ahLst/>
                <a:cxnLst/>
                <a:rect l="l" t="t" r="r" b="b"/>
                <a:pathLst>
                  <a:path w="45345" h="42891" extrusionOk="0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 rot="-5400000">
              <a:off x="605109" y="2939694"/>
              <a:ext cx="146306" cy="261940"/>
              <a:chOff x="7419591" y="3612333"/>
              <a:chExt cx="146306" cy="26194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1"/>
          <p:cNvGrpSpPr/>
          <p:nvPr/>
        </p:nvGrpSpPr>
        <p:grpSpPr>
          <a:xfrm>
            <a:off x="-430302" y="-731465"/>
            <a:ext cx="1691004" cy="2542951"/>
            <a:chOff x="-430302" y="-731465"/>
            <a:chExt cx="1691004" cy="2542951"/>
          </a:xfrm>
        </p:grpSpPr>
        <p:grpSp>
          <p:nvGrpSpPr>
            <p:cNvPr id="519" name="Google Shape;519;p21"/>
            <p:cNvGrpSpPr/>
            <p:nvPr/>
          </p:nvGrpSpPr>
          <p:grpSpPr>
            <a:xfrm rot="-3599967">
              <a:off x="-941577" y="347057"/>
              <a:ext cx="2713554" cy="385908"/>
              <a:chOff x="-1815602" y="2391450"/>
              <a:chExt cx="2535600" cy="360600"/>
            </a:xfrm>
          </p:grpSpPr>
          <p:sp>
            <p:nvSpPr>
              <p:cNvPr id="520" name="Google Shape;520;p21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52" extrusionOk="0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2" name="Google Shape;522;p21"/>
            <p:cNvGrpSpPr/>
            <p:nvPr/>
          </p:nvGrpSpPr>
          <p:grpSpPr>
            <a:xfrm rot="1800044">
              <a:off x="341875" y="408924"/>
              <a:ext cx="146303" cy="261934"/>
              <a:chOff x="7419591" y="3612333"/>
              <a:chExt cx="146306" cy="261940"/>
            </a:xfrm>
          </p:grpSpPr>
          <p:sp>
            <p:nvSpPr>
              <p:cNvPr id="523" name="Google Shape;523;p2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5" name="Google Shape;545;p21"/>
          <p:cNvGrpSpPr/>
          <p:nvPr/>
        </p:nvGrpSpPr>
        <p:grpSpPr>
          <a:xfrm>
            <a:off x="6858176" y="1608307"/>
            <a:ext cx="5456928" cy="5456928"/>
            <a:chOff x="6461226" y="2015670"/>
            <a:chExt cx="5456928" cy="5456928"/>
          </a:xfrm>
        </p:grpSpPr>
        <p:grpSp>
          <p:nvGrpSpPr>
            <p:cNvPr id="546" name="Google Shape;546;p21"/>
            <p:cNvGrpSpPr/>
            <p:nvPr/>
          </p:nvGrpSpPr>
          <p:grpSpPr>
            <a:xfrm rot="10800000">
              <a:off x="6461226" y="2015670"/>
              <a:ext cx="5456928" cy="5456928"/>
              <a:chOff x="-2008470" y="-2569457"/>
              <a:chExt cx="5456928" cy="5456928"/>
            </a:xfrm>
          </p:grpSpPr>
          <p:sp>
            <p:nvSpPr>
              <p:cNvPr id="547" name="Google Shape;547;p21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21"/>
            <p:cNvGrpSpPr/>
            <p:nvPr/>
          </p:nvGrpSpPr>
          <p:grpSpPr>
            <a:xfrm rot="-8999967">
              <a:off x="7940328" y="4502060"/>
              <a:ext cx="156574" cy="280323"/>
              <a:chOff x="7419591" y="3612333"/>
              <a:chExt cx="146306" cy="261940"/>
            </a:xfrm>
          </p:grpSpPr>
          <p:sp>
            <p:nvSpPr>
              <p:cNvPr id="550" name="Google Shape;550;p2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2" name="Google Shape;572;p21"/>
          <p:cNvSpPr txBox="1">
            <a:spLocks noGrp="1"/>
          </p:cNvSpPr>
          <p:nvPr>
            <p:ph type="subTitle" idx="1"/>
          </p:nvPr>
        </p:nvSpPr>
        <p:spPr>
          <a:xfrm>
            <a:off x="856125" y="2422800"/>
            <a:ext cx="3699600" cy="8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1"/>
          <p:cNvSpPr txBox="1">
            <a:spLocks noGrp="1"/>
          </p:cNvSpPr>
          <p:nvPr>
            <p:ph type="title"/>
          </p:nvPr>
        </p:nvSpPr>
        <p:spPr>
          <a:xfrm>
            <a:off x="866975" y="1778400"/>
            <a:ext cx="369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1"/>
          <p:cNvSpPr/>
          <p:nvPr/>
        </p:nvSpPr>
        <p:spPr>
          <a:xfrm rot="10800000" flipH="1">
            <a:off x="-712050" y="4214050"/>
            <a:ext cx="4883400" cy="4883100"/>
          </a:xfrm>
          <a:prstGeom prst="chord">
            <a:avLst>
              <a:gd name="adj1" fmla="val 971140"/>
              <a:gd name="adj2" fmla="val 98248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1"/>
          <p:cNvSpPr/>
          <p:nvPr/>
        </p:nvSpPr>
        <p:spPr>
          <a:xfrm flipH="1">
            <a:off x="4690888" y="-3274800"/>
            <a:ext cx="4883400" cy="4883100"/>
          </a:xfrm>
          <a:prstGeom prst="chord">
            <a:avLst>
              <a:gd name="adj1" fmla="val 944944"/>
              <a:gd name="adj2" fmla="val 98248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/>
          <p:nvPr/>
        </p:nvSpPr>
        <p:spPr>
          <a:xfrm rot="10800000" flipH="1">
            <a:off x="-311400" y="3535200"/>
            <a:ext cx="4883400" cy="4883100"/>
          </a:xfrm>
          <a:prstGeom prst="chord">
            <a:avLst>
              <a:gd name="adj1" fmla="val 1020915"/>
              <a:gd name="adj2" fmla="val 982486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2"/>
          <p:cNvSpPr/>
          <p:nvPr/>
        </p:nvSpPr>
        <p:spPr>
          <a:xfrm rot="10800000" flipH="1">
            <a:off x="5926900" y="-1910699"/>
            <a:ext cx="2810700" cy="2810700"/>
          </a:xfrm>
          <a:prstGeom prst="chord">
            <a:avLst>
              <a:gd name="adj1" fmla="val 11763131"/>
              <a:gd name="adj2" fmla="val 206987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>
            <a:off x="-4077289" y="-1491196"/>
            <a:ext cx="7717188" cy="7717188"/>
            <a:chOff x="-4077289" y="-1491196"/>
            <a:chExt cx="7717188" cy="7717188"/>
          </a:xfrm>
        </p:grpSpPr>
        <p:grpSp>
          <p:nvGrpSpPr>
            <p:cNvPr id="580" name="Google Shape;580;p22"/>
            <p:cNvGrpSpPr/>
            <p:nvPr/>
          </p:nvGrpSpPr>
          <p:grpSpPr>
            <a:xfrm rot="-2700000">
              <a:off x="-2947133" y="-361040"/>
              <a:ext cx="5456876" cy="5456876"/>
              <a:chOff x="-2008470" y="-2569457"/>
              <a:chExt cx="5456928" cy="5456928"/>
            </a:xfrm>
          </p:grpSpPr>
          <p:sp>
            <p:nvSpPr>
              <p:cNvPr id="581" name="Google Shape;581;p22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p22"/>
            <p:cNvGrpSpPr/>
            <p:nvPr/>
          </p:nvGrpSpPr>
          <p:grpSpPr>
            <a:xfrm rot="-8100000">
              <a:off x="502521" y="1988191"/>
              <a:ext cx="146304" cy="261937"/>
              <a:chOff x="7419591" y="3612333"/>
              <a:chExt cx="146306" cy="261940"/>
            </a:xfrm>
          </p:grpSpPr>
          <p:sp>
            <p:nvSpPr>
              <p:cNvPr id="584" name="Google Shape;584;p2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4572000" y="2422800"/>
            <a:ext cx="3852000" cy="8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4088400" y="1778400"/>
            <a:ext cx="43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/>
          <p:nvPr/>
        </p:nvSpPr>
        <p:spPr>
          <a:xfrm rot="-5400000" flipH="1">
            <a:off x="4387225" y="737325"/>
            <a:ext cx="4166100" cy="416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 txBox="1">
            <a:spLocks noGrp="1"/>
          </p:cNvSpPr>
          <p:nvPr>
            <p:ph type="subTitle" idx="1"/>
          </p:nvPr>
        </p:nvSpPr>
        <p:spPr>
          <a:xfrm>
            <a:off x="1175325" y="2826325"/>
            <a:ext cx="30231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1" name="Google Shape;611;p23"/>
          <p:cNvSpPr txBox="1">
            <a:spLocks noGrp="1"/>
          </p:cNvSpPr>
          <p:nvPr>
            <p:ph type="subTitle" idx="2"/>
          </p:nvPr>
        </p:nvSpPr>
        <p:spPr>
          <a:xfrm>
            <a:off x="4945650" y="2826325"/>
            <a:ext cx="30231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2" name="Google Shape;612;p23"/>
          <p:cNvSpPr txBox="1">
            <a:spLocks noGrp="1"/>
          </p:cNvSpPr>
          <p:nvPr>
            <p:ph type="subTitle" idx="3"/>
          </p:nvPr>
        </p:nvSpPr>
        <p:spPr>
          <a:xfrm>
            <a:off x="1175313" y="3146425"/>
            <a:ext cx="30099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3"/>
          <p:cNvSpPr txBox="1">
            <a:spLocks noGrp="1"/>
          </p:cNvSpPr>
          <p:nvPr>
            <p:ph type="subTitle" idx="4"/>
          </p:nvPr>
        </p:nvSpPr>
        <p:spPr>
          <a:xfrm>
            <a:off x="4958798" y="3146425"/>
            <a:ext cx="30099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3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4"/>
          <p:cNvSpPr txBox="1">
            <a:spLocks noGrp="1"/>
          </p:cNvSpPr>
          <p:nvPr>
            <p:ph type="subTitle" idx="1"/>
          </p:nvPr>
        </p:nvSpPr>
        <p:spPr>
          <a:xfrm>
            <a:off x="720000" y="3445200"/>
            <a:ext cx="2511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7" name="Google Shape;617;p24"/>
          <p:cNvSpPr txBox="1">
            <a:spLocks noGrp="1"/>
          </p:cNvSpPr>
          <p:nvPr>
            <p:ph type="subTitle" idx="2"/>
          </p:nvPr>
        </p:nvSpPr>
        <p:spPr>
          <a:xfrm>
            <a:off x="5912400" y="3445200"/>
            <a:ext cx="2511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8" name="Google Shape;618;p24"/>
          <p:cNvSpPr txBox="1">
            <a:spLocks noGrp="1"/>
          </p:cNvSpPr>
          <p:nvPr>
            <p:ph type="subTitle" idx="3"/>
          </p:nvPr>
        </p:nvSpPr>
        <p:spPr>
          <a:xfrm>
            <a:off x="720000" y="3890100"/>
            <a:ext cx="2511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4"/>
          <p:cNvSpPr txBox="1">
            <a:spLocks noGrp="1"/>
          </p:cNvSpPr>
          <p:nvPr>
            <p:ph type="subTitle" idx="4"/>
          </p:nvPr>
        </p:nvSpPr>
        <p:spPr>
          <a:xfrm>
            <a:off x="5912400" y="3890100"/>
            <a:ext cx="2511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4"/>
          <p:cNvSpPr txBox="1">
            <a:spLocks noGrp="1"/>
          </p:cNvSpPr>
          <p:nvPr>
            <p:ph type="title"/>
          </p:nvPr>
        </p:nvSpPr>
        <p:spPr>
          <a:xfrm>
            <a:off x="720000" y="458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4"/>
          <p:cNvSpPr/>
          <p:nvPr/>
        </p:nvSpPr>
        <p:spPr>
          <a:xfrm rot="10800000" flipH="1">
            <a:off x="6512625" y="-1711583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4"/>
          <p:cNvSpPr/>
          <p:nvPr/>
        </p:nvSpPr>
        <p:spPr>
          <a:xfrm rot="10800000" flipH="1">
            <a:off x="-418375" y="460349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5"/>
          <p:cNvSpPr txBox="1">
            <a:spLocks noGrp="1"/>
          </p:cNvSpPr>
          <p:nvPr>
            <p:ph type="subTitle" idx="1"/>
          </p:nvPr>
        </p:nvSpPr>
        <p:spPr>
          <a:xfrm>
            <a:off x="537850" y="3098450"/>
            <a:ext cx="226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2"/>
          </p:nvPr>
        </p:nvSpPr>
        <p:spPr>
          <a:xfrm>
            <a:off x="537850" y="3583253"/>
            <a:ext cx="2265000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3"/>
          </p:nvPr>
        </p:nvSpPr>
        <p:spPr>
          <a:xfrm>
            <a:off x="3439502" y="3583253"/>
            <a:ext cx="2265000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subTitle" idx="4"/>
          </p:nvPr>
        </p:nvSpPr>
        <p:spPr>
          <a:xfrm>
            <a:off x="6341145" y="3583253"/>
            <a:ext cx="2265000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5"/>
          <p:cNvSpPr txBox="1">
            <a:spLocks noGrp="1"/>
          </p:cNvSpPr>
          <p:nvPr>
            <p:ph type="title"/>
          </p:nvPr>
        </p:nvSpPr>
        <p:spPr>
          <a:xfrm>
            <a:off x="720000" y="455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5"/>
          </p:nvPr>
        </p:nvSpPr>
        <p:spPr>
          <a:xfrm>
            <a:off x="3439502" y="3098450"/>
            <a:ext cx="226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6"/>
          </p:nvPr>
        </p:nvSpPr>
        <p:spPr>
          <a:xfrm>
            <a:off x="6341145" y="3098450"/>
            <a:ext cx="226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5879450" y="-247335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-517200" y="444574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2_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 txBox="1">
            <a:spLocks noGrp="1"/>
          </p:cNvSpPr>
          <p:nvPr>
            <p:ph type="title"/>
          </p:nvPr>
        </p:nvSpPr>
        <p:spPr>
          <a:xfrm>
            <a:off x="720000" y="458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6"/>
          <p:cNvSpPr txBox="1">
            <a:spLocks noGrp="1"/>
          </p:cNvSpPr>
          <p:nvPr>
            <p:ph type="subTitle" idx="1"/>
          </p:nvPr>
        </p:nvSpPr>
        <p:spPr>
          <a:xfrm>
            <a:off x="720000" y="2892175"/>
            <a:ext cx="2336400" cy="33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6" name="Google Shape;636;p26"/>
          <p:cNvSpPr txBox="1">
            <a:spLocks noGrp="1"/>
          </p:cNvSpPr>
          <p:nvPr>
            <p:ph type="subTitle" idx="2"/>
          </p:nvPr>
        </p:nvSpPr>
        <p:spPr>
          <a:xfrm>
            <a:off x="720000" y="3224574"/>
            <a:ext cx="23364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subTitle" idx="3"/>
          </p:nvPr>
        </p:nvSpPr>
        <p:spPr>
          <a:xfrm>
            <a:off x="3403800" y="3224574"/>
            <a:ext cx="23364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6"/>
          <p:cNvSpPr txBox="1">
            <a:spLocks noGrp="1"/>
          </p:cNvSpPr>
          <p:nvPr>
            <p:ph type="subTitle" idx="4"/>
          </p:nvPr>
        </p:nvSpPr>
        <p:spPr>
          <a:xfrm>
            <a:off x="6087600" y="3224574"/>
            <a:ext cx="23364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6"/>
          <p:cNvSpPr txBox="1">
            <a:spLocks noGrp="1"/>
          </p:cNvSpPr>
          <p:nvPr>
            <p:ph type="subTitle" idx="5"/>
          </p:nvPr>
        </p:nvSpPr>
        <p:spPr>
          <a:xfrm>
            <a:off x="3403800" y="2892175"/>
            <a:ext cx="2336400" cy="33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0" name="Google Shape;640;p26"/>
          <p:cNvSpPr txBox="1">
            <a:spLocks noGrp="1"/>
          </p:cNvSpPr>
          <p:nvPr>
            <p:ph type="subTitle" idx="6"/>
          </p:nvPr>
        </p:nvSpPr>
        <p:spPr>
          <a:xfrm>
            <a:off x="6087600" y="2892175"/>
            <a:ext cx="2336400" cy="33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1" name="Google Shape;641;p26"/>
          <p:cNvSpPr txBox="1">
            <a:spLocks noGrp="1"/>
          </p:cNvSpPr>
          <p:nvPr>
            <p:ph type="title" idx="7" hasCustomPrompt="1"/>
          </p:nvPr>
        </p:nvSpPr>
        <p:spPr>
          <a:xfrm>
            <a:off x="1321950" y="1803600"/>
            <a:ext cx="113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2" name="Google Shape;642;p26"/>
          <p:cNvSpPr txBox="1">
            <a:spLocks noGrp="1"/>
          </p:cNvSpPr>
          <p:nvPr>
            <p:ph type="title" idx="8" hasCustomPrompt="1"/>
          </p:nvPr>
        </p:nvSpPr>
        <p:spPr>
          <a:xfrm>
            <a:off x="4005750" y="1803600"/>
            <a:ext cx="113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3" name="Google Shape;643;p26"/>
          <p:cNvSpPr txBox="1">
            <a:spLocks noGrp="1"/>
          </p:cNvSpPr>
          <p:nvPr>
            <p:ph type="title" idx="9" hasCustomPrompt="1"/>
          </p:nvPr>
        </p:nvSpPr>
        <p:spPr>
          <a:xfrm>
            <a:off x="6689550" y="1803600"/>
            <a:ext cx="113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4" name="Google Shape;644;p26"/>
          <p:cNvSpPr/>
          <p:nvPr/>
        </p:nvSpPr>
        <p:spPr>
          <a:xfrm>
            <a:off x="5775975" y="-263590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/>
          <p:nvPr/>
        </p:nvSpPr>
        <p:spPr>
          <a:xfrm rot="-5400000" flipH="1">
            <a:off x="4567294" y="699225"/>
            <a:ext cx="4166100" cy="416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 txBox="1">
            <a:spLocks noGrp="1"/>
          </p:cNvSpPr>
          <p:nvPr>
            <p:ph type="subTitle" idx="1"/>
          </p:nvPr>
        </p:nvSpPr>
        <p:spPr>
          <a:xfrm>
            <a:off x="1358950" y="1978720"/>
            <a:ext cx="21741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8" name="Google Shape;648;p27"/>
          <p:cNvSpPr txBox="1">
            <a:spLocks noGrp="1"/>
          </p:cNvSpPr>
          <p:nvPr>
            <p:ph type="subTitle" idx="2"/>
          </p:nvPr>
        </p:nvSpPr>
        <p:spPr>
          <a:xfrm>
            <a:off x="1358950" y="1493920"/>
            <a:ext cx="2174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7"/>
          <p:cNvSpPr txBox="1">
            <a:spLocks noGrp="1"/>
          </p:cNvSpPr>
          <p:nvPr>
            <p:ph type="subTitle" idx="3"/>
          </p:nvPr>
        </p:nvSpPr>
        <p:spPr>
          <a:xfrm>
            <a:off x="5563300" y="1493920"/>
            <a:ext cx="2174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4"/>
          </p:nvPr>
        </p:nvSpPr>
        <p:spPr>
          <a:xfrm>
            <a:off x="1358950" y="3705711"/>
            <a:ext cx="2174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5"/>
          </p:nvPr>
        </p:nvSpPr>
        <p:spPr>
          <a:xfrm>
            <a:off x="5563300" y="3705711"/>
            <a:ext cx="2174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title"/>
          </p:nvPr>
        </p:nvSpPr>
        <p:spPr>
          <a:xfrm>
            <a:off x="720000" y="460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6"/>
          </p:nvPr>
        </p:nvSpPr>
        <p:spPr>
          <a:xfrm>
            <a:off x="1358950" y="3272205"/>
            <a:ext cx="21741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7"/>
          </p:nvPr>
        </p:nvSpPr>
        <p:spPr>
          <a:xfrm>
            <a:off x="5563310" y="1978720"/>
            <a:ext cx="21741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8"/>
          </p:nvPr>
        </p:nvSpPr>
        <p:spPr>
          <a:xfrm>
            <a:off x="5563310" y="3272205"/>
            <a:ext cx="21741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8"/>
          <p:cNvSpPr txBox="1">
            <a:spLocks noGrp="1"/>
          </p:cNvSpPr>
          <p:nvPr>
            <p:ph type="title"/>
          </p:nvPr>
        </p:nvSpPr>
        <p:spPr>
          <a:xfrm>
            <a:off x="720000" y="453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8"/>
          <p:cNvSpPr txBox="1">
            <a:spLocks noGrp="1"/>
          </p:cNvSpPr>
          <p:nvPr>
            <p:ph type="subTitle" idx="1"/>
          </p:nvPr>
        </p:nvSpPr>
        <p:spPr>
          <a:xfrm>
            <a:off x="1045750" y="2316885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8"/>
          <p:cNvSpPr txBox="1">
            <a:spLocks noGrp="1"/>
          </p:cNvSpPr>
          <p:nvPr>
            <p:ph type="subTitle" idx="2"/>
          </p:nvPr>
        </p:nvSpPr>
        <p:spPr>
          <a:xfrm>
            <a:off x="3455250" y="2031870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8"/>
          <p:cNvSpPr txBox="1">
            <a:spLocks noGrp="1"/>
          </p:cNvSpPr>
          <p:nvPr>
            <p:ph type="subTitle" idx="3"/>
          </p:nvPr>
        </p:nvSpPr>
        <p:spPr>
          <a:xfrm>
            <a:off x="5864749" y="1744405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8"/>
          <p:cNvSpPr txBox="1">
            <a:spLocks noGrp="1"/>
          </p:cNvSpPr>
          <p:nvPr>
            <p:ph type="subTitle" idx="4"/>
          </p:nvPr>
        </p:nvSpPr>
        <p:spPr>
          <a:xfrm>
            <a:off x="1045750" y="4050275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8"/>
          <p:cNvSpPr txBox="1">
            <a:spLocks noGrp="1"/>
          </p:cNvSpPr>
          <p:nvPr>
            <p:ph type="subTitle" idx="5"/>
          </p:nvPr>
        </p:nvSpPr>
        <p:spPr>
          <a:xfrm>
            <a:off x="3455250" y="3766884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6"/>
          </p:nvPr>
        </p:nvSpPr>
        <p:spPr>
          <a:xfrm>
            <a:off x="5864749" y="3475418"/>
            <a:ext cx="2233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8"/>
          <p:cNvSpPr txBox="1">
            <a:spLocks noGrp="1"/>
          </p:cNvSpPr>
          <p:nvPr>
            <p:ph type="subTitle" idx="7"/>
          </p:nvPr>
        </p:nvSpPr>
        <p:spPr>
          <a:xfrm>
            <a:off x="1045750" y="1865385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8"/>
          </p:nvPr>
        </p:nvSpPr>
        <p:spPr>
          <a:xfrm>
            <a:off x="3455250" y="1580370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subTitle" idx="9"/>
          </p:nvPr>
        </p:nvSpPr>
        <p:spPr>
          <a:xfrm>
            <a:off x="5864749" y="1292905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13"/>
          </p:nvPr>
        </p:nvSpPr>
        <p:spPr>
          <a:xfrm>
            <a:off x="1045750" y="3598775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14"/>
          </p:nvPr>
        </p:nvSpPr>
        <p:spPr>
          <a:xfrm>
            <a:off x="3455250" y="3315384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15"/>
          </p:nvPr>
        </p:nvSpPr>
        <p:spPr>
          <a:xfrm>
            <a:off x="5864749" y="3023918"/>
            <a:ext cx="2230500" cy="45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0" name="Google Shape;670;p28"/>
          <p:cNvSpPr/>
          <p:nvPr/>
        </p:nvSpPr>
        <p:spPr>
          <a:xfrm rot="5400000">
            <a:off x="-2468400" y="1825129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5872000" y="-253570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4913325" y="460349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/>
          <p:nvPr/>
        </p:nvSpPr>
        <p:spPr>
          <a:xfrm rot="-5400000" flipH="1">
            <a:off x="1782150" y="-223050"/>
            <a:ext cx="5579700" cy="558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hasCustomPrompt="1"/>
          </p:nvPr>
        </p:nvSpPr>
        <p:spPr>
          <a:xfrm>
            <a:off x="1680925" y="539988"/>
            <a:ext cx="5783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76" name="Google Shape;676;p29"/>
          <p:cNvSpPr txBox="1">
            <a:spLocks noGrp="1"/>
          </p:cNvSpPr>
          <p:nvPr>
            <p:ph type="subTitle" idx="1"/>
          </p:nvPr>
        </p:nvSpPr>
        <p:spPr>
          <a:xfrm>
            <a:off x="1680925" y="1246015"/>
            <a:ext cx="5783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29"/>
          <p:cNvSpPr txBox="1">
            <a:spLocks noGrp="1"/>
          </p:cNvSpPr>
          <p:nvPr>
            <p:ph type="title" idx="2" hasCustomPrompt="1"/>
          </p:nvPr>
        </p:nvSpPr>
        <p:spPr>
          <a:xfrm>
            <a:off x="1680925" y="1996129"/>
            <a:ext cx="5783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78" name="Google Shape;678;p29"/>
          <p:cNvSpPr txBox="1">
            <a:spLocks noGrp="1"/>
          </p:cNvSpPr>
          <p:nvPr>
            <p:ph type="subTitle" idx="3"/>
          </p:nvPr>
        </p:nvSpPr>
        <p:spPr>
          <a:xfrm>
            <a:off x="1680925" y="2702157"/>
            <a:ext cx="5783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9"/>
          <p:cNvSpPr txBox="1">
            <a:spLocks noGrp="1"/>
          </p:cNvSpPr>
          <p:nvPr>
            <p:ph type="title" idx="4" hasCustomPrompt="1"/>
          </p:nvPr>
        </p:nvSpPr>
        <p:spPr>
          <a:xfrm>
            <a:off x="1680925" y="3452284"/>
            <a:ext cx="5783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5"/>
          </p:nvPr>
        </p:nvSpPr>
        <p:spPr>
          <a:xfrm>
            <a:off x="1680925" y="4158311"/>
            <a:ext cx="5783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9"/>
          <p:cNvSpPr/>
          <p:nvPr/>
        </p:nvSpPr>
        <p:spPr>
          <a:xfrm rot="10800000">
            <a:off x="-437425" y="-193440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9"/>
          <p:cNvSpPr/>
          <p:nvPr/>
        </p:nvSpPr>
        <p:spPr>
          <a:xfrm rot="10800000">
            <a:off x="6903525" y="458549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30"/>
          <p:cNvGrpSpPr/>
          <p:nvPr/>
        </p:nvGrpSpPr>
        <p:grpSpPr>
          <a:xfrm>
            <a:off x="-981200" y="-2998126"/>
            <a:ext cx="10022900" cy="11528750"/>
            <a:chOff x="-981200" y="-2998126"/>
            <a:chExt cx="10022900" cy="11528750"/>
          </a:xfrm>
        </p:grpSpPr>
        <p:sp>
          <p:nvSpPr>
            <p:cNvPr id="685" name="Google Shape;685;p30"/>
            <p:cNvSpPr/>
            <p:nvPr/>
          </p:nvSpPr>
          <p:spPr>
            <a:xfrm>
              <a:off x="-981200" y="3592324"/>
              <a:ext cx="4938300" cy="4938300"/>
            </a:xfrm>
            <a:prstGeom prst="chord">
              <a:avLst>
                <a:gd name="adj1" fmla="val 11512570"/>
                <a:gd name="adj2" fmla="val 2088910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 rot="10800000" flipH="1">
              <a:off x="4103400" y="-2998126"/>
              <a:ext cx="4938300" cy="4938300"/>
            </a:xfrm>
            <a:prstGeom prst="chord">
              <a:avLst>
                <a:gd name="adj1" fmla="val 11512570"/>
                <a:gd name="adj2" fmla="val 2088910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30"/>
          <p:cNvSpPr txBox="1">
            <a:spLocks noGrp="1"/>
          </p:cNvSpPr>
          <p:nvPr>
            <p:ph type="ctrTitle"/>
          </p:nvPr>
        </p:nvSpPr>
        <p:spPr>
          <a:xfrm>
            <a:off x="4576396" y="613263"/>
            <a:ext cx="3843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8" name="Google Shape;688;p30"/>
          <p:cNvSpPr txBox="1">
            <a:spLocks noGrp="1"/>
          </p:cNvSpPr>
          <p:nvPr>
            <p:ph type="subTitle" idx="1"/>
          </p:nvPr>
        </p:nvSpPr>
        <p:spPr>
          <a:xfrm>
            <a:off x="4571900" y="1940163"/>
            <a:ext cx="3852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9" name="Google Shape;689;p30"/>
          <p:cNvSpPr txBox="1"/>
          <p:nvPr/>
        </p:nvSpPr>
        <p:spPr>
          <a:xfrm>
            <a:off x="4581000" y="2784663"/>
            <a:ext cx="38430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03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52347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1"/>
          <p:cNvGrpSpPr/>
          <p:nvPr/>
        </p:nvGrpSpPr>
        <p:grpSpPr>
          <a:xfrm rot="10800000">
            <a:off x="-3993474" y="823788"/>
            <a:ext cx="8255678" cy="6056204"/>
            <a:chOff x="-3452549" y="1396513"/>
            <a:chExt cx="8255678" cy="6056204"/>
          </a:xfrm>
        </p:grpSpPr>
        <p:grpSp>
          <p:nvGrpSpPr>
            <p:cNvPr id="692" name="Google Shape;692;p31"/>
            <p:cNvGrpSpPr/>
            <p:nvPr/>
          </p:nvGrpSpPr>
          <p:grpSpPr>
            <a:xfrm rot="899960" flipH="1">
              <a:off x="-3023746" y="2280810"/>
              <a:ext cx="7398072" cy="4287609"/>
              <a:chOff x="-2979150" y="-1440600"/>
              <a:chExt cx="7398293" cy="4287738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31"/>
            <p:cNvGrpSpPr/>
            <p:nvPr/>
          </p:nvGrpSpPr>
          <p:grpSpPr>
            <a:xfrm rot="8999956">
              <a:off x="82885" y="3509839"/>
              <a:ext cx="146303" cy="261934"/>
              <a:chOff x="7419591" y="3612333"/>
              <a:chExt cx="146306" cy="261940"/>
            </a:xfrm>
          </p:grpSpPr>
          <p:sp>
            <p:nvSpPr>
              <p:cNvPr id="696" name="Google Shape;696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rot="-1800044" flipH="1">
              <a:off x="494603" y="4783183"/>
              <a:ext cx="146303" cy="261934"/>
              <a:chOff x="7419591" y="3612333"/>
              <a:chExt cx="146306" cy="261940"/>
            </a:xfrm>
          </p:grpSpPr>
          <p:sp>
            <p:nvSpPr>
              <p:cNvPr id="719" name="Google Shape;719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1" name="Google Shape;741;p31"/>
          <p:cNvGrpSpPr/>
          <p:nvPr/>
        </p:nvGrpSpPr>
        <p:grpSpPr>
          <a:xfrm rot="3599956">
            <a:off x="4064828" y="-2488169"/>
            <a:ext cx="8255496" cy="6056071"/>
            <a:chOff x="4371876" y="1396513"/>
            <a:chExt cx="8255678" cy="6056204"/>
          </a:xfrm>
        </p:grpSpPr>
        <p:grpSp>
          <p:nvGrpSpPr>
            <p:cNvPr id="742" name="Google Shape;742;p31"/>
            <p:cNvGrpSpPr/>
            <p:nvPr/>
          </p:nvGrpSpPr>
          <p:grpSpPr>
            <a:xfrm rot="-899960">
              <a:off x="4800679" y="2280810"/>
              <a:ext cx="7398072" cy="4287609"/>
              <a:chOff x="-2979150" y="-1440600"/>
              <a:chExt cx="7398293" cy="4287738"/>
            </a:xfrm>
          </p:grpSpPr>
          <p:sp>
            <p:nvSpPr>
              <p:cNvPr id="743" name="Google Shape;743;p31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5" name="Google Shape;745;p31"/>
            <p:cNvGrpSpPr/>
            <p:nvPr/>
          </p:nvGrpSpPr>
          <p:grpSpPr>
            <a:xfrm rot="1800033">
              <a:off x="8920442" y="3500648"/>
              <a:ext cx="156574" cy="280323"/>
              <a:chOff x="7419591" y="3612333"/>
              <a:chExt cx="146306" cy="261940"/>
            </a:xfrm>
          </p:grpSpPr>
          <p:sp>
            <p:nvSpPr>
              <p:cNvPr id="746" name="Google Shape;746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31"/>
            <p:cNvGrpSpPr/>
            <p:nvPr/>
          </p:nvGrpSpPr>
          <p:grpSpPr>
            <a:xfrm rot="-8999956" flipH="1">
              <a:off x="8578956" y="4720778"/>
              <a:ext cx="146303" cy="261934"/>
              <a:chOff x="7419591" y="3612333"/>
              <a:chExt cx="146306" cy="261940"/>
            </a:xfrm>
          </p:grpSpPr>
          <p:sp>
            <p:nvSpPr>
              <p:cNvPr id="769" name="Google Shape;769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2"/>
          <p:cNvGrpSpPr/>
          <p:nvPr/>
        </p:nvGrpSpPr>
        <p:grpSpPr>
          <a:xfrm rot="2700000">
            <a:off x="-4140938" y="2357626"/>
            <a:ext cx="7717114" cy="7717114"/>
            <a:chOff x="-4053286" y="1286123"/>
            <a:chExt cx="7717188" cy="7717188"/>
          </a:xfrm>
        </p:grpSpPr>
        <p:grpSp>
          <p:nvGrpSpPr>
            <p:cNvPr id="793" name="Google Shape;793;p32"/>
            <p:cNvGrpSpPr/>
            <p:nvPr/>
          </p:nvGrpSpPr>
          <p:grpSpPr>
            <a:xfrm rot="8100000">
              <a:off x="-2923130" y="2416279"/>
              <a:ext cx="5456876" cy="5456876"/>
              <a:chOff x="-2008470" y="-2569457"/>
              <a:chExt cx="5456928" cy="5456928"/>
            </a:xfrm>
          </p:grpSpPr>
          <p:sp>
            <p:nvSpPr>
              <p:cNvPr id="794" name="Google Shape;794;p32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32"/>
            <p:cNvGrpSpPr/>
            <p:nvPr/>
          </p:nvGrpSpPr>
          <p:grpSpPr>
            <a:xfrm rot="5400000" flipH="1">
              <a:off x="323420" y="2345939"/>
              <a:ext cx="146306" cy="261940"/>
              <a:chOff x="7419591" y="3612333"/>
              <a:chExt cx="146306" cy="261940"/>
            </a:xfrm>
          </p:grpSpPr>
          <p:sp>
            <p:nvSpPr>
              <p:cNvPr id="797" name="Google Shape;797;p3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3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9" name="Google Shape;819;p32"/>
          <p:cNvGrpSpPr/>
          <p:nvPr/>
        </p:nvGrpSpPr>
        <p:grpSpPr>
          <a:xfrm>
            <a:off x="4391691" y="-1276675"/>
            <a:ext cx="5498120" cy="2219119"/>
            <a:chOff x="4391691" y="-1276675"/>
            <a:chExt cx="5498120" cy="2219119"/>
          </a:xfrm>
        </p:grpSpPr>
        <p:grpSp>
          <p:nvGrpSpPr>
            <p:cNvPr id="820" name="Google Shape;820;p32"/>
            <p:cNvGrpSpPr/>
            <p:nvPr/>
          </p:nvGrpSpPr>
          <p:grpSpPr>
            <a:xfrm>
              <a:off x="4391691" y="-1276675"/>
              <a:ext cx="5498120" cy="2219119"/>
              <a:chOff x="4455866" y="-1276675"/>
              <a:chExt cx="5498120" cy="2219119"/>
            </a:xfrm>
          </p:grpSpPr>
          <p:sp>
            <p:nvSpPr>
              <p:cNvPr id="821" name="Google Shape;821;p32"/>
              <p:cNvSpPr/>
              <p:nvPr/>
            </p:nvSpPr>
            <p:spPr>
              <a:xfrm rot="10800000">
                <a:off x="4455866" y="-1276675"/>
                <a:ext cx="5498120" cy="2219119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 rot="10800000">
                <a:off x="4623680" y="-1108715"/>
                <a:ext cx="5162360" cy="1884588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3" name="Google Shape;823;p32"/>
            <p:cNvGrpSpPr/>
            <p:nvPr/>
          </p:nvGrpSpPr>
          <p:grpSpPr>
            <a:xfrm flipH="1">
              <a:off x="4498845" y="50639"/>
              <a:ext cx="146306" cy="261940"/>
              <a:chOff x="7419591" y="3612333"/>
              <a:chExt cx="146306" cy="261940"/>
            </a:xfrm>
          </p:grpSpPr>
          <p:sp>
            <p:nvSpPr>
              <p:cNvPr id="824" name="Google Shape;824;p3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20000" y="403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38520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2"/>
          </p:nvPr>
        </p:nvSpPr>
        <p:spPr>
          <a:xfrm>
            <a:off x="4572000" y="1000225"/>
            <a:ext cx="38520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 rot="5400000" flipH="1">
            <a:off x="-2360975" y="3026751"/>
            <a:ext cx="2810700" cy="2810700"/>
          </a:xfrm>
          <a:prstGeom prst="chord">
            <a:avLst>
              <a:gd name="adj1" fmla="val 10787429"/>
              <a:gd name="adj2" fmla="val 2158447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/>
          <p:nvPr/>
        </p:nvSpPr>
        <p:spPr>
          <a:xfrm rot="10800000">
            <a:off x="5794575" y="-756704"/>
            <a:ext cx="1522500" cy="1522500"/>
          </a:xfrm>
          <a:prstGeom prst="chord">
            <a:avLst>
              <a:gd name="adj1" fmla="val 10280829"/>
              <a:gd name="adj2" fmla="val 4010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6359735" y="-495793"/>
            <a:ext cx="7618883" cy="1818699"/>
            <a:chOff x="6359735" y="-495793"/>
            <a:chExt cx="7618883" cy="1818699"/>
          </a:xfrm>
        </p:grpSpPr>
        <p:grpSp>
          <p:nvGrpSpPr>
            <p:cNvPr id="88" name="Google Shape;88;p6"/>
            <p:cNvGrpSpPr/>
            <p:nvPr/>
          </p:nvGrpSpPr>
          <p:grpSpPr>
            <a:xfrm rot="10800000" flipH="1">
              <a:off x="6359735" y="-495793"/>
              <a:ext cx="7618883" cy="1818699"/>
              <a:chOff x="763035" y="1325969"/>
              <a:chExt cx="7618883" cy="1818699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763035" y="1325969"/>
                <a:ext cx="7618883" cy="1818699"/>
              </a:xfrm>
              <a:custGeom>
                <a:avLst/>
                <a:gdLst/>
                <a:ahLst/>
                <a:cxnLst/>
                <a:rect l="l" t="t" r="r" b="b"/>
                <a:pathLst>
                  <a:path w="48886" h="11663" extrusionOk="0">
                    <a:moveTo>
                      <a:pt x="46528" y="5832"/>
                    </a:moveTo>
                    <a:cubicBezTo>
                      <a:pt x="46528" y="5832"/>
                      <a:pt x="46528" y="5832"/>
                      <a:pt x="46528" y="5832"/>
                    </a:cubicBezTo>
                    <a:cubicBezTo>
                      <a:pt x="46528" y="6315"/>
                      <a:pt x="46431" y="6769"/>
                      <a:pt x="46255" y="7184"/>
                    </a:cubicBezTo>
                    <a:cubicBezTo>
                      <a:pt x="45993" y="7805"/>
                      <a:pt x="45551" y="8338"/>
                      <a:pt x="44995" y="8713"/>
                    </a:cubicBezTo>
                    <a:cubicBezTo>
                      <a:pt x="44440" y="9088"/>
                      <a:pt x="43777" y="9305"/>
                      <a:pt x="43054" y="9306"/>
                    </a:cubicBezTo>
                    <a:cubicBezTo>
                      <a:pt x="43054" y="9306"/>
                      <a:pt x="43054" y="9306"/>
                      <a:pt x="43054" y="9306"/>
                    </a:cubicBezTo>
                    <a:cubicBezTo>
                      <a:pt x="42571" y="9306"/>
                      <a:pt x="42117" y="9209"/>
                      <a:pt x="41702" y="9033"/>
                    </a:cubicBezTo>
                    <a:cubicBezTo>
                      <a:pt x="41080" y="8770"/>
                      <a:pt x="40547" y="8328"/>
                      <a:pt x="40172" y="7773"/>
                    </a:cubicBezTo>
                    <a:cubicBezTo>
                      <a:pt x="39798" y="7217"/>
                      <a:pt x="39580" y="6555"/>
                      <a:pt x="39580" y="5832"/>
                    </a:cubicBezTo>
                    <a:cubicBezTo>
                      <a:pt x="39580" y="5030"/>
                      <a:pt x="39416" y="4260"/>
                      <a:pt x="39121" y="3561"/>
                    </a:cubicBezTo>
                    <a:cubicBezTo>
                      <a:pt x="38677" y="2513"/>
                      <a:pt x="37940" y="1625"/>
                      <a:pt x="37009" y="997"/>
                    </a:cubicBezTo>
                    <a:cubicBezTo>
                      <a:pt x="36080" y="368"/>
                      <a:pt x="34952" y="0"/>
                      <a:pt x="33748" y="0"/>
                    </a:cubicBezTo>
                    <a:cubicBezTo>
                      <a:pt x="33748" y="0"/>
                      <a:pt x="33748" y="0"/>
                      <a:pt x="33748" y="0"/>
                    </a:cubicBezTo>
                    <a:cubicBezTo>
                      <a:pt x="32946" y="0"/>
                      <a:pt x="32176" y="163"/>
                      <a:pt x="31478" y="459"/>
                    </a:cubicBezTo>
                    <a:cubicBezTo>
                      <a:pt x="30430" y="902"/>
                      <a:pt x="29542" y="1640"/>
                      <a:pt x="28914" y="2570"/>
                    </a:cubicBezTo>
                    <a:cubicBezTo>
                      <a:pt x="28285" y="3500"/>
                      <a:pt x="27916" y="4628"/>
                      <a:pt x="27917" y="5832"/>
                    </a:cubicBezTo>
                    <a:cubicBezTo>
                      <a:pt x="27917" y="6315"/>
                      <a:pt x="27820" y="6769"/>
                      <a:pt x="27644" y="7184"/>
                    </a:cubicBezTo>
                    <a:cubicBezTo>
                      <a:pt x="27382" y="7805"/>
                      <a:pt x="26939" y="8338"/>
                      <a:pt x="26384" y="8713"/>
                    </a:cubicBezTo>
                    <a:cubicBezTo>
                      <a:pt x="25828" y="9088"/>
                      <a:pt x="25166" y="9305"/>
                      <a:pt x="24443" y="9306"/>
                    </a:cubicBezTo>
                    <a:cubicBezTo>
                      <a:pt x="24443" y="9306"/>
                      <a:pt x="24443" y="9306"/>
                      <a:pt x="24443" y="9306"/>
                    </a:cubicBezTo>
                    <a:cubicBezTo>
                      <a:pt x="23960" y="9306"/>
                      <a:pt x="23506" y="9209"/>
                      <a:pt x="23091" y="9033"/>
                    </a:cubicBezTo>
                    <a:cubicBezTo>
                      <a:pt x="22469" y="8770"/>
                      <a:pt x="21936" y="8328"/>
                      <a:pt x="21561" y="7773"/>
                    </a:cubicBezTo>
                    <a:cubicBezTo>
                      <a:pt x="21186" y="7217"/>
                      <a:pt x="20969" y="6555"/>
                      <a:pt x="20969" y="5832"/>
                    </a:cubicBezTo>
                    <a:cubicBezTo>
                      <a:pt x="20969" y="5030"/>
                      <a:pt x="20805" y="4260"/>
                      <a:pt x="20510" y="3561"/>
                    </a:cubicBezTo>
                    <a:cubicBezTo>
                      <a:pt x="20066" y="2513"/>
                      <a:pt x="19328" y="1625"/>
                      <a:pt x="18398" y="997"/>
                    </a:cubicBezTo>
                    <a:cubicBezTo>
                      <a:pt x="17469" y="368"/>
                      <a:pt x="16341" y="0"/>
                      <a:pt x="15137" y="0"/>
                    </a:cubicBezTo>
                    <a:cubicBezTo>
                      <a:pt x="15137" y="0"/>
                      <a:pt x="15137" y="0"/>
                      <a:pt x="15137" y="0"/>
                    </a:cubicBezTo>
                    <a:cubicBezTo>
                      <a:pt x="14335" y="0"/>
                      <a:pt x="13565" y="163"/>
                      <a:pt x="12867" y="459"/>
                    </a:cubicBezTo>
                    <a:cubicBezTo>
                      <a:pt x="11819" y="902"/>
                      <a:pt x="10931" y="1640"/>
                      <a:pt x="10302" y="2570"/>
                    </a:cubicBezTo>
                    <a:cubicBezTo>
                      <a:pt x="9674" y="3500"/>
                      <a:pt x="9305" y="4628"/>
                      <a:pt x="9306" y="5832"/>
                    </a:cubicBezTo>
                    <a:cubicBezTo>
                      <a:pt x="9306" y="6315"/>
                      <a:pt x="9209" y="6769"/>
                      <a:pt x="9033" y="7184"/>
                    </a:cubicBezTo>
                    <a:cubicBezTo>
                      <a:pt x="8771" y="7805"/>
                      <a:pt x="8328" y="8338"/>
                      <a:pt x="7773" y="8713"/>
                    </a:cubicBezTo>
                    <a:cubicBezTo>
                      <a:pt x="7217" y="9088"/>
                      <a:pt x="6555" y="9305"/>
                      <a:pt x="5832" y="9306"/>
                    </a:cubicBezTo>
                    <a:cubicBezTo>
                      <a:pt x="5832" y="9306"/>
                      <a:pt x="5832" y="9306"/>
                      <a:pt x="5832" y="9306"/>
                    </a:cubicBezTo>
                    <a:cubicBezTo>
                      <a:pt x="5349" y="9306"/>
                      <a:pt x="4895" y="9209"/>
                      <a:pt x="4480" y="9033"/>
                    </a:cubicBezTo>
                    <a:cubicBezTo>
                      <a:pt x="3858" y="8770"/>
                      <a:pt x="3325" y="8328"/>
                      <a:pt x="2950" y="7773"/>
                    </a:cubicBezTo>
                    <a:cubicBezTo>
                      <a:pt x="2575" y="7217"/>
                      <a:pt x="2358" y="6555"/>
                      <a:pt x="2358" y="5832"/>
                    </a:cubicBezTo>
                    <a:cubicBezTo>
                      <a:pt x="0" y="5832"/>
                      <a:pt x="0" y="5832"/>
                      <a:pt x="0" y="5832"/>
                    </a:cubicBezTo>
                    <a:cubicBezTo>
                      <a:pt x="0" y="6633"/>
                      <a:pt x="163" y="7403"/>
                      <a:pt x="459" y="8102"/>
                    </a:cubicBezTo>
                    <a:cubicBezTo>
                      <a:pt x="903" y="9150"/>
                      <a:pt x="1640" y="10038"/>
                      <a:pt x="2570" y="10666"/>
                    </a:cubicBezTo>
                    <a:cubicBezTo>
                      <a:pt x="3500" y="11295"/>
                      <a:pt x="4628" y="11663"/>
                      <a:pt x="5832" y="11663"/>
                    </a:cubicBezTo>
                    <a:cubicBezTo>
                      <a:pt x="5832" y="11663"/>
                      <a:pt x="5832" y="11663"/>
                      <a:pt x="5832" y="11663"/>
                    </a:cubicBezTo>
                    <a:cubicBezTo>
                      <a:pt x="6634" y="11663"/>
                      <a:pt x="7404" y="11500"/>
                      <a:pt x="8102" y="11204"/>
                    </a:cubicBezTo>
                    <a:cubicBezTo>
                      <a:pt x="9150" y="10761"/>
                      <a:pt x="10038" y="10023"/>
                      <a:pt x="10666" y="9093"/>
                    </a:cubicBezTo>
                    <a:cubicBezTo>
                      <a:pt x="11295" y="8164"/>
                      <a:pt x="11664" y="7035"/>
                      <a:pt x="11663" y="5832"/>
                    </a:cubicBezTo>
                    <a:cubicBezTo>
                      <a:pt x="11663" y="5832"/>
                      <a:pt x="11663" y="5832"/>
                      <a:pt x="11663" y="5832"/>
                    </a:cubicBezTo>
                    <a:cubicBezTo>
                      <a:pt x="11663" y="5349"/>
                      <a:pt x="11760" y="4895"/>
                      <a:pt x="11936" y="4480"/>
                    </a:cubicBezTo>
                    <a:cubicBezTo>
                      <a:pt x="12198" y="3858"/>
                      <a:pt x="12641" y="3325"/>
                      <a:pt x="13196" y="2950"/>
                    </a:cubicBezTo>
                    <a:cubicBezTo>
                      <a:pt x="13752" y="2575"/>
                      <a:pt x="14414" y="2358"/>
                      <a:pt x="15137" y="2357"/>
                    </a:cubicBezTo>
                    <a:cubicBezTo>
                      <a:pt x="15137" y="2357"/>
                      <a:pt x="15137" y="2357"/>
                      <a:pt x="15137" y="2357"/>
                    </a:cubicBezTo>
                    <a:cubicBezTo>
                      <a:pt x="15620" y="2358"/>
                      <a:pt x="16074" y="2455"/>
                      <a:pt x="16489" y="2630"/>
                    </a:cubicBezTo>
                    <a:cubicBezTo>
                      <a:pt x="17111" y="2893"/>
                      <a:pt x="17644" y="3335"/>
                      <a:pt x="18019" y="3890"/>
                    </a:cubicBezTo>
                    <a:cubicBezTo>
                      <a:pt x="18393" y="4446"/>
                      <a:pt x="18611" y="5108"/>
                      <a:pt x="18611" y="5832"/>
                    </a:cubicBezTo>
                    <a:cubicBezTo>
                      <a:pt x="18611" y="5832"/>
                      <a:pt x="18611" y="5832"/>
                      <a:pt x="18611" y="5832"/>
                    </a:cubicBezTo>
                    <a:cubicBezTo>
                      <a:pt x="18611" y="6633"/>
                      <a:pt x="18775" y="7403"/>
                      <a:pt x="19070" y="8102"/>
                    </a:cubicBezTo>
                    <a:cubicBezTo>
                      <a:pt x="19514" y="9150"/>
                      <a:pt x="20251" y="10038"/>
                      <a:pt x="21182" y="10666"/>
                    </a:cubicBezTo>
                    <a:cubicBezTo>
                      <a:pt x="22111" y="11295"/>
                      <a:pt x="23239" y="11663"/>
                      <a:pt x="24443" y="11663"/>
                    </a:cubicBezTo>
                    <a:cubicBezTo>
                      <a:pt x="24443" y="11663"/>
                      <a:pt x="24443" y="11663"/>
                      <a:pt x="24443" y="11663"/>
                    </a:cubicBezTo>
                    <a:cubicBezTo>
                      <a:pt x="25245" y="11663"/>
                      <a:pt x="26015" y="11500"/>
                      <a:pt x="26713" y="11204"/>
                    </a:cubicBezTo>
                    <a:cubicBezTo>
                      <a:pt x="27761" y="10761"/>
                      <a:pt x="28649" y="10023"/>
                      <a:pt x="29278" y="9093"/>
                    </a:cubicBezTo>
                    <a:cubicBezTo>
                      <a:pt x="29906" y="8164"/>
                      <a:pt x="30275" y="7035"/>
                      <a:pt x="30274" y="5832"/>
                    </a:cubicBezTo>
                    <a:cubicBezTo>
                      <a:pt x="30274" y="5832"/>
                      <a:pt x="30274" y="5832"/>
                      <a:pt x="30274" y="5832"/>
                    </a:cubicBezTo>
                    <a:cubicBezTo>
                      <a:pt x="30274" y="5349"/>
                      <a:pt x="30371" y="4895"/>
                      <a:pt x="30547" y="4480"/>
                    </a:cubicBezTo>
                    <a:cubicBezTo>
                      <a:pt x="30809" y="3858"/>
                      <a:pt x="31252" y="3325"/>
                      <a:pt x="31807" y="2950"/>
                    </a:cubicBezTo>
                    <a:cubicBezTo>
                      <a:pt x="32363" y="2575"/>
                      <a:pt x="33025" y="2358"/>
                      <a:pt x="33748" y="2357"/>
                    </a:cubicBezTo>
                    <a:cubicBezTo>
                      <a:pt x="33748" y="2357"/>
                      <a:pt x="33748" y="2357"/>
                      <a:pt x="33748" y="2357"/>
                    </a:cubicBezTo>
                    <a:cubicBezTo>
                      <a:pt x="34231" y="2358"/>
                      <a:pt x="34685" y="2455"/>
                      <a:pt x="35100" y="2630"/>
                    </a:cubicBezTo>
                    <a:cubicBezTo>
                      <a:pt x="35722" y="2893"/>
                      <a:pt x="36255" y="3335"/>
                      <a:pt x="36630" y="3890"/>
                    </a:cubicBezTo>
                    <a:cubicBezTo>
                      <a:pt x="37005" y="4446"/>
                      <a:pt x="37222" y="5108"/>
                      <a:pt x="37222" y="5832"/>
                    </a:cubicBezTo>
                    <a:cubicBezTo>
                      <a:pt x="37222" y="5832"/>
                      <a:pt x="37222" y="5832"/>
                      <a:pt x="37222" y="5832"/>
                    </a:cubicBezTo>
                    <a:cubicBezTo>
                      <a:pt x="37222" y="6633"/>
                      <a:pt x="37386" y="7403"/>
                      <a:pt x="37681" y="8102"/>
                    </a:cubicBezTo>
                    <a:cubicBezTo>
                      <a:pt x="38125" y="9150"/>
                      <a:pt x="38863" y="10038"/>
                      <a:pt x="39793" y="10666"/>
                    </a:cubicBezTo>
                    <a:cubicBezTo>
                      <a:pt x="40722" y="11295"/>
                      <a:pt x="41850" y="11663"/>
                      <a:pt x="43054" y="11663"/>
                    </a:cubicBezTo>
                    <a:cubicBezTo>
                      <a:pt x="43054" y="11663"/>
                      <a:pt x="43054" y="11663"/>
                      <a:pt x="43054" y="11663"/>
                    </a:cubicBezTo>
                    <a:cubicBezTo>
                      <a:pt x="43856" y="11663"/>
                      <a:pt x="44626" y="11500"/>
                      <a:pt x="45324" y="11204"/>
                    </a:cubicBezTo>
                    <a:cubicBezTo>
                      <a:pt x="46372" y="10761"/>
                      <a:pt x="47260" y="10023"/>
                      <a:pt x="47889" y="9093"/>
                    </a:cubicBezTo>
                    <a:cubicBezTo>
                      <a:pt x="48517" y="8164"/>
                      <a:pt x="48886" y="7035"/>
                      <a:pt x="48885" y="5832"/>
                    </a:cubicBezTo>
                    <a:lnTo>
                      <a:pt x="46528" y="58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929557" y="1490484"/>
                <a:ext cx="7285832" cy="1487658"/>
              </a:xfrm>
              <a:custGeom>
                <a:avLst/>
                <a:gdLst/>
                <a:ahLst/>
                <a:cxnLst/>
                <a:rect l="l" t="t" r="r" b="b"/>
                <a:pathLst>
                  <a:path w="46752" h="9543" extrusionOk="0">
                    <a:moveTo>
                      <a:pt x="23376" y="9543"/>
                    </a:moveTo>
                    <a:cubicBezTo>
                      <a:pt x="23095" y="9543"/>
                      <a:pt x="22814" y="9518"/>
                      <a:pt x="22539" y="9469"/>
                    </a:cubicBezTo>
                    <a:cubicBezTo>
                      <a:pt x="22578" y="9248"/>
                      <a:pt x="22578" y="9248"/>
                      <a:pt x="22578" y="9248"/>
                    </a:cubicBezTo>
                    <a:cubicBezTo>
                      <a:pt x="22900" y="9305"/>
                      <a:pt x="23233" y="9327"/>
                      <a:pt x="23560" y="9314"/>
                    </a:cubicBezTo>
                    <a:cubicBezTo>
                      <a:pt x="23569" y="9539"/>
                      <a:pt x="23569" y="9539"/>
                      <a:pt x="23569" y="9539"/>
                    </a:cubicBezTo>
                    <a:cubicBezTo>
                      <a:pt x="23505" y="9541"/>
                      <a:pt x="23441" y="9542"/>
                      <a:pt x="23376" y="9543"/>
                    </a:cubicBezTo>
                    <a:close/>
                    <a:moveTo>
                      <a:pt x="4905" y="9541"/>
                    </a:moveTo>
                    <a:cubicBezTo>
                      <a:pt x="4899" y="9316"/>
                      <a:pt x="4899" y="9316"/>
                      <a:pt x="4899" y="9316"/>
                    </a:cubicBezTo>
                    <a:cubicBezTo>
                      <a:pt x="5228" y="9307"/>
                      <a:pt x="5556" y="9261"/>
                      <a:pt x="5873" y="9182"/>
                    </a:cubicBezTo>
                    <a:cubicBezTo>
                      <a:pt x="5927" y="9400"/>
                      <a:pt x="5927" y="9400"/>
                      <a:pt x="5927" y="9400"/>
                    </a:cubicBezTo>
                    <a:cubicBezTo>
                      <a:pt x="5595" y="9483"/>
                      <a:pt x="5251" y="9531"/>
                      <a:pt x="4905" y="9541"/>
                    </a:cubicBezTo>
                    <a:close/>
                    <a:moveTo>
                      <a:pt x="42232" y="9536"/>
                    </a:moveTo>
                    <a:cubicBezTo>
                      <a:pt x="42221" y="9312"/>
                      <a:pt x="42221" y="9312"/>
                      <a:pt x="42221" y="9312"/>
                    </a:cubicBezTo>
                    <a:cubicBezTo>
                      <a:pt x="42550" y="9296"/>
                      <a:pt x="42876" y="9243"/>
                      <a:pt x="43192" y="9157"/>
                    </a:cubicBezTo>
                    <a:cubicBezTo>
                      <a:pt x="43251" y="9373"/>
                      <a:pt x="43251" y="9373"/>
                      <a:pt x="43251" y="9373"/>
                    </a:cubicBezTo>
                    <a:cubicBezTo>
                      <a:pt x="42920" y="9464"/>
                      <a:pt x="42577" y="9519"/>
                      <a:pt x="42232" y="9536"/>
                    </a:cubicBezTo>
                    <a:close/>
                    <a:moveTo>
                      <a:pt x="41202" y="9478"/>
                    </a:moveTo>
                    <a:cubicBezTo>
                      <a:pt x="40862" y="9422"/>
                      <a:pt x="40527" y="9328"/>
                      <a:pt x="40207" y="9199"/>
                    </a:cubicBezTo>
                    <a:cubicBezTo>
                      <a:pt x="40291" y="8991"/>
                      <a:pt x="40291" y="8991"/>
                      <a:pt x="40291" y="8991"/>
                    </a:cubicBezTo>
                    <a:cubicBezTo>
                      <a:pt x="40596" y="9114"/>
                      <a:pt x="40915" y="9203"/>
                      <a:pt x="41238" y="9257"/>
                    </a:cubicBezTo>
                    <a:lnTo>
                      <a:pt x="41202" y="9478"/>
                    </a:lnTo>
                    <a:close/>
                    <a:moveTo>
                      <a:pt x="3876" y="9460"/>
                    </a:moveTo>
                    <a:cubicBezTo>
                      <a:pt x="3537" y="9396"/>
                      <a:pt x="3205" y="9295"/>
                      <a:pt x="2888" y="9159"/>
                    </a:cubicBezTo>
                    <a:cubicBezTo>
                      <a:pt x="2977" y="8953"/>
                      <a:pt x="2977" y="8953"/>
                      <a:pt x="2977" y="8953"/>
                    </a:cubicBezTo>
                    <a:cubicBezTo>
                      <a:pt x="3279" y="9082"/>
                      <a:pt x="3595" y="9178"/>
                      <a:pt x="3918" y="9239"/>
                    </a:cubicBezTo>
                    <a:lnTo>
                      <a:pt x="3876" y="9460"/>
                    </a:lnTo>
                    <a:close/>
                    <a:moveTo>
                      <a:pt x="24590" y="9386"/>
                    </a:moveTo>
                    <a:cubicBezTo>
                      <a:pt x="24533" y="9169"/>
                      <a:pt x="24533" y="9169"/>
                      <a:pt x="24533" y="9169"/>
                    </a:cubicBezTo>
                    <a:cubicBezTo>
                      <a:pt x="24850" y="9086"/>
                      <a:pt x="25159" y="8968"/>
                      <a:pt x="25451" y="8817"/>
                    </a:cubicBezTo>
                    <a:cubicBezTo>
                      <a:pt x="25554" y="9017"/>
                      <a:pt x="25554" y="9017"/>
                      <a:pt x="25554" y="9017"/>
                    </a:cubicBezTo>
                    <a:cubicBezTo>
                      <a:pt x="25247" y="9175"/>
                      <a:pt x="24922" y="9299"/>
                      <a:pt x="24590" y="9386"/>
                    </a:cubicBezTo>
                    <a:close/>
                    <a:moveTo>
                      <a:pt x="21548" y="9179"/>
                    </a:moveTo>
                    <a:cubicBezTo>
                      <a:pt x="21230" y="9047"/>
                      <a:pt x="20926" y="8880"/>
                      <a:pt x="20643" y="8682"/>
                    </a:cubicBezTo>
                    <a:cubicBezTo>
                      <a:pt x="20772" y="8498"/>
                      <a:pt x="20772" y="8498"/>
                      <a:pt x="20772" y="8498"/>
                    </a:cubicBezTo>
                    <a:cubicBezTo>
                      <a:pt x="21041" y="8687"/>
                      <a:pt x="21331" y="8846"/>
                      <a:pt x="21634" y="8972"/>
                    </a:cubicBezTo>
                    <a:lnTo>
                      <a:pt x="21548" y="9179"/>
                    </a:lnTo>
                    <a:close/>
                    <a:moveTo>
                      <a:pt x="6896" y="9041"/>
                    </a:moveTo>
                    <a:cubicBezTo>
                      <a:pt x="6795" y="8840"/>
                      <a:pt x="6795" y="8840"/>
                      <a:pt x="6795" y="8840"/>
                    </a:cubicBezTo>
                    <a:cubicBezTo>
                      <a:pt x="7088" y="8693"/>
                      <a:pt x="7366" y="8514"/>
                      <a:pt x="7622" y="8307"/>
                    </a:cubicBezTo>
                    <a:cubicBezTo>
                      <a:pt x="7763" y="8481"/>
                      <a:pt x="7763" y="8481"/>
                      <a:pt x="7763" y="8481"/>
                    </a:cubicBezTo>
                    <a:cubicBezTo>
                      <a:pt x="7495" y="8699"/>
                      <a:pt x="7203" y="8887"/>
                      <a:pt x="6896" y="9041"/>
                    </a:cubicBezTo>
                    <a:close/>
                    <a:moveTo>
                      <a:pt x="44211" y="8993"/>
                    </a:moveTo>
                    <a:cubicBezTo>
                      <a:pt x="44106" y="8794"/>
                      <a:pt x="44106" y="8794"/>
                      <a:pt x="44106" y="8794"/>
                    </a:cubicBezTo>
                    <a:cubicBezTo>
                      <a:pt x="44396" y="8641"/>
                      <a:pt x="44670" y="8456"/>
                      <a:pt x="44921" y="8243"/>
                    </a:cubicBezTo>
                    <a:cubicBezTo>
                      <a:pt x="45066" y="8414"/>
                      <a:pt x="45066" y="8414"/>
                      <a:pt x="45066" y="8414"/>
                    </a:cubicBezTo>
                    <a:cubicBezTo>
                      <a:pt x="44803" y="8637"/>
                      <a:pt x="44515" y="8832"/>
                      <a:pt x="44211" y="8993"/>
                    </a:cubicBezTo>
                    <a:close/>
                    <a:moveTo>
                      <a:pt x="39297" y="8711"/>
                    </a:moveTo>
                    <a:cubicBezTo>
                      <a:pt x="39013" y="8517"/>
                      <a:pt x="38750" y="8291"/>
                      <a:pt x="38513" y="8040"/>
                    </a:cubicBezTo>
                    <a:cubicBezTo>
                      <a:pt x="38677" y="7886"/>
                      <a:pt x="38677" y="7886"/>
                      <a:pt x="38677" y="7886"/>
                    </a:cubicBezTo>
                    <a:cubicBezTo>
                      <a:pt x="38902" y="8125"/>
                      <a:pt x="39154" y="8341"/>
                      <a:pt x="39424" y="8526"/>
                    </a:cubicBezTo>
                    <a:lnTo>
                      <a:pt x="39297" y="8711"/>
                    </a:lnTo>
                    <a:close/>
                    <a:moveTo>
                      <a:pt x="1989" y="8651"/>
                    </a:moveTo>
                    <a:cubicBezTo>
                      <a:pt x="1709" y="8450"/>
                      <a:pt x="1451" y="8219"/>
                      <a:pt x="1220" y="7962"/>
                    </a:cubicBezTo>
                    <a:cubicBezTo>
                      <a:pt x="1387" y="7812"/>
                      <a:pt x="1387" y="7812"/>
                      <a:pt x="1387" y="7812"/>
                    </a:cubicBezTo>
                    <a:cubicBezTo>
                      <a:pt x="1607" y="8057"/>
                      <a:pt x="1853" y="8277"/>
                      <a:pt x="2120" y="8469"/>
                    </a:cubicBezTo>
                    <a:lnTo>
                      <a:pt x="1989" y="8651"/>
                    </a:lnTo>
                    <a:close/>
                    <a:moveTo>
                      <a:pt x="26415" y="8448"/>
                    </a:moveTo>
                    <a:cubicBezTo>
                      <a:pt x="26271" y="8275"/>
                      <a:pt x="26271" y="8275"/>
                      <a:pt x="26271" y="8275"/>
                    </a:cubicBezTo>
                    <a:cubicBezTo>
                      <a:pt x="26524" y="8066"/>
                      <a:pt x="26755" y="7828"/>
                      <a:pt x="26957" y="7569"/>
                    </a:cubicBezTo>
                    <a:cubicBezTo>
                      <a:pt x="27134" y="7707"/>
                      <a:pt x="27134" y="7707"/>
                      <a:pt x="27134" y="7707"/>
                    </a:cubicBezTo>
                    <a:cubicBezTo>
                      <a:pt x="26922" y="7979"/>
                      <a:pt x="26680" y="8228"/>
                      <a:pt x="26415" y="8448"/>
                    </a:cubicBezTo>
                    <a:close/>
                    <a:moveTo>
                      <a:pt x="19867" y="8001"/>
                    </a:moveTo>
                    <a:cubicBezTo>
                      <a:pt x="19634" y="7748"/>
                      <a:pt x="19428" y="7468"/>
                      <a:pt x="19254" y="7171"/>
                    </a:cubicBezTo>
                    <a:cubicBezTo>
                      <a:pt x="19448" y="7058"/>
                      <a:pt x="19448" y="7058"/>
                      <a:pt x="19448" y="7058"/>
                    </a:cubicBezTo>
                    <a:cubicBezTo>
                      <a:pt x="19614" y="7341"/>
                      <a:pt x="19810" y="7608"/>
                      <a:pt x="20032" y="7849"/>
                    </a:cubicBezTo>
                    <a:lnTo>
                      <a:pt x="19867" y="8001"/>
                    </a:lnTo>
                    <a:close/>
                    <a:moveTo>
                      <a:pt x="8490" y="7749"/>
                    </a:moveTo>
                    <a:cubicBezTo>
                      <a:pt x="8315" y="7609"/>
                      <a:pt x="8315" y="7609"/>
                      <a:pt x="8315" y="7609"/>
                    </a:cubicBezTo>
                    <a:cubicBezTo>
                      <a:pt x="8520" y="7352"/>
                      <a:pt x="8697" y="7072"/>
                      <a:pt x="8842" y="6778"/>
                    </a:cubicBezTo>
                    <a:cubicBezTo>
                      <a:pt x="9043" y="6877"/>
                      <a:pt x="9043" y="6877"/>
                      <a:pt x="9043" y="6877"/>
                    </a:cubicBezTo>
                    <a:cubicBezTo>
                      <a:pt x="8892" y="7186"/>
                      <a:pt x="8705" y="7479"/>
                      <a:pt x="8490" y="7749"/>
                    </a:cubicBezTo>
                    <a:close/>
                    <a:moveTo>
                      <a:pt x="45777" y="7666"/>
                    </a:moveTo>
                    <a:cubicBezTo>
                      <a:pt x="45598" y="7530"/>
                      <a:pt x="45598" y="7530"/>
                      <a:pt x="45598" y="7530"/>
                    </a:cubicBezTo>
                    <a:cubicBezTo>
                      <a:pt x="45798" y="7268"/>
                      <a:pt x="45969" y="6985"/>
                      <a:pt x="46107" y="6688"/>
                    </a:cubicBezTo>
                    <a:cubicBezTo>
                      <a:pt x="46311" y="6782"/>
                      <a:pt x="46311" y="6782"/>
                      <a:pt x="46311" y="6782"/>
                    </a:cubicBezTo>
                    <a:cubicBezTo>
                      <a:pt x="46166" y="7094"/>
                      <a:pt x="45986" y="7391"/>
                      <a:pt x="45777" y="7666"/>
                    </a:cubicBezTo>
                    <a:close/>
                    <a:moveTo>
                      <a:pt x="37892" y="7216"/>
                    </a:moveTo>
                    <a:cubicBezTo>
                      <a:pt x="37715" y="6920"/>
                      <a:pt x="37571" y="6604"/>
                      <a:pt x="37462" y="6277"/>
                    </a:cubicBezTo>
                    <a:cubicBezTo>
                      <a:pt x="37675" y="6206"/>
                      <a:pt x="37675" y="6206"/>
                      <a:pt x="37675" y="6206"/>
                    </a:cubicBezTo>
                    <a:cubicBezTo>
                      <a:pt x="37779" y="6518"/>
                      <a:pt x="37916" y="6819"/>
                      <a:pt x="38085" y="7101"/>
                    </a:cubicBezTo>
                    <a:lnTo>
                      <a:pt x="37892" y="7216"/>
                    </a:lnTo>
                    <a:close/>
                    <a:moveTo>
                      <a:pt x="617" y="7125"/>
                    </a:moveTo>
                    <a:cubicBezTo>
                      <a:pt x="447" y="6825"/>
                      <a:pt x="309" y="6506"/>
                      <a:pt x="209" y="6177"/>
                    </a:cubicBezTo>
                    <a:cubicBezTo>
                      <a:pt x="423" y="6111"/>
                      <a:pt x="423" y="6111"/>
                      <a:pt x="423" y="6111"/>
                    </a:cubicBezTo>
                    <a:cubicBezTo>
                      <a:pt x="519" y="6424"/>
                      <a:pt x="650" y="6728"/>
                      <a:pt x="812" y="7014"/>
                    </a:cubicBezTo>
                    <a:lnTo>
                      <a:pt x="617" y="7125"/>
                    </a:lnTo>
                    <a:close/>
                    <a:moveTo>
                      <a:pt x="27677" y="6830"/>
                    </a:moveTo>
                    <a:cubicBezTo>
                      <a:pt x="27475" y="6733"/>
                      <a:pt x="27475" y="6733"/>
                      <a:pt x="27475" y="6733"/>
                    </a:cubicBezTo>
                    <a:cubicBezTo>
                      <a:pt x="27616" y="6437"/>
                      <a:pt x="27726" y="6124"/>
                      <a:pt x="27800" y="5804"/>
                    </a:cubicBezTo>
                    <a:cubicBezTo>
                      <a:pt x="28018" y="5855"/>
                      <a:pt x="28018" y="5855"/>
                      <a:pt x="28018" y="5855"/>
                    </a:cubicBezTo>
                    <a:cubicBezTo>
                      <a:pt x="27941" y="6191"/>
                      <a:pt x="27826" y="6519"/>
                      <a:pt x="27677" y="6830"/>
                    </a:cubicBezTo>
                    <a:close/>
                    <a:moveTo>
                      <a:pt x="18835" y="6227"/>
                    </a:moveTo>
                    <a:cubicBezTo>
                      <a:pt x="18731" y="5899"/>
                      <a:pt x="18662" y="5559"/>
                      <a:pt x="18631" y="5215"/>
                    </a:cubicBezTo>
                    <a:cubicBezTo>
                      <a:pt x="18854" y="5195"/>
                      <a:pt x="18854" y="5195"/>
                      <a:pt x="18854" y="5195"/>
                    </a:cubicBezTo>
                    <a:cubicBezTo>
                      <a:pt x="18884" y="5522"/>
                      <a:pt x="18950" y="5846"/>
                      <a:pt x="19049" y="6159"/>
                    </a:cubicBezTo>
                    <a:lnTo>
                      <a:pt x="18835" y="6227"/>
                    </a:lnTo>
                    <a:close/>
                    <a:moveTo>
                      <a:pt x="9395" y="5906"/>
                    </a:moveTo>
                    <a:cubicBezTo>
                      <a:pt x="9177" y="5853"/>
                      <a:pt x="9177" y="5853"/>
                      <a:pt x="9177" y="5853"/>
                    </a:cubicBezTo>
                    <a:cubicBezTo>
                      <a:pt x="9254" y="5536"/>
                      <a:pt x="9297" y="5207"/>
                      <a:pt x="9304" y="4878"/>
                    </a:cubicBezTo>
                    <a:cubicBezTo>
                      <a:pt x="9529" y="4883"/>
                      <a:pt x="9529" y="4883"/>
                      <a:pt x="9529" y="4883"/>
                    </a:cubicBezTo>
                    <a:cubicBezTo>
                      <a:pt x="9521" y="5228"/>
                      <a:pt x="9476" y="5573"/>
                      <a:pt x="9395" y="5906"/>
                    </a:cubicBezTo>
                    <a:close/>
                    <a:moveTo>
                      <a:pt x="46641" y="5804"/>
                    </a:moveTo>
                    <a:cubicBezTo>
                      <a:pt x="46422" y="5756"/>
                      <a:pt x="46422" y="5756"/>
                      <a:pt x="46422" y="5756"/>
                    </a:cubicBezTo>
                    <a:cubicBezTo>
                      <a:pt x="46492" y="5436"/>
                      <a:pt x="46527" y="5107"/>
                      <a:pt x="46527" y="4778"/>
                    </a:cubicBezTo>
                    <a:cubicBezTo>
                      <a:pt x="46752" y="4778"/>
                      <a:pt x="46752" y="4778"/>
                      <a:pt x="46752" y="4778"/>
                    </a:cubicBezTo>
                    <a:cubicBezTo>
                      <a:pt x="46752" y="5123"/>
                      <a:pt x="46715" y="5469"/>
                      <a:pt x="46641" y="5804"/>
                    </a:cubicBezTo>
                    <a:close/>
                    <a:moveTo>
                      <a:pt x="37247" y="5267"/>
                    </a:moveTo>
                    <a:cubicBezTo>
                      <a:pt x="37230" y="5106"/>
                      <a:pt x="37222" y="4941"/>
                      <a:pt x="37222" y="4778"/>
                    </a:cubicBezTo>
                    <a:cubicBezTo>
                      <a:pt x="37222" y="4605"/>
                      <a:pt x="37212" y="4431"/>
                      <a:pt x="37193" y="4261"/>
                    </a:cubicBezTo>
                    <a:cubicBezTo>
                      <a:pt x="37416" y="4235"/>
                      <a:pt x="37416" y="4235"/>
                      <a:pt x="37416" y="4235"/>
                    </a:cubicBezTo>
                    <a:cubicBezTo>
                      <a:pt x="37436" y="4414"/>
                      <a:pt x="37446" y="4596"/>
                      <a:pt x="37446" y="4778"/>
                    </a:cubicBezTo>
                    <a:cubicBezTo>
                      <a:pt x="37446" y="4933"/>
                      <a:pt x="37454" y="5090"/>
                      <a:pt x="37470" y="5244"/>
                    </a:cubicBezTo>
                    <a:lnTo>
                      <a:pt x="37247" y="5267"/>
                    </a:lnTo>
                    <a:close/>
                    <a:moveTo>
                      <a:pt x="15" y="5163"/>
                    </a:moveTo>
                    <a:cubicBezTo>
                      <a:pt x="5" y="5036"/>
                      <a:pt x="0" y="4906"/>
                      <a:pt x="0" y="4778"/>
                    </a:cubicBezTo>
                    <a:cubicBezTo>
                      <a:pt x="224" y="4778"/>
                      <a:pt x="224" y="4778"/>
                      <a:pt x="224" y="4778"/>
                    </a:cubicBezTo>
                    <a:cubicBezTo>
                      <a:pt x="224" y="4900"/>
                      <a:pt x="229" y="5024"/>
                      <a:pt x="239" y="5145"/>
                    </a:cubicBezTo>
                    <a:lnTo>
                      <a:pt x="15" y="5163"/>
                    </a:lnTo>
                    <a:close/>
                    <a:moveTo>
                      <a:pt x="28140" y="4830"/>
                    </a:moveTo>
                    <a:cubicBezTo>
                      <a:pt x="27916" y="4827"/>
                      <a:pt x="27916" y="4827"/>
                      <a:pt x="27916" y="4827"/>
                    </a:cubicBezTo>
                    <a:cubicBezTo>
                      <a:pt x="27916" y="4778"/>
                      <a:pt x="27916" y="4778"/>
                      <a:pt x="27916" y="4778"/>
                    </a:cubicBezTo>
                    <a:cubicBezTo>
                      <a:pt x="27916" y="4449"/>
                      <a:pt x="27950" y="4121"/>
                      <a:pt x="28016" y="3803"/>
                    </a:cubicBezTo>
                    <a:cubicBezTo>
                      <a:pt x="28236" y="3848"/>
                      <a:pt x="28236" y="3848"/>
                      <a:pt x="28236" y="3848"/>
                    </a:cubicBezTo>
                    <a:cubicBezTo>
                      <a:pt x="28173" y="4152"/>
                      <a:pt x="28141" y="4464"/>
                      <a:pt x="28141" y="4778"/>
                    </a:cubicBezTo>
                    <a:lnTo>
                      <a:pt x="28140" y="4830"/>
                    </a:lnTo>
                    <a:close/>
                    <a:moveTo>
                      <a:pt x="18576" y="4211"/>
                    </a:moveTo>
                    <a:cubicBezTo>
                      <a:pt x="18535" y="3885"/>
                      <a:pt x="18459" y="3563"/>
                      <a:pt x="18349" y="3254"/>
                    </a:cubicBezTo>
                    <a:cubicBezTo>
                      <a:pt x="18560" y="3178"/>
                      <a:pt x="18560" y="3178"/>
                      <a:pt x="18560" y="3178"/>
                    </a:cubicBezTo>
                    <a:cubicBezTo>
                      <a:pt x="18676" y="3503"/>
                      <a:pt x="18756" y="3841"/>
                      <a:pt x="18799" y="4183"/>
                    </a:cubicBezTo>
                    <a:lnTo>
                      <a:pt x="18576" y="4211"/>
                    </a:lnTo>
                    <a:close/>
                    <a:moveTo>
                      <a:pt x="9615" y="3898"/>
                    </a:moveTo>
                    <a:cubicBezTo>
                      <a:pt x="9395" y="3854"/>
                      <a:pt x="9395" y="3854"/>
                      <a:pt x="9395" y="3854"/>
                    </a:cubicBezTo>
                    <a:cubicBezTo>
                      <a:pt x="9461" y="3516"/>
                      <a:pt x="9565" y="3185"/>
                      <a:pt x="9703" y="2869"/>
                    </a:cubicBezTo>
                    <a:cubicBezTo>
                      <a:pt x="9909" y="2959"/>
                      <a:pt x="9909" y="2959"/>
                      <a:pt x="9909" y="2959"/>
                    </a:cubicBezTo>
                    <a:cubicBezTo>
                      <a:pt x="9777" y="3260"/>
                      <a:pt x="9678" y="3576"/>
                      <a:pt x="9615" y="3898"/>
                    </a:cubicBezTo>
                    <a:close/>
                    <a:moveTo>
                      <a:pt x="36976" y="3301"/>
                    </a:moveTo>
                    <a:cubicBezTo>
                      <a:pt x="36870" y="2991"/>
                      <a:pt x="36729" y="2692"/>
                      <a:pt x="36557" y="2411"/>
                    </a:cubicBezTo>
                    <a:cubicBezTo>
                      <a:pt x="36749" y="2294"/>
                      <a:pt x="36749" y="2294"/>
                      <a:pt x="36749" y="2294"/>
                    </a:cubicBezTo>
                    <a:cubicBezTo>
                      <a:pt x="36929" y="2588"/>
                      <a:pt x="37077" y="2903"/>
                      <a:pt x="37189" y="3228"/>
                    </a:cubicBezTo>
                    <a:lnTo>
                      <a:pt x="36976" y="3301"/>
                    </a:lnTo>
                    <a:close/>
                    <a:moveTo>
                      <a:pt x="28540" y="2913"/>
                    </a:moveTo>
                    <a:cubicBezTo>
                      <a:pt x="28335" y="2821"/>
                      <a:pt x="28335" y="2821"/>
                      <a:pt x="28335" y="2821"/>
                    </a:cubicBezTo>
                    <a:cubicBezTo>
                      <a:pt x="28476" y="2507"/>
                      <a:pt x="28653" y="2208"/>
                      <a:pt x="28859" y="1932"/>
                    </a:cubicBezTo>
                    <a:cubicBezTo>
                      <a:pt x="29039" y="2066"/>
                      <a:pt x="29039" y="2066"/>
                      <a:pt x="29039" y="2066"/>
                    </a:cubicBezTo>
                    <a:cubicBezTo>
                      <a:pt x="28842" y="2329"/>
                      <a:pt x="28674" y="2615"/>
                      <a:pt x="28540" y="2913"/>
                    </a:cubicBezTo>
                    <a:close/>
                    <a:moveTo>
                      <a:pt x="17920" y="2369"/>
                    </a:moveTo>
                    <a:cubicBezTo>
                      <a:pt x="17745" y="2091"/>
                      <a:pt x="17540" y="1831"/>
                      <a:pt x="17310" y="1596"/>
                    </a:cubicBezTo>
                    <a:cubicBezTo>
                      <a:pt x="17470" y="1439"/>
                      <a:pt x="17470" y="1439"/>
                      <a:pt x="17470" y="1439"/>
                    </a:cubicBezTo>
                    <a:cubicBezTo>
                      <a:pt x="17712" y="1685"/>
                      <a:pt x="17927" y="1958"/>
                      <a:pt x="18110" y="2249"/>
                    </a:cubicBezTo>
                    <a:lnTo>
                      <a:pt x="17920" y="2369"/>
                    </a:lnTo>
                    <a:close/>
                    <a:moveTo>
                      <a:pt x="10398" y="2106"/>
                    </a:moveTo>
                    <a:cubicBezTo>
                      <a:pt x="10217" y="1974"/>
                      <a:pt x="10217" y="1974"/>
                      <a:pt x="10217" y="1974"/>
                    </a:cubicBezTo>
                    <a:cubicBezTo>
                      <a:pt x="10420" y="1696"/>
                      <a:pt x="10653" y="1439"/>
                      <a:pt x="10911" y="1210"/>
                    </a:cubicBezTo>
                    <a:cubicBezTo>
                      <a:pt x="11060" y="1378"/>
                      <a:pt x="11060" y="1378"/>
                      <a:pt x="11060" y="1378"/>
                    </a:cubicBezTo>
                    <a:cubicBezTo>
                      <a:pt x="10814" y="1596"/>
                      <a:pt x="10591" y="1841"/>
                      <a:pt x="10398" y="2106"/>
                    </a:cubicBezTo>
                    <a:close/>
                    <a:moveTo>
                      <a:pt x="35956" y="1632"/>
                    </a:moveTo>
                    <a:cubicBezTo>
                      <a:pt x="35728" y="1395"/>
                      <a:pt x="35475" y="1183"/>
                      <a:pt x="35202" y="1000"/>
                    </a:cubicBezTo>
                    <a:cubicBezTo>
                      <a:pt x="35327" y="814"/>
                      <a:pt x="35327" y="814"/>
                      <a:pt x="35327" y="814"/>
                    </a:cubicBezTo>
                    <a:cubicBezTo>
                      <a:pt x="35613" y="1005"/>
                      <a:pt x="35879" y="1228"/>
                      <a:pt x="36118" y="1477"/>
                    </a:cubicBezTo>
                    <a:lnTo>
                      <a:pt x="35956" y="1632"/>
                    </a:lnTo>
                    <a:close/>
                    <a:moveTo>
                      <a:pt x="29709" y="1345"/>
                    </a:moveTo>
                    <a:cubicBezTo>
                      <a:pt x="29562" y="1176"/>
                      <a:pt x="29562" y="1176"/>
                      <a:pt x="29562" y="1176"/>
                    </a:cubicBezTo>
                    <a:cubicBezTo>
                      <a:pt x="29823" y="950"/>
                      <a:pt x="30108" y="752"/>
                      <a:pt x="30410" y="588"/>
                    </a:cubicBezTo>
                    <a:cubicBezTo>
                      <a:pt x="30518" y="785"/>
                      <a:pt x="30518" y="785"/>
                      <a:pt x="30518" y="785"/>
                    </a:cubicBezTo>
                    <a:cubicBezTo>
                      <a:pt x="30229" y="941"/>
                      <a:pt x="29957" y="1130"/>
                      <a:pt x="29709" y="1345"/>
                    </a:cubicBezTo>
                    <a:close/>
                    <a:moveTo>
                      <a:pt x="16549" y="973"/>
                    </a:moveTo>
                    <a:cubicBezTo>
                      <a:pt x="16274" y="793"/>
                      <a:pt x="15979" y="643"/>
                      <a:pt x="15672" y="528"/>
                    </a:cubicBezTo>
                    <a:cubicBezTo>
                      <a:pt x="15751" y="318"/>
                      <a:pt x="15751" y="318"/>
                      <a:pt x="15751" y="318"/>
                    </a:cubicBezTo>
                    <a:cubicBezTo>
                      <a:pt x="16073" y="439"/>
                      <a:pt x="16383" y="596"/>
                      <a:pt x="16672" y="785"/>
                    </a:cubicBezTo>
                    <a:lnTo>
                      <a:pt x="16549" y="973"/>
                    </a:lnTo>
                    <a:close/>
                    <a:moveTo>
                      <a:pt x="11862" y="809"/>
                    </a:moveTo>
                    <a:cubicBezTo>
                      <a:pt x="11753" y="613"/>
                      <a:pt x="11753" y="613"/>
                      <a:pt x="11753" y="613"/>
                    </a:cubicBezTo>
                    <a:cubicBezTo>
                      <a:pt x="12055" y="445"/>
                      <a:pt x="12375" y="310"/>
                      <a:pt x="12704" y="211"/>
                    </a:cubicBezTo>
                    <a:cubicBezTo>
                      <a:pt x="12769" y="426"/>
                      <a:pt x="12769" y="426"/>
                      <a:pt x="12769" y="426"/>
                    </a:cubicBezTo>
                    <a:cubicBezTo>
                      <a:pt x="12454" y="520"/>
                      <a:pt x="12150" y="649"/>
                      <a:pt x="11862" y="809"/>
                    </a:cubicBezTo>
                    <a:close/>
                    <a:moveTo>
                      <a:pt x="34330" y="546"/>
                    </a:moveTo>
                    <a:cubicBezTo>
                      <a:pt x="34024" y="427"/>
                      <a:pt x="33705" y="341"/>
                      <a:pt x="33380" y="291"/>
                    </a:cubicBezTo>
                    <a:cubicBezTo>
                      <a:pt x="33414" y="69"/>
                      <a:pt x="33414" y="69"/>
                      <a:pt x="33414" y="69"/>
                    </a:cubicBezTo>
                    <a:cubicBezTo>
                      <a:pt x="33755" y="121"/>
                      <a:pt x="34091" y="211"/>
                      <a:pt x="34412" y="337"/>
                    </a:cubicBezTo>
                    <a:lnTo>
                      <a:pt x="34330" y="546"/>
                    </a:lnTo>
                    <a:close/>
                    <a:moveTo>
                      <a:pt x="31428" y="412"/>
                    </a:moveTo>
                    <a:cubicBezTo>
                      <a:pt x="31366" y="196"/>
                      <a:pt x="31366" y="196"/>
                      <a:pt x="31366" y="196"/>
                    </a:cubicBezTo>
                    <a:cubicBezTo>
                      <a:pt x="31696" y="102"/>
                      <a:pt x="32039" y="43"/>
                      <a:pt x="32383" y="22"/>
                    </a:cubicBezTo>
                    <a:cubicBezTo>
                      <a:pt x="32397" y="246"/>
                      <a:pt x="32397" y="246"/>
                      <a:pt x="32397" y="246"/>
                    </a:cubicBezTo>
                    <a:cubicBezTo>
                      <a:pt x="32069" y="266"/>
                      <a:pt x="31742" y="322"/>
                      <a:pt x="31428" y="412"/>
                    </a:cubicBezTo>
                    <a:close/>
                    <a:moveTo>
                      <a:pt x="14719" y="283"/>
                    </a:moveTo>
                    <a:cubicBezTo>
                      <a:pt x="14396" y="237"/>
                      <a:pt x="14061" y="225"/>
                      <a:pt x="13736" y="249"/>
                    </a:cubicBezTo>
                    <a:cubicBezTo>
                      <a:pt x="13720" y="25"/>
                      <a:pt x="13720" y="25"/>
                      <a:pt x="13720" y="25"/>
                    </a:cubicBezTo>
                    <a:cubicBezTo>
                      <a:pt x="14061" y="0"/>
                      <a:pt x="14412" y="12"/>
                      <a:pt x="14751" y="61"/>
                    </a:cubicBezTo>
                    <a:lnTo>
                      <a:pt x="14719" y="2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6"/>
            <p:cNvGrpSpPr/>
            <p:nvPr/>
          </p:nvGrpSpPr>
          <p:grpSpPr>
            <a:xfrm rot="-1800044">
              <a:off x="7995987" y="563122"/>
              <a:ext cx="146303" cy="261934"/>
              <a:chOff x="7419591" y="3612333"/>
              <a:chExt cx="146306" cy="261940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20000" y="407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 flipH="1">
            <a:off x="-411075" y="4372196"/>
            <a:ext cx="1522500" cy="1522500"/>
          </a:xfrm>
          <a:prstGeom prst="chord">
            <a:avLst>
              <a:gd name="adj1" fmla="val 10280829"/>
              <a:gd name="adj2" fmla="val 4010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20000" y="856163"/>
            <a:ext cx="4995000" cy="10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20000" y="1930838"/>
            <a:ext cx="4995000" cy="23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9" name="Google Shape;119;p7"/>
          <p:cNvSpPr/>
          <p:nvPr/>
        </p:nvSpPr>
        <p:spPr>
          <a:xfrm rot="-5400000" flipH="1">
            <a:off x="5633975" y="1132175"/>
            <a:ext cx="2965800" cy="296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 rot="-5400000" flipH="1">
            <a:off x="8424000" y="1971154"/>
            <a:ext cx="3188400" cy="3188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0" y="-244975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 flipH="1">
            <a:off x="1672675" y="468944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8081098" y="540000"/>
            <a:ext cx="5498221" cy="4317102"/>
            <a:chOff x="8081098" y="540000"/>
            <a:chExt cx="5498221" cy="4317102"/>
          </a:xfrm>
        </p:grpSpPr>
        <p:grpSp>
          <p:nvGrpSpPr>
            <p:cNvPr id="125" name="Google Shape;125;p8"/>
            <p:cNvGrpSpPr/>
            <p:nvPr/>
          </p:nvGrpSpPr>
          <p:grpSpPr>
            <a:xfrm>
              <a:off x="8081098" y="540000"/>
              <a:ext cx="5498221" cy="4317102"/>
              <a:chOff x="8423998" y="540000"/>
              <a:chExt cx="5498221" cy="4317102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8423998" y="2637983"/>
                <a:ext cx="5498221" cy="2219119"/>
              </a:xfrm>
              <a:custGeom>
                <a:avLst/>
                <a:gdLst/>
                <a:ahLst/>
                <a:cxnLst/>
                <a:rect l="l" t="t" r="r" b="b"/>
                <a:pathLst>
                  <a:path w="40188" h="16216" extrusionOk="0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8591947" y="2804555"/>
                <a:ext cx="5162360" cy="1884623"/>
              </a:xfrm>
              <a:custGeom>
                <a:avLst/>
                <a:gdLst/>
                <a:ahLst/>
                <a:cxnLst/>
                <a:rect l="l" t="t" r="r" b="b"/>
                <a:pathLst>
                  <a:path w="37740" h="13779" extrusionOk="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8423998" y="54000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8590570" y="540000"/>
                <a:ext cx="24779" cy="241185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52" extrusionOk="0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>
              <a:off x="8188245" y="3839413"/>
              <a:ext cx="146306" cy="261940"/>
              <a:chOff x="7419591" y="3612333"/>
              <a:chExt cx="146306" cy="26194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" name="Google Shape;153;p8"/>
          <p:cNvGrpSpPr/>
          <p:nvPr/>
        </p:nvGrpSpPr>
        <p:grpSpPr>
          <a:xfrm>
            <a:off x="-862927" y="1971161"/>
            <a:ext cx="2535600" cy="780889"/>
            <a:chOff x="-862927" y="1971161"/>
            <a:chExt cx="2535600" cy="780889"/>
          </a:xfrm>
        </p:grpSpPr>
        <p:grpSp>
          <p:nvGrpSpPr>
            <p:cNvPr id="154" name="Google Shape;154;p8"/>
            <p:cNvGrpSpPr/>
            <p:nvPr/>
          </p:nvGrpSpPr>
          <p:grpSpPr>
            <a:xfrm>
              <a:off x="-862927" y="2391450"/>
              <a:ext cx="2535600" cy="360600"/>
              <a:chOff x="-1815602" y="2391450"/>
              <a:chExt cx="2535600" cy="360600"/>
            </a:xfrm>
          </p:grpSpPr>
          <p:sp>
            <p:nvSpPr>
              <p:cNvPr id="155" name="Google Shape;155;p8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52" extrusionOk="0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8"/>
            <p:cNvGrpSpPr/>
            <p:nvPr/>
          </p:nvGrpSpPr>
          <p:grpSpPr>
            <a:xfrm rot="-5400000">
              <a:off x="1301977" y="2440782"/>
              <a:ext cx="146306" cy="261940"/>
              <a:chOff x="7419591" y="3612333"/>
              <a:chExt cx="146306" cy="261940"/>
            </a:xfrm>
          </p:grpSpPr>
          <p:sp>
            <p:nvSpPr>
              <p:cNvPr id="158" name="Google Shape;158;p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8"/>
            <p:cNvSpPr/>
            <p:nvPr/>
          </p:nvSpPr>
          <p:spPr>
            <a:xfrm>
              <a:off x="1231646" y="1971161"/>
              <a:ext cx="286945" cy="420292"/>
            </a:xfrm>
            <a:custGeom>
              <a:avLst/>
              <a:gdLst/>
              <a:ahLst/>
              <a:cxnLst/>
              <a:rect l="l" t="t" r="r" b="b"/>
              <a:pathLst>
                <a:path w="3295" h="4816" extrusionOk="0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053650" y="1868375"/>
            <a:ext cx="5036700" cy="22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939650" y="1649250"/>
            <a:ext cx="52647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1939650" y="2794050"/>
            <a:ext cx="52647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5879450" y="-2473358"/>
            <a:ext cx="3188400" cy="3188400"/>
          </a:xfrm>
          <a:prstGeom prst="chord">
            <a:avLst>
              <a:gd name="adj1" fmla="val 1854034"/>
              <a:gd name="adj2" fmla="val 89522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-517200" y="4445748"/>
            <a:ext cx="2474400" cy="2474400"/>
          </a:xfrm>
          <a:prstGeom prst="chord">
            <a:avLst>
              <a:gd name="adj1" fmla="val 12130194"/>
              <a:gd name="adj2" fmla="val 2028213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1572600" y="3940100"/>
            <a:ext cx="5998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ght_Rail_Transit_(Singapore)" TargetMode="External"/><Relationship Id="rId3" Type="http://schemas.openxmlformats.org/officeDocument/2006/relationships/hyperlink" Target="https://www.kaggle.com/datasets/gowthamvarma/singapore-bus-data-land-transport-authority?select=bus_routes.csv" TargetMode="External"/><Relationship Id="rId7" Type="http://schemas.openxmlformats.org/officeDocument/2006/relationships/hyperlink" Target="https://www.lta.gov.sg/content/ltagov/en/newsroom/2016/10/2/the-rail-report-new-signalling-system-rail-line-and-extension-and-trains-next-yea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andtransportguru.net/basic-bus-services/#:~:text=Trunk%20services%20are%20spread%20all,spoke%20transport%20system%20of%20Singapore" TargetMode="External"/><Relationship Id="rId5" Type="http://schemas.openxmlformats.org/officeDocument/2006/relationships/hyperlink" Target="https://www.straitstimes.com/singapore/reliability-of-mrt-network-hit-new-high-in-first-quarter-of-2022-only-1-major-breakdown" TargetMode="External"/><Relationship Id="rId4" Type="http://schemas.openxmlformats.org/officeDocument/2006/relationships/hyperlink" Target="https://tablebuilder.singstat.gov.sg/table/TS/M65135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3"/>
          <p:cNvSpPr/>
          <p:nvPr/>
        </p:nvSpPr>
        <p:spPr>
          <a:xfrm rot="7196160">
            <a:off x="9762768" y="139345"/>
            <a:ext cx="100394" cy="670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1" name="Google Shape;851;p33"/>
          <p:cNvGrpSpPr/>
          <p:nvPr/>
        </p:nvGrpSpPr>
        <p:grpSpPr>
          <a:xfrm>
            <a:off x="-307842" y="941101"/>
            <a:ext cx="9592690" cy="2733165"/>
            <a:chOff x="-307842" y="941101"/>
            <a:chExt cx="9592690" cy="2733165"/>
          </a:xfrm>
        </p:grpSpPr>
        <p:grpSp>
          <p:nvGrpSpPr>
            <p:cNvPr id="852" name="Google Shape;852;p33"/>
            <p:cNvGrpSpPr/>
            <p:nvPr/>
          </p:nvGrpSpPr>
          <p:grpSpPr>
            <a:xfrm rot="-5400000" flipH="1">
              <a:off x="5610582" y="0"/>
              <a:ext cx="2205000" cy="5143533"/>
              <a:chOff x="5361007" y="0"/>
              <a:chExt cx="2205000" cy="5143533"/>
            </a:xfrm>
          </p:grpSpPr>
          <p:sp>
            <p:nvSpPr>
              <p:cNvPr id="853" name="Google Shape;853;p33"/>
              <p:cNvSpPr/>
              <p:nvPr/>
            </p:nvSpPr>
            <p:spPr>
              <a:xfrm>
                <a:off x="5361007" y="0"/>
                <a:ext cx="2205000" cy="5143533"/>
              </a:xfrm>
              <a:custGeom>
                <a:avLst/>
                <a:gdLst/>
                <a:ahLst/>
                <a:cxnLst/>
                <a:rect l="l" t="t" r="r" b="b"/>
                <a:pathLst>
                  <a:path w="25278" h="58999" extrusionOk="0">
                    <a:moveTo>
                      <a:pt x="23139" y="19105"/>
                    </a:moveTo>
                    <a:cubicBezTo>
                      <a:pt x="21760" y="17726"/>
                      <a:pt x="19926" y="16966"/>
                      <a:pt x="17975" y="16966"/>
                    </a:cubicBezTo>
                    <a:cubicBezTo>
                      <a:pt x="16024" y="16966"/>
                      <a:pt x="14190" y="17726"/>
                      <a:pt x="12811" y="19105"/>
                    </a:cubicBezTo>
                    <a:cubicBezTo>
                      <a:pt x="11431" y="20484"/>
                      <a:pt x="10672" y="22318"/>
                      <a:pt x="10672" y="24269"/>
                    </a:cubicBezTo>
                    <a:cubicBezTo>
                      <a:pt x="10672" y="33510"/>
                      <a:pt x="10672" y="33510"/>
                      <a:pt x="10672" y="33510"/>
                    </a:cubicBezTo>
                    <a:cubicBezTo>
                      <a:pt x="10672" y="35367"/>
                      <a:pt x="9161" y="36878"/>
                      <a:pt x="7303" y="36878"/>
                    </a:cubicBezTo>
                    <a:cubicBezTo>
                      <a:pt x="5446" y="36878"/>
                      <a:pt x="3935" y="35367"/>
                      <a:pt x="3935" y="33510"/>
                    </a:cubicBezTo>
                    <a:cubicBezTo>
                      <a:pt x="3935" y="0"/>
                      <a:pt x="3935" y="0"/>
                      <a:pt x="39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510"/>
                      <a:pt x="0" y="33510"/>
                      <a:pt x="0" y="33510"/>
                    </a:cubicBezTo>
                    <a:cubicBezTo>
                      <a:pt x="0" y="35461"/>
                      <a:pt x="760" y="37295"/>
                      <a:pt x="2139" y="38674"/>
                    </a:cubicBezTo>
                    <a:cubicBezTo>
                      <a:pt x="3519" y="40053"/>
                      <a:pt x="5353" y="40813"/>
                      <a:pt x="7303" y="40813"/>
                    </a:cubicBezTo>
                    <a:cubicBezTo>
                      <a:pt x="9254" y="40813"/>
                      <a:pt x="11088" y="40053"/>
                      <a:pt x="12467" y="38674"/>
                    </a:cubicBezTo>
                    <a:cubicBezTo>
                      <a:pt x="13847" y="37295"/>
                      <a:pt x="14606" y="35461"/>
                      <a:pt x="14606" y="33510"/>
                    </a:cubicBezTo>
                    <a:cubicBezTo>
                      <a:pt x="14606" y="24269"/>
                      <a:pt x="14606" y="24269"/>
                      <a:pt x="14606" y="24269"/>
                    </a:cubicBezTo>
                    <a:cubicBezTo>
                      <a:pt x="14606" y="22412"/>
                      <a:pt x="16117" y="20901"/>
                      <a:pt x="17975" y="20901"/>
                    </a:cubicBezTo>
                    <a:cubicBezTo>
                      <a:pt x="19832" y="20901"/>
                      <a:pt x="21343" y="22412"/>
                      <a:pt x="21343" y="24269"/>
                    </a:cubicBezTo>
                    <a:cubicBezTo>
                      <a:pt x="21343" y="58999"/>
                      <a:pt x="21343" y="58999"/>
                      <a:pt x="21343" y="58999"/>
                    </a:cubicBezTo>
                    <a:cubicBezTo>
                      <a:pt x="25278" y="58999"/>
                      <a:pt x="25278" y="58999"/>
                      <a:pt x="25278" y="58999"/>
                    </a:cubicBezTo>
                    <a:cubicBezTo>
                      <a:pt x="25278" y="24269"/>
                      <a:pt x="25278" y="24269"/>
                      <a:pt x="25278" y="24269"/>
                    </a:cubicBezTo>
                    <a:cubicBezTo>
                      <a:pt x="25278" y="22318"/>
                      <a:pt x="24518" y="20484"/>
                      <a:pt x="23139" y="19105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4" name="Google Shape;854;p33"/>
              <p:cNvGrpSpPr/>
              <p:nvPr/>
            </p:nvGrpSpPr>
            <p:grpSpPr>
              <a:xfrm>
                <a:off x="5527694" y="85724"/>
                <a:ext cx="1872857" cy="4968432"/>
                <a:chOff x="5527694" y="85724"/>
                <a:chExt cx="1872857" cy="4968432"/>
              </a:xfrm>
            </p:grpSpPr>
            <p:sp>
              <p:nvSpPr>
                <p:cNvPr id="855" name="Google Shape;855;p33"/>
                <p:cNvSpPr/>
                <p:nvPr/>
              </p:nvSpPr>
              <p:spPr>
                <a:xfrm>
                  <a:off x="6452807" y="1643052"/>
                  <a:ext cx="947744" cy="3411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39135" extrusionOk="0">
                      <a:moveTo>
                        <a:pt x="10854" y="39135"/>
                      </a:moveTo>
                      <a:cubicBezTo>
                        <a:pt x="10616" y="39135"/>
                        <a:pt x="10616" y="39135"/>
                        <a:pt x="10616" y="39135"/>
                      </a:cubicBezTo>
                      <a:cubicBezTo>
                        <a:pt x="10616" y="37989"/>
                        <a:pt x="10616" y="37989"/>
                        <a:pt x="10616" y="37989"/>
                      </a:cubicBezTo>
                      <a:cubicBezTo>
                        <a:pt x="10854" y="37989"/>
                        <a:pt x="10854" y="37989"/>
                        <a:pt x="10854" y="37989"/>
                      </a:cubicBezTo>
                      <a:lnTo>
                        <a:pt x="10854" y="39135"/>
                      </a:lnTo>
                      <a:close/>
                      <a:moveTo>
                        <a:pt x="10854" y="37254"/>
                      </a:moveTo>
                      <a:cubicBezTo>
                        <a:pt x="10616" y="37254"/>
                        <a:pt x="10616" y="37254"/>
                        <a:pt x="10616" y="37254"/>
                      </a:cubicBezTo>
                      <a:cubicBezTo>
                        <a:pt x="10616" y="36108"/>
                        <a:pt x="10616" y="36108"/>
                        <a:pt x="10616" y="36108"/>
                      </a:cubicBezTo>
                      <a:cubicBezTo>
                        <a:pt x="10854" y="36108"/>
                        <a:pt x="10854" y="36108"/>
                        <a:pt x="10854" y="36108"/>
                      </a:cubicBezTo>
                      <a:lnTo>
                        <a:pt x="10854" y="37254"/>
                      </a:lnTo>
                      <a:close/>
                      <a:moveTo>
                        <a:pt x="10854" y="35374"/>
                      </a:moveTo>
                      <a:cubicBezTo>
                        <a:pt x="10616" y="35374"/>
                        <a:pt x="10616" y="35374"/>
                        <a:pt x="10616" y="35374"/>
                      </a:cubicBezTo>
                      <a:cubicBezTo>
                        <a:pt x="10616" y="34228"/>
                        <a:pt x="10616" y="34228"/>
                        <a:pt x="10616" y="34228"/>
                      </a:cubicBezTo>
                      <a:cubicBezTo>
                        <a:pt x="10854" y="34228"/>
                        <a:pt x="10854" y="34228"/>
                        <a:pt x="10854" y="34228"/>
                      </a:cubicBezTo>
                      <a:lnTo>
                        <a:pt x="10854" y="35374"/>
                      </a:lnTo>
                      <a:close/>
                      <a:moveTo>
                        <a:pt x="10854" y="33493"/>
                      </a:moveTo>
                      <a:cubicBezTo>
                        <a:pt x="10616" y="33493"/>
                        <a:pt x="10616" y="33493"/>
                        <a:pt x="10616" y="33493"/>
                      </a:cubicBezTo>
                      <a:cubicBezTo>
                        <a:pt x="10616" y="32347"/>
                        <a:pt x="10616" y="32347"/>
                        <a:pt x="10616" y="32347"/>
                      </a:cubicBezTo>
                      <a:cubicBezTo>
                        <a:pt x="10854" y="32347"/>
                        <a:pt x="10854" y="32347"/>
                        <a:pt x="10854" y="32347"/>
                      </a:cubicBezTo>
                      <a:lnTo>
                        <a:pt x="10854" y="33493"/>
                      </a:lnTo>
                      <a:close/>
                      <a:moveTo>
                        <a:pt x="10854" y="31613"/>
                      </a:moveTo>
                      <a:cubicBezTo>
                        <a:pt x="10616" y="31613"/>
                        <a:pt x="10616" y="31613"/>
                        <a:pt x="10616" y="31613"/>
                      </a:cubicBezTo>
                      <a:cubicBezTo>
                        <a:pt x="10616" y="30467"/>
                        <a:pt x="10616" y="30467"/>
                        <a:pt x="10616" y="30467"/>
                      </a:cubicBezTo>
                      <a:cubicBezTo>
                        <a:pt x="10854" y="30467"/>
                        <a:pt x="10854" y="30467"/>
                        <a:pt x="10854" y="30467"/>
                      </a:cubicBezTo>
                      <a:lnTo>
                        <a:pt x="10854" y="31613"/>
                      </a:lnTo>
                      <a:close/>
                      <a:moveTo>
                        <a:pt x="10854" y="29732"/>
                      </a:moveTo>
                      <a:cubicBezTo>
                        <a:pt x="10616" y="29732"/>
                        <a:pt x="10616" y="29732"/>
                        <a:pt x="10616" y="29732"/>
                      </a:cubicBezTo>
                      <a:cubicBezTo>
                        <a:pt x="10616" y="28587"/>
                        <a:pt x="10616" y="28587"/>
                        <a:pt x="10616" y="28587"/>
                      </a:cubicBezTo>
                      <a:cubicBezTo>
                        <a:pt x="10854" y="28587"/>
                        <a:pt x="10854" y="28587"/>
                        <a:pt x="10854" y="28587"/>
                      </a:cubicBezTo>
                      <a:lnTo>
                        <a:pt x="10854" y="29732"/>
                      </a:lnTo>
                      <a:close/>
                      <a:moveTo>
                        <a:pt x="10854" y="27852"/>
                      </a:moveTo>
                      <a:cubicBezTo>
                        <a:pt x="10616" y="27852"/>
                        <a:pt x="10616" y="27852"/>
                        <a:pt x="10616" y="27852"/>
                      </a:cubicBezTo>
                      <a:cubicBezTo>
                        <a:pt x="10616" y="26706"/>
                        <a:pt x="10616" y="26706"/>
                        <a:pt x="10616" y="26706"/>
                      </a:cubicBezTo>
                      <a:cubicBezTo>
                        <a:pt x="10854" y="26706"/>
                        <a:pt x="10854" y="26706"/>
                        <a:pt x="10854" y="26706"/>
                      </a:cubicBezTo>
                      <a:lnTo>
                        <a:pt x="10854" y="27852"/>
                      </a:lnTo>
                      <a:close/>
                      <a:moveTo>
                        <a:pt x="10854" y="25971"/>
                      </a:moveTo>
                      <a:cubicBezTo>
                        <a:pt x="10616" y="25971"/>
                        <a:pt x="10616" y="25971"/>
                        <a:pt x="10616" y="25971"/>
                      </a:cubicBezTo>
                      <a:cubicBezTo>
                        <a:pt x="10616" y="24826"/>
                        <a:pt x="10616" y="24826"/>
                        <a:pt x="10616" y="24826"/>
                      </a:cubicBezTo>
                      <a:cubicBezTo>
                        <a:pt x="10854" y="24826"/>
                        <a:pt x="10854" y="24826"/>
                        <a:pt x="10854" y="24826"/>
                      </a:cubicBezTo>
                      <a:lnTo>
                        <a:pt x="10854" y="25971"/>
                      </a:lnTo>
                      <a:close/>
                      <a:moveTo>
                        <a:pt x="10854" y="24091"/>
                      </a:moveTo>
                      <a:cubicBezTo>
                        <a:pt x="10616" y="24091"/>
                        <a:pt x="10616" y="24091"/>
                        <a:pt x="10616" y="24091"/>
                      </a:cubicBezTo>
                      <a:cubicBezTo>
                        <a:pt x="10616" y="22945"/>
                        <a:pt x="10616" y="22945"/>
                        <a:pt x="10616" y="22945"/>
                      </a:cubicBezTo>
                      <a:cubicBezTo>
                        <a:pt x="10854" y="22945"/>
                        <a:pt x="10854" y="22945"/>
                        <a:pt x="10854" y="22945"/>
                      </a:cubicBezTo>
                      <a:lnTo>
                        <a:pt x="10854" y="24091"/>
                      </a:lnTo>
                      <a:close/>
                      <a:moveTo>
                        <a:pt x="10854" y="22210"/>
                      </a:moveTo>
                      <a:cubicBezTo>
                        <a:pt x="10616" y="22210"/>
                        <a:pt x="10616" y="22210"/>
                        <a:pt x="10616" y="22210"/>
                      </a:cubicBezTo>
                      <a:cubicBezTo>
                        <a:pt x="10616" y="21065"/>
                        <a:pt x="10616" y="21065"/>
                        <a:pt x="10616" y="21065"/>
                      </a:cubicBezTo>
                      <a:cubicBezTo>
                        <a:pt x="10854" y="21065"/>
                        <a:pt x="10854" y="21065"/>
                        <a:pt x="10854" y="21065"/>
                      </a:cubicBezTo>
                      <a:lnTo>
                        <a:pt x="10854" y="22210"/>
                      </a:lnTo>
                      <a:close/>
                      <a:moveTo>
                        <a:pt x="10854" y="20330"/>
                      </a:moveTo>
                      <a:cubicBezTo>
                        <a:pt x="10616" y="20330"/>
                        <a:pt x="10616" y="20330"/>
                        <a:pt x="10616" y="20330"/>
                      </a:cubicBezTo>
                      <a:cubicBezTo>
                        <a:pt x="10616" y="19184"/>
                        <a:pt x="10616" y="19184"/>
                        <a:pt x="10616" y="19184"/>
                      </a:cubicBezTo>
                      <a:cubicBezTo>
                        <a:pt x="10854" y="19184"/>
                        <a:pt x="10854" y="19184"/>
                        <a:pt x="10854" y="19184"/>
                      </a:cubicBezTo>
                      <a:lnTo>
                        <a:pt x="10854" y="20330"/>
                      </a:lnTo>
                      <a:close/>
                      <a:moveTo>
                        <a:pt x="10854" y="18450"/>
                      </a:moveTo>
                      <a:cubicBezTo>
                        <a:pt x="10616" y="18450"/>
                        <a:pt x="10616" y="18450"/>
                        <a:pt x="10616" y="18450"/>
                      </a:cubicBezTo>
                      <a:cubicBezTo>
                        <a:pt x="10616" y="17304"/>
                        <a:pt x="10616" y="17304"/>
                        <a:pt x="10616" y="17304"/>
                      </a:cubicBezTo>
                      <a:cubicBezTo>
                        <a:pt x="10854" y="17304"/>
                        <a:pt x="10854" y="17304"/>
                        <a:pt x="10854" y="17304"/>
                      </a:cubicBezTo>
                      <a:lnTo>
                        <a:pt x="10854" y="18450"/>
                      </a:lnTo>
                      <a:close/>
                      <a:moveTo>
                        <a:pt x="10854" y="16569"/>
                      </a:moveTo>
                      <a:cubicBezTo>
                        <a:pt x="10616" y="16569"/>
                        <a:pt x="10616" y="16569"/>
                        <a:pt x="10616" y="16569"/>
                      </a:cubicBezTo>
                      <a:cubicBezTo>
                        <a:pt x="10616" y="15423"/>
                        <a:pt x="10616" y="15423"/>
                        <a:pt x="10616" y="15423"/>
                      </a:cubicBezTo>
                      <a:cubicBezTo>
                        <a:pt x="10854" y="15423"/>
                        <a:pt x="10854" y="15423"/>
                        <a:pt x="10854" y="15423"/>
                      </a:cubicBezTo>
                      <a:lnTo>
                        <a:pt x="10854" y="16569"/>
                      </a:lnTo>
                      <a:close/>
                      <a:moveTo>
                        <a:pt x="10854" y="14689"/>
                      </a:moveTo>
                      <a:cubicBezTo>
                        <a:pt x="10616" y="14689"/>
                        <a:pt x="10616" y="14689"/>
                        <a:pt x="10616" y="14689"/>
                      </a:cubicBezTo>
                      <a:cubicBezTo>
                        <a:pt x="10616" y="13543"/>
                        <a:pt x="10616" y="13543"/>
                        <a:pt x="10616" y="13543"/>
                      </a:cubicBezTo>
                      <a:cubicBezTo>
                        <a:pt x="10854" y="13543"/>
                        <a:pt x="10854" y="13543"/>
                        <a:pt x="10854" y="13543"/>
                      </a:cubicBezTo>
                      <a:lnTo>
                        <a:pt x="10854" y="14689"/>
                      </a:lnTo>
                      <a:close/>
                      <a:moveTo>
                        <a:pt x="10854" y="12808"/>
                      </a:moveTo>
                      <a:cubicBezTo>
                        <a:pt x="10616" y="12808"/>
                        <a:pt x="10616" y="12808"/>
                        <a:pt x="10616" y="12808"/>
                      </a:cubicBezTo>
                      <a:cubicBezTo>
                        <a:pt x="10616" y="11662"/>
                        <a:pt x="10616" y="11662"/>
                        <a:pt x="10616" y="11662"/>
                      </a:cubicBezTo>
                      <a:cubicBezTo>
                        <a:pt x="10854" y="11662"/>
                        <a:pt x="10854" y="11662"/>
                        <a:pt x="10854" y="11662"/>
                      </a:cubicBezTo>
                      <a:lnTo>
                        <a:pt x="10854" y="12808"/>
                      </a:lnTo>
                      <a:close/>
                      <a:moveTo>
                        <a:pt x="10854" y="10928"/>
                      </a:moveTo>
                      <a:cubicBezTo>
                        <a:pt x="10616" y="10928"/>
                        <a:pt x="10616" y="10928"/>
                        <a:pt x="10616" y="10928"/>
                      </a:cubicBezTo>
                      <a:cubicBezTo>
                        <a:pt x="10616" y="9782"/>
                        <a:pt x="10616" y="9782"/>
                        <a:pt x="10616" y="9782"/>
                      </a:cubicBezTo>
                      <a:cubicBezTo>
                        <a:pt x="10854" y="9782"/>
                        <a:pt x="10854" y="9782"/>
                        <a:pt x="10854" y="9782"/>
                      </a:cubicBezTo>
                      <a:lnTo>
                        <a:pt x="10854" y="10928"/>
                      </a:lnTo>
                      <a:close/>
                      <a:moveTo>
                        <a:pt x="10854" y="9047"/>
                      </a:moveTo>
                      <a:cubicBezTo>
                        <a:pt x="10616" y="9047"/>
                        <a:pt x="10616" y="9047"/>
                        <a:pt x="10616" y="9047"/>
                      </a:cubicBezTo>
                      <a:cubicBezTo>
                        <a:pt x="10616" y="7901"/>
                        <a:pt x="10616" y="7901"/>
                        <a:pt x="10616" y="7901"/>
                      </a:cubicBezTo>
                      <a:cubicBezTo>
                        <a:pt x="10854" y="7901"/>
                        <a:pt x="10854" y="7901"/>
                        <a:pt x="10854" y="7901"/>
                      </a:cubicBezTo>
                      <a:lnTo>
                        <a:pt x="10854" y="9047"/>
                      </a:lnTo>
                      <a:close/>
                      <a:moveTo>
                        <a:pt x="238" y="8863"/>
                      </a:moveTo>
                      <a:cubicBezTo>
                        <a:pt x="0" y="8863"/>
                        <a:pt x="0" y="8863"/>
                        <a:pt x="0" y="8863"/>
                      </a:cubicBezTo>
                      <a:cubicBezTo>
                        <a:pt x="0" y="7718"/>
                        <a:pt x="0" y="7718"/>
                        <a:pt x="0" y="7718"/>
                      </a:cubicBezTo>
                      <a:cubicBezTo>
                        <a:pt x="238" y="7718"/>
                        <a:pt x="238" y="7718"/>
                        <a:pt x="238" y="7718"/>
                      </a:cubicBezTo>
                      <a:lnTo>
                        <a:pt x="238" y="8863"/>
                      </a:lnTo>
                      <a:close/>
                      <a:moveTo>
                        <a:pt x="10854" y="7167"/>
                      </a:moveTo>
                      <a:cubicBezTo>
                        <a:pt x="10616" y="7167"/>
                        <a:pt x="10616" y="7167"/>
                        <a:pt x="10616" y="7167"/>
                      </a:cubicBezTo>
                      <a:cubicBezTo>
                        <a:pt x="10616" y="6021"/>
                        <a:pt x="10616" y="6021"/>
                        <a:pt x="10616" y="6021"/>
                      </a:cubicBezTo>
                      <a:cubicBezTo>
                        <a:pt x="10854" y="6021"/>
                        <a:pt x="10854" y="6021"/>
                        <a:pt x="10854" y="6021"/>
                      </a:cubicBezTo>
                      <a:lnTo>
                        <a:pt x="10854" y="7167"/>
                      </a:lnTo>
                      <a:close/>
                      <a:moveTo>
                        <a:pt x="238" y="6983"/>
                      </a:moveTo>
                      <a:cubicBezTo>
                        <a:pt x="0" y="6983"/>
                        <a:pt x="0" y="6983"/>
                        <a:pt x="0" y="6983"/>
                      </a:cubicBezTo>
                      <a:cubicBezTo>
                        <a:pt x="0" y="5837"/>
                        <a:pt x="0" y="5837"/>
                        <a:pt x="0" y="5837"/>
                      </a:cubicBezTo>
                      <a:cubicBezTo>
                        <a:pt x="238" y="5837"/>
                        <a:pt x="238" y="5837"/>
                        <a:pt x="238" y="5837"/>
                      </a:cubicBezTo>
                      <a:lnTo>
                        <a:pt x="238" y="6983"/>
                      </a:lnTo>
                      <a:close/>
                      <a:moveTo>
                        <a:pt x="10614" y="5290"/>
                      </a:moveTo>
                      <a:cubicBezTo>
                        <a:pt x="10603" y="4915"/>
                        <a:pt x="10552" y="4543"/>
                        <a:pt x="10462" y="4182"/>
                      </a:cubicBezTo>
                      <a:cubicBezTo>
                        <a:pt x="10694" y="4125"/>
                        <a:pt x="10694" y="4125"/>
                        <a:pt x="10694" y="4125"/>
                      </a:cubicBezTo>
                      <a:cubicBezTo>
                        <a:pt x="10788" y="4502"/>
                        <a:pt x="10841" y="4892"/>
                        <a:pt x="10852" y="5283"/>
                      </a:cubicBezTo>
                      <a:lnTo>
                        <a:pt x="10614" y="5290"/>
                      </a:lnTo>
                      <a:close/>
                      <a:moveTo>
                        <a:pt x="249" y="5110"/>
                      </a:moveTo>
                      <a:cubicBezTo>
                        <a:pt x="11" y="5095"/>
                        <a:pt x="11" y="5095"/>
                        <a:pt x="11" y="5095"/>
                      </a:cubicBezTo>
                      <a:cubicBezTo>
                        <a:pt x="35" y="4705"/>
                        <a:pt x="102" y="4317"/>
                        <a:pt x="209" y="3943"/>
                      </a:cubicBezTo>
                      <a:cubicBezTo>
                        <a:pt x="438" y="4009"/>
                        <a:pt x="438" y="4009"/>
                        <a:pt x="438" y="4009"/>
                      </a:cubicBezTo>
                      <a:cubicBezTo>
                        <a:pt x="336" y="4366"/>
                        <a:pt x="272" y="4737"/>
                        <a:pt x="249" y="5110"/>
                      </a:cubicBezTo>
                      <a:close/>
                      <a:moveTo>
                        <a:pt x="10241" y="3500"/>
                      </a:moveTo>
                      <a:cubicBezTo>
                        <a:pt x="10101" y="3154"/>
                        <a:pt x="9924" y="2823"/>
                        <a:pt x="9713" y="2514"/>
                      </a:cubicBezTo>
                      <a:cubicBezTo>
                        <a:pt x="9910" y="2380"/>
                        <a:pt x="9910" y="2380"/>
                        <a:pt x="9910" y="2380"/>
                      </a:cubicBezTo>
                      <a:cubicBezTo>
                        <a:pt x="10130" y="2702"/>
                        <a:pt x="10316" y="3049"/>
                        <a:pt x="10462" y="3410"/>
                      </a:cubicBezTo>
                      <a:lnTo>
                        <a:pt x="10241" y="3500"/>
                      </a:lnTo>
                      <a:close/>
                      <a:moveTo>
                        <a:pt x="683" y="3335"/>
                      </a:moveTo>
                      <a:cubicBezTo>
                        <a:pt x="465" y="3238"/>
                        <a:pt x="465" y="3238"/>
                        <a:pt x="465" y="3238"/>
                      </a:cubicBezTo>
                      <a:cubicBezTo>
                        <a:pt x="624" y="2882"/>
                        <a:pt x="821" y="2542"/>
                        <a:pt x="1053" y="2227"/>
                      </a:cubicBezTo>
                      <a:cubicBezTo>
                        <a:pt x="1245" y="2369"/>
                        <a:pt x="1245" y="2369"/>
                        <a:pt x="1245" y="2369"/>
                      </a:cubicBezTo>
                      <a:cubicBezTo>
                        <a:pt x="1023" y="2670"/>
                        <a:pt x="835" y="2995"/>
                        <a:pt x="683" y="3335"/>
                      </a:cubicBezTo>
                      <a:close/>
                      <a:moveTo>
                        <a:pt x="9268" y="1951"/>
                      </a:moveTo>
                      <a:cubicBezTo>
                        <a:pt x="9017" y="1675"/>
                        <a:pt x="8735" y="1426"/>
                        <a:pt x="8432" y="1210"/>
                      </a:cubicBezTo>
                      <a:cubicBezTo>
                        <a:pt x="8570" y="1015"/>
                        <a:pt x="8570" y="1015"/>
                        <a:pt x="8570" y="1015"/>
                      </a:cubicBezTo>
                      <a:cubicBezTo>
                        <a:pt x="8888" y="1241"/>
                        <a:pt x="9182" y="1502"/>
                        <a:pt x="9444" y="1791"/>
                      </a:cubicBezTo>
                      <a:lnTo>
                        <a:pt x="9268" y="1951"/>
                      </a:lnTo>
                      <a:close/>
                      <a:moveTo>
                        <a:pt x="1709" y="1822"/>
                      </a:moveTo>
                      <a:cubicBezTo>
                        <a:pt x="1538" y="1655"/>
                        <a:pt x="1538" y="1655"/>
                        <a:pt x="1538" y="1655"/>
                      </a:cubicBezTo>
                      <a:cubicBezTo>
                        <a:pt x="1810" y="1376"/>
                        <a:pt x="2113" y="1125"/>
                        <a:pt x="2438" y="910"/>
                      </a:cubicBezTo>
                      <a:cubicBezTo>
                        <a:pt x="2570" y="1109"/>
                        <a:pt x="2570" y="1109"/>
                        <a:pt x="2570" y="1109"/>
                      </a:cubicBezTo>
                      <a:cubicBezTo>
                        <a:pt x="2259" y="1314"/>
                        <a:pt x="1969" y="1554"/>
                        <a:pt x="1709" y="1822"/>
                      </a:cubicBezTo>
                      <a:close/>
                      <a:moveTo>
                        <a:pt x="7820" y="835"/>
                      </a:moveTo>
                      <a:cubicBezTo>
                        <a:pt x="7489" y="663"/>
                        <a:pt x="7139" y="526"/>
                        <a:pt x="6779" y="429"/>
                      </a:cubicBezTo>
                      <a:cubicBezTo>
                        <a:pt x="6841" y="199"/>
                        <a:pt x="6841" y="199"/>
                        <a:pt x="6841" y="199"/>
                      </a:cubicBezTo>
                      <a:cubicBezTo>
                        <a:pt x="7217" y="301"/>
                        <a:pt x="7584" y="443"/>
                        <a:pt x="7930" y="624"/>
                      </a:cubicBezTo>
                      <a:lnTo>
                        <a:pt x="7820" y="835"/>
                      </a:lnTo>
                      <a:close/>
                      <a:moveTo>
                        <a:pt x="3194" y="755"/>
                      </a:moveTo>
                      <a:cubicBezTo>
                        <a:pt x="3091" y="540"/>
                        <a:pt x="3091" y="540"/>
                        <a:pt x="3091" y="540"/>
                      </a:cubicBezTo>
                      <a:cubicBezTo>
                        <a:pt x="3444" y="372"/>
                        <a:pt x="3815" y="242"/>
                        <a:pt x="4195" y="154"/>
                      </a:cubicBezTo>
                      <a:cubicBezTo>
                        <a:pt x="4249" y="386"/>
                        <a:pt x="4249" y="386"/>
                        <a:pt x="4249" y="386"/>
                      </a:cubicBezTo>
                      <a:cubicBezTo>
                        <a:pt x="3886" y="470"/>
                        <a:pt x="3531" y="594"/>
                        <a:pt x="3194" y="755"/>
                      </a:cubicBezTo>
                      <a:close/>
                      <a:moveTo>
                        <a:pt x="6075" y="292"/>
                      </a:moveTo>
                      <a:cubicBezTo>
                        <a:pt x="5707" y="246"/>
                        <a:pt x="5327" y="239"/>
                        <a:pt x="4957" y="273"/>
                      </a:cubicBezTo>
                      <a:cubicBezTo>
                        <a:pt x="4936" y="35"/>
                        <a:pt x="4936" y="35"/>
                        <a:pt x="4936" y="35"/>
                      </a:cubicBezTo>
                      <a:cubicBezTo>
                        <a:pt x="5322" y="0"/>
                        <a:pt x="5720" y="7"/>
                        <a:pt x="6105" y="55"/>
                      </a:cubicBezTo>
                      <a:lnTo>
                        <a:pt x="6075" y="2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33"/>
                <p:cNvSpPr/>
                <p:nvPr/>
              </p:nvSpPr>
              <p:spPr>
                <a:xfrm>
                  <a:off x="6452807" y="2480056"/>
                  <a:ext cx="21300" cy="79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33"/>
                <p:cNvSpPr/>
                <p:nvPr/>
              </p:nvSpPr>
              <p:spPr>
                <a:xfrm>
                  <a:off x="5527694" y="2624121"/>
                  <a:ext cx="946550" cy="797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9149" extrusionOk="0">
                      <a:moveTo>
                        <a:pt x="5427" y="9149"/>
                      </a:moveTo>
                      <a:cubicBezTo>
                        <a:pt x="5283" y="9149"/>
                        <a:pt x="5137" y="9143"/>
                        <a:pt x="4994" y="9132"/>
                      </a:cubicBezTo>
                      <a:cubicBezTo>
                        <a:pt x="5012" y="8894"/>
                        <a:pt x="5012" y="8894"/>
                        <a:pt x="5012" y="8894"/>
                      </a:cubicBezTo>
                      <a:cubicBezTo>
                        <a:pt x="5385" y="8923"/>
                        <a:pt x="5766" y="8913"/>
                        <a:pt x="6135" y="8863"/>
                      </a:cubicBezTo>
                      <a:cubicBezTo>
                        <a:pt x="6167" y="9099"/>
                        <a:pt x="6167" y="9099"/>
                        <a:pt x="6167" y="9099"/>
                      </a:cubicBezTo>
                      <a:cubicBezTo>
                        <a:pt x="5924" y="9132"/>
                        <a:pt x="5675" y="9149"/>
                        <a:pt x="5427" y="9149"/>
                      </a:cubicBezTo>
                      <a:close/>
                      <a:moveTo>
                        <a:pt x="4248" y="9020"/>
                      </a:moveTo>
                      <a:cubicBezTo>
                        <a:pt x="3865" y="8936"/>
                        <a:pt x="3491" y="8809"/>
                        <a:pt x="3135" y="8643"/>
                      </a:cubicBezTo>
                      <a:cubicBezTo>
                        <a:pt x="3236" y="8427"/>
                        <a:pt x="3236" y="8427"/>
                        <a:pt x="3236" y="8427"/>
                      </a:cubicBezTo>
                      <a:cubicBezTo>
                        <a:pt x="3576" y="8585"/>
                        <a:pt x="3934" y="8707"/>
                        <a:pt x="4300" y="8788"/>
                      </a:cubicBezTo>
                      <a:lnTo>
                        <a:pt x="4248" y="9020"/>
                      </a:lnTo>
                      <a:close/>
                      <a:moveTo>
                        <a:pt x="6905" y="8945"/>
                      </a:moveTo>
                      <a:cubicBezTo>
                        <a:pt x="6841" y="8716"/>
                        <a:pt x="6841" y="8716"/>
                        <a:pt x="6841" y="8716"/>
                      </a:cubicBezTo>
                      <a:cubicBezTo>
                        <a:pt x="7201" y="8614"/>
                        <a:pt x="7551" y="8472"/>
                        <a:pt x="7881" y="8294"/>
                      </a:cubicBezTo>
                      <a:cubicBezTo>
                        <a:pt x="7994" y="8504"/>
                        <a:pt x="7994" y="8504"/>
                        <a:pt x="7994" y="8504"/>
                      </a:cubicBezTo>
                      <a:cubicBezTo>
                        <a:pt x="7649" y="8690"/>
                        <a:pt x="7282" y="8839"/>
                        <a:pt x="6905" y="8945"/>
                      </a:cubicBezTo>
                      <a:close/>
                      <a:moveTo>
                        <a:pt x="2476" y="8277"/>
                      </a:moveTo>
                      <a:cubicBezTo>
                        <a:pt x="2147" y="8064"/>
                        <a:pt x="1841" y="7814"/>
                        <a:pt x="1565" y="7535"/>
                      </a:cubicBezTo>
                      <a:cubicBezTo>
                        <a:pt x="1735" y="7367"/>
                        <a:pt x="1735" y="7367"/>
                        <a:pt x="1735" y="7367"/>
                      </a:cubicBezTo>
                      <a:cubicBezTo>
                        <a:pt x="1999" y="7634"/>
                        <a:pt x="2292" y="7873"/>
                        <a:pt x="2606" y="8077"/>
                      </a:cubicBezTo>
                      <a:lnTo>
                        <a:pt x="2476" y="8277"/>
                      </a:lnTo>
                      <a:close/>
                      <a:moveTo>
                        <a:pt x="8632" y="8102"/>
                      </a:moveTo>
                      <a:cubicBezTo>
                        <a:pt x="8491" y="7910"/>
                        <a:pt x="8491" y="7910"/>
                        <a:pt x="8491" y="7910"/>
                      </a:cubicBezTo>
                      <a:cubicBezTo>
                        <a:pt x="8793" y="7689"/>
                        <a:pt x="9072" y="7434"/>
                        <a:pt x="9320" y="7152"/>
                      </a:cubicBezTo>
                      <a:cubicBezTo>
                        <a:pt x="9499" y="7310"/>
                        <a:pt x="9499" y="7310"/>
                        <a:pt x="9499" y="7310"/>
                      </a:cubicBezTo>
                      <a:cubicBezTo>
                        <a:pt x="9239" y="7604"/>
                        <a:pt x="8947" y="7871"/>
                        <a:pt x="8632" y="8102"/>
                      </a:cubicBezTo>
                      <a:close/>
                      <a:moveTo>
                        <a:pt x="1074" y="6964"/>
                      </a:moveTo>
                      <a:cubicBezTo>
                        <a:pt x="839" y="6649"/>
                        <a:pt x="639" y="6309"/>
                        <a:pt x="478" y="5952"/>
                      </a:cubicBezTo>
                      <a:cubicBezTo>
                        <a:pt x="695" y="5854"/>
                        <a:pt x="695" y="5854"/>
                        <a:pt x="695" y="5854"/>
                      </a:cubicBezTo>
                      <a:cubicBezTo>
                        <a:pt x="849" y="6195"/>
                        <a:pt x="1041" y="6520"/>
                        <a:pt x="1265" y="6821"/>
                      </a:cubicBezTo>
                      <a:lnTo>
                        <a:pt x="1074" y="6964"/>
                      </a:lnTo>
                      <a:close/>
                      <a:moveTo>
                        <a:pt x="9957" y="6712"/>
                      </a:moveTo>
                      <a:cubicBezTo>
                        <a:pt x="9758" y="6580"/>
                        <a:pt x="9758" y="6580"/>
                        <a:pt x="9758" y="6580"/>
                      </a:cubicBezTo>
                      <a:cubicBezTo>
                        <a:pt x="9965" y="6267"/>
                        <a:pt x="10138" y="5931"/>
                        <a:pt x="10272" y="5582"/>
                      </a:cubicBezTo>
                      <a:cubicBezTo>
                        <a:pt x="10495" y="5667"/>
                        <a:pt x="10495" y="5667"/>
                        <a:pt x="10495" y="5667"/>
                      </a:cubicBezTo>
                      <a:cubicBezTo>
                        <a:pt x="10355" y="6033"/>
                        <a:pt x="10174" y="6384"/>
                        <a:pt x="9957" y="6712"/>
                      </a:cubicBezTo>
                      <a:close/>
                      <a:moveTo>
                        <a:pt x="216" y="5245"/>
                      </a:moveTo>
                      <a:cubicBezTo>
                        <a:pt x="107" y="4869"/>
                        <a:pt x="38" y="4480"/>
                        <a:pt x="12" y="4088"/>
                      </a:cubicBezTo>
                      <a:cubicBezTo>
                        <a:pt x="250" y="4072"/>
                        <a:pt x="250" y="4072"/>
                        <a:pt x="250" y="4072"/>
                      </a:cubicBezTo>
                      <a:cubicBezTo>
                        <a:pt x="275" y="4447"/>
                        <a:pt x="341" y="4819"/>
                        <a:pt x="445" y="5178"/>
                      </a:cubicBezTo>
                      <a:lnTo>
                        <a:pt x="216" y="5245"/>
                      </a:lnTo>
                      <a:close/>
                      <a:moveTo>
                        <a:pt x="10716" y="4946"/>
                      </a:moveTo>
                      <a:cubicBezTo>
                        <a:pt x="10483" y="4892"/>
                        <a:pt x="10483" y="4892"/>
                        <a:pt x="10483" y="4892"/>
                      </a:cubicBezTo>
                      <a:cubicBezTo>
                        <a:pt x="10567" y="4529"/>
                        <a:pt x="10612" y="4153"/>
                        <a:pt x="10616" y="3777"/>
                      </a:cubicBezTo>
                      <a:cubicBezTo>
                        <a:pt x="10854" y="3780"/>
                        <a:pt x="10854" y="3780"/>
                        <a:pt x="10854" y="3780"/>
                      </a:cubicBezTo>
                      <a:cubicBezTo>
                        <a:pt x="10850" y="4173"/>
                        <a:pt x="10803" y="4565"/>
                        <a:pt x="10716" y="4946"/>
                      </a:cubicBezTo>
                      <a:close/>
                      <a:moveTo>
                        <a:pt x="238" y="3343"/>
                      </a:moveTo>
                      <a:cubicBezTo>
                        <a:pt x="0" y="3343"/>
                        <a:pt x="0" y="3343"/>
                        <a:pt x="0" y="3343"/>
                      </a:cubicBezTo>
                      <a:cubicBezTo>
                        <a:pt x="0" y="2191"/>
                        <a:pt x="0" y="2191"/>
                        <a:pt x="0" y="2191"/>
                      </a:cubicBezTo>
                      <a:cubicBezTo>
                        <a:pt x="238" y="2191"/>
                        <a:pt x="238" y="2191"/>
                        <a:pt x="238" y="2191"/>
                      </a:cubicBezTo>
                      <a:lnTo>
                        <a:pt x="238" y="3343"/>
                      </a:lnTo>
                      <a:close/>
                      <a:moveTo>
                        <a:pt x="10854" y="3040"/>
                      </a:moveTo>
                      <a:cubicBezTo>
                        <a:pt x="10616" y="3040"/>
                        <a:pt x="10616" y="3040"/>
                        <a:pt x="10616" y="3040"/>
                      </a:cubicBezTo>
                      <a:cubicBezTo>
                        <a:pt x="10616" y="1889"/>
                        <a:pt x="10616" y="1889"/>
                        <a:pt x="10616" y="1889"/>
                      </a:cubicBezTo>
                      <a:cubicBezTo>
                        <a:pt x="10854" y="1889"/>
                        <a:pt x="10854" y="1889"/>
                        <a:pt x="10854" y="1889"/>
                      </a:cubicBezTo>
                      <a:lnTo>
                        <a:pt x="10854" y="3040"/>
                      </a:lnTo>
                      <a:close/>
                      <a:moveTo>
                        <a:pt x="238" y="1453"/>
                      </a:moveTo>
                      <a:cubicBezTo>
                        <a:pt x="0" y="1453"/>
                        <a:pt x="0" y="1453"/>
                        <a:pt x="0" y="1453"/>
                      </a:cubicBezTo>
                      <a:cubicBezTo>
                        <a:pt x="0" y="302"/>
                        <a:pt x="0" y="302"/>
                        <a:pt x="0" y="302"/>
                      </a:cubicBezTo>
                      <a:cubicBezTo>
                        <a:pt x="238" y="302"/>
                        <a:pt x="238" y="302"/>
                        <a:pt x="238" y="302"/>
                      </a:cubicBezTo>
                      <a:lnTo>
                        <a:pt x="238" y="1453"/>
                      </a:lnTo>
                      <a:close/>
                      <a:moveTo>
                        <a:pt x="10854" y="1151"/>
                      </a:moveTo>
                      <a:cubicBezTo>
                        <a:pt x="10616" y="1151"/>
                        <a:pt x="10616" y="1151"/>
                        <a:pt x="10616" y="1151"/>
                      </a:cubicBezTo>
                      <a:cubicBezTo>
                        <a:pt x="10616" y="0"/>
                        <a:pt x="10616" y="0"/>
                        <a:pt x="10616" y="0"/>
                      </a:cubicBezTo>
                      <a:cubicBezTo>
                        <a:pt x="10854" y="0"/>
                        <a:pt x="10854" y="0"/>
                        <a:pt x="10854" y="0"/>
                      </a:cubicBezTo>
                      <a:lnTo>
                        <a:pt x="10854" y="115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33"/>
                <p:cNvSpPr/>
                <p:nvPr/>
              </p:nvSpPr>
              <p:spPr>
                <a:xfrm>
                  <a:off x="5527694" y="2513394"/>
                  <a:ext cx="20100" cy="7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33"/>
                <p:cNvSpPr/>
                <p:nvPr/>
              </p:nvSpPr>
              <p:spPr>
                <a:xfrm>
                  <a:off x="5527694" y="85724"/>
                  <a:ext cx="20241" cy="236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86" extrusionOk="0">
                      <a:moveTo>
                        <a:pt x="17" y="1986"/>
                      </a:moveTo>
                      <a:lnTo>
                        <a:pt x="0" y="1986"/>
                      </a:lnTo>
                      <a:lnTo>
                        <a:pt x="0" y="1903"/>
                      </a:lnTo>
                      <a:lnTo>
                        <a:pt x="17" y="1903"/>
                      </a:lnTo>
                      <a:lnTo>
                        <a:pt x="17" y="1986"/>
                      </a:lnTo>
                      <a:close/>
                      <a:moveTo>
                        <a:pt x="17" y="1850"/>
                      </a:moveTo>
                      <a:lnTo>
                        <a:pt x="0" y="1850"/>
                      </a:lnTo>
                      <a:lnTo>
                        <a:pt x="0" y="1767"/>
                      </a:lnTo>
                      <a:lnTo>
                        <a:pt x="17" y="1767"/>
                      </a:lnTo>
                      <a:lnTo>
                        <a:pt x="17" y="1850"/>
                      </a:lnTo>
                      <a:close/>
                      <a:moveTo>
                        <a:pt x="17" y="1714"/>
                      </a:moveTo>
                      <a:lnTo>
                        <a:pt x="0" y="1714"/>
                      </a:lnTo>
                      <a:lnTo>
                        <a:pt x="0" y="1632"/>
                      </a:lnTo>
                      <a:lnTo>
                        <a:pt x="17" y="1632"/>
                      </a:lnTo>
                      <a:lnTo>
                        <a:pt x="17" y="1714"/>
                      </a:lnTo>
                      <a:close/>
                      <a:moveTo>
                        <a:pt x="17" y="1578"/>
                      </a:moveTo>
                      <a:lnTo>
                        <a:pt x="0" y="1578"/>
                      </a:lnTo>
                      <a:lnTo>
                        <a:pt x="0" y="1496"/>
                      </a:lnTo>
                      <a:lnTo>
                        <a:pt x="17" y="1496"/>
                      </a:lnTo>
                      <a:lnTo>
                        <a:pt x="17" y="1578"/>
                      </a:lnTo>
                      <a:close/>
                      <a:moveTo>
                        <a:pt x="17" y="1442"/>
                      </a:moveTo>
                      <a:lnTo>
                        <a:pt x="0" y="1442"/>
                      </a:lnTo>
                      <a:lnTo>
                        <a:pt x="0" y="1360"/>
                      </a:lnTo>
                      <a:lnTo>
                        <a:pt x="17" y="1360"/>
                      </a:lnTo>
                      <a:lnTo>
                        <a:pt x="17" y="1442"/>
                      </a:lnTo>
                      <a:close/>
                      <a:moveTo>
                        <a:pt x="17" y="1306"/>
                      </a:moveTo>
                      <a:lnTo>
                        <a:pt x="0" y="1306"/>
                      </a:lnTo>
                      <a:lnTo>
                        <a:pt x="0" y="1224"/>
                      </a:lnTo>
                      <a:lnTo>
                        <a:pt x="17" y="1224"/>
                      </a:lnTo>
                      <a:lnTo>
                        <a:pt x="17" y="1306"/>
                      </a:lnTo>
                      <a:close/>
                      <a:moveTo>
                        <a:pt x="17" y="1171"/>
                      </a:moveTo>
                      <a:lnTo>
                        <a:pt x="0" y="1171"/>
                      </a:lnTo>
                      <a:lnTo>
                        <a:pt x="0" y="1088"/>
                      </a:lnTo>
                      <a:lnTo>
                        <a:pt x="17" y="1088"/>
                      </a:lnTo>
                      <a:lnTo>
                        <a:pt x="17" y="1171"/>
                      </a:lnTo>
                      <a:close/>
                      <a:moveTo>
                        <a:pt x="17" y="1035"/>
                      </a:moveTo>
                      <a:lnTo>
                        <a:pt x="0" y="1035"/>
                      </a:lnTo>
                      <a:lnTo>
                        <a:pt x="0" y="952"/>
                      </a:lnTo>
                      <a:lnTo>
                        <a:pt x="17" y="952"/>
                      </a:lnTo>
                      <a:lnTo>
                        <a:pt x="17" y="1035"/>
                      </a:lnTo>
                      <a:close/>
                      <a:moveTo>
                        <a:pt x="17" y="899"/>
                      </a:moveTo>
                      <a:lnTo>
                        <a:pt x="0" y="899"/>
                      </a:lnTo>
                      <a:lnTo>
                        <a:pt x="0" y="816"/>
                      </a:lnTo>
                      <a:lnTo>
                        <a:pt x="17" y="816"/>
                      </a:lnTo>
                      <a:lnTo>
                        <a:pt x="17" y="899"/>
                      </a:lnTo>
                      <a:close/>
                      <a:moveTo>
                        <a:pt x="17" y="763"/>
                      </a:moveTo>
                      <a:lnTo>
                        <a:pt x="0" y="763"/>
                      </a:lnTo>
                      <a:lnTo>
                        <a:pt x="0" y="680"/>
                      </a:lnTo>
                      <a:lnTo>
                        <a:pt x="17" y="680"/>
                      </a:lnTo>
                      <a:lnTo>
                        <a:pt x="17" y="763"/>
                      </a:lnTo>
                      <a:close/>
                      <a:moveTo>
                        <a:pt x="17" y="627"/>
                      </a:moveTo>
                      <a:lnTo>
                        <a:pt x="0" y="627"/>
                      </a:lnTo>
                      <a:lnTo>
                        <a:pt x="0" y="544"/>
                      </a:lnTo>
                      <a:lnTo>
                        <a:pt x="17" y="544"/>
                      </a:lnTo>
                      <a:lnTo>
                        <a:pt x="17" y="627"/>
                      </a:lnTo>
                      <a:close/>
                      <a:moveTo>
                        <a:pt x="17" y="491"/>
                      </a:moveTo>
                      <a:lnTo>
                        <a:pt x="0" y="491"/>
                      </a:lnTo>
                      <a:lnTo>
                        <a:pt x="0" y="408"/>
                      </a:lnTo>
                      <a:lnTo>
                        <a:pt x="17" y="408"/>
                      </a:lnTo>
                      <a:lnTo>
                        <a:pt x="17" y="491"/>
                      </a:lnTo>
                      <a:close/>
                      <a:moveTo>
                        <a:pt x="17" y="355"/>
                      </a:moveTo>
                      <a:lnTo>
                        <a:pt x="0" y="355"/>
                      </a:lnTo>
                      <a:lnTo>
                        <a:pt x="0" y="272"/>
                      </a:lnTo>
                      <a:lnTo>
                        <a:pt x="17" y="272"/>
                      </a:lnTo>
                      <a:lnTo>
                        <a:pt x="17" y="355"/>
                      </a:lnTo>
                      <a:close/>
                      <a:moveTo>
                        <a:pt x="17" y="219"/>
                      </a:moveTo>
                      <a:lnTo>
                        <a:pt x="0" y="219"/>
                      </a:lnTo>
                      <a:lnTo>
                        <a:pt x="0" y="136"/>
                      </a:lnTo>
                      <a:lnTo>
                        <a:pt x="17" y="136"/>
                      </a:lnTo>
                      <a:lnTo>
                        <a:pt x="17" y="219"/>
                      </a:lnTo>
                      <a:close/>
                      <a:moveTo>
                        <a:pt x="17" y="83"/>
                      </a:moveTo>
                      <a:lnTo>
                        <a:pt x="0" y="83"/>
                      </a:ln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17" y="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60" name="Google Shape;860;p33"/>
            <p:cNvGrpSpPr/>
            <p:nvPr/>
          </p:nvGrpSpPr>
          <p:grpSpPr>
            <a:xfrm>
              <a:off x="-307842" y="1455367"/>
              <a:ext cx="850500" cy="342000"/>
              <a:chOff x="-307842" y="1455367"/>
              <a:chExt cx="850500" cy="342000"/>
            </a:xfrm>
          </p:grpSpPr>
          <p:sp>
            <p:nvSpPr>
              <p:cNvPr id="861" name="Google Shape;861;p33"/>
              <p:cNvSpPr/>
              <p:nvPr/>
            </p:nvSpPr>
            <p:spPr>
              <a:xfrm>
                <a:off x="-307842" y="1455367"/>
                <a:ext cx="850500" cy="3420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2" name="Google Shape;862;p33"/>
              <p:cNvCxnSpPr/>
              <p:nvPr/>
            </p:nvCxnSpPr>
            <p:spPr>
              <a:xfrm>
                <a:off x="-307842" y="1626367"/>
                <a:ext cx="8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3" name="Google Shape;863;p33"/>
            <p:cNvGrpSpPr/>
            <p:nvPr/>
          </p:nvGrpSpPr>
          <p:grpSpPr>
            <a:xfrm rot="-5400000" flipH="1">
              <a:off x="7992059" y="3456137"/>
              <a:ext cx="146306" cy="261940"/>
              <a:chOff x="7419591" y="3612333"/>
              <a:chExt cx="146306" cy="261940"/>
            </a:xfrm>
          </p:grpSpPr>
          <p:sp>
            <p:nvSpPr>
              <p:cNvPr id="864" name="Google Shape;864;p3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rot="5400000" flipH="1">
              <a:off x="6641909" y="1407912"/>
              <a:ext cx="146306" cy="261940"/>
              <a:chOff x="7419591" y="3612333"/>
              <a:chExt cx="146306" cy="26194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9" name="Google Shape;909;p33"/>
            <p:cNvGrpSpPr/>
            <p:nvPr/>
          </p:nvGrpSpPr>
          <p:grpSpPr>
            <a:xfrm flipH="1">
              <a:off x="6584090" y="941101"/>
              <a:ext cx="1624595" cy="2278909"/>
              <a:chOff x="5535446" y="1154899"/>
              <a:chExt cx="1624595" cy="2278909"/>
            </a:xfrm>
          </p:grpSpPr>
          <p:sp>
            <p:nvSpPr>
              <p:cNvPr id="910" name="Google Shape;910;p33"/>
              <p:cNvSpPr/>
              <p:nvPr/>
            </p:nvSpPr>
            <p:spPr>
              <a:xfrm>
                <a:off x="6873096" y="1154899"/>
                <a:ext cx="286945" cy="420292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4816" extrusionOk="0">
                    <a:moveTo>
                      <a:pt x="1647" y="0"/>
                    </a:moveTo>
                    <a:cubicBezTo>
                      <a:pt x="737" y="0"/>
                      <a:pt x="0" y="738"/>
                      <a:pt x="0" y="1648"/>
                    </a:cubicBezTo>
                    <a:cubicBezTo>
                      <a:pt x="0" y="2558"/>
                      <a:pt x="1647" y="4816"/>
                      <a:pt x="1647" y="4816"/>
                    </a:cubicBezTo>
                    <a:cubicBezTo>
                      <a:pt x="1647" y="4816"/>
                      <a:pt x="3295" y="2558"/>
                      <a:pt x="3295" y="1648"/>
                    </a:cubicBezTo>
                    <a:cubicBezTo>
                      <a:pt x="3295" y="738"/>
                      <a:pt x="2558" y="0"/>
                      <a:pt x="1647" y="0"/>
                    </a:cubicBezTo>
                    <a:close/>
                    <a:moveTo>
                      <a:pt x="763" y="1624"/>
                    </a:moveTo>
                    <a:cubicBezTo>
                      <a:pt x="763" y="1136"/>
                      <a:pt x="1159" y="740"/>
                      <a:pt x="1647" y="740"/>
                    </a:cubicBezTo>
                    <a:cubicBezTo>
                      <a:pt x="2136" y="740"/>
                      <a:pt x="2532" y="1136"/>
                      <a:pt x="2532" y="1624"/>
                    </a:cubicBezTo>
                    <a:cubicBezTo>
                      <a:pt x="2532" y="1629"/>
                      <a:pt x="2532" y="1629"/>
                      <a:pt x="2532" y="1629"/>
                    </a:cubicBezTo>
                    <a:cubicBezTo>
                      <a:pt x="2529" y="2115"/>
                      <a:pt x="2134" y="2509"/>
                      <a:pt x="1647" y="2509"/>
                    </a:cubicBezTo>
                    <a:cubicBezTo>
                      <a:pt x="1161" y="2509"/>
                      <a:pt x="766" y="2115"/>
                      <a:pt x="763" y="1629"/>
                    </a:cubicBezTo>
                    <a:lnTo>
                      <a:pt x="763" y="162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5535446" y="3014710"/>
                <a:ext cx="286942" cy="419098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815" extrusionOk="0">
                    <a:moveTo>
                      <a:pt x="1648" y="0"/>
                    </a:moveTo>
                    <a:cubicBezTo>
                      <a:pt x="738" y="0"/>
                      <a:pt x="0" y="738"/>
                      <a:pt x="0" y="1648"/>
                    </a:cubicBezTo>
                    <a:cubicBezTo>
                      <a:pt x="0" y="2558"/>
                      <a:pt x="1648" y="4815"/>
                      <a:pt x="1648" y="4815"/>
                    </a:cubicBezTo>
                    <a:cubicBezTo>
                      <a:pt x="1648" y="4815"/>
                      <a:pt x="3296" y="2558"/>
                      <a:pt x="3296" y="1648"/>
                    </a:cubicBezTo>
                    <a:cubicBezTo>
                      <a:pt x="3296" y="738"/>
                      <a:pt x="2558" y="0"/>
                      <a:pt x="1648" y="0"/>
                    </a:cubicBezTo>
                    <a:close/>
                    <a:moveTo>
                      <a:pt x="764" y="1624"/>
                    </a:moveTo>
                    <a:cubicBezTo>
                      <a:pt x="764" y="1135"/>
                      <a:pt x="1160" y="740"/>
                      <a:pt x="1648" y="740"/>
                    </a:cubicBezTo>
                    <a:cubicBezTo>
                      <a:pt x="2137" y="740"/>
                      <a:pt x="2532" y="1135"/>
                      <a:pt x="2532" y="1624"/>
                    </a:cubicBezTo>
                    <a:cubicBezTo>
                      <a:pt x="2532" y="1629"/>
                      <a:pt x="2532" y="1629"/>
                      <a:pt x="2532" y="1629"/>
                    </a:cubicBezTo>
                    <a:cubicBezTo>
                      <a:pt x="2530" y="2115"/>
                      <a:pt x="2135" y="2509"/>
                      <a:pt x="1648" y="2509"/>
                    </a:cubicBezTo>
                    <a:cubicBezTo>
                      <a:pt x="1161" y="2509"/>
                      <a:pt x="766" y="2115"/>
                      <a:pt x="764" y="1629"/>
                    </a:cubicBezTo>
                    <a:lnTo>
                      <a:pt x="764" y="16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2" name="Google Shape;912;p33"/>
          <p:cNvSpPr txBox="1">
            <a:spLocks noGrp="1"/>
          </p:cNvSpPr>
          <p:nvPr>
            <p:ph type="ctrTitle"/>
          </p:nvPr>
        </p:nvSpPr>
        <p:spPr>
          <a:xfrm>
            <a:off x="562375" y="691250"/>
            <a:ext cx="3573600" cy="24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/>
              <a:t>Analysis on SG Public Transport (Trains/Buses)</a:t>
            </a:r>
            <a:endParaRPr sz="3800" b="1">
              <a:solidFill>
                <a:schemeClr val="lt2"/>
              </a:solidFill>
            </a:endParaRPr>
          </a:p>
        </p:txBody>
      </p:sp>
      <p:sp>
        <p:nvSpPr>
          <p:cNvPr id="913" name="Google Shape;913;p33"/>
          <p:cNvSpPr txBox="1">
            <a:spLocks noGrp="1"/>
          </p:cNvSpPr>
          <p:nvPr>
            <p:ph type="subTitle" idx="1"/>
          </p:nvPr>
        </p:nvSpPr>
        <p:spPr>
          <a:xfrm>
            <a:off x="720000" y="3325194"/>
            <a:ext cx="38520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Tan Wen Tao Bryan (p2214449)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DAAA/FT/1B/01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42"/>
          <p:cNvGrpSpPr/>
          <p:nvPr/>
        </p:nvGrpSpPr>
        <p:grpSpPr>
          <a:xfrm>
            <a:off x="6774386" y="-1319125"/>
            <a:ext cx="5498221" cy="2219119"/>
            <a:chOff x="7250886" y="-1258550"/>
            <a:chExt cx="5498221" cy="2219119"/>
          </a:xfrm>
        </p:grpSpPr>
        <p:sp>
          <p:nvSpPr>
            <p:cNvPr id="1133" name="Google Shape;1133;p42"/>
            <p:cNvSpPr/>
            <p:nvPr/>
          </p:nvSpPr>
          <p:spPr>
            <a:xfrm rot="10800000">
              <a:off x="7250886" y="-1258550"/>
              <a:ext cx="5498221" cy="2219119"/>
            </a:xfrm>
            <a:custGeom>
              <a:avLst/>
              <a:gdLst/>
              <a:ahLst/>
              <a:cxnLst/>
              <a:rect l="l" t="t" r="r" b="b"/>
              <a:pathLst>
                <a:path w="40188" h="16216" extrusionOk="0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 rot="10800000">
              <a:off x="7418798" y="-1090626"/>
              <a:ext cx="5162360" cy="1884623"/>
            </a:xfrm>
            <a:custGeom>
              <a:avLst/>
              <a:gdLst/>
              <a:ahLst/>
              <a:cxnLst/>
              <a:rect l="l" t="t" r="r" b="b"/>
              <a:pathLst>
                <a:path w="37740" h="13779" extrusionOk="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5" name="Google Shape;1135;p42"/>
            <p:cNvGrpSpPr/>
            <p:nvPr/>
          </p:nvGrpSpPr>
          <p:grpSpPr>
            <a:xfrm rot="5400000">
              <a:off x="8024343" y="660437"/>
              <a:ext cx="146306" cy="261940"/>
              <a:chOff x="7419591" y="3612333"/>
              <a:chExt cx="146306" cy="261940"/>
            </a:xfrm>
          </p:grpSpPr>
          <p:sp>
            <p:nvSpPr>
              <p:cNvPr id="1136" name="Google Shape;1136;p4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4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4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4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4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4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4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58" name="Google Shape;1158;p42"/>
          <p:cNvSpPr txBox="1"/>
          <p:nvPr/>
        </p:nvSpPr>
        <p:spPr>
          <a:xfrm>
            <a:off x="93750" y="1889775"/>
            <a:ext cx="4089300" cy="147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MRT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the rail length has been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increasing consistently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with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steepest increase from 2016-2017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During the time,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DTL 3 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was being tunneled while rails connecting to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train depots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were being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upgraded and extended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too. Hence, there is a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steep increase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Each time the rail length increases, it indicates that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train network has extended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(LTA, 2016)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59" name="Google Shape;1159;p42"/>
          <p:cNvSpPr txBox="1">
            <a:spLocks noGrp="1"/>
          </p:cNvSpPr>
          <p:nvPr>
            <p:ph type="title"/>
          </p:nvPr>
        </p:nvSpPr>
        <p:spPr>
          <a:xfrm>
            <a:off x="190200" y="269500"/>
            <a:ext cx="8763600" cy="445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Trend of Rail Length for MRT &amp; LRT from 2002-2021</a:t>
            </a:r>
            <a:endParaRPr sz="2000" b="1"/>
          </a:p>
        </p:txBody>
      </p:sp>
      <p:sp>
        <p:nvSpPr>
          <p:cNvPr id="1160" name="Google Shape;1160;p42"/>
          <p:cNvSpPr txBox="1"/>
          <p:nvPr/>
        </p:nvSpPr>
        <p:spPr>
          <a:xfrm>
            <a:off x="93750" y="911300"/>
            <a:ext cx="4089300" cy="92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It’s quite obvious that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MRT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rails are much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longer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than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LRT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rails as MRT connects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neighbourhood and cities islandwide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while LRT only connects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neighbourhood in specific parts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of the island.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1161" name="Google Shape;11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75" y="1417550"/>
            <a:ext cx="4850351" cy="29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42"/>
          <p:cNvSpPr txBox="1"/>
          <p:nvPr/>
        </p:nvSpPr>
        <p:spPr>
          <a:xfrm>
            <a:off x="93750" y="3422350"/>
            <a:ext cx="4089300" cy="147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For LRT, the rail length only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increased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in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beginning from 2002-2005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and became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constant in the subsequent years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This is because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Sengkang LRT line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was being constructed at that time with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East Loop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being opened in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2003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and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West Loop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being opened in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2005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No extension to the LRT rail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has been made since then. (Wikipedia, 2023)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43"/>
          <p:cNvGrpSpPr/>
          <p:nvPr/>
        </p:nvGrpSpPr>
        <p:grpSpPr>
          <a:xfrm>
            <a:off x="6774386" y="-1319125"/>
            <a:ext cx="5498221" cy="2219119"/>
            <a:chOff x="7250886" y="-1258550"/>
            <a:chExt cx="5498221" cy="2219119"/>
          </a:xfrm>
        </p:grpSpPr>
        <p:sp>
          <p:nvSpPr>
            <p:cNvPr id="1168" name="Google Shape;1168;p43"/>
            <p:cNvSpPr/>
            <p:nvPr/>
          </p:nvSpPr>
          <p:spPr>
            <a:xfrm rot="10800000">
              <a:off x="7250886" y="-1258550"/>
              <a:ext cx="5498221" cy="2219119"/>
            </a:xfrm>
            <a:custGeom>
              <a:avLst/>
              <a:gdLst/>
              <a:ahLst/>
              <a:cxnLst/>
              <a:rect l="l" t="t" r="r" b="b"/>
              <a:pathLst>
                <a:path w="40188" h="16216" extrusionOk="0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3"/>
            <p:cNvSpPr/>
            <p:nvPr/>
          </p:nvSpPr>
          <p:spPr>
            <a:xfrm rot="10800000">
              <a:off x="7418798" y="-1090626"/>
              <a:ext cx="5162360" cy="1884623"/>
            </a:xfrm>
            <a:custGeom>
              <a:avLst/>
              <a:gdLst/>
              <a:ahLst/>
              <a:cxnLst/>
              <a:rect l="l" t="t" r="r" b="b"/>
              <a:pathLst>
                <a:path w="37740" h="13779" extrusionOk="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0" name="Google Shape;1170;p43"/>
            <p:cNvGrpSpPr/>
            <p:nvPr/>
          </p:nvGrpSpPr>
          <p:grpSpPr>
            <a:xfrm rot="5400000">
              <a:off x="8024343" y="660437"/>
              <a:ext cx="146306" cy="261940"/>
              <a:chOff x="7419591" y="3612333"/>
              <a:chExt cx="146306" cy="261940"/>
            </a:xfrm>
          </p:grpSpPr>
          <p:sp>
            <p:nvSpPr>
              <p:cNvPr id="1171" name="Google Shape;1171;p4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4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93" name="Google Shape;1193;p43"/>
          <p:cNvSpPr txBox="1">
            <a:spLocks noGrp="1"/>
          </p:cNvSpPr>
          <p:nvPr>
            <p:ph type="title"/>
          </p:nvPr>
        </p:nvSpPr>
        <p:spPr>
          <a:xfrm>
            <a:off x="190200" y="269500"/>
            <a:ext cx="8763600" cy="445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Trend of Average Daily Distance &amp; Daily Ridership of MRT &amp; LRT from 2011-2021</a:t>
            </a:r>
            <a:endParaRPr sz="1600" b="1"/>
          </a:p>
        </p:txBody>
      </p:sp>
      <p:sp>
        <p:nvSpPr>
          <p:cNvPr id="1194" name="Google Shape;1194;p43"/>
          <p:cNvSpPr txBox="1"/>
          <p:nvPr/>
        </p:nvSpPr>
        <p:spPr>
          <a:xfrm>
            <a:off x="276450" y="3142675"/>
            <a:ext cx="8591100" cy="147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Generally, for both the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average daily distance and daily ridership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MRT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has a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way larger measure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than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LRT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 It is quite expected as the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MRT network system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is much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larger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and it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connects from cities to neighbourhoods islandwide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while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LRT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runs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within the neighbourhood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 This will also indicate that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fewer people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will take the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LRT 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as compared to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MRT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especially since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MRT network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also connects to the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CBD district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 As seen in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2020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there was a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huge drop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in the average daily train ridership.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COVID 19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broke out in Singapore and with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Circuit Breaker &amp; many other policies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implemented to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restrict people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from going out to work, a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drop in ridership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is expected. In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2021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ridership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improved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but it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did not recover to its original state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due to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Work From Home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still taking place. 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95" name="Google Shape;1195;p43"/>
          <p:cNvSpPr txBox="1"/>
          <p:nvPr/>
        </p:nvSpPr>
        <p:spPr>
          <a:xfrm>
            <a:off x="105450" y="1519200"/>
            <a:ext cx="1031100" cy="12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Jost"/>
                <a:ea typeface="Jost"/>
                <a:cs typeface="Jost"/>
                <a:sym typeface="Jost"/>
              </a:rPr>
              <a:t>Black Solid Lines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: Average distance travelled by the trains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96" name="Google Shape;1196;p43"/>
          <p:cNvSpPr txBox="1"/>
          <p:nvPr/>
        </p:nvSpPr>
        <p:spPr>
          <a:xfrm>
            <a:off x="7946325" y="1519200"/>
            <a:ext cx="1136700" cy="14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Jost"/>
                <a:ea typeface="Jost"/>
                <a:cs typeface="Jost"/>
                <a:sym typeface="Jost"/>
              </a:rPr>
              <a:t>Red Dashed Dotted Lines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: Daily Trains Ridership per 1000 passenger trips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1197" name="Google Shape;11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100" y="734475"/>
            <a:ext cx="6848225" cy="24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43"/>
          <p:cNvSpPr txBox="1"/>
          <p:nvPr/>
        </p:nvSpPr>
        <p:spPr>
          <a:xfrm>
            <a:off x="276450" y="4620175"/>
            <a:ext cx="85911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Average distance travelled 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by the trains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increased drastically 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in some years was due to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new train lines 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becoming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accessible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to public.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44"/>
          <p:cNvGrpSpPr/>
          <p:nvPr/>
        </p:nvGrpSpPr>
        <p:grpSpPr>
          <a:xfrm>
            <a:off x="6774386" y="-1319125"/>
            <a:ext cx="5498221" cy="2219119"/>
            <a:chOff x="7250886" y="-1258550"/>
            <a:chExt cx="5498221" cy="2219119"/>
          </a:xfrm>
        </p:grpSpPr>
        <p:sp>
          <p:nvSpPr>
            <p:cNvPr id="1204" name="Google Shape;1204;p44"/>
            <p:cNvSpPr/>
            <p:nvPr/>
          </p:nvSpPr>
          <p:spPr>
            <a:xfrm rot="10800000">
              <a:off x="7250886" y="-1258550"/>
              <a:ext cx="5498221" cy="2219119"/>
            </a:xfrm>
            <a:custGeom>
              <a:avLst/>
              <a:gdLst/>
              <a:ahLst/>
              <a:cxnLst/>
              <a:rect l="l" t="t" r="r" b="b"/>
              <a:pathLst>
                <a:path w="40188" h="16216" extrusionOk="0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 rot="10800000">
              <a:off x="7418798" y="-1090626"/>
              <a:ext cx="5162360" cy="1884623"/>
            </a:xfrm>
            <a:custGeom>
              <a:avLst/>
              <a:gdLst/>
              <a:ahLst/>
              <a:cxnLst/>
              <a:rect l="l" t="t" r="r" b="b"/>
              <a:pathLst>
                <a:path w="37740" h="13779" extrusionOk="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6" name="Google Shape;1206;p44"/>
            <p:cNvGrpSpPr/>
            <p:nvPr/>
          </p:nvGrpSpPr>
          <p:grpSpPr>
            <a:xfrm rot="5400000">
              <a:off x="8024343" y="660437"/>
              <a:ext cx="146306" cy="261940"/>
              <a:chOff x="7419591" y="3612333"/>
              <a:chExt cx="146306" cy="261940"/>
            </a:xfrm>
          </p:grpSpPr>
          <p:sp>
            <p:nvSpPr>
              <p:cNvPr id="1207" name="Google Shape;1207;p44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9" name="Google Shape;1229;p44"/>
          <p:cNvSpPr txBox="1">
            <a:spLocks noGrp="1"/>
          </p:cNvSpPr>
          <p:nvPr>
            <p:ph type="title"/>
          </p:nvPr>
        </p:nvSpPr>
        <p:spPr>
          <a:xfrm>
            <a:off x="190200" y="269500"/>
            <a:ext cx="8763600" cy="445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Reliability of MRT Lines Across 2018-2022</a:t>
            </a:r>
            <a:endParaRPr sz="2000" b="1"/>
          </a:p>
        </p:txBody>
      </p:sp>
      <p:sp>
        <p:nvSpPr>
          <p:cNvPr id="1230" name="Google Shape;1230;p44"/>
          <p:cNvSpPr txBox="1"/>
          <p:nvPr/>
        </p:nvSpPr>
        <p:spPr>
          <a:xfrm>
            <a:off x="336300" y="2940825"/>
            <a:ext cx="8471400" cy="129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From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2018-2022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the distance travelled by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each MRT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have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improved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with the exception of the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East West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all the train lines have went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above the 2M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mark but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East-West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is still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below the 2M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mark and it has been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approximately the same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in previous years.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North-East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did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not improve much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from previous years too but it is still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more reliable than the East-West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 Ultimately,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Downtown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has been the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most reliable since 2020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and the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difference in reliability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with the other lines has just became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more significant in 2021 and 2022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 (</a:t>
            </a:r>
            <a:r>
              <a:rPr lang="en" sz="1200" i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More than 2x the distance compared to other lines and improvement from 2021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) In contrast,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East-West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has been the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least reliable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1231" name="Google Shape;1231;p44"/>
          <p:cNvPicPr preferRelativeResize="0"/>
          <p:nvPr/>
        </p:nvPicPr>
        <p:blipFill rotWithShape="1">
          <a:blip r:embed="rId3">
            <a:alphaModFix/>
          </a:blip>
          <a:srcRect l="1184" t="5894" r="891" b="6784"/>
          <a:stretch/>
        </p:blipFill>
        <p:spPr>
          <a:xfrm>
            <a:off x="529850" y="785000"/>
            <a:ext cx="8084300" cy="20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44"/>
          <p:cNvSpPr txBox="1"/>
          <p:nvPr/>
        </p:nvSpPr>
        <p:spPr>
          <a:xfrm>
            <a:off x="336300" y="4304125"/>
            <a:ext cx="8471400" cy="73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2020 &amp; 2021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the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North-East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was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second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in terms of reliability and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North-South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was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third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 In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2022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North-South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won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over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North-East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in reliability and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improved by 1.5x from 2021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Circle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won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North-East Line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in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2022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1233" name="Google Shape;1233;p44"/>
          <p:cNvPicPr preferRelativeResize="0"/>
          <p:nvPr/>
        </p:nvPicPr>
        <p:blipFill rotWithShape="1">
          <a:blip r:embed="rId4">
            <a:alphaModFix/>
          </a:blip>
          <a:srcRect l="1029" t="5237" b="4778"/>
          <a:stretch/>
        </p:blipFill>
        <p:spPr>
          <a:xfrm>
            <a:off x="465175" y="837725"/>
            <a:ext cx="8148977" cy="1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44"/>
          <p:cNvPicPr preferRelativeResize="0"/>
          <p:nvPr/>
        </p:nvPicPr>
        <p:blipFill rotWithShape="1">
          <a:blip r:embed="rId5">
            <a:alphaModFix/>
          </a:blip>
          <a:srcRect l="1409" t="6893" b="5731"/>
          <a:stretch/>
        </p:blipFill>
        <p:spPr>
          <a:xfrm>
            <a:off x="465175" y="787925"/>
            <a:ext cx="8148977" cy="2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44"/>
          <p:cNvPicPr preferRelativeResize="0"/>
          <p:nvPr/>
        </p:nvPicPr>
        <p:blipFill rotWithShape="1">
          <a:blip r:embed="rId6">
            <a:alphaModFix/>
          </a:blip>
          <a:srcRect l="1058" t="6777" b="6777"/>
          <a:stretch/>
        </p:blipFill>
        <p:spPr>
          <a:xfrm>
            <a:off x="465175" y="715275"/>
            <a:ext cx="8148977" cy="22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44"/>
          <p:cNvPicPr preferRelativeResize="0"/>
          <p:nvPr/>
        </p:nvPicPr>
        <p:blipFill rotWithShape="1">
          <a:blip r:embed="rId7">
            <a:alphaModFix/>
          </a:blip>
          <a:srcRect l="1156" t="6591" b="5527"/>
          <a:stretch/>
        </p:blipFill>
        <p:spPr>
          <a:xfrm>
            <a:off x="497513" y="751600"/>
            <a:ext cx="8148977" cy="21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44"/>
          <p:cNvPicPr preferRelativeResize="0"/>
          <p:nvPr/>
        </p:nvPicPr>
        <p:blipFill rotWithShape="1">
          <a:blip r:embed="rId8">
            <a:alphaModFix/>
          </a:blip>
          <a:srcRect l="1409" t="6394" b="5522"/>
          <a:stretch/>
        </p:blipFill>
        <p:spPr>
          <a:xfrm>
            <a:off x="416913" y="787925"/>
            <a:ext cx="8310199" cy="20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44"/>
          <p:cNvSpPr txBox="1"/>
          <p:nvPr/>
        </p:nvSpPr>
        <p:spPr>
          <a:xfrm>
            <a:off x="3948425" y="751600"/>
            <a:ext cx="31167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Jost"/>
                <a:ea typeface="Jost"/>
                <a:cs typeface="Jost"/>
                <a:sym typeface="Jost"/>
              </a:rPr>
              <a:t>* This slide is animated (use slideshow to view full content)</a:t>
            </a:r>
            <a:endParaRPr sz="900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5"/>
          <p:cNvSpPr txBox="1"/>
          <p:nvPr/>
        </p:nvSpPr>
        <p:spPr>
          <a:xfrm>
            <a:off x="342450" y="1041338"/>
            <a:ext cx="8459100" cy="203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 b="1">
                <a:latin typeface="Jost"/>
                <a:ea typeface="Jost"/>
                <a:cs typeface="Jost"/>
                <a:sym typeface="Jost"/>
              </a:rPr>
              <a:t>Express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 cover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longest distance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followed by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Trunk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then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Feeder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buses.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Bus routes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are generally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longer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than bus routes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without 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there are exceptions such as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some of the Feeder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For bus routes with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longer the distance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greater the frequency of buses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being dispatched.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For bus routes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 without 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this might not be true as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buses in supply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will be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dedicated to bus routes with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due to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higher number of passengers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there.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Express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routes, more buses are dispatched during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compared to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off 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Trunk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routes, approximately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same amount of buses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are being dispatched 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peak and off-peak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Feeder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routes, there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isn’t a clear pattern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as to how buses are being dispatched.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It is most likely that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frequency of buses differ in each individual bus routes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244" name="Google Shape;1244;p45"/>
          <p:cNvSpPr txBox="1">
            <a:spLocks noGrp="1"/>
          </p:cNvSpPr>
          <p:nvPr>
            <p:ph type="title" idx="4294967295"/>
          </p:nvPr>
        </p:nvSpPr>
        <p:spPr>
          <a:xfrm>
            <a:off x="1846350" y="161800"/>
            <a:ext cx="5451300" cy="388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Conclusion 1</a:t>
            </a:r>
            <a:endParaRPr sz="1700" b="1"/>
          </a:p>
        </p:txBody>
      </p:sp>
      <p:sp>
        <p:nvSpPr>
          <p:cNvPr id="1245" name="Google Shape;1245;p45"/>
          <p:cNvSpPr txBox="1"/>
          <p:nvPr/>
        </p:nvSpPr>
        <p:spPr>
          <a:xfrm>
            <a:off x="342450" y="3178763"/>
            <a:ext cx="8459100" cy="92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Jost"/>
                <a:ea typeface="Jost"/>
                <a:cs typeface="Jost"/>
                <a:sym typeface="Jost"/>
              </a:rPr>
              <a:t>Recommendation 1: 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In order to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strengthen Singapore bus services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LTA should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build up Singapore bus supply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so that the bus operators have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more buses to dispatch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for bus routes that connects to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Even though the regression plot has proved that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longer the distance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greater the frequency of buses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being dispatched, it was a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weak correlation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So,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more bus dispatched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for those routes would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increase the correlation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6"/>
          <p:cNvSpPr txBox="1"/>
          <p:nvPr/>
        </p:nvSpPr>
        <p:spPr>
          <a:xfrm>
            <a:off x="342450" y="786938"/>
            <a:ext cx="8459100" cy="25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Singapore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MRT network system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is very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advanced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and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constantly expanding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which will soon connect islandwide, whereas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LRT network system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has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stopped expanding since 2005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In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2020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Singapore MRT &amp; LRT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daily average ridership dropped significantly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due to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COVID 19 policies and Circuit Breaker 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and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levels are slowly recovering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Average distance travelled by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MRT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is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increasing more drastically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than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LRT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as they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introduced more MRT lines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to the public, resulting in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greater frequency of trains being dispatched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Average distance travelled by the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 LRT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is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increasing less drastically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LRT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network system has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remained stagnant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it interconnects with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fewer neighbourhoods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hence have a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smaller ridership and distance travelled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than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MRT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In terms of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reliability levels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Downtown Line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is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most reliable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and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 East-West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line is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least reliable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 b="1">
                <a:latin typeface="Jost"/>
                <a:ea typeface="Jost"/>
                <a:cs typeface="Jost"/>
                <a:sym typeface="Jost"/>
              </a:rPr>
              <a:t>Circle Line and North-South Line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have been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improving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whereas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East-West line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and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North-East line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have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not been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improving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over the last few years.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Jost"/>
              <a:buChar char="●"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Singapore overall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 train network system and reliability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has been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quite advanced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over the years, however some MRT lines reliability can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still be improved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251" name="Google Shape;1251;p46"/>
          <p:cNvSpPr txBox="1">
            <a:spLocks noGrp="1"/>
          </p:cNvSpPr>
          <p:nvPr>
            <p:ph type="title" idx="4294967295"/>
          </p:nvPr>
        </p:nvSpPr>
        <p:spPr>
          <a:xfrm>
            <a:off x="1846350" y="161800"/>
            <a:ext cx="5451300" cy="388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Conclusion 2</a:t>
            </a:r>
            <a:endParaRPr sz="1700" b="1"/>
          </a:p>
        </p:txBody>
      </p:sp>
      <p:sp>
        <p:nvSpPr>
          <p:cNvPr id="1252" name="Google Shape;1252;p46"/>
          <p:cNvSpPr txBox="1"/>
          <p:nvPr/>
        </p:nvSpPr>
        <p:spPr>
          <a:xfrm>
            <a:off x="342450" y="3617638"/>
            <a:ext cx="8459100" cy="73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Jost"/>
                <a:ea typeface="Jost"/>
                <a:cs typeface="Jost"/>
                <a:sym typeface="Jost"/>
              </a:rPr>
              <a:t>Recommendation 2: 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In order to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strengthen Singapore MRT reliability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SMRT and SBS should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maintain the East-West line and North-East line more frequently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to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reduce the chances of future breakdowns and delays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which would make the train operation much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more smoother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7"/>
          <p:cNvSpPr txBox="1">
            <a:spLocks noGrp="1"/>
          </p:cNvSpPr>
          <p:nvPr>
            <p:ph type="ctrTitle"/>
          </p:nvPr>
        </p:nvSpPr>
        <p:spPr>
          <a:xfrm>
            <a:off x="4580996" y="1070188"/>
            <a:ext cx="3843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You!</a:t>
            </a:r>
            <a:endParaRPr sz="5500"/>
          </a:p>
        </p:txBody>
      </p:sp>
      <p:grpSp>
        <p:nvGrpSpPr>
          <p:cNvPr id="1258" name="Google Shape;1258;p47"/>
          <p:cNvGrpSpPr/>
          <p:nvPr/>
        </p:nvGrpSpPr>
        <p:grpSpPr>
          <a:xfrm>
            <a:off x="-571535" y="899991"/>
            <a:ext cx="9841442" cy="2205000"/>
            <a:chOff x="-571535" y="899991"/>
            <a:chExt cx="9841442" cy="2205000"/>
          </a:xfrm>
        </p:grpSpPr>
        <p:grpSp>
          <p:nvGrpSpPr>
            <p:cNvPr id="1259" name="Google Shape;1259;p47"/>
            <p:cNvGrpSpPr/>
            <p:nvPr/>
          </p:nvGrpSpPr>
          <p:grpSpPr>
            <a:xfrm rot="-5400000" flipH="1">
              <a:off x="897732" y="-569275"/>
              <a:ext cx="2205000" cy="5143533"/>
              <a:chOff x="5361007" y="0"/>
              <a:chExt cx="2205000" cy="5143533"/>
            </a:xfrm>
          </p:grpSpPr>
          <p:sp>
            <p:nvSpPr>
              <p:cNvPr id="1260" name="Google Shape;1260;p47"/>
              <p:cNvSpPr/>
              <p:nvPr/>
            </p:nvSpPr>
            <p:spPr>
              <a:xfrm>
                <a:off x="5361007" y="0"/>
                <a:ext cx="2205000" cy="5143533"/>
              </a:xfrm>
              <a:custGeom>
                <a:avLst/>
                <a:gdLst/>
                <a:ahLst/>
                <a:cxnLst/>
                <a:rect l="l" t="t" r="r" b="b"/>
                <a:pathLst>
                  <a:path w="25278" h="58999" extrusionOk="0">
                    <a:moveTo>
                      <a:pt x="23139" y="19105"/>
                    </a:moveTo>
                    <a:cubicBezTo>
                      <a:pt x="21760" y="17726"/>
                      <a:pt x="19926" y="16966"/>
                      <a:pt x="17975" y="16966"/>
                    </a:cubicBezTo>
                    <a:cubicBezTo>
                      <a:pt x="16024" y="16966"/>
                      <a:pt x="14190" y="17726"/>
                      <a:pt x="12811" y="19105"/>
                    </a:cubicBezTo>
                    <a:cubicBezTo>
                      <a:pt x="11431" y="20484"/>
                      <a:pt x="10672" y="22318"/>
                      <a:pt x="10672" y="24269"/>
                    </a:cubicBezTo>
                    <a:cubicBezTo>
                      <a:pt x="10672" y="33510"/>
                      <a:pt x="10672" y="33510"/>
                      <a:pt x="10672" y="33510"/>
                    </a:cubicBezTo>
                    <a:cubicBezTo>
                      <a:pt x="10672" y="35367"/>
                      <a:pt x="9161" y="36878"/>
                      <a:pt x="7303" y="36878"/>
                    </a:cubicBezTo>
                    <a:cubicBezTo>
                      <a:pt x="5446" y="36878"/>
                      <a:pt x="3935" y="35367"/>
                      <a:pt x="3935" y="33510"/>
                    </a:cubicBezTo>
                    <a:cubicBezTo>
                      <a:pt x="3935" y="0"/>
                      <a:pt x="3935" y="0"/>
                      <a:pt x="39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510"/>
                      <a:pt x="0" y="33510"/>
                      <a:pt x="0" y="33510"/>
                    </a:cubicBezTo>
                    <a:cubicBezTo>
                      <a:pt x="0" y="35461"/>
                      <a:pt x="760" y="37295"/>
                      <a:pt x="2139" y="38674"/>
                    </a:cubicBezTo>
                    <a:cubicBezTo>
                      <a:pt x="3519" y="40053"/>
                      <a:pt x="5353" y="40813"/>
                      <a:pt x="7303" y="40813"/>
                    </a:cubicBezTo>
                    <a:cubicBezTo>
                      <a:pt x="9254" y="40813"/>
                      <a:pt x="11088" y="40053"/>
                      <a:pt x="12467" y="38674"/>
                    </a:cubicBezTo>
                    <a:cubicBezTo>
                      <a:pt x="13847" y="37295"/>
                      <a:pt x="14606" y="35461"/>
                      <a:pt x="14606" y="33510"/>
                    </a:cubicBezTo>
                    <a:cubicBezTo>
                      <a:pt x="14606" y="24269"/>
                      <a:pt x="14606" y="24269"/>
                      <a:pt x="14606" y="24269"/>
                    </a:cubicBezTo>
                    <a:cubicBezTo>
                      <a:pt x="14606" y="22412"/>
                      <a:pt x="16117" y="20901"/>
                      <a:pt x="17975" y="20901"/>
                    </a:cubicBezTo>
                    <a:cubicBezTo>
                      <a:pt x="19832" y="20901"/>
                      <a:pt x="21343" y="22412"/>
                      <a:pt x="21343" y="24269"/>
                    </a:cubicBezTo>
                    <a:cubicBezTo>
                      <a:pt x="21343" y="58999"/>
                      <a:pt x="21343" y="58999"/>
                      <a:pt x="21343" y="58999"/>
                    </a:cubicBezTo>
                    <a:cubicBezTo>
                      <a:pt x="25278" y="58999"/>
                      <a:pt x="25278" y="58999"/>
                      <a:pt x="25278" y="58999"/>
                    </a:cubicBezTo>
                    <a:cubicBezTo>
                      <a:pt x="25278" y="24269"/>
                      <a:pt x="25278" y="24269"/>
                      <a:pt x="25278" y="24269"/>
                    </a:cubicBezTo>
                    <a:cubicBezTo>
                      <a:pt x="25278" y="22318"/>
                      <a:pt x="24518" y="20484"/>
                      <a:pt x="23139" y="19105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61" name="Google Shape;1261;p47"/>
              <p:cNvGrpSpPr/>
              <p:nvPr/>
            </p:nvGrpSpPr>
            <p:grpSpPr>
              <a:xfrm>
                <a:off x="5527694" y="85724"/>
                <a:ext cx="1872857" cy="4968432"/>
                <a:chOff x="5527694" y="85724"/>
                <a:chExt cx="1872857" cy="4968432"/>
              </a:xfrm>
            </p:grpSpPr>
            <p:sp>
              <p:nvSpPr>
                <p:cNvPr id="1262" name="Google Shape;1262;p47"/>
                <p:cNvSpPr/>
                <p:nvPr/>
              </p:nvSpPr>
              <p:spPr>
                <a:xfrm>
                  <a:off x="6452807" y="1643052"/>
                  <a:ext cx="947744" cy="3411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39135" extrusionOk="0">
                      <a:moveTo>
                        <a:pt x="10854" y="39135"/>
                      </a:moveTo>
                      <a:cubicBezTo>
                        <a:pt x="10616" y="39135"/>
                        <a:pt x="10616" y="39135"/>
                        <a:pt x="10616" y="39135"/>
                      </a:cubicBezTo>
                      <a:cubicBezTo>
                        <a:pt x="10616" y="37989"/>
                        <a:pt x="10616" y="37989"/>
                        <a:pt x="10616" y="37989"/>
                      </a:cubicBezTo>
                      <a:cubicBezTo>
                        <a:pt x="10854" y="37989"/>
                        <a:pt x="10854" y="37989"/>
                        <a:pt x="10854" y="37989"/>
                      </a:cubicBezTo>
                      <a:lnTo>
                        <a:pt x="10854" y="39135"/>
                      </a:lnTo>
                      <a:close/>
                      <a:moveTo>
                        <a:pt x="10854" y="37254"/>
                      </a:moveTo>
                      <a:cubicBezTo>
                        <a:pt x="10616" y="37254"/>
                        <a:pt x="10616" y="37254"/>
                        <a:pt x="10616" y="37254"/>
                      </a:cubicBezTo>
                      <a:cubicBezTo>
                        <a:pt x="10616" y="36108"/>
                        <a:pt x="10616" y="36108"/>
                        <a:pt x="10616" y="36108"/>
                      </a:cubicBezTo>
                      <a:cubicBezTo>
                        <a:pt x="10854" y="36108"/>
                        <a:pt x="10854" y="36108"/>
                        <a:pt x="10854" y="36108"/>
                      </a:cubicBezTo>
                      <a:lnTo>
                        <a:pt x="10854" y="37254"/>
                      </a:lnTo>
                      <a:close/>
                      <a:moveTo>
                        <a:pt x="10854" y="35374"/>
                      </a:moveTo>
                      <a:cubicBezTo>
                        <a:pt x="10616" y="35374"/>
                        <a:pt x="10616" y="35374"/>
                        <a:pt x="10616" y="35374"/>
                      </a:cubicBezTo>
                      <a:cubicBezTo>
                        <a:pt x="10616" y="34228"/>
                        <a:pt x="10616" y="34228"/>
                        <a:pt x="10616" y="34228"/>
                      </a:cubicBezTo>
                      <a:cubicBezTo>
                        <a:pt x="10854" y="34228"/>
                        <a:pt x="10854" y="34228"/>
                        <a:pt x="10854" y="34228"/>
                      </a:cubicBezTo>
                      <a:lnTo>
                        <a:pt x="10854" y="35374"/>
                      </a:lnTo>
                      <a:close/>
                      <a:moveTo>
                        <a:pt x="10854" y="33493"/>
                      </a:moveTo>
                      <a:cubicBezTo>
                        <a:pt x="10616" y="33493"/>
                        <a:pt x="10616" y="33493"/>
                        <a:pt x="10616" y="33493"/>
                      </a:cubicBezTo>
                      <a:cubicBezTo>
                        <a:pt x="10616" y="32347"/>
                        <a:pt x="10616" y="32347"/>
                        <a:pt x="10616" y="32347"/>
                      </a:cubicBezTo>
                      <a:cubicBezTo>
                        <a:pt x="10854" y="32347"/>
                        <a:pt x="10854" y="32347"/>
                        <a:pt x="10854" y="32347"/>
                      </a:cubicBezTo>
                      <a:lnTo>
                        <a:pt x="10854" y="33493"/>
                      </a:lnTo>
                      <a:close/>
                      <a:moveTo>
                        <a:pt x="10854" y="31613"/>
                      </a:moveTo>
                      <a:cubicBezTo>
                        <a:pt x="10616" y="31613"/>
                        <a:pt x="10616" y="31613"/>
                        <a:pt x="10616" y="31613"/>
                      </a:cubicBezTo>
                      <a:cubicBezTo>
                        <a:pt x="10616" y="30467"/>
                        <a:pt x="10616" y="30467"/>
                        <a:pt x="10616" y="30467"/>
                      </a:cubicBezTo>
                      <a:cubicBezTo>
                        <a:pt x="10854" y="30467"/>
                        <a:pt x="10854" y="30467"/>
                        <a:pt x="10854" y="30467"/>
                      </a:cubicBezTo>
                      <a:lnTo>
                        <a:pt x="10854" y="31613"/>
                      </a:lnTo>
                      <a:close/>
                      <a:moveTo>
                        <a:pt x="10854" y="29732"/>
                      </a:moveTo>
                      <a:cubicBezTo>
                        <a:pt x="10616" y="29732"/>
                        <a:pt x="10616" y="29732"/>
                        <a:pt x="10616" y="29732"/>
                      </a:cubicBezTo>
                      <a:cubicBezTo>
                        <a:pt x="10616" y="28587"/>
                        <a:pt x="10616" y="28587"/>
                        <a:pt x="10616" y="28587"/>
                      </a:cubicBezTo>
                      <a:cubicBezTo>
                        <a:pt x="10854" y="28587"/>
                        <a:pt x="10854" y="28587"/>
                        <a:pt x="10854" y="28587"/>
                      </a:cubicBezTo>
                      <a:lnTo>
                        <a:pt x="10854" y="29732"/>
                      </a:lnTo>
                      <a:close/>
                      <a:moveTo>
                        <a:pt x="10854" y="27852"/>
                      </a:moveTo>
                      <a:cubicBezTo>
                        <a:pt x="10616" y="27852"/>
                        <a:pt x="10616" y="27852"/>
                        <a:pt x="10616" y="27852"/>
                      </a:cubicBezTo>
                      <a:cubicBezTo>
                        <a:pt x="10616" y="26706"/>
                        <a:pt x="10616" y="26706"/>
                        <a:pt x="10616" y="26706"/>
                      </a:cubicBezTo>
                      <a:cubicBezTo>
                        <a:pt x="10854" y="26706"/>
                        <a:pt x="10854" y="26706"/>
                        <a:pt x="10854" y="26706"/>
                      </a:cubicBezTo>
                      <a:lnTo>
                        <a:pt x="10854" y="27852"/>
                      </a:lnTo>
                      <a:close/>
                      <a:moveTo>
                        <a:pt x="10854" y="25971"/>
                      </a:moveTo>
                      <a:cubicBezTo>
                        <a:pt x="10616" y="25971"/>
                        <a:pt x="10616" y="25971"/>
                        <a:pt x="10616" y="25971"/>
                      </a:cubicBezTo>
                      <a:cubicBezTo>
                        <a:pt x="10616" y="24826"/>
                        <a:pt x="10616" y="24826"/>
                        <a:pt x="10616" y="24826"/>
                      </a:cubicBezTo>
                      <a:cubicBezTo>
                        <a:pt x="10854" y="24826"/>
                        <a:pt x="10854" y="24826"/>
                        <a:pt x="10854" y="24826"/>
                      </a:cubicBezTo>
                      <a:lnTo>
                        <a:pt x="10854" y="25971"/>
                      </a:lnTo>
                      <a:close/>
                      <a:moveTo>
                        <a:pt x="10854" y="24091"/>
                      </a:moveTo>
                      <a:cubicBezTo>
                        <a:pt x="10616" y="24091"/>
                        <a:pt x="10616" y="24091"/>
                        <a:pt x="10616" y="24091"/>
                      </a:cubicBezTo>
                      <a:cubicBezTo>
                        <a:pt x="10616" y="22945"/>
                        <a:pt x="10616" y="22945"/>
                        <a:pt x="10616" y="22945"/>
                      </a:cubicBezTo>
                      <a:cubicBezTo>
                        <a:pt x="10854" y="22945"/>
                        <a:pt x="10854" y="22945"/>
                        <a:pt x="10854" y="22945"/>
                      </a:cubicBezTo>
                      <a:lnTo>
                        <a:pt x="10854" y="24091"/>
                      </a:lnTo>
                      <a:close/>
                      <a:moveTo>
                        <a:pt x="10854" y="22210"/>
                      </a:moveTo>
                      <a:cubicBezTo>
                        <a:pt x="10616" y="22210"/>
                        <a:pt x="10616" y="22210"/>
                        <a:pt x="10616" y="22210"/>
                      </a:cubicBezTo>
                      <a:cubicBezTo>
                        <a:pt x="10616" y="21065"/>
                        <a:pt x="10616" y="21065"/>
                        <a:pt x="10616" y="21065"/>
                      </a:cubicBezTo>
                      <a:cubicBezTo>
                        <a:pt x="10854" y="21065"/>
                        <a:pt x="10854" y="21065"/>
                        <a:pt x="10854" y="21065"/>
                      </a:cubicBezTo>
                      <a:lnTo>
                        <a:pt x="10854" y="22210"/>
                      </a:lnTo>
                      <a:close/>
                      <a:moveTo>
                        <a:pt x="10854" y="20330"/>
                      </a:moveTo>
                      <a:cubicBezTo>
                        <a:pt x="10616" y="20330"/>
                        <a:pt x="10616" y="20330"/>
                        <a:pt x="10616" y="20330"/>
                      </a:cubicBezTo>
                      <a:cubicBezTo>
                        <a:pt x="10616" y="19184"/>
                        <a:pt x="10616" y="19184"/>
                        <a:pt x="10616" y="19184"/>
                      </a:cubicBezTo>
                      <a:cubicBezTo>
                        <a:pt x="10854" y="19184"/>
                        <a:pt x="10854" y="19184"/>
                        <a:pt x="10854" y="19184"/>
                      </a:cubicBezTo>
                      <a:lnTo>
                        <a:pt x="10854" y="20330"/>
                      </a:lnTo>
                      <a:close/>
                      <a:moveTo>
                        <a:pt x="10854" y="18450"/>
                      </a:moveTo>
                      <a:cubicBezTo>
                        <a:pt x="10616" y="18450"/>
                        <a:pt x="10616" y="18450"/>
                        <a:pt x="10616" y="18450"/>
                      </a:cubicBezTo>
                      <a:cubicBezTo>
                        <a:pt x="10616" y="17304"/>
                        <a:pt x="10616" y="17304"/>
                        <a:pt x="10616" y="17304"/>
                      </a:cubicBezTo>
                      <a:cubicBezTo>
                        <a:pt x="10854" y="17304"/>
                        <a:pt x="10854" y="17304"/>
                        <a:pt x="10854" y="17304"/>
                      </a:cubicBezTo>
                      <a:lnTo>
                        <a:pt x="10854" y="18450"/>
                      </a:lnTo>
                      <a:close/>
                      <a:moveTo>
                        <a:pt x="10854" y="16569"/>
                      </a:moveTo>
                      <a:cubicBezTo>
                        <a:pt x="10616" y="16569"/>
                        <a:pt x="10616" y="16569"/>
                        <a:pt x="10616" y="16569"/>
                      </a:cubicBezTo>
                      <a:cubicBezTo>
                        <a:pt x="10616" y="15423"/>
                        <a:pt x="10616" y="15423"/>
                        <a:pt x="10616" y="15423"/>
                      </a:cubicBezTo>
                      <a:cubicBezTo>
                        <a:pt x="10854" y="15423"/>
                        <a:pt x="10854" y="15423"/>
                        <a:pt x="10854" y="15423"/>
                      </a:cubicBezTo>
                      <a:lnTo>
                        <a:pt x="10854" y="16569"/>
                      </a:lnTo>
                      <a:close/>
                      <a:moveTo>
                        <a:pt x="10854" y="14689"/>
                      </a:moveTo>
                      <a:cubicBezTo>
                        <a:pt x="10616" y="14689"/>
                        <a:pt x="10616" y="14689"/>
                        <a:pt x="10616" y="14689"/>
                      </a:cubicBezTo>
                      <a:cubicBezTo>
                        <a:pt x="10616" y="13543"/>
                        <a:pt x="10616" y="13543"/>
                        <a:pt x="10616" y="13543"/>
                      </a:cubicBezTo>
                      <a:cubicBezTo>
                        <a:pt x="10854" y="13543"/>
                        <a:pt x="10854" y="13543"/>
                        <a:pt x="10854" y="13543"/>
                      </a:cubicBezTo>
                      <a:lnTo>
                        <a:pt x="10854" y="14689"/>
                      </a:lnTo>
                      <a:close/>
                      <a:moveTo>
                        <a:pt x="10854" y="12808"/>
                      </a:moveTo>
                      <a:cubicBezTo>
                        <a:pt x="10616" y="12808"/>
                        <a:pt x="10616" y="12808"/>
                        <a:pt x="10616" y="12808"/>
                      </a:cubicBezTo>
                      <a:cubicBezTo>
                        <a:pt x="10616" y="11662"/>
                        <a:pt x="10616" y="11662"/>
                        <a:pt x="10616" y="11662"/>
                      </a:cubicBezTo>
                      <a:cubicBezTo>
                        <a:pt x="10854" y="11662"/>
                        <a:pt x="10854" y="11662"/>
                        <a:pt x="10854" y="11662"/>
                      </a:cubicBezTo>
                      <a:lnTo>
                        <a:pt x="10854" y="12808"/>
                      </a:lnTo>
                      <a:close/>
                      <a:moveTo>
                        <a:pt x="10854" y="10928"/>
                      </a:moveTo>
                      <a:cubicBezTo>
                        <a:pt x="10616" y="10928"/>
                        <a:pt x="10616" y="10928"/>
                        <a:pt x="10616" y="10928"/>
                      </a:cubicBezTo>
                      <a:cubicBezTo>
                        <a:pt x="10616" y="9782"/>
                        <a:pt x="10616" y="9782"/>
                        <a:pt x="10616" y="9782"/>
                      </a:cubicBezTo>
                      <a:cubicBezTo>
                        <a:pt x="10854" y="9782"/>
                        <a:pt x="10854" y="9782"/>
                        <a:pt x="10854" y="9782"/>
                      </a:cubicBezTo>
                      <a:lnTo>
                        <a:pt x="10854" y="10928"/>
                      </a:lnTo>
                      <a:close/>
                      <a:moveTo>
                        <a:pt x="10854" y="9047"/>
                      </a:moveTo>
                      <a:cubicBezTo>
                        <a:pt x="10616" y="9047"/>
                        <a:pt x="10616" y="9047"/>
                        <a:pt x="10616" y="9047"/>
                      </a:cubicBezTo>
                      <a:cubicBezTo>
                        <a:pt x="10616" y="7901"/>
                        <a:pt x="10616" y="7901"/>
                        <a:pt x="10616" y="7901"/>
                      </a:cubicBezTo>
                      <a:cubicBezTo>
                        <a:pt x="10854" y="7901"/>
                        <a:pt x="10854" y="7901"/>
                        <a:pt x="10854" y="7901"/>
                      </a:cubicBezTo>
                      <a:lnTo>
                        <a:pt x="10854" y="9047"/>
                      </a:lnTo>
                      <a:close/>
                      <a:moveTo>
                        <a:pt x="238" y="8863"/>
                      </a:moveTo>
                      <a:cubicBezTo>
                        <a:pt x="0" y="8863"/>
                        <a:pt x="0" y="8863"/>
                        <a:pt x="0" y="8863"/>
                      </a:cubicBezTo>
                      <a:cubicBezTo>
                        <a:pt x="0" y="7718"/>
                        <a:pt x="0" y="7718"/>
                        <a:pt x="0" y="7718"/>
                      </a:cubicBezTo>
                      <a:cubicBezTo>
                        <a:pt x="238" y="7718"/>
                        <a:pt x="238" y="7718"/>
                        <a:pt x="238" y="7718"/>
                      </a:cubicBezTo>
                      <a:lnTo>
                        <a:pt x="238" y="8863"/>
                      </a:lnTo>
                      <a:close/>
                      <a:moveTo>
                        <a:pt x="10854" y="7167"/>
                      </a:moveTo>
                      <a:cubicBezTo>
                        <a:pt x="10616" y="7167"/>
                        <a:pt x="10616" y="7167"/>
                        <a:pt x="10616" y="7167"/>
                      </a:cubicBezTo>
                      <a:cubicBezTo>
                        <a:pt x="10616" y="6021"/>
                        <a:pt x="10616" y="6021"/>
                        <a:pt x="10616" y="6021"/>
                      </a:cubicBezTo>
                      <a:cubicBezTo>
                        <a:pt x="10854" y="6021"/>
                        <a:pt x="10854" y="6021"/>
                        <a:pt x="10854" y="6021"/>
                      </a:cubicBezTo>
                      <a:lnTo>
                        <a:pt x="10854" y="7167"/>
                      </a:lnTo>
                      <a:close/>
                      <a:moveTo>
                        <a:pt x="238" y="6983"/>
                      </a:moveTo>
                      <a:cubicBezTo>
                        <a:pt x="0" y="6983"/>
                        <a:pt x="0" y="6983"/>
                        <a:pt x="0" y="6983"/>
                      </a:cubicBezTo>
                      <a:cubicBezTo>
                        <a:pt x="0" y="5837"/>
                        <a:pt x="0" y="5837"/>
                        <a:pt x="0" y="5837"/>
                      </a:cubicBezTo>
                      <a:cubicBezTo>
                        <a:pt x="238" y="5837"/>
                        <a:pt x="238" y="5837"/>
                        <a:pt x="238" y="5837"/>
                      </a:cubicBezTo>
                      <a:lnTo>
                        <a:pt x="238" y="6983"/>
                      </a:lnTo>
                      <a:close/>
                      <a:moveTo>
                        <a:pt x="10614" y="5290"/>
                      </a:moveTo>
                      <a:cubicBezTo>
                        <a:pt x="10603" y="4915"/>
                        <a:pt x="10552" y="4543"/>
                        <a:pt x="10462" y="4182"/>
                      </a:cubicBezTo>
                      <a:cubicBezTo>
                        <a:pt x="10694" y="4125"/>
                        <a:pt x="10694" y="4125"/>
                        <a:pt x="10694" y="4125"/>
                      </a:cubicBezTo>
                      <a:cubicBezTo>
                        <a:pt x="10788" y="4502"/>
                        <a:pt x="10841" y="4892"/>
                        <a:pt x="10852" y="5283"/>
                      </a:cubicBezTo>
                      <a:lnTo>
                        <a:pt x="10614" y="5290"/>
                      </a:lnTo>
                      <a:close/>
                      <a:moveTo>
                        <a:pt x="249" y="5110"/>
                      </a:moveTo>
                      <a:cubicBezTo>
                        <a:pt x="11" y="5095"/>
                        <a:pt x="11" y="5095"/>
                        <a:pt x="11" y="5095"/>
                      </a:cubicBezTo>
                      <a:cubicBezTo>
                        <a:pt x="35" y="4705"/>
                        <a:pt x="102" y="4317"/>
                        <a:pt x="209" y="3943"/>
                      </a:cubicBezTo>
                      <a:cubicBezTo>
                        <a:pt x="438" y="4009"/>
                        <a:pt x="438" y="4009"/>
                        <a:pt x="438" y="4009"/>
                      </a:cubicBezTo>
                      <a:cubicBezTo>
                        <a:pt x="336" y="4366"/>
                        <a:pt x="272" y="4737"/>
                        <a:pt x="249" y="5110"/>
                      </a:cubicBezTo>
                      <a:close/>
                      <a:moveTo>
                        <a:pt x="10241" y="3500"/>
                      </a:moveTo>
                      <a:cubicBezTo>
                        <a:pt x="10101" y="3154"/>
                        <a:pt x="9924" y="2823"/>
                        <a:pt x="9713" y="2514"/>
                      </a:cubicBezTo>
                      <a:cubicBezTo>
                        <a:pt x="9910" y="2380"/>
                        <a:pt x="9910" y="2380"/>
                        <a:pt x="9910" y="2380"/>
                      </a:cubicBezTo>
                      <a:cubicBezTo>
                        <a:pt x="10130" y="2702"/>
                        <a:pt x="10316" y="3049"/>
                        <a:pt x="10462" y="3410"/>
                      </a:cubicBezTo>
                      <a:lnTo>
                        <a:pt x="10241" y="3500"/>
                      </a:lnTo>
                      <a:close/>
                      <a:moveTo>
                        <a:pt x="683" y="3335"/>
                      </a:moveTo>
                      <a:cubicBezTo>
                        <a:pt x="465" y="3238"/>
                        <a:pt x="465" y="3238"/>
                        <a:pt x="465" y="3238"/>
                      </a:cubicBezTo>
                      <a:cubicBezTo>
                        <a:pt x="624" y="2882"/>
                        <a:pt x="821" y="2542"/>
                        <a:pt x="1053" y="2227"/>
                      </a:cubicBezTo>
                      <a:cubicBezTo>
                        <a:pt x="1245" y="2369"/>
                        <a:pt x="1245" y="2369"/>
                        <a:pt x="1245" y="2369"/>
                      </a:cubicBezTo>
                      <a:cubicBezTo>
                        <a:pt x="1023" y="2670"/>
                        <a:pt x="835" y="2995"/>
                        <a:pt x="683" y="3335"/>
                      </a:cubicBezTo>
                      <a:close/>
                      <a:moveTo>
                        <a:pt x="9268" y="1951"/>
                      </a:moveTo>
                      <a:cubicBezTo>
                        <a:pt x="9017" y="1675"/>
                        <a:pt x="8735" y="1426"/>
                        <a:pt x="8432" y="1210"/>
                      </a:cubicBezTo>
                      <a:cubicBezTo>
                        <a:pt x="8570" y="1015"/>
                        <a:pt x="8570" y="1015"/>
                        <a:pt x="8570" y="1015"/>
                      </a:cubicBezTo>
                      <a:cubicBezTo>
                        <a:pt x="8888" y="1241"/>
                        <a:pt x="9182" y="1502"/>
                        <a:pt x="9444" y="1791"/>
                      </a:cubicBezTo>
                      <a:lnTo>
                        <a:pt x="9268" y="1951"/>
                      </a:lnTo>
                      <a:close/>
                      <a:moveTo>
                        <a:pt x="1709" y="1822"/>
                      </a:moveTo>
                      <a:cubicBezTo>
                        <a:pt x="1538" y="1655"/>
                        <a:pt x="1538" y="1655"/>
                        <a:pt x="1538" y="1655"/>
                      </a:cubicBezTo>
                      <a:cubicBezTo>
                        <a:pt x="1810" y="1376"/>
                        <a:pt x="2113" y="1125"/>
                        <a:pt x="2438" y="910"/>
                      </a:cubicBezTo>
                      <a:cubicBezTo>
                        <a:pt x="2570" y="1109"/>
                        <a:pt x="2570" y="1109"/>
                        <a:pt x="2570" y="1109"/>
                      </a:cubicBezTo>
                      <a:cubicBezTo>
                        <a:pt x="2259" y="1314"/>
                        <a:pt x="1969" y="1554"/>
                        <a:pt x="1709" y="1822"/>
                      </a:cubicBezTo>
                      <a:close/>
                      <a:moveTo>
                        <a:pt x="7820" y="835"/>
                      </a:moveTo>
                      <a:cubicBezTo>
                        <a:pt x="7489" y="663"/>
                        <a:pt x="7139" y="526"/>
                        <a:pt x="6779" y="429"/>
                      </a:cubicBezTo>
                      <a:cubicBezTo>
                        <a:pt x="6841" y="199"/>
                        <a:pt x="6841" y="199"/>
                        <a:pt x="6841" y="199"/>
                      </a:cubicBezTo>
                      <a:cubicBezTo>
                        <a:pt x="7217" y="301"/>
                        <a:pt x="7584" y="443"/>
                        <a:pt x="7930" y="624"/>
                      </a:cubicBezTo>
                      <a:lnTo>
                        <a:pt x="7820" y="835"/>
                      </a:lnTo>
                      <a:close/>
                      <a:moveTo>
                        <a:pt x="3194" y="755"/>
                      </a:moveTo>
                      <a:cubicBezTo>
                        <a:pt x="3091" y="540"/>
                        <a:pt x="3091" y="540"/>
                        <a:pt x="3091" y="540"/>
                      </a:cubicBezTo>
                      <a:cubicBezTo>
                        <a:pt x="3444" y="372"/>
                        <a:pt x="3815" y="242"/>
                        <a:pt x="4195" y="154"/>
                      </a:cubicBezTo>
                      <a:cubicBezTo>
                        <a:pt x="4249" y="386"/>
                        <a:pt x="4249" y="386"/>
                        <a:pt x="4249" y="386"/>
                      </a:cubicBezTo>
                      <a:cubicBezTo>
                        <a:pt x="3886" y="470"/>
                        <a:pt x="3531" y="594"/>
                        <a:pt x="3194" y="755"/>
                      </a:cubicBezTo>
                      <a:close/>
                      <a:moveTo>
                        <a:pt x="6075" y="292"/>
                      </a:moveTo>
                      <a:cubicBezTo>
                        <a:pt x="5707" y="246"/>
                        <a:pt x="5327" y="239"/>
                        <a:pt x="4957" y="273"/>
                      </a:cubicBezTo>
                      <a:cubicBezTo>
                        <a:pt x="4936" y="35"/>
                        <a:pt x="4936" y="35"/>
                        <a:pt x="4936" y="35"/>
                      </a:cubicBezTo>
                      <a:cubicBezTo>
                        <a:pt x="5322" y="0"/>
                        <a:pt x="5720" y="7"/>
                        <a:pt x="6105" y="55"/>
                      </a:cubicBezTo>
                      <a:lnTo>
                        <a:pt x="6075" y="2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47"/>
                <p:cNvSpPr/>
                <p:nvPr/>
              </p:nvSpPr>
              <p:spPr>
                <a:xfrm>
                  <a:off x="6452807" y="2480056"/>
                  <a:ext cx="21300" cy="79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47"/>
                <p:cNvSpPr/>
                <p:nvPr/>
              </p:nvSpPr>
              <p:spPr>
                <a:xfrm>
                  <a:off x="5527694" y="2624121"/>
                  <a:ext cx="946550" cy="797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9149" extrusionOk="0">
                      <a:moveTo>
                        <a:pt x="5427" y="9149"/>
                      </a:moveTo>
                      <a:cubicBezTo>
                        <a:pt x="5283" y="9149"/>
                        <a:pt x="5137" y="9143"/>
                        <a:pt x="4994" y="9132"/>
                      </a:cubicBezTo>
                      <a:cubicBezTo>
                        <a:pt x="5012" y="8894"/>
                        <a:pt x="5012" y="8894"/>
                        <a:pt x="5012" y="8894"/>
                      </a:cubicBezTo>
                      <a:cubicBezTo>
                        <a:pt x="5385" y="8923"/>
                        <a:pt x="5766" y="8913"/>
                        <a:pt x="6135" y="8863"/>
                      </a:cubicBezTo>
                      <a:cubicBezTo>
                        <a:pt x="6167" y="9099"/>
                        <a:pt x="6167" y="9099"/>
                        <a:pt x="6167" y="9099"/>
                      </a:cubicBezTo>
                      <a:cubicBezTo>
                        <a:pt x="5924" y="9132"/>
                        <a:pt x="5675" y="9149"/>
                        <a:pt x="5427" y="9149"/>
                      </a:cubicBezTo>
                      <a:close/>
                      <a:moveTo>
                        <a:pt x="4248" y="9020"/>
                      </a:moveTo>
                      <a:cubicBezTo>
                        <a:pt x="3865" y="8936"/>
                        <a:pt x="3491" y="8809"/>
                        <a:pt x="3135" y="8643"/>
                      </a:cubicBezTo>
                      <a:cubicBezTo>
                        <a:pt x="3236" y="8427"/>
                        <a:pt x="3236" y="8427"/>
                        <a:pt x="3236" y="8427"/>
                      </a:cubicBezTo>
                      <a:cubicBezTo>
                        <a:pt x="3576" y="8585"/>
                        <a:pt x="3934" y="8707"/>
                        <a:pt x="4300" y="8788"/>
                      </a:cubicBezTo>
                      <a:lnTo>
                        <a:pt x="4248" y="9020"/>
                      </a:lnTo>
                      <a:close/>
                      <a:moveTo>
                        <a:pt x="6905" y="8945"/>
                      </a:moveTo>
                      <a:cubicBezTo>
                        <a:pt x="6841" y="8716"/>
                        <a:pt x="6841" y="8716"/>
                        <a:pt x="6841" y="8716"/>
                      </a:cubicBezTo>
                      <a:cubicBezTo>
                        <a:pt x="7201" y="8614"/>
                        <a:pt x="7551" y="8472"/>
                        <a:pt x="7881" y="8294"/>
                      </a:cubicBezTo>
                      <a:cubicBezTo>
                        <a:pt x="7994" y="8504"/>
                        <a:pt x="7994" y="8504"/>
                        <a:pt x="7994" y="8504"/>
                      </a:cubicBezTo>
                      <a:cubicBezTo>
                        <a:pt x="7649" y="8690"/>
                        <a:pt x="7282" y="8839"/>
                        <a:pt x="6905" y="8945"/>
                      </a:cubicBezTo>
                      <a:close/>
                      <a:moveTo>
                        <a:pt x="2476" y="8277"/>
                      </a:moveTo>
                      <a:cubicBezTo>
                        <a:pt x="2147" y="8064"/>
                        <a:pt x="1841" y="7814"/>
                        <a:pt x="1565" y="7535"/>
                      </a:cubicBezTo>
                      <a:cubicBezTo>
                        <a:pt x="1735" y="7367"/>
                        <a:pt x="1735" y="7367"/>
                        <a:pt x="1735" y="7367"/>
                      </a:cubicBezTo>
                      <a:cubicBezTo>
                        <a:pt x="1999" y="7634"/>
                        <a:pt x="2292" y="7873"/>
                        <a:pt x="2606" y="8077"/>
                      </a:cubicBezTo>
                      <a:lnTo>
                        <a:pt x="2476" y="8277"/>
                      </a:lnTo>
                      <a:close/>
                      <a:moveTo>
                        <a:pt x="8632" y="8102"/>
                      </a:moveTo>
                      <a:cubicBezTo>
                        <a:pt x="8491" y="7910"/>
                        <a:pt x="8491" y="7910"/>
                        <a:pt x="8491" y="7910"/>
                      </a:cubicBezTo>
                      <a:cubicBezTo>
                        <a:pt x="8793" y="7689"/>
                        <a:pt x="9072" y="7434"/>
                        <a:pt x="9320" y="7152"/>
                      </a:cubicBezTo>
                      <a:cubicBezTo>
                        <a:pt x="9499" y="7310"/>
                        <a:pt x="9499" y="7310"/>
                        <a:pt x="9499" y="7310"/>
                      </a:cubicBezTo>
                      <a:cubicBezTo>
                        <a:pt x="9239" y="7604"/>
                        <a:pt x="8947" y="7871"/>
                        <a:pt x="8632" y="8102"/>
                      </a:cubicBezTo>
                      <a:close/>
                      <a:moveTo>
                        <a:pt x="1074" y="6964"/>
                      </a:moveTo>
                      <a:cubicBezTo>
                        <a:pt x="839" y="6649"/>
                        <a:pt x="639" y="6309"/>
                        <a:pt x="478" y="5952"/>
                      </a:cubicBezTo>
                      <a:cubicBezTo>
                        <a:pt x="695" y="5854"/>
                        <a:pt x="695" y="5854"/>
                        <a:pt x="695" y="5854"/>
                      </a:cubicBezTo>
                      <a:cubicBezTo>
                        <a:pt x="849" y="6195"/>
                        <a:pt x="1041" y="6520"/>
                        <a:pt x="1265" y="6821"/>
                      </a:cubicBezTo>
                      <a:lnTo>
                        <a:pt x="1074" y="6964"/>
                      </a:lnTo>
                      <a:close/>
                      <a:moveTo>
                        <a:pt x="9957" y="6712"/>
                      </a:moveTo>
                      <a:cubicBezTo>
                        <a:pt x="9758" y="6580"/>
                        <a:pt x="9758" y="6580"/>
                        <a:pt x="9758" y="6580"/>
                      </a:cubicBezTo>
                      <a:cubicBezTo>
                        <a:pt x="9965" y="6267"/>
                        <a:pt x="10138" y="5931"/>
                        <a:pt x="10272" y="5582"/>
                      </a:cubicBezTo>
                      <a:cubicBezTo>
                        <a:pt x="10495" y="5667"/>
                        <a:pt x="10495" y="5667"/>
                        <a:pt x="10495" y="5667"/>
                      </a:cubicBezTo>
                      <a:cubicBezTo>
                        <a:pt x="10355" y="6033"/>
                        <a:pt x="10174" y="6384"/>
                        <a:pt x="9957" y="6712"/>
                      </a:cubicBezTo>
                      <a:close/>
                      <a:moveTo>
                        <a:pt x="216" y="5245"/>
                      </a:moveTo>
                      <a:cubicBezTo>
                        <a:pt x="107" y="4869"/>
                        <a:pt x="38" y="4480"/>
                        <a:pt x="12" y="4088"/>
                      </a:cubicBezTo>
                      <a:cubicBezTo>
                        <a:pt x="250" y="4072"/>
                        <a:pt x="250" y="4072"/>
                        <a:pt x="250" y="4072"/>
                      </a:cubicBezTo>
                      <a:cubicBezTo>
                        <a:pt x="275" y="4447"/>
                        <a:pt x="341" y="4819"/>
                        <a:pt x="445" y="5178"/>
                      </a:cubicBezTo>
                      <a:lnTo>
                        <a:pt x="216" y="5245"/>
                      </a:lnTo>
                      <a:close/>
                      <a:moveTo>
                        <a:pt x="10716" y="4946"/>
                      </a:moveTo>
                      <a:cubicBezTo>
                        <a:pt x="10483" y="4892"/>
                        <a:pt x="10483" y="4892"/>
                        <a:pt x="10483" y="4892"/>
                      </a:cubicBezTo>
                      <a:cubicBezTo>
                        <a:pt x="10567" y="4529"/>
                        <a:pt x="10612" y="4153"/>
                        <a:pt x="10616" y="3777"/>
                      </a:cubicBezTo>
                      <a:cubicBezTo>
                        <a:pt x="10854" y="3780"/>
                        <a:pt x="10854" y="3780"/>
                        <a:pt x="10854" y="3780"/>
                      </a:cubicBezTo>
                      <a:cubicBezTo>
                        <a:pt x="10850" y="4173"/>
                        <a:pt x="10803" y="4565"/>
                        <a:pt x="10716" y="4946"/>
                      </a:cubicBezTo>
                      <a:close/>
                      <a:moveTo>
                        <a:pt x="238" y="3343"/>
                      </a:moveTo>
                      <a:cubicBezTo>
                        <a:pt x="0" y="3343"/>
                        <a:pt x="0" y="3343"/>
                        <a:pt x="0" y="3343"/>
                      </a:cubicBezTo>
                      <a:cubicBezTo>
                        <a:pt x="0" y="2191"/>
                        <a:pt x="0" y="2191"/>
                        <a:pt x="0" y="2191"/>
                      </a:cubicBezTo>
                      <a:cubicBezTo>
                        <a:pt x="238" y="2191"/>
                        <a:pt x="238" y="2191"/>
                        <a:pt x="238" y="2191"/>
                      </a:cubicBezTo>
                      <a:lnTo>
                        <a:pt x="238" y="3343"/>
                      </a:lnTo>
                      <a:close/>
                      <a:moveTo>
                        <a:pt x="10854" y="3040"/>
                      </a:moveTo>
                      <a:cubicBezTo>
                        <a:pt x="10616" y="3040"/>
                        <a:pt x="10616" y="3040"/>
                        <a:pt x="10616" y="3040"/>
                      </a:cubicBezTo>
                      <a:cubicBezTo>
                        <a:pt x="10616" y="1889"/>
                        <a:pt x="10616" y="1889"/>
                        <a:pt x="10616" y="1889"/>
                      </a:cubicBezTo>
                      <a:cubicBezTo>
                        <a:pt x="10854" y="1889"/>
                        <a:pt x="10854" y="1889"/>
                        <a:pt x="10854" y="1889"/>
                      </a:cubicBezTo>
                      <a:lnTo>
                        <a:pt x="10854" y="3040"/>
                      </a:lnTo>
                      <a:close/>
                      <a:moveTo>
                        <a:pt x="238" y="1453"/>
                      </a:moveTo>
                      <a:cubicBezTo>
                        <a:pt x="0" y="1453"/>
                        <a:pt x="0" y="1453"/>
                        <a:pt x="0" y="1453"/>
                      </a:cubicBezTo>
                      <a:cubicBezTo>
                        <a:pt x="0" y="302"/>
                        <a:pt x="0" y="302"/>
                        <a:pt x="0" y="302"/>
                      </a:cubicBezTo>
                      <a:cubicBezTo>
                        <a:pt x="238" y="302"/>
                        <a:pt x="238" y="302"/>
                        <a:pt x="238" y="302"/>
                      </a:cubicBezTo>
                      <a:lnTo>
                        <a:pt x="238" y="1453"/>
                      </a:lnTo>
                      <a:close/>
                      <a:moveTo>
                        <a:pt x="10854" y="1151"/>
                      </a:moveTo>
                      <a:cubicBezTo>
                        <a:pt x="10616" y="1151"/>
                        <a:pt x="10616" y="1151"/>
                        <a:pt x="10616" y="1151"/>
                      </a:cubicBezTo>
                      <a:cubicBezTo>
                        <a:pt x="10616" y="0"/>
                        <a:pt x="10616" y="0"/>
                        <a:pt x="10616" y="0"/>
                      </a:cubicBezTo>
                      <a:cubicBezTo>
                        <a:pt x="10854" y="0"/>
                        <a:pt x="10854" y="0"/>
                        <a:pt x="10854" y="0"/>
                      </a:cubicBezTo>
                      <a:lnTo>
                        <a:pt x="10854" y="115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47"/>
                <p:cNvSpPr/>
                <p:nvPr/>
              </p:nvSpPr>
              <p:spPr>
                <a:xfrm>
                  <a:off x="5527694" y="2513394"/>
                  <a:ext cx="20100" cy="7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47"/>
                <p:cNvSpPr/>
                <p:nvPr/>
              </p:nvSpPr>
              <p:spPr>
                <a:xfrm>
                  <a:off x="5527694" y="85724"/>
                  <a:ext cx="20241" cy="236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86" extrusionOk="0">
                      <a:moveTo>
                        <a:pt x="17" y="1986"/>
                      </a:moveTo>
                      <a:lnTo>
                        <a:pt x="0" y="1986"/>
                      </a:lnTo>
                      <a:lnTo>
                        <a:pt x="0" y="1903"/>
                      </a:lnTo>
                      <a:lnTo>
                        <a:pt x="17" y="1903"/>
                      </a:lnTo>
                      <a:lnTo>
                        <a:pt x="17" y="1986"/>
                      </a:lnTo>
                      <a:close/>
                      <a:moveTo>
                        <a:pt x="17" y="1850"/>
                      </a:moveTo>
                      <a:lnTo>
                        <a:pt x="0" y="1850"/>
                      </a:lnTo>
                      <a:lnTo>
                        <a:pt x="0" y="1767"/>
                      </a:lnTo>
                      <a:lnTo>
                        <a:pt x="17" y="1767"/>
                      </a:lnTo>
                      <a:lnTo>
                        <a:pt x="17" y="1850"/>
                      </a:lnTo>
                      <a:close/>
                      <a:moveTo>
                        <a:pt x="17" y="1714"/>
                      </a:moveTo>
                      <a:lnTo>
                        <a:pt x="0" y="1714"/>
                      </a:lnTo>
                      <a:lnTo>
                        <a:pt x="0" y="1632"/>
                      </a:lnTo>
                      <a:lnTo>
                        <a:pt x="17" y="1632"/>
                      </a:lnTo>
                      <a:lnTo>
                        <a:pt x="17" y="1714"/>
                      </a:lnTo>
                      <a:close/>
                      <a:moveTo>
                        <a:pt x="17" y="1578"/>
                      </a:moveTo>
                      <a:lnTo>
                        <a:pt x="0" y="1578"/>
                      </a:lnTo>
                      <a:lnTo>
                        <a:pt x="0" y="1496"/>
                      </a:lnTo>
                      <a:lnTo>
                        <a:pt x="17" y="1496"/>
                      </a:lnTo>
                      <a:lnTo>
                        <a:pt x="17" y="1578"/>
                      </a:lnTo>
                      <a:close/>
                      <a:moveTo>
                        <a:pt x="17" y="1442"/>
                      </a:moveTo>
                      <a:lnTo>
                        <a:pt x="0" y="1442"/>
                      </a:lnTo>
                      <a:lnTo>
                        <a:pt x="0" y="1360"/>
                      </a:lnTo>
                      <a:lnTo>
                        <a:pt x="17" y="1360"/>
                      </a:lnTo>
                      <a:lnTo>
                        <a:pt x="17" y="1442"/>
                      </a:lnTo>
                      <a:close/>
                      <a:moveTo>
                        <a:pt x="17" y="1306"/>
                      </a:moveTo>
                      <a:lnTo>
                        <a:pt x="0" y="1306"/>
                      </a:lnTo>
                      <a:lnTo>
                        <a:pt x="0" y="1224"/>
                      </a:lnTo>
                      <a:lnTo>
                        <a:pt x="17" y="1224"/>
                      </a:lnTo>
                      <a:lnTo>
                        <a:pt x="17" y="1306"/>
                      </a:lnTo>
                      <a:close/>
                      <a:moveTo>
                        <a:pt x="17" y="1171"/>
                      </a:moveTo>
                      <a:lnTo>
                        <a:pt x="0" y="1171"/>
                      </a:lnTo>
                      <a:lnTo>
                        <a:pt x="0" y="1088"/>
                      </a:lnTo>
                      <a:lnTo>
                        <a:pt x="17" y="1088"/>
                      </a:lnTo>
                      <a:lnTo>
                        <a:pt x="17" y="1171"/>
                      </a:lnTo>
                      <a:close/>
                      <a:moveTo>
                        <a:pt x="17" y="1035"/>
                      </a:moveTo>
                      <a:lnTo>
                        <a:pt x="0" y="1035"/>
                      </a:lnTo>
                      <a:lnTo>
                        <a:pt x="0" y="952"/>
                      </a:lnTo>
                      <a:lnTo>
                        <a:pt x="17" y="952"/>
                      </a:lnTo>
                      <a:lnTo>
                        <a:pt x="17" y="1035"/>
                      </a:lnTo>
                      <a:close/>
                      <a:moveTo>
                        <a:pt x="17" y="899"/>
                      </a:moveTo>
                      <a:lnTo>
                        <a:pt x="0" y="899"/>
                      </a:lnTo>
                      <a:lnTo>
                        <a:pt x="0" y="816"/>
                      </a:lnTo>
                      <a:lnTo>
                        <a:pt x="17" y="816"/>
                      </a:lnTo>
                      <a:lnTo>
                        <a:pt x="17" y="899"/>
                      </a:lnTo>
                      <a:close/>
                      <a:moveTo>
                        <a:pt x="17" y="763"/>
                      </a:moveTo>
                      <a:lnTo>
                        <a:pt x="0" y="763"/>
                      </a:lnTo>
                      <a:lnTo>
                        <a:pt x="0" y="680"/>
                      </a:lnTo>
                      <a:lnTo>
                        <a:pt x="17" y="680"/>
                      </a:lnTo>
                      <a:lnTo>
                        <a:pt x="17" y="763"/>
                      </a:lnTo>
                      <a:close/>
                      <a:moveTo>
                        <a:pt x="17" y="627"/>
                      </a:moveTo>
                      <a:lnTo>
                        <a:pt x="0" y="627"/>
                      </a:lnTo>
                      <a:lnTo>
                        <a:pt x="0" y="544"/>
                      </a:lnTo>
                      <a:lnTo>
                        <a:pt x="17" y="544"/>
                      </a:lnTo>
                      <a:lnTo>
                        <a:pt x="17" y="627"/>
                      </a:lnTo>
                      <a:close/>
                      <a:moveTo>
                        <a:pt x="17" y="491"/>
                      </a:moveTo>
                      <a:lnTo>
                        <a:pt x="0" y="491"/>
                      </a:lnTo>
                      <a:lnTo>
                        <a:pt x="0" y="408"/>
                      </a:lnTo>
                      <a:lnTo>
                        <a:pt x="17" y="408"/>
                      </a:lnTo>
                      <a:lnTo>
                        <a:pt x="17" y="491"/>
                      </a:lnTo>
                      <a:close/>
                      <a:moveTo>
                        <a:pt x="17" y="355"/>
                      </a:moveTo>
                      <a:lnTo>
                        <a:pt x="0" y="355"/>
                      </a:lnTo>
                      <a:lnTo>
                        <a:pt x="0" y="272"/>
                      </a:lnTo>
                      <a:lnTo>
                        <a:pt x="17" y="272"/>
                      </a:lnTo>
                      <a:lnTo>
                        <a:pt x="17" y="355"/>
                      </a:lnTo>
                      <a:close/>
                      <a:moveTo>
                        <a:pt x="17" y="219"/>
                      </a:moveTo>
                      <a:lnTo>
                        <a:pt x="0" y="219"/>
                      </a:lnTo>
                      <a:lnTo>
                        <a:pt x="0" y="136"/>
                      </a:lnTo>
                      <a:lnTo>
                        <a:pt x="17" y="136"/>
                      </a:lnTo>
                      <a:lnTo>
                        <a:pt x="17" y="219"/>
                      </a:lnTo>
                      <a:close/>
                      <a:moveTo>
                        <a:pt x="17" y="83"/>
                      </a:moveTo>
                      <a:lnTo>
                        <a:pt x="0" y="83"/>
                      </a:ln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17" y="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67" name="Google Shape;1267;p47"/>
            <p:cNvGrpSpPr/>
            <p:nvPr/>
          </p:nvGrpSpPr>
          <p:grpSpPr>
            <a:xfrm>
              <a:off x="8419408" y="2762992"/>
              <a:ext cx="850500" cy="342000"/>
              <a:chOff x="-307842" y="1455367"/>
              <a:chExt cx="850500" cy="342000"/>
            </a:xfrm>
          </p:grpSpPr>
          <p:sp>
            <p:nvSpPr>
              <p:cNvPr id="1268" name="Google Shape;1268;p47"/>
              <p:cNvSpPr/>
              <p:nvPr/>
            </p:nvSpPr>
            <p:spPr>
              <a:xfrm>
                <a:off x="-307842" y="1455367"/>
                <a:ext cx="850500" cy="3420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9" name="Google Shape;1269;p47"/>
              <p:cNvCxnSpPr/>
              <p:nvPr/>
            </p:nvCxnSpPr>
            <p:spPr>
              <a:xfrm>
                <a:off x="-307842" y="1626367"/>
                <a:ext cx="8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70" name="Google Shape;1270;p47"/>
            <p:cNvGrpSpPr/>
            <p:nvPr/>
          </p:nvGrpSpPr>
          <p:grpSpPr>
            <a:xfrm rot="-5400000">
              <a:off x="1164723" y="922696"/>
              <a:ext cx="146306" cy="261940"/>
              <a:chOff x="7419591" y="3612333"/>
              <a:chExt cx="146306" cy="261940"/>
            </a:xfrm>
          </p:grpSpPr>
          <p:sp>
            <p:nvSpPr>
              <p:cNvPr id="1271" name="Google Shape;1271;p47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47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7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7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47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47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7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7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47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7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7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7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7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7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7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7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3" name="Google Shape;1293;p47"/>
            <p:cNvGrpSpPr/>
            <p:nvPr/>
          </p:nvGrpSpPr>
          <p:grpSpPr>
            <a:xfrm>
              <a:off x="1009295" y="2348093"/>
              <a:ext cx="156577" cy="280328"/>
              <a:chOff x="7419591" y="3612333"/>
              <a:chExt cx="146306" cy="261940"/>
            </a:xfrm>
          </p:grpSpPr>
          <p:sp>
            <p:nvSpPr>
              <p:cNvPr id="1294" name="Google Shape;1294;p47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7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7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47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47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7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7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7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7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7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7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7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7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7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7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6" name="Google Shape;1316;p47"/>
            <p:cNvGrpSpPr/>
            <p:nvPr/>
          </p:nvGrpSpPr>
          <p:grpSpPr>
            <a:xfrm rot="-5400000">
              <a:off x="4014923" y="2803030"/>
              <a:ext cx="146306" cy="261940"/>
              <a:chOff x="7419591" y="3612333"/>
              <a:chExt cx="146306" cy="261940"/>
            </a:xfrm>
          </p:grpSpPr>
          <p:sp>
            <p:nvSpPr>
              <p:cNvPr id="1317" name="Google Shape;1317;p47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7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7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7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9" name="Google Shape;1339;p47"/>
            <p:cNvGrpSpPr/>
            <p:nvPr/>
          </p:nvGrpSpPr>
          <p:grpSpPr>
            <a:xfrm rot="-5400000">
              <a:off x="8611738" y="2803040"/>
              <a:ext cx="146306" cy="261940"/>
              <a:chOff x="7419591" y="3612333"/>
              <a:chExt cx="146306" cy="261940"/>
            </a:xfrm>
          </p:grpSpPr>
          <p:sp>
            <p:nvSpPr>
              <p:cNvPr id="1340" name="Google Shape;1340;p47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47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8"/>
          <p:cNvSpPr txBox="1">
            <a:spLocks noGrp="1"/>
          </p:cNvSpPr>
          <p:nvPr>
            <p:ph type="title"/>
          </p:nvPr>
        </p:nvSpPr>
        <p:spPr>
          <a:xfrm>
            <a:off x="708300" y="110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(Original Datasets)</a:t>
            </a:r>
            <a:endParaRPr/>
          </a:p>
        </p:txBody>
      </p:sp>
      <p:sp>
        <p:nvSpPr>
          <p:cNvPr id="1367" name="Google Shape;1367;p48"/>
          <p:cNvSpPr txBox="1">
            <a:spLocks noGrp="1"/>
          </p:cNvSpPr>
          <p:nvPr>
            <p:ph type="body" idx="1"/>
          </p:nvPr>
        </p:nvSpPr>
        <p:spPr>
          <a:xfrm>
            <a:off x="708300" y="836050"/>
            <a:ext cx="77040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sng">
                <a:latin typeface="PT Serif"/>
                <a:ea typeface="PT Serif"/>
                <a:cs typeface="PT Serif"/>
                <a:sym typeface="PT Serif"/>
              </a:rPr>
              <a:t>Buses Routes, Services &amp; Stops (Dataset 1,2,3)</a:t>
            </a:r>
            <a:endParaRPr sz="1300" b="1" u="sng"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Gowtham, V., 2019. </a:t>
            </a:r>
            <a:r>
              <a:rPr lang="en" sz="1000" i="1">
                <a:latin typeface="PT Serif"/>
                <a:ea typeface="PT Serif"/>
                <a:cs typeface="PT Serif"/>
                <a:sym typeface="PT Serif"/>
              </a:rPr>
              <a:t>Singapore Bus Data (Land transport authority)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[online]. kaggle. Available from: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https://www.kaggle.com/datasets/gowthamvarma/singapore-bus-data-land-transport-authority?select=bus_routes.csv</a:t>
            </a:r>
            <a:r>
              <a:rPr lang="en" sz="1000"/>
              <a:t> [Accessed at 20 Jan 2023]</a:t>
            </a:r>
            <a:endParaRPr/>
          </a:p>
        </p:txBody>
      </p:sp>
      <p:grpSp>
        <p:nvGrpSpPr>
          <p:cNvPr id="1368" name="Google Shape;1368;p48"/>
          <p:cNvGrpSpPr/>
          <p:nvPr/>
        </p:nvGrpSpPr>
        <p:grpSpPr>
          <a:xfrm>
            <a:off x="4572001" y="-1825437"/>
            <a:ext cx="8255678" cy="6056204"/>
            <a:chOff x="-3452549" y="1396513"/>
            <a:chExt cx="8255678" cy="6056204"/>
          </a:xfrm>
        </p:grpSpPr>
        <p:grpSp>
          <p:nvGrpSpPr>
            <p:cNvPr id="1369" name="Google Shape;1369;p48"/>
            <p:cNvGrpSpPr/>
            <p:nvPr/>
          </p:nvGrpSpPr>
          <p:grpSpPr>
            <a:xfrm rot="899960" flipH="1">
              <a:off x="-3023746" y="2280810"/>
              <a:ext cx="7398072" cy="4287609"/>
              <a:chOff x="-2979150" y="-1440600"/>
              <a:chExt cx="7398293" cy="4287738"/>
            </a:xfrm>
          </p:grpSpPr>
          <p:sp>
            <p:nvSpPr>
              <p:cNvPr id="1370" name="Google Shape;1370;p48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8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2" name="Google Shape;1372;p48"/>
            <p:cNvGrpSpPr/>
            <p:nvPr/>
          </p:nvGrpSpPr>
          <p:grpSpPr>
            <a:xfrm rot="8999956">
              <a:off x="82885" y="3509839"/>
              <a:ext cx="146303" cy="261934"/>
              <a:chOff x="7419591" y="3612333"/>
              <a:chExt cx="146306" cy="261940"/>
            </a:xfrm>
          </p:grpSpPr>
          <p:sp>
            <p:nvSpPr>
              <p:cNvPr id="1373" name="Google Shape;1373;p4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4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5" name="Google Shape;1395;p48"/>
            <p:cNvGrpSpPr/>
            <p:nvPr/>
          </p:nvGrpSpPr>
          <p:grpSpPr>
            <a:xfrm rot="-1800044" flipH="1">
              <a:off x="494603" y="4783183"/>
              <a:ext cx="146303" cy="261934"/>
              <a:chOff x="7419591" y="3612333"/>
              <a:chExt cx="146306" cy="261940"/>
            </a:xfrm>
          </p:grpSpPr>
          <p:sp>
            <p:nvSpPr>
              <p:cNvPr id="1396" name="Google Shape;1396;p4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4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4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4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4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4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4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4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4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4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4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4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4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8" name="Google Shape;1418;p48"/>
          <p:cNvSpPr txBox="1">
            <a:spLocks noGrp="1"/>
          </p:cNvSpPr>
          <p:nvPr>
            <p:ph type="body" idx="1"/>
          </p:nvPr>
        </p:nvSpPr>
        <p:spPr>
          <a:xfrm>
            <a:off x="708300" y="1627678"/>
            <a:ext cx="770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sng">
                <a:latin typeface="PT Serif"/>
                <a:ea typeface="PT Serif"/>
                <a:cs typeface="PT Serif"/>
                <a:sym typeface="PT Serif"/>
              </a:rPr>
              <a:t>MRT/LRT Rail length, Daily Ridership &amp; Distance Covered (Dataset 4)</a:t>
            </a:r>
            <a:endParaRPr sz="1300" b="1" u="sng"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Department of Statistics Singapore, 2022. </a:t>
            </a:r>
            <a:r>
              <a:rPr lang="en" sz="1000" i="1">
                <a:latin typeface="PT Serif"/>
                <a:ea typeface="PT Serif"/>
                <a:cs typeface="PT Serif"/>
                <a:sym typeface="PT Serif"/>
              </a:rPr>
              <a:t>Public Transport Operation And Ridership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[online]. Available from: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https://tablebuilder.singstat.gov.sg/table/TS/M651351#</a:t>
            </a:r>
            <a:r>
              <a:rPr lang="en" sz="1000"/>
              <a:t>! [Accessed at 20 Jan 2023]</a:t>
            </a:r>
            <a:endParaRPr/>
          </a:p>
        </p:txBody>
      </p:sp>
      <p:sp>
        <p:nvSpPr>
          <p:cNvPr id="1419" name="Google Shape;1419;p48"/>
          <p:cNvSpPr txBox="1">
            <a:spLocks noGrp="1"/>
          </p:cNvSpPr>
          <p:nvPr>
            <p:ph type="body" idx="1"/>
          </p:nvPr>
        </p:nvSpPr>
        <p:spPr>
          <a:xfrm>
            <a:off x="708300" y="2303887"/>
            <a:ext cx="81258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sng">
                <a:latin typeface="PT Serif"/>
                <a:ea typeface="PT Serif"/>
                <a:cs typeface="PT Serif"/>
                <a:sym typeface="PT Serif"/>
              </a:rPr>
              <a:t>MRT Distance Travelled Before Delays of More Than 5 Mins (Dataset 5)</a:t>
            </a:r>
            <a:endParaRPr sz="1300" b="1" u="sng"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Yong, C., 2022. </a:t>
            </a:r>
            <a:r>
              <a:rPr lang="en" sz="1000" i="1">
                <a:latin typeface="PT Serif"/>
                <a:ea typeface="PT Serif"/>
                <a:cs typeface="PT Serif"/>
                <a:sym typeface="PT Serif"/>
              </a:rPr>
              <a:t>Reliability of MRT network hit new high in first quarter of 2022; only 1 major breakdown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[online]. Available from: </a:t>
            </a:r>
            <a:r>
              <a:rPr lang="en" sz="10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https://www.straitstimes.com/singapore/reliability-of-mrt-network-hit-new-high-in-first-quarter-of-2022-only-1-major-breakdown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" sz="1000"/>
              <a:t>[Accessed at 20 Jan 2023]</a:t>
            </a:r>
            <a:endParaRPr/>
          </a:p>
        </p:txBody>
      </p:sp>
      <p:sp>
        <p:nvSpPr>
          <p:cNvPr id="1420" name="Google Shape;1420;p48"/>
          <p:cNvSpPr txBox="1">
            <a:spLocks noGrp="1"/>
          </p:cNvSpPr>
          <p:nvPr>
            <p:ph type="body" idx="1"/>
          </p:nvPr>
        </p:nvSpPr>
        <p:spPr>
          <a:xfrm>
            <a:off x="708300" y="3067500"/>
            <a:ext cx="81258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PT Serif"/>
                <a:ea typeface="PT Serif"/>
                <a:cs typeface="PT Serif"/>
                <a:sym typeface="PT Serif"/>
              </a:rPr>
              <a:t>Insights References</a:t>
            </a:r>
            <a:endParaRPr sz="1200" b="1" u="sng"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Land Transport Guru, 2023. </a:t>
            </a:r>
            <a:r>
              <a:rPr lang="en" sz="1000" i="1">
                <a:latin typeface="PT Serif"/>
                <a:ea typeface="PT Serif"/>
                <a:cs typeface="PT Serif"/>
                <a:sym typeface="PT Serif"/>
              </a:rPr>
              <a:t>Basic Bus Services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[online]. Available from: </a:t>
            </a:r>
            <a:r>
              <a:rPr lang="en" sz="10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6"/>
              </a:rPr>
              <a:t>https://landtransportguru.net/basic-bus-services/#:~:text=Trunk%20services%20are%20spread%20all,spoke%20transport%20system%20of%20Singapore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. [Accessed at 20 Jan 2023]</a:t>
            </a:r>
            <a:endParaRPr sz="1000"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LTA, 2016. </a:t>
            </a:r>
            <a:r>
              <a:rPr lang="en" sz="1000" i="1">
                <a:latin typeface="PT Serif"/>
                <a:ea typeface="PT Serif"/>
                <a:cs typeface="PT Serif"/>
                <a:sym typeface="PT Serif"/>
              </a:rPr>
              <a:t>The Rail Report: New Signalling System, Rail Line and Extension and Trains Next Year 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[online]. Available from: </a:t>
            </a:r>
            <a:r>
              <a:rPr lang="en" sz="10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7"/>
              </a:rPr>
              <a:t>https://www.lta.gov.sg/content/ltagov/en/newsroom/2016/10/2/the-rail-report-new-signalling-system-rail-line-and-extension-and-trains-next-year.html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[Accessed at 28 Jan 2023]</a:t>
            </a:r>
            <a:endParaRPr sz="1000"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Wikipedia, 2023. </a:t>
            </a:r>
            <a:r>
              <a:rPr lang="en" sz="1000" i="1">
                <a:latin typeface="PT Serif"/>
                <a:ea typeface="PT Serif"/>
                <a:cs typeface="PT Serif"/>
                <a:sym typeface="PT Serif"/>
              </a:rPr>
              <a:t>Light Rail Transit (Singapore)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[online]. Available from: </a:t>
            </a:r>
            <a:r>
              <a:rPr lang="en" sz="10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8"/>
              </a:rPr>
              <a:t>https://en.wikipedia.org/wiki/Light_Rail_Transit_(Singapore)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[Accessed at 28 Jan 2023]</a:t>
            </a:r>
            <a:endParaRPr sz="10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4"/>
          <p:cNvSpPr txBox="1"/>
          <p:nvPr/>
        </p:nvSpPr>
        <p:spPr>
          <a:xfrm>
            <a:off x="828600" y="1335700"/>
            <a:ext cx="74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To find out the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differences in bus routes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that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contains or do not contain interchange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as well as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during peak and off peak hour 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(in terms of </a:t>
            </a:r>
            <a:r>
              <a:rPr lang="en" i="1">
                <a:latin typeface="Jost"/>
                <a:ea typeface="Jost"/>
                <a:cs typeface="Jost"/>
                <a:sym typeface="Jost"/>
              </a:rPr>
              <a:t>distance and frequency of buses being dispatched 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for those routes).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To find out how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advanced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Singapore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train network system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is (in terms of </a:t>
            </a:r>
            <a:r>
              <a:rPr lang="en" i="1">
                <a:latin typeface="Jost"/>
                <a:ea typeface="Jost"/>
                <a:cs typeface="Jost"/>
                <a:sym typeface="Jost"/>
              </a:rPr>
              <a:t>daily ridership, daily distance covered and rail length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) and how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smooth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the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train operation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is.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19" name="Google Shape;919;p34"/>
          <p:cNvSpPr txBox="1">
            <a:spLocks noGrp="1"/>
          </p:cNvSpPr>
          <p:nvPr>
            <p:ph type="title" idx="4294967295"/>
          </p:nvPr>
        </p:nvSpPr>
        <p:spPr>
          <a:xfrm>
            <a:off x="828600" y="466450"/>
            <a:ext cx="77040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5"/>
          <p:cNvSpPr txBox="1">
            <a:spLocks noGrp="1"/>
          </p:cNvSpPr>
          <p:nvPr>
            <p:ph type="title"/>
          </p:nvPr>
        </p:nvSpPr>
        <p:spPr>
          <a:xfrm>
            <a:off x="720000" y="173525"/>
            <a:ext cx="77040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Nature of Cleaned Datasets</a:t>
            </a:r>
            <a:endParaRPr sz="3000"/>
          </a:p>
        </p:txBody>
      </p:sp>
      <p:sp>
        <p:nvSpPr>
          <p:cNvPr id="925" name="Google Shape;925;p35"/>
          <p:cNvSpPr txBox="1"/>
          <p:nvPr/>
        </p:nvSpPr>
        <p:spPr>
          <a:xfrm>
            <a:off x="636788" y="1143754"/>
            <a:ext cx="33978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Cleaned Dataset 1</a:t>
            </a:r>
            <a:endParaRPr sz="1200" u="sng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Distance                               		float64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Category (Trunk, Feeder, Express)         	object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Description                             		object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Interchange (Have/Do Not Have)                            	object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Freq_of_Buses_during_Peak_Period       	float64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Freq_of_Buses_during_OffPeak_Period    	float64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dtype: object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26" name="Google Shape;926;p35"/>
          <p:cNvSpPr txBox="1"/>
          <p:nvPr/>
        </p:nvSpPr>
        <p:spPr>
          <a:xfrm>
            <a:off x="4880278" y="1214689"/>
            <a:ext cx="33978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Cleaned Dataset 2</a:t>
            </a:r>
            <a:endParaRPr sz="1200" u="sng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Rail Length (MRT)    		float64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Rail Length (LRT)   		float64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dtype: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27" name="Google Shape;927;p35"/>
          <p:cNvSpPr txBox="1"/>
          <p:nvPr/>
        </p:nvSpPr>
        <p:spPr>
          <a:xfrm>
            <a:off x="636788" y="2978954"/>
            <a:ext cx="3397800" cy="13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Cleaned Dataset 3</a:t>
            </a:r>
            <a:endParaRPr sz="1200" u="sng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Average Daily Distance (MRT)     	float64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Average Daily Distance (LRT)     		float64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Average Daily Ridership (MRT)      	int32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Average Daily Ridership (LRT)      	int32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dtype: object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28" name="Google Shape;928;p35"/>
          <p:cNvSpPr txBox="1"/>
          <p:nvPr/>
        </p:nvSpPr>
        <p:spPr>
          <a:xfrm>
            <a:off x="4862200" y="2978954"/>
            <a:ext cx="33978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Cleaned Dataset 4</a:t>
            </a:r>
            <a:endParaRPr sz="1200" u="sng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North-South Line   		int64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East-West Line      		int64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North-East Line     		int64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Circle Line         			int64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Downtown Line       		int64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dtype: object</a:t>
            </a:r>
            <a:endParaRPr sz="10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29" name="Google Shape;929;p35"/>
          <p:cNvSpPr txBox="1"/>
          <p:nvPr/>
        </p:nvSpPr>
        <p:spPr>
          <a:xfrm>
            <a:off x="6272200" y="2765942"/>
            <a:ext cx="2452200" cy="49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T Serif"/>
                <a:ea typeface="PT Serif"/>
                <a:cs typeface="PT Serif"/>
                <a:sym typeface="PT Serif"/>
              </a:rPr>
              <a:t>Distance travelled by MRT before major delays of more than 5 min for each line</a:t>
            </a:r>
            <a:endParaRPr sz="1000" b="1" i="1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30" name="Google Shape;930;p35"/>
          <p:cNvSpPr txBox="1"/>
          <p:nvPr/>
        </p:nvSpPr>
        <p:spPr>
          <a:xfrm>
            <a:off x="2261122" y="2744162"/>
            <a:ext cx="2346900" cy="49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T Serif"/>
                <a:ea typeface="PT Serif"/>
                <a:cs typeface="PT Serif"/>
                <a:sym typeface="PT Serif"/>
              </a:rPr>
              <a:t>Ridership &amp; Daily Distance Travelled by MRT &amp; LRT</a:t>
            </a:r>
            <a:endParaRPr sz="1000" b="1" i="1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31" name="Google Shape;931;p35"/>
          <p:cNvSpPr txBox="1"/>
          <p:nvPr/>
        </p:nvSpPr>
        <p:spPr>
          <a:xfrm>
            <a:off x="1988866" y="792145"/>
            <a:ext cx="2891412" cy="5539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latin typeface="PT Serif"/>
                <a:ea typeface="PT Serif"/>
                <a:cs typeface="PT Serif"/>
                <a:sym typeface="PT Serif"/>
              </a:rPr>
              <a:t>Distance travelled by buses, category, description of bus stops, presence of interchange, frequency of buses dispatched for peak and off peak periods</a:t>
            </a:r>
            <a:endParaRPr sz="800" i="1"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32" name="Google Shape;932;p35"/>
          <p:cNvSpPr txBox="1"/>
          <p:nvPr/>
        </p:nvSpPr>
        <p:spPr>
          <a:xfrm>
            <a:off x="6272200" y="1007413"/>
            <a:ext cx="1987800" cy="33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PT Serif"/>
                <a:ea typeface="PT Serif"/>
                <a:cs typeface="PT Serif"/>
                <a:sym typeface="PT Serif"/>
              </a:rPr>
              <a:t>Rail length of MRT &amp; LRT</a:t>
            </a:r>
            <a:endParaRPr sz="1000" b="1" i="1" dirty="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6"/>
          <p:cNvSpPr txBox="1"/>
          <p:nvPr/>
        </p:nvSpPr>
        <p:spPr>
          <a:xfrm>
            <a:off x="589200" y="863400"/>
            <a:ext cx="8182800" cy="427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Perform an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inner merge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on given original 3 dataframes into 1 final merged dataframe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○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Merge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routes and services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on=['ServiceNo','Operator','Direction'] columns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○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Merge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previous merged dataset and bus stops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on=['BusStopCode'] column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 b="1">
                <a:latin typeface="Jost"/>
                <a:ea typeface="Jost"/>
                <a:cs typeface="Jost"/>
                <a:sym typeface="Jost"/>
              </a:rPr>
              <a:t>Set and sort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["ServiceNo","Direction","StopSequence"] as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dataset indexes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, so accessing visualising data is much clearer and neater due to these columns being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unique</a:t>
            </a:r>
            <a:endParaRPr b="1"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Fill up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missing values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with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0</a:t>
            </a:r>
            <a:endParaRPr b="1">
              <a:latin typeface="Jost"/>
              <a:ea typeface="Jost"/>
              <a:cs typeface="Jost"/>
              <a:sym typeface="Jos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○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[“AM_Peak_Freq”,”AM_Offpeak_Freq”,”PM_Peak_Freq”, ”PM_Offpeak_Freq”] have empty values,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do not have buses dispatched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during those time periods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 b="1">
                <a:latin typeface="Jost"/>
                <a:ea typeface="Jost"/>
                <a:cs typeface="Jost"/>
                <a:sym typeface="Jost"/>
              </a:rPr>
              <a:t>Drop unused columns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["Latitude","Longitude","WD_FirstBus","WD_LastBus", "SAT_FirstBus","SAT_LastBus","SUN_FirstBus","SUN_LastBus", "LoopDesc"]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Formulated new columns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○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Use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regex to check for Int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in [“Description”], “Have Interchange” if have, else “Do Not Have Interchange” if do not have.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○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Form [“Freq_of_Buses_during_Peak_Period”, “Freq_of_Buses_during_OffPeak_Period”] by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splitting values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in [“Peak_Freq”, “Offpeak_Freq”] for AM &amp; PM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by “-”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individually,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retrieve first value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for each column, get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average 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of the AM &amp; PM freq of buses dispatched for both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 Peak and Offpeak period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.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 b="1">
                <a:latin typeface="Jost"/>
                <a:ea typeface="Jost"/>
                <a:cs typeface="Jost"/>
                <a:sym typeface="Jost"/>
              </a:rPr>
              <a:t>Filter off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rows of data for bus categories ["TRUNK","FEEDER","EXPRESS"] to focus on these bus routes</a:t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38" name="Google Shape;938;p36"/>
          <p:cNvSpPr txBox="1">
            <a:spLocks noGrp="1"/>
          </p:cNvSpPr>
          <p:nvPr>
            <p:ph type="title" idx="4294967295"/>
          </p:nvPr>
        </p:nvSpPr>
        <p:spPr>
          <a:xfrm>
            <a:off x="828600" y="173525"/>
            <a:ext cx="77040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Cleaning Datasets (Buses)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7"/>
          <p:cNvSpPr txBox="1"/>
          <p:nvPr/>
        </p:nvSpPr>
        <p:spPr>
          <a:xfrm>
            <a:off x="589200" y="970950"/>
            <a:ext cx="8182800" cy="32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Set and sort ["Year"] as dataset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index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by ascending order</a:t>
            </a:r>
            <a:endParaRPr b="1"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Drop unused columns</a:t>
            </a:r>
            <a:r>
              <a:rPr lang="en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['Rail Length (Kilometres)','Average Daily Ridership - Bus (Thousand Passenger-Trips)','Average Daily Trip - Point-To-Point (P2P) Transport (Taxis And Private Hire Cars) (Thousand Daily-Trips)']</a:t>
            </a:r>
            <a:endParaRPr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</a:pPr>
            <a:r>
              <a:rPr lang="en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Drop rows</a:t>
            </a:r>
            <a:r>
              <a:rPr lang="en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of data (1990, 1996, 1999)</a:t>
            </a:r>
            <a:endParaRPr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Rename</a:t>
            </a:r>
            <a:r>
              <a:rPr lang="en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specific columns ex.(MRT km Operated -&gt; Average Daily Distance (MRT))</a:t>
            </a:r>
            <a:endParaRPr b="1"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Use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.loc to retrieve specific columns 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in original dataframe to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form 2 new dataframes</a:t>
            </a:r>
            <a:endParaRPr b="1">
              <a:latin typeface="Jost"/>
              <a:ea typeface="Jost"/>
              <a:cs typeface="Jost"/>
              <a:sym typeface="Jost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○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Rail Length MRT &amp; LRT as 1 dataframe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○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Average Daily Distance, Average Daily Ridership MRT &amp; LRT as 1 dataframe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Fill up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missing values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with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interpolation in both directions to get best estimated values</a:t>
            </a:r>
            <a:endParaRPr b="1">
              <a:latin typeface="Jost"/>
              <a:ea typeface="Jost"/>
              <a:cs typeface="Jost"/>
              <a:sym typeface="Jos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○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Rail Length (2004 &amp; 2006-2008)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Use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.applymap()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to calculate the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average daily distance travelled 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for trains instead of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total distance</a:t>
            </a:r>
            <a:r>
              <a:rPr lang="en">
                <a:latin typeface="Jost"/>
                <a:ea typeface="Jost"/>
                <a:cs typeface="Jost"/>
                <a:sym typeface="Jost"/>
              </a:rPr>
              <a:t> for the year</a:t>
            </a:r>
            <a:endParaRPr>
              <a:latin typeface="Jost"/>
              <a:ea typeface="Jost"/>
              <a:cs typeface="Jost"/>
              <a:sym typeface="Jos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ost"/>
              <a:buChar char="●"/>
            </a:pPr>
            <a:r>
              <a:rPr lang="en">
                <a:latin typeface="Jost"/>
                <a:ea typeface="Jost"/>
                <a:cs typeface="Jost"/>
                <a:sym typeface="Jost"/>
              </a:rPr>
              <a:t>Use .astype(int) to </a:t>
            </a:r>
            <a:r>
              <a:rPr lang="en" b="1">
                <a:latin typeface="Jost"/>
                <a:ea typeface="Jost"/>
                <a:cs typeface="Jost"/>
                <a:sym typeface="Jost"/>
              </a:rPr>
              <a:t>convert the values from float to integer</a:t>
            </a:r>
            <a:endParaRPr b="1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44" name="Google Shape;944;p37"/>
          <p:cNvSpPr txBox="1">
            <a:spLocks noGrp="1"/>
          </p:cNvSpPr>
          <p:nvPr>
            <p:ph type="title" idx="4294967295"/>
          </p:nvPr>
        </p:nvSpPr>
        <p:spPr>
          <a:xfrm>
            <a:off x="828600" y="173525"/>
            <a:ext cx="77040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Cleaning Datasets (Trains)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38"/>
          <p:cNvGrpSpPr/>
          <p:nvPr/>
        </p:nvGrpSpPr>
        <p:grpSpPr>
          <a:xfrm>
            <a:off x="-2056425" y="-1440600"/>
            <a:ext cx="7398293" cy="4287738"/>
            <a:chOff x="-2056425" y="-1440600"/>
            <a:chExt cx="7398293" cy="4287738"/>
          </a:xfrm>
        </p:grpSpPr>
        <p:grpSp>
          <p:nvGrpSpPr>
            <p:cNvPr id="950" name="Google Shape;950;p38"/>
            <p:cNvGrpSpPr/>
            <p:nvPr/>
          </p:nvGrpSpPr>
          <p:grpSpPr>
            <a:xfrm>
              <a:off x="-2056425" y="-1440600"/>
              <a:ext cx="7398293" cy="4287738"/>
              <a:chOff x="-2979150" y="-1440600"/>
              <a:chExt cx="7398293" cy="4287738"/>
            </a:xfrm>
          </p:grpSpPr>
          <p:sp>
            <p:nvSpPr>
              <p:cNvPr id="951" name="Google Shape;951;p38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38"/>
            <p:cNvGrpSpPr/>
            <p:nvPr/>
          </p:nvGrpSpPr>
          <p:grpSpPr>
            <a:xfrm rot="-8100000">
              <a:off x="1569573" y="865880"/>
              <a:ext cx="146304" cy="261937"/>
              <a:chOff x="7419591" y="3612333"/>
              <a:chExt cx="146306" cy="261940"/>
            </a:xfrm>
          </p:grpSpPr>
          <p:sp>
            <p:nvSpPr>
              <p:cNvPr id="954" name="Google Shape;954;p3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6" name="Google Shape;976;p38"/>
          <p:cNvGrpSpPr/>
          <p:nvPr/>
        </p:nvGrpSpPr>
        <p:grpSpPr>
          <a:xfrm>
            <a:off x="2672650" y="2459625"/>
            <a:ext cx="7398293" cy="4287738"/>
            <a:chOff x="2672650" y="2459625"/>
            <a:chExt cx="7398293" cy="4287738"/>
          </a:xfrm>
        </p:grpSpPr>
        <p:grpSp>
          <p:nvGrpSpPr>
            <p:cNvPr id="977" name="Google Shape;977;p38"/>
            <p:cNvGrpSpPr/>
            <p:nvPr/>
          </p:nvGrpSpPr>
          <p:grpSpPr>
            <a:xfrm>
              <a:off x="2672650" y="2459625"/>
              <a:ext cx="7398293" cy="4287738"/>
              <a:chOff x="-2979150" y="-1440600"/>
              <a:chExt cx="7398293" cy="4287738"/>
            </a:xfrm>
          </p:grpSpPr>
          <p:sp>
            <p:nvSpPr>
              <p:cNvPr id="978" name="Google Shape;978;p38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avLst/>
                <a:gdLst/>
                <a:ahLst/>
                <a:cxnLst/>
                <a:rect l="l" t="t" r="r" b="b"/>
                <a:pathLst>
                  <a:path w="57682" h="33432" extrusionOk="0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avLst/>
                <a:gdLst/>
                <a:ahLst/>
                <a:cxnLst/>
                <a:rect l="l" t="t" r="r" b="b"/>
                <a:pathLst>
                  <a:path w="55769" h="20426" extrusionOk="0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0" name="Google Shape;980;p38"/>
            <p:cNvGrpSpPr/>
            <p:nvPr/>
          </p:nvGrpSpPr>
          <p:grpSpPr>
            <a:xfrm rot="-7200044" flipH="1">
              <a:off x="7788515" y="3382574"/>
              <a:ext cx="146303" cy="261934"/>
              <a:chOff x="7419591" y="3612333"/>
              <a:chExt cx="146306" cy="261940"/>
            </a:xfrm>
          </p:grpSpPr>
          <p:sp>
            <p:nvSpPr>
              <p:cNvPr id="981" name="Google Shape;981;p3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03" name="Google Shape;1003;p38"/>
          <p:cNvPicPr preferRelativeResize="0"/>
          <p:nvPr/>
        </p:nvPicPr>
        <p:blipFill rotWithShape="1">
          <a:blip r:embed="rId3">
            <a:alphaModFix/>
          </a:blip>
          <a:srcRect l="14480" t="20502" r="16199" b="41684"/>
          <a:stretch/>
        </p:blipFill>
        <p:spPr>
          <a:xfrm>
            <a:off x="515525" y="1791425"/>
            <a:ext cx="8112952" cy="24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38"/>
          <p:cNvSpPr txBox="1"/>
          <p:nvPr/>
        </p:nvSpPr>
        <p:spPr>
          <a:xfrm>
            <a:off x="515550" y="480075"/>
            <a:ext cx="8112900" cy="44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PT Serif"/>
                <a:ea typeface="PT Serif"/>
                <a:cs typeface="PT Serif"/>
                <a:sym typeface="PT Serif"/>
              </a:rPr>
              <a:t>Finalised Merged Dataset 1</a:t>
            </a:r>
            <a:endParaRPr sz="1700" u="sng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005" name="Google Shape;10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239" y="1394250"/>
            <a:ext cx="6105527" cy="34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38"/>
          <p:cNvSpPr/>
          <p:nvPr/>
        </p:nvSpPr>
        <p:spPr>
          <a:xfrm>
            <a:off x="515525" y="1417675"/>
            <a:ext cx="996000" cy="346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7624775" y="1405988"/>
            <a:ext cx="996000" cy="346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 txBox="1"/>
          <p:nvPr/>
        </p:nvSpPr>
        <p:spPr>
          <a:xfrm>
            <a:off x="515550" y="480075"/>
            <a:ext cx="8112900" cy="44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PT Serif"/>
                <a:ea typeface="PT Serif"/>
                <a:cs typeface="PT Serif"/>
                <a:sym typeface="PT Serif"/>
              </a:rPr>
              <a:t>Dataset 2 (Before)</a:t>
            </a:r>
            <a:endParaRPr sz="1700" u="sng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09" name="Google Shape;1009;p38"/>
          <p:cNvSpPr txBox="1"/>
          <p:nvPr/>
        </p:nvSpPr>
        <p:spPr>
          <a:xfrm>
            <a:off x="515563" y="480075"/>
            <a:ext cx="8112900" cy="44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PT Serif"/>
                <a:ea typeface="PT Serif"/>
                <a:cs typeface="PT Serif"/>
                <a:sym typeface="PT Serif"/>
              </a:rPr>
              <a:t>Dataset 2 (After) to form final dataframes 2&amp;3</a:t>
            </a:r>
            <a:endParaRPr sz="1700" u="sng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010" name="Google Shape;101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075" y="926475"/>
            <a:ext cx="2162550" cy="399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8350" y="2001703"/>
            <a:ext cx="5312424" cy="206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38"/>
          <p:cNvSpPr/>
          <p:nvPr/>
        </p:nvSpPr>
        <p:spPr>
          <a:xfrm>
            <a:off x="2870525" y="1394250"/>
            <a:ext cx="5750400" cy="60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2870525" y="2001750"/>
            <a:ext cx="438000" cy="291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3257150" y="4077300"/>
            <a:ext cx="5363400" cy="808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8"/>
          <p:cNvSpPr txBox="1"/>
          <p:nvPr/>
        </p:nvSpPr>
        <p:spPr>
          <a:xfrm>
            <a:off x="515563" y="349275"/>
            <a:ext cx="8112900" cy="70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PT Serif"/>
                <a:ea typeface="PT Serif"/>
                <a:cs typeface="PT Serif"/>
                <a:sym typeface="PT Serif"/>
              </a:rPr>
              <a:t>Retrieve </a:t>
            </a:r>
            <a:r>
              <a:rPr lang="en" sz="1700" b="1" u="sng">
                <a:latin typeface="PT Serif"/>
                <a:ea typeface="PT Serif"/>
                <a:cs typeface="PT Serif"/>
                <a:sym typeface="PT Serif"/>
              </a:rPr>
              <a:t>max distance</a:t>
            </a:r>
            <a:r>
              <a:rPr lang="en" sz="1700" u="sng">
                <a:latin typeface="PT Serif"/>
                <a:ea typeface="PT Serif"/>
                <a:cs typeface="PT Serif"/>
                <a:sym typeface="PT Serif"/>
              </a:rPr>
              <a:t> for </a:t>
            </a:r>
            <a:r>
              <a:rPr lang="en" sz="1700" b="1" u="sng">
                <a:latin typeface="PT Serif"/>
                <a:ea typeface="PT Serif"/>
                <a:cs typeface="PT Serif"/>
                <a:sym typeface="PT Serif"/>
              </a:rPr>
              <a:t>every Bus Route</a:t>
            </a:r>
            <a:r>
              <a:rPr lang="en" sz="1700" u="sng"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700" u="sng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PT Serif"/>
                <a:ea typeface="PT Serif"/>
                <a:cs typeface="PT Serif"/>
                <a:sym typeface="PT Serif"/>
              </a:rPr>
              <a:t>to get </a:t>
            </a:r>
            <a:r>
              <a:rPr lang="en" sz="1700" b="1" u="sng">
                <a:latin typeface="PT Serif"/>
                <a:ea typeface="PT Serif"/>
                <a:cs typeface="PT Serif"/>
                <a:sym typeface="PT Serif"/>
              </a:rPr>
              <a:t>distance</a:t>
            </a:r>
            <a:r>
              <a:rPr lang="en" sz="1700" u="sng">
                <a:latin typeface="PT Serif"/>
                <a:ea typeface="PT Serif"/>
                <a:cs typeface="PT Serif"/>
                <a:sym typeface="PT Serif"/>
              </a:rPr>
              <a:t> of </a:t>
            </a:r>
            <a:r>
              <a:rPr lang="en" sz="1700" b="1" u="sng">
                <a:latin typeface="PT Serif"/>
                <a:ea typeface="PT Serif"/>
                <a:cs typeface="PT Serif"/>
                <a:sym typeface="PT Serif"/>
              </a:rPr>
              <a:t>every Bus Route</a:t>
            </a:r>
            <a:r>
              <a:rPr lang="en" sz="1700" u="sng">
                <a:latin typeface="PT Serif"/>
                <a:ea typeface="PT Serif"/>
                <a:cs typeface="PT Serif"/>
                <a:sym typeface="PT Serif"/>
              </a:rPr>
              <a:t> for </a:t>
            </a:r>
            <a:r>
              <a:rPr lang="en" sz="1700" b="1" u="sng">
                <a:latin typeface="PT Serif"/>
                <a:ea typeface="PT Serif"/>
                <a:cs typeface="PT Serif"/>
                <a:sym typeface="PT Serif"/>
              </a:rPr>
              <a:t>each Bus Service &amp; Direction</a:t>
            </a:r>
            <a:endParaRPr sz="1700" b="1" u="sng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016" name="Google Shape;101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525" y="1057275"/>
            <a:ext cx="8112952" cy="243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38"/>
          <p:cNvSpPr/>
          <p:nvPr/>
        </p:nvSpPr>
        <p:spPr>
          <a:xfrm>
            <a:off x="527250" y="3479775"/>
            <a:ext cx="8112900" cy="14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8" name="Google Shape;1018;p38"/>
          <p:cNvPicPr preferRelativeResize="0"/>
          <p:nvPr/>
        </p:nvPicPr>
        <p:blipFill rotWithShape="1">
          <a:blip r:embed="rId8">
            <a:alphaModFix/>
          </a:blip>
          <a:srcRect l="3549" r="1030" b="54995"/>
          <a:stretch/>
        </p:blipFill>
        <p:spPr>
          <a:xfrm>
            <a:off x="6088425" y="3620375"/>
            <a:ext cx="2540024" cy="114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38"/>
          <p:cNvSpPr txBox="1"/>
          <p:nvPr/>
        </p:nvSpPr>
        <p:spPr>
          <a:xfrm>
            <a:off x="2164050" y="3777913"/>
            <a:ext cx="2346900" cy="83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T Serif"/>
                <a:ea typeface="PT Serif"/>
                <a:cs typeface="PT Serif"/>
                <a:sym typeface="PT Serif"/>
              </a:rPr>
              <a:t>Use to plot first graph (same technique is used to plot other graphs)</a:t>
            </a:r>
            <a:endParaRPr b="1" u="sng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20" name="Google Shape;1020;p38"/>
          <p:cNvSpPr txBox="1"/>
          <p:nvPr/>
        </p:nvSpPr>
        <p:spPr>
          <a:xfrm>
            <a:off x="4803725" y="0"/>
            <a:ext cx="4340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t"/>
                <a:ea typeface="Jost"/>
                <a:cs typeface="Jost"/>
                <a:sym typeface="Jost"/>
              </a:rPr>
              <a:t>* This slide is animated (use slideshow to view full content)</a:t>
            </a:r>
            <a:endParaRPr sz="1000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100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39"/>
          <p:cNvGrpSpPr/>
          <p:nvPr/>
        </p:nvGrpSpPr>
        <p:grpSpPr>
          <a:xfrm>
            <a:off x="6774386" y="-1319125"/>
            <a:ext cx="5498221" cy="2219119"/>
            <a:chOff x="7250886" y="-1258550"/>
            <a:chExt cx="5498221" cy="2219119"/>
          </a:xfrm>
        </p:grpSpPr>
        <p:sp>
          <p:nvSpPr>
            <p:cNvPr id="1026" name="Google Shape;1026;p39"/>
            <p:cNvSpPr/>
            <p:nvPr/>
          </p:nvSpPr>
          <p:spPr>
            <a:xfrm rot="10800000">
              <a:off x="7250886" y="-1258550"/>
              <a:ext cx="5498221" cy="2219119"/>
            </a:xfrm>
            <a:custGeom>
              <a:avLst/>
              <a:gdLst/>
              <a:ahLst/>
              <a:cxnLst/>
              <a:rect l="l" t="t" r="r" b="b"/>
              <a:pathLst>
                <a:path w="40188" h="16216" extrusionOk="0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 rot="10800000">
              <a:off x="7418798" y="-1090626"/>
              <a:ext cx="5162360" cy="1884623"/>
            </a:xfrm>
            <a:custGeom>
              <a:avLst/>
              <a:gdLst/>
              <a:ahLst/>
              <a:cxnLst/>
              <a:rect l="l" t="t" r="r" b="b"/>
              <a:pathLst>
                <a:path w="37740" h="13779" extrusionOk="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8" name="Google Shape;1028;p39"/>
            <p:cNvGrpSpPr/>
            <p:nvPr/>
          </p:nvGrpSpPr>
          <p:grpSpPr>
            <a:xfrm rot="5400000">
              <a:off x="8024343" y="660437"/>
              <a:ext cx="146306" cy="261940"/>
              <a:chOff x="7419591" y="3612333"/>
              <a:chExt cx="146306" cy="261940"/>
            </a:xfrm>
          </p:grpSpPr>
          <p:sp>
            <p:nvSpPr>
              <p:cNvPr id="1029" name="Google Shape;1029;p39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1" name="Google Shape;1051;p39"/>
          <p:cNvSpPr txBox="1"/>
          <p:nvPr/>
        </p:nvSpPr>
        <p:spPr>
          <a:xfrm>
            <a:off x="105450" y="913563"/>
            <a:ext cx="3972000" cy="203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Looking at the median (white dot) of the bus routes distance,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Express 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bus covers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largest distance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followed by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Trunk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and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Feeder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bus.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Express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 usually has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expressways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buses usually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skips bus stops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which covers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longest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distance naturally. Secondly,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Trunk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 are longer as they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connect different neighbourhoods or towns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across the islands and also goes into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city areas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Lastly,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Feeder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 operate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around a neighbourhood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hence they are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shortest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(Land Transport Guru, 2022)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052" name="Google Shape;1052;p39"/>
          <p:cNvSpPr txBox="1">
            <a:spLocks noGrp="1"/>
          </p:cNvSpPr>
          <p:nvPr>
            <p:ph type="title"/>
          </p:nvPr>
        </p:nvSpPr>
        <p:spPr>
          <a:xfrm>
            <a:off x="190200" y="269500"/>
            <a:ext cx="8763600" cy="445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Distribution of Bus Route Distance for Feeder, Trunk &amp; Express Buses</a:t>
            </a:r>
            <a:endParaRPr sz="1800" b="1"/>
          </a:p>
        </p:txBody>
      </p:sp>
      <p:pic>
        <p:nvPicPr>
          <p:cNvPr id="1053" name="Google Shape;10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025" y="1253650"/>
            <a:ext cx="4885751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39"/>
          <p:cNvSpPr txBox="1"/>
          <p:nvPr/>
        </p:nvSpPr>
        <p:spPr>
          <a:xfrm>
            <a:off x="105450" y="3121288"/>
            <a:ext cx="3972000" cy="184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Generally, bus routes for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Trunk and Express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containing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interchange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has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more routes with longer distances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than those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without interchanges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Most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unusual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is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Feeder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routes, where those that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do not have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are split into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3 clusters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first is clustering around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1-5 km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second cluster which is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largest around 8-11km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and last clustering around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16-18km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whereas those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are distributed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rather consistent with 4-5 km at its peak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40"/>
          <p:cNvGrpSpPr/>
          <p:nvPr/>
        </p:nvGrpSpPr>
        <p:grpSpPr>
          <a:xfrm>
            <a:off x="6774386" y="-1319125"/>
            <a:ext cx="5498221" cy="2219119"/>
            <a:chOff x="7250886" y="-1258550"/>
            <a:chExt cx="5498221" cy="2219119"/>
          </a:xfrm>
        </p:grpSpPr>
        <p:sp>
          <p:nvSpPr>
            <p:cNvPr id="1060" name="Google Shape;1060;p40"/>
            <p:cNvSpPr/>
            <p:nvPr/>
          </p:nvSpPr>
          <p:spPr>
            <a:xfrm rot="10800000">
              <a:off x="7250886" y="-1258550"/>
              <a:ext cx="5498221" cy="2219119"/>
            </a:xfrm>
            <a:custGeom>
              <a:avLst/>
              <a:gdLst/>
              <a:ahLst/>
              <a:cxnLst/>
              <a:rect l="l" t="t" r="r" b="b"/>
              <a:pathLst>
                <a:path w="40188" h="16216" extrusionOk="0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 rot="10800000">
              <a:off x="7418798" y="-1090626"/>
              <a:ext cx="5162360" cy="1884623"/>
            </a:xfrm>
            <a:custGeom>
              <a:avLst/>
              <a:gdLst/>
              <a:ahLst/>
              <a:cxnLst/>
              <a:rect l="l" t="t" r="r" b="b"/>
              <a:pathLst>
                <a:path w="37740" h="13779" extrusionOk="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2" name="Google Shape;1062;p40"/>
            <p:cNvGrpSpPr/>
            <p:nvPr/>
          </p:nvGrpSpPr>
          <p:grpSpPr>
            <a:xfrm rot="5400000">
              <a:off x="8024343" y="660437"/>
              <a:ext cx="146306" cy="261940"/>
              <a:chOff x="7419591" y="3612333"/>
              <a:chExt cx="146306" cy="261940"/>
            </a:xfrm>
          </p:grpSpPr>
          <p:sp>
            <p:nvSpPr>
              <p:cNvPr id="1063" name="Google Shape;1063;p40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5" name="Google Shape;1085;p40"/>
          <p:cNvSpPr txBox="1"/>
          <p:nvPr/>
        </p:nvSpPr>
        <p:spPr>
          <a:xfrm>
            <a:off x="130263" y="1104913"/>
            <a:ext cx="4053900" cy="22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Generally, for bus routes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 with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longer the distance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of the routes,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greater the frequency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of the buses being dispatched. They have a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stronger correlation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than routes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without 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This indicates that for bus routes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 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more buses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are dispatched for routes with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 longer distances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It is natural for this to happen as routes with interchanges mean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more passengers taking buses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hence should have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more buses dispatched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especially during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Hence, it still has a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stronger correlation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than that from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off 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086" name="Google Shape;1086;p40"/>
          <p:cNvSpPr txBox="1">
            <a:spLocks noGrp="1"/>
          </p:cNvSpPr>
          <p:nvPr>
            <p:ph type="title"/>
          </p:nvPr>
        </p:nvSpPr>
        <p:spPr>
          <a:xfrm>
            <a:off x="190200" y="269500"/>
            <a:ext cx="8763600" cy="445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Distance of Bus Routes VS Frequency of Bus Dispatched During Peak &amp; Off Peak Hour</a:t>
            </a:r>
            <a:endParaRPr sz="1600" b="1"/>
          </a:p>
        </p:txBody>
      </p:sp>
      <p:pic>
        <p:nvPicPr>
          <p:cNvPr id="1087" name="Google Shape;10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938" y="995800"/>
            <a:ext cx="4770800" cy="395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40"/>
          <p:cNvSpPr txBox="1"/>
          <p:nvPr/>
        </p:nvSpPr>
        <p:spPr>
          <a:xfrm>
            <a:off x="130263" y="3450188"/>
            <a:ext cx="4053900" cy="110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In contrast, bus routes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without 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either has a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weak positive correlation </a:t>
            </a: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or a negative correlation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between distance and frequency of buses dispatched. This is also normal as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buses in supply will be dispatched for routes with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1"/>
          <p:cNvGrpSpPr/>
          <p:nvPr/>
        </p:nvGrpSpPr>
        <p:grpSpPr>
          <a:xfrm>
            <a:off x="6774386" y="-1319125"/>
            <a:ext cx="5498221" cy="2219119"/>
            <a:chOff x="7250886" y="-1258550"/>
            <a:chExt cx="5498221" cy="2219119"/>
          </a:xfrm>
        </p:grpSpPr>
        <p:sp>
          <p:nvSpPr>
            <p:cNvPr id="1094" name="Google Shape;1094;p41"/>
            <p:cNvSpPr/>
            <p:nvPr/>
          </p:nvSpPr>
          <p:spPr>
            <a:xfrm rot="10800000">
              <a:off x="7250886" y="-1258550"/>
              <a:ext cx="5498221" cy="2219119"/>
            </a:xfrm>
            <a:custGeom>
              <a:avLst/>
              <a:gdLst/>
              <a:ahLst/>
              <a:cxnLst/>
              <a:rect l="l" t="t" r="r" b="b"/>
              <a:pathLst>
                <a:path w="40188" h="16216" extrusionOk="0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 rot="10800000">
              <a:off x="7418798" y="-1090626"/>
              <a:ext cx="5162360" cy="1884623"/>
            </a:xfrm>
            <a:custGeom>
              <a:avLst/>
              <a:gdLst/>
              <a:ahLst/>
              <a:cxnLst/>
              <a:rect l="l" t="t" r="r" b="b"/>
              <a:pathLst>
                <a:path w="37740" h="13779" extrusionOk="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6" name="Google Shape;1096;p41"/>
            <p:cNvGrpSpPr/>
            <p:nvPr/>
          </p:nvGrpSpPr>
          <p:grpSpPr>
            <a:xfrm rot="5400000">
              <a:off x="8024343" y="660437"/>
              <a:ext cx="146306" cy="261940"/>
              <a:chOff x="7419591" y="3612333"/>
              <a:chExt cx="146306" cy="261940"/>
            </a:xfrm>
          </p:grpSpPr>
          <p:sp>
            <p:nvSpPr>
              <p:cNvPr id="1097" name="Google Shape;1097;p4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002" extrusionOk="0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4" extrusionOk="0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1" extrusionOk="0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50" extrusionOk="0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avLst/>
                <a:gdLst/>
                <a:ahLst/>
                <a:cxnLst/>
                <a:rect l="l" t="t" r="r" b="b"/>
                <a:pathLst>
                  <a:path w="7" h="33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4" extrusionOk="0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8" extrusionOk="0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997" extrusionOk="0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4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9" name="Google Shape;1119;p41"/>
          <p:cNvSpPr txBox="1">
            <a:spLocks noGrp="1"/>
          </p:cNvSpPr>
          <p:nvPr>
            <p:ph type="title"/>
          </p:nvPr>
        </p:nvSpPr>
        <p:spPr>
          <a:xfrm>
            <a:off x="96300" y="269500"/>
            <a:ext cx="8951400" cy="445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Frequency of Buses Dispatched for Peak VS Off Peak Hour </a:t>
            </a:r>
            <a:endParaRPr sz="1900" b="1"/>
          </a:p>
        </p:txBody>
      </p:sp>
      <p:pic>
        <p:nvPicPr>
          <p:cNvPr id="1120" name="Google Shape;1120;p41"/>
          <p:cNvPicPr preferRelativeResize="0"/>
          <p:nvPr/>
        </p:nvPicPr>
        <p:blipFill rotWithShape="1">
          <a:blip r:embed="rId3">
            <a:alphaModFix/>
          </a:blip>
          <a:srcRect l="1787" t="5322" b="6988"/>
          <a:stretch/>
        </p:blipFill>
        <p:spPr>
          <a:xfrm>
            <a:off x="1279675" y="807350"/>
            <a:ext cx="6584625" cy="21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41"/>
          <p:cNvSpPr txBox="1"/>
          <p:nvPr/>
        </p:nvSpPr>
        <p:spPr>
          <a:xfrm>
            <a:off x="190175" y="3383400"/>
            <a:ext cx="8763600" cy="92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Just comparing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peak and off 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Express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routes,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generally dispatch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more buses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than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off 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Trunk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routes,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peak hour and off 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generally dispatch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same amount of buses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Feeder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 during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bus routes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 and without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dispatch generally the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same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amount of buses, while 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off 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, routes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without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generally dispatch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fewer buses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than those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22" name="Google Shape;1122;p41"/>
          <p:cNvSpPr txBox="1"/>
          <p:nvPr/>
        </p:nvSpPr>
        <p:spPr>
          <a:xfrm>
            <a:off x="190163" y="4354350"/>
            <a:ext cx="8763600" cy="73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Express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bus routes, routes with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has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more buses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dispatched than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 without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For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Trunk and Feeder 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bus routes, routes with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interchanges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have buses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more consistently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dispatched than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without interchange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 In conclusion, different </a:t>
            </a:r>
            <a:r>
              <a:rPr lang="en" sz="1200" b="1">
                <a:latin typeface="Jost"/>
                <a:ea typeface="Jost"/>
                <a:cs typeface="Jost"/>
                <a:sym typeface="Jost"/>
              </a:rPr>
              <a:t>bus categories can have different frequency of buses dispatched in peak and off peak hour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23" name="Google Shape;1123;p41"/>
          <p:cNvSpPr txBox="1"/>
          <p:nvPr/>
        </p:nvSpPr>
        <p:spPr>
          <a:xfrm>
            <a:off x="143250" y="2966550"/>
            <a:ext cx="8857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ost"/>
                <a:ea typeface="Jost"/>
                <a:cs typeface="Jost"/>
                <a:sym typeface="Jost"/>
              </a:rPr>
              <a:t>Note that since there are </a:t>
            </a:r>
            <a:r>
              <a:rPr lang="en" sz="1200" i="1">
                <a:latin typeface="Jost"/>
                <a:ea typeface="Jost"/>
                <a:cs typeface="Jost"/>
                <a:sym typeface="Jost"/>
              </a:rPr>
              <a:t>too many variables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to compare here, I have included a</a:t>
            </a:r>
            <a:r>
              <a:rPr lang="en" sz="1200" i="1">
                <a:latin typeface="Jost"/>
                <a:ea typeface="Jost"/>
                <a:cs typeface="Jost"/>
                <a:sym typeface="Jost"/>
              </a:rPr>
              <a:t> dropdown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 to focus the scope on </a:t>
            </a:r>
            <a:r>
              <a:rPr lang="en" sz="1200" i="1">
                <a:latin typeface="Jost"/>
                <a:ea typeface="Jost"/>
                <a:cs typeface="Jost"/>
                <a:sym typeface="Jost"/>
              </a:rPr>
              <a:t>1 category at a time</a:t>
            </a:r>
            <a:r>
              <a:rPr lang="en" sz="1200">
                <a:latin typeface="Jost"/>
                <a:ea typeface="Jost"/>
                <a:cs typeface="Jost"/>
                <a:sym typeface="Jost"/>
              </a:rPr>
              <a:t>.</a:t>
            </a:r>
            <a:endParaRPr sz="1200"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1124" name="Google Shape;1124;p41"/>
          <p:cNvPicPr preferRelativeResize="0"/>
          <p:nvPr/>
        </p:nvPicPr>
        <p:blipFill rotWithShape="1">
          <a:blip r:embed="rId4">
            <a:alphaModFix/>
          </a:blip>
          <a:srcRect l="2104" t="5121" b="7770"/>
          <a:stretch/>
        </p:blipFill>
        <p:spPr>
          <a:xfrm>
            <a:off x="1279675" y="787100"/>
            <a:ext cx="6584625" cy="21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41"/>
          <p:cNvPicPr preferRelativeResize="0"/>
          <p:nvPr/>
        </p:nvPicPr>
        <p:blipFill rotWithShape="1">
          <a:blip r:embed="rId5">
            <a:alphaModFix/>
          </a:blip>
          <a:srcRect l="2104" t="5474" b="7773"/>
          <a:stretch/>
        </p:blipFill>
        <p:spPr>
          <a:xfrm>
            <a:off x="1230025" y="807350"/>
            <a:ext cx="6634274" cy="21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41"/>
          <p:cNvPicPr preferRelativeResize="0"/>
          <p:nvPr/>
        </p:nvPicPr>
        <p:blipFill rotWithShape="1">
          <a:blip r:embed="rId6">
            <a:alphaModFix/>
          </a:blip>
          <a:srcRect l="2104" t="6529" b="7780"/>
          <a:stretch/>
        </p:blipFill>
        <p:spPr>
          <a:xfrm>
            <a:off x="1230025" y="790300"/>
            <a:ext cx="6634274" cy="21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41"/>
          <p:cNvSpPr txBox="1"/>
          <p:nvPr/>
        </p:nvSpPr>
        <p:spPr>
          <a:xfrm>
            <a:off x="190175" y="1402025"/>
            <a:ext cx="887700" cy="8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Jost"/>
                <a:ea typeface="Jost"/>
                <a:cs typeface="Jost"/>
                <a:sym typeface="Jost"/>
              </a:rPr>
              <a:t>* This slide is animated (use slideshow to view full content)</a:t>
            </a:r>
            <a:endParaRPr sz="900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admaps Theme for Business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888888"/>
      </a:lt2>
      <a:accent1>
        <a:srgbClr val="FF7340"/>
      </a:accent1>
      <a:accent2>
        <a:srgbClr val="FCD51E"/>
      </a:accent2>
      <a:accent3>
        <a:srgbClr val="27CCCB"/>
      </a:accent3>
      <a:accent4>
        <a:srgbClr val="6A69F6"/>
      </a:accent4>
      <a:accent5>
        <a:srgbClr val="B56C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2746</Words>
  <Application>Microsoft Office PowerPoint</Application>
  <PresentationFormat>On-screen Show (16:9)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Jost</vt:lpstr>
      <vt:lpstr>Bebas Neue</vt:lpstr>
      <vt:lpstr>PT Serif</vt:lpstr>
      <vt:lpstr>Calibri</vt:lpstr>
      <vt:lpstr>Arial</vt:lpstr>
      <vt:lpstr>Roadmaps Theme for Business by Slidesgo</vt:lpstr>
      <vt:lpstr>Analysis on SG Public Transport (Trains/Buses)</vt:lpstr>
      <vt:lpstr>Objectives</vt:lpstr>
      <vt:lpstr>Nature of Cleaned Datasets</vt:lpstr>
      <vt:lpstr>Cleaning Datasets (Buses)</vt:lpstr>
      <vt:lpstr>Cleaning Datasets (Trains)</vt:lpstr>
      <vt:lpstr>PowerPoint Presentation</vt:lpstr>
      <vt:lpstr>Distribution of Bus Route Distance for Feeder, Trunk &amp; Express Buses</vt:lpstr>
      <vt:lpstr>Distance of Bus Routes VS Frequency of Bus Dispatched During Peak &amp; Off Peak Hour</vt:lpstr>
      <vt:lpstr>Frequency of Buses Dispatched for Peak VS Off Peak Hour </vt:lpstr>
      <vt:lpstr>Trend of Rail Length for MRT &amp; LRT from 2002-2021</vt:lpstr>
      <vt:lpstr>Trend of Average Daily Distance &amp; Daily Ridership of MRT &amp; LRT from 2011-2021</vt:lpstr>
      <vt:lpstr>Reliability of MRT Lines Across 2018-2022</vt:lpstr>
      <vt:lpstr>Conclusion 1</vt:lpstr>
      <vt:lpstr>Conclusion 2</vt:lpstr>
      <vt:lpstr>Thank You!</vt:lpstr>
      <vt:lpstr>References (Original Datasets)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SG Public Transport (Trains/Buses)</dc:title>
  <cp:lastModifiedBy>TAN WEN TAO BRYAN</cp:lastModifiedBy>
  <cp:revision>1</cp:revision>
  <dcterms:modified xsi:type="dcterms:W3CDTF">2023-02-02T09:23:00Z</dcterms:modified>
</cp:coreProperties>
</file>