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9"/>
  </p:notesMasterIdLst>
  <p:sldIdLst>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1C132-0EA0-45BC-8E56-3D27405834F3}" type="datetimeFigureOut">
              <a:rPr lang="en-US" smtClean="0"/>
              <a:t>8/8/2016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C819A-135C-43F3-9048-7B2E20DFC39E}" type="slidenum">
              <a:rPr lang="en-US" smtClean="0"/>
              <a:t>‹#›</a:t>
            </a:fld>
            <a:endParaRPr lang="en-US"/>
          </a:p>
        </p:txBody>
      </p:sp>
    </p:spTree>
    <p:extLst>
      <p:ext uri="{BB962C8B-B14F-4D97-AF65-F5344CB8AC3E}">
        <p14:creationId xmlns:p14="http://schemas.microsoft.com/office/powerpoint/2010/main" val="310990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sz="900" baseline="0" dirty="0"/>
          </a:p>
        </p:txBody>
      </p:sp>
      <p:sp>
        <p:nvSpPr>
          <p:cNvPr id="4" name="Header Placeholder 3"/>
          <p:cNvSpPr>
            <a:spLocks noGrp="1"/>
          </p:cNvSpPr>
          <p:nvPr>
            <p:ph type="hdr" sz="quarter"/>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4"/>
          </p:nvPr>
        </p:nvSpPr>
        <p:spPr/>
        <p:txBody>
          <a:bodyPr/>
          <a:lstStyle/>
          <a:p>
            <a:pPr marL="0" marR="0" lvl="0" indent="0" defTabSz="9310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F7733D6C-4BFC-AD4C-B77E-9F18E9698CDB}" type="datetime1">
              <a:rPr kumimoji="0" lang="en-US" sz="1200" b="0" i="0" u="none" strike="noStrike" kern="0" cap="none" spc="0" normalizeH="0" baseline="0" noProof="0">
                <a:ln>
                  <a:noFill/>
                </a:ln>
                <a:solidFill>
                  <a:prstClr val="black"/>
                </a:solidFill>
                <a:effectLst/>
                <a:uLnTx/>
                <a:uFillTx/>
                <a:latin typeface="Calibri" charset="0"/>
                <a:ea typeface="ＭＳ Ｐゴシック" charset="0"/>
                <a:cs typeface="MS PGothic" charset="0"/>
              </a:rPr>
              <a:pPr marL="0" marR="0" lvl="0" indent="0" defTabSz="914400" eaLnBrk="1" fontAlgn="auto" latinLnBrk="0" hangingPunct="1">
                <a:lnSpc>
                  <a:spcPct val="100000"/>
                </a:lnSpc>
                <a:spcBef>
                  <a:spcPts val="0"/>
                </a:spcBef>
                <a:spcAft>
                  <a:spcPts val="0"/>
                </a:spcAft>
                <a:buClrTx/>
                <a:buSzTx/>
                <a:buFontTx/>
                <a:buNone/>
                <a:tabLst/>
                <a:defRPr/>
              </a:pPr>
              <a:t>8/8/2016</a:t>
            </a:fld>
            <a:endParaRPr kumimoji="0" lang="en-US" sz="1200" b="0" i="0" u="none" strike="noStrike" kern="0" cap="none" spc="0" normalizeH="0" baseline="0" noProof="0">
              <a:ln>
                <a:noFill/>
              </a:ln>
              <a:solidFill>
                <a:prstClr val="black"/>
              </a:solidFill>
              <a:effectLst/>
              <a:uLnTx/>
              <a:uFillTx/>
              <a:latin typeface="Calibri" charset="0"/>
              <a:ea typeface="ＭＳ Ｐゴシック" charset="0"/>
              <a:cs typeface="MS PGothic"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56730852-60DF-A64A-BAD3-05EA9A4B1A18}" type="slidenum">
              <a:rPr kumimoji="0" lang="en-US" sz="1200" b="0" i="0" u="none" strike="noStrike" kern="0" cap="none" spc="0" normalizeH="0" baseline="0" noProof="0">
                <a:ln>
                  <a:noFill/>
                </a:ln>
                <a:solidFill>
                  <a:prstClr val="black"/>
                </a:solidFill>
                <a:effectLst/>
                <a:uLnTx/>
                <a:uFillTx/>
                <a:latin typeface="Calibri" charset="0"/>
                <a:ea typeface="ＭＳ Ｐゴシック" charset="0"/>
                <a:cs typeface="MS PGothic" charset="0"/>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prstClr val="black"/>
              </a:solidFill>
              <a:effectLst/>
              <a:uLnTx/>
              <a:uFillTx/>
              <a:latin typeface="Calibri" charset="0"/>
              <a:ea typeface="ＭＳ Ｐゴシック" charset="0"/>
              <a:cs typeface="MS PGothic" charset="0"/>
            </a:endParaRPr>
          </a:p>
        </p:txBody>
      </p:sp>
    </p:spTree>
    <p:extLst>
      <p:ext uri="{BB962C8B-B14F-4D97-AF65-F5344CB8AC3E}">
        <p14:creationId xmlns:p14="http://schemas.microsoft.com/office/powerpoint/2010/main" val="275966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BE21FC6-01EC-4D3B-B84E-BAA56425899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9609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BE21FC6-01EC-4D3B-B84E-BAA56425899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88474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BE21FC6-01EC-4D3B-B84E-BAA56425899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8302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40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5032"/>
          </a:xfrm>
          <a:prstGeom prst="rect">
            <a:avLst/>
          </a:prstGeom>
        </p:spPr>
        <p:txBody>
          <a:bodyPr/>
          <a:lstStyle>
            <a:lvl1pPr>
              <a:defRPr sz="4000">
                <a:latin typeface="Segoe Pro Light" panose="020B03020405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356189"/>
            <a:ext cx="10515600" cy="4820774"/>
          </a:xfrm>
          <a:prstGeom prst="rect">
            <a:avLst/>
          </a:prstGeom>
        </p:spPr>
        <p:txBody>
          <a:bodyPr/>
          <a:lstStyle>
            <a:lvl1pPr marL="0" indent="0">
              <a:buNone/>
              <a:defRPr>
                <a:latin typeface="Segoe Pro Light" panose="020B0302040504020203" pitchFamily="34" charset="0"/>
              </a:defRPr>
            </a:lvl1pPr>
            <a:lvl2pPr marL="457200" indent="0">
              <a:buNone/>
              <a:defRPr>
                <a:latin typeface="Segoe Pro Light" panose="020B0302040504020203" pitchFamily="34" charset="0"/>
              </a:defRPr>
            </a:lvl2pPr>
            <a:lvl3pPr marL="914400" indent="0">
              <a:buNone/>
              <a:defRPr>
                <a:latin typeface="Segoe Pro Light" panose="020B0302040504020203" pitchFamily="34" charset="0"/>
              </a:defRPr>
            </a:lvl3pPr>
            <a:lvl4pPr marL="1371600" indent="0">
              <a:buNone/>
              <a:defRPr>
                <a:latin typeface="Segoe Pro Light" panose="020B0302040504020203" pitchFamily="34" charset="0"/>
              </a:defRPr>
            </a:lvl4pPr>
            <a:lvl5pPr marL="1828800" indent="0">
              <a:buNone/>
              <a:defRPr>
                <a:latin typeface="Segoe Pro Light" panose="020B03020405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106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6"/>
            <a:ext cx="10515600" cy="765032"/>
          </a:xfrm>
          <a:prstGeom prst="rect">
            <a:avLst/>
          </a:prstGeom>
        </p:spPr>
        <p:txBody>
          <a:bodyPr/>
          <a:lstStyle>
            <a:lvl1pPr>
              <a:defRPr sz="4000">
                <a:latin typeface="Segoe Pro Light" panose="020B0302040504020203" pitchFamily="34" charset="0"/>
              </a:defRPr>
            </a:lvl1pPr>
          </a:lstStyle>
          <a:p>
            <a:r>
              <a:rPr lang="en-US"/>
              <a:t>Click to edit Master title style</a:t>
            </a:r>
          </a:p>
        </p:txBody>
      </p:sp>
    </p:spTree>
    <p:extLst>
      <p:ext uri="{BB962C8B-B14F-4D97-AF65-F5344CB8AC3E}">
        <p14:creationId xmlns:p14="http://schemas.microsoft.com/office/powerpoint/2010/main" val="401859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0191"/>
            <a:ext cx="10515600" cy="4354830"/>
          </a:xfrm>
          <a:prstGeom prst="rect">
            <a:avLst/>
          </a:prstGeom>
        </p:spPr>
        <p:txBody>
          <a:bodyPr/>
          <a:lstStyle>
            <a:lvl1pPr marL="0" indent="0">
              <a:buNone/>
              <a:defRPr>
                <a:latin typeface="Segoe Pro Light" panose="020B0302040504020203" pitchFamily="34" charset="0"/>
              </a:defRPr>
            </a:lvl1pPr>
            <a:lvl2pPr marL="457200" indent="0">
              <a:buNone/>
              <a:defRPr>
                <a:latin typeface="Segoe Pro Light" panose="020B0302040504020203" pitchFamily="34" charset="0"/>
              </a:defRPr>
            </a:lvl2pPr>
            <a:lvl3pPr marL="914400" indent="0">
              <a:buNone/>
              <a:defRPr>
                <a:latin typeface="Segoe Pro Light" panose="020B0302040504020203" pitchFamily="34" charset="0"/>
              </a:defRPr>
            </a:lvl3pPr>
            <a:lvl4pPr marL="1371600" indent="0">
              <a:buNone/>
              <a:defRPr>
                <a:latin typeface="Segoe Pro Light" panose="020B0302040504020203" pitchFamily="34" charset="0"/>
              </a:defRPr>
            </a:lvl4pPr>
            <a:lvl5pPr marL="1828800" indent="0">
              <a:buNone/>
              <a:defRPr>
                <a:latin typeface="Segoe Pro Light" panose="020B03020405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22275" y="228600"/>
            <a:ext cx="9532938" cy="936625"/>
          </a:xfrm>
          <a:prstGeom prst="rect">
            <a:avLst/>
          </a:prstGeom>
        </p:spPr>
        <p:txBody>
          <a:bodyPr/>
          <a:lstStyle>
            <a:lvl1pPr marL="0" indent="0">
              <a:buNone/>
              <a:defRPr sz="4000">
                <a:solidFill>
                  <a:schemeClr val="bg1"/>
                </a:solidFill>
                <a:latin typeface="Segoe Pro Light" panose="020B0302040504020203" pitchFamily="34" charset="0"/>
              </a:defRPr>
            </a:lvl1pPr>
            <a:lvl2pPr marL="457200" indent="0">
              <a:buNone/>
              <a:defRPr sz="4400">
                <a:solidFill>
                  <a:schemeClr val="bg1"/>
                </a:solidFill>
                <a:latin typeface="Segoe Pro Light" panose="020B0302040504020203" pitchFamily="34" charset="0"/>
              </a:defRPr>
            </a:lvl2pPr>
            <a:lvl3pPr marL="914400" indent="0">
              <a:buNone/>
              <a:defRPr sz="4400">
                <a:solidFill>
                  <a:schemeClr val="bg1"/>
                </a:solidFill>
                <a:latin typeface="Segoe Pro Light" panose="020B0302040504020203" pitchFamily="34" charset="0"/>
              </a:defRPr>
            </a:lvl3pPr>
            <a:lvl4pPr marL="1371600" indent="0">
              <a:buNone/>
              <a:defRPr sz="4400">
                <a:solidFill>
                  <a:schemeClr val="bg1"/>
                </a:solidFill>
                <a:latin typeface="Segoe Pro Light" panose="020B0302040504020203" pitchFamily="34" charset="0"/>
              </a:defRPr>
            </a:lvl4pPr>
            <a:lvl5pPr marL="1828800" indent="0">
              <a:buNone/>
              <a:defRPr sz="4400">
                <a:solidFill>
                  <a:schemeClr val="bg1"/>
                </a:solidFill>
                <a:latin typeface="Segoe Pro Light" panose="020B03020405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253609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Rectangle 5"/>
          <p:cNvSpPr/>
          <p:nvPr userDrawn="1"/>
        </p:nvSpPr>
        <p:spPr bwMode="auto">
          <a:xfrm>
            <a:off x="269239" y="291073"/>
            <a:ext cx="6276530" cy="6278977"/>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59" tIns="143407" rIns="179259" bIns="143407"/>
          <a:lstStyle/>
          <a:p>
            <a:pPr algn="ctr" defTabSz="913938"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15138" y="552661"/>
            <a:ext cx="1229472" cy="2628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375953" y="1413025"/>
            <a:ext cx="6171371" cy="2488894"/>
          </a:xfrm>
          <a:prstGeom prst="rect">
            <a:avLst/>
          </a:prstGeom>
        </p:spPr>
        <p:txBody>
          <a:bodyPr/>
          <a:lstStyle>
            <a:lvl1pPr>
              <a:defRPr sz="5881" baseline="0">
                <a:solidFill>
                  <a:schemeClr val="bg1"/>
                </a:solidFill>
              </a:defRPr>
            </a:lvl1pPr>
          </a:lstStyle>
          <a:p>
            <a:r>
              <a:rPr lang="en-US"/>
              <a:t>Click to edit Master title style</a:t>
            </a:r>
            <a:endParaRPr lang="en-US" dirty="0"/>
          </a:p>
        </p:txBody>
      </p:sp>
      <p:sp>
        <p:nvSpPr>
          <p:cNvPr id="19" name="Subtitle 2"/>
          <p:cNvSpPr>
            <a:spLocks noGrp="1"/>
          </p:cNvSpPr>
          <p:nvPr>
            <p:ph type="subTitle" idx="1"/>
          </p:nvPr>
        </p:nvSpPr>
        <p:spPr>
          <a:xfrm>
            <a:off x="375958" y="5296816"/>
            <a:ext cx="5720046" cy="607067"/>
          </a:xfrm>
          <a:prstGeom prst="rect">
            <a:avLst/>
          </a:prstGeom>
        </p:spPr>
        <p:txBody>
          <a:bodyPr anchor="ctr"/>
          <a:lstStyle>
            <a:lvl1pPr marL="0" indent="0" algn="l">
              <a:lnSpc>
                <a:spcPct val="100000"/>
              </a:lnSpc>
              <a:spcBef>
                <a:spcPts val="0"/>
              </a:spcBef>
              <a:buNone/>
              <a:defRPr sz="1567">
                <a:solidFill>
                  <a:schemeClr val="bg1"/>
                </a:solidFill>
                <a:latin typeface="+mj-lt"/>
              </a:defRPr>
            </a:lvl1pPr>
            <a:lvl2pPr marL="448112" indent="0" algn="ctr">
              <a:buNone/>
              <a:defRPr>
                <a:solidFill>
                  <a:schemeClr val="tx1">
                    <a:tint val="75000"/>
                  </a:schemeClr>
                </a:solidFill>
              </a:defRPr>
            </a:lvl2pPr>
            <a:lvl3pPr marL="896225" indent="0" algn="ctr">
              <a:buNone/>
              <a:defRPr>
                <a:solidFill>
                  <a:schemeClr val="tx1">
                    <a:tint val="75000"/>
                  </a:schemeClr>
                </a:solidFill>
              </a:defRPr>
            </a:lvl3pPr>
            <a:lvl4pPr marL="1344336" indent="0" algn="ctr">
              <a:buNone/>
              <a:defRPr>
                <a:solidFill>
                  <a:schemeClr val="tx1">
                    <a:tint val="75000"/>
                  </a:schemeClr>
                </a:solidFill>
              </a:defRPr>
            </a:lvl4pPr>
            <a:lvl5pPr marL="1792450" indent="0" algn="ctr">
              <a:buNone/>
              <a:defRPr>
                <a:solidFill>
                  <a:schemeClr val="tx1">
                    <a:tint val="75000"/>
                  </a:schemeClr>
                </a:solidFill>
              </a:defRPr>
            </a:lvl5pPr>
            <a:lvl6pPr marL="2240563" indent="0" algn="ctr">
              <a:buNone/>
              <a:defRPr>
                <a:solidFill>
                  <a:schemeClr val="tx1">
                    <a:tint val="75000"/>
                  </a:schemeClr>
                </a:solidFill>
              </a:defRPr>
            </a:lvl6pPr>
            <a:lvl7pPr marL="2688675" indent="0" algn="ctr">
              <a:buNone/>
              <a:defRPr>
                <a:solidFill>
                  <a:schemeClr val="tx1">
                    <a:tint val="75000"/>
                  </a:schemeClr>
                </a:solidFill>
              </a:defRPr>
            </a:lvl7pPr>
            <a:lvl8pPr marL="3136786" indent="0" algn="ctr">
              <a:buNone/>
              <a:defRPr>
                <a:solidFill>
                  <a:schemeClr val="tx1">
                    <a:tint val="75000"/>
                  </a:schemeClr>
                </a:solidFill>
              </a:defRPr>
            </a:lvl8pPr>
            <a:lvl9pPr marL="358489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3601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0191"/>
            <a:ext cx="10515600" cy="4354830"/>
          </a:xfrm>
          <a:prstGeom prst="rect">
            <a:avLst/>
          </a:prstGeom>
        </p:spPr>
        <p:txBody>
          <a:bodyPr/>
          <a:lstStyle>
            <a:lvl1pPr marL="0" indent="0">
              <a:buNone/>
              <a:defRPr>
                <a:latin typeface="Segoe Pro Light" panose="020B0302040504020203" pitchFamily="34" charset="0"/>
              </a:defRPr>
            </a:lvl1pPr>
            <a:lvl2pPr marL="457200" indent="0">
              <a:buNone/>
              <a:defRPr>
                <a:latin typeface="Segoe Pro Light" panose="020B0302040504020203" pitchFamily="34" charset="0"/>
              </a:defRPr>
            </a:lvl2pPr>
            <a:lvl3pPr marL="914400" indent="0">
              <a:buNone/>
              <a:defRPr>
                <a:latin typeface="Segoe Pro Light" panose="020B0302040504020203" pitchFamily="34" charset="0"/>
              </a:defRPr>
            </a:lvl3pPr>
            <a:lvl4pPr marL="1371600" indent="0">
              <a:buNone/>
              <a:defRPr>
                <a:latin typeface="Segoe Pro Light" panose="020B0302040504020203" pitchFamily="34" charset="0"/>
              </a:defRPr>
            </a:lvl4pPr>
            <a:lvl5pPr marL="1828800" indent="0">
              <a:buNone/>
              <a:defRPr>
                <a:latin typeface="Segoe Pro Light" panose="020B03020405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22275" y="228600"/>
            <a:ext cx="9532938" cy="936625"/>
          </a:xfrm>
          <a:prstGeom prst="rect">
            <a:avLst/>
          </a:prstGeom>
        </p:spPr>
        <p:txBody>
          <a:bodyPr/>
          <a:lstStyle>
            <a:lvl1pPr marL="0" indent="0">
              <a:buNone/>
              <a:defRPr sz="4000">
                <a:solidFill>
                  <a:schemeClr val="bg1"/>
                </a:solidFill>
                <a:latin typeface="Segoe Pro Light" panose="020B0302040504020203" pitchFamily="34" charset="0"/>
              </a:defRPr>
            </a:lvl1pPr>
            <a:lvl2pPr marL="457200" indent="0">
              <a:buNone/>
              <a:defRPr sz="4400">
                <a:solidFill>
                  <a:schemeClr val="bg1"/>
                </a:solidFill>
                <a:latin typeface="Segoe Pro Light" panose="020B0302040504020203" pitchFamily="34" charset="0"/>
              </a:defRPr>
            </a:lvl2pPr>
            <a:lvl3pPr marL="914400" indent="0">
              <a:buNone/>
              <a:defRPr sz="4400">
                <a:solidFill>
                  <a:schemeClr val="bg1"/>
                </a:solidFill>
                <a:latin typeface="Segoe Pro Light" panose="020B0302040504020203" pitchFamily="34" charset="0"/>
              </a:defRPr>
            </a:lvl3pPr>
            <a:lvl4pPr marL="1371600" indent="0">
              <a:buNone/>
              <a:defRPr sz="4400">
                <a:solidFill>
                  <a:schemeClr val="bg1"/>
                </a:solidFill>
                <a:latin typeface="Segoe Pro Light" panose="020B0302040504020203" pitchFamily="34" charset="0"/>
              </a:defRPr>
            </a:lvl4pPr>
            <a:lvl5pPr marL="1828800" indent="0">
              <a:buNone/>
              <a:defRPr sz="4400">
                <a:solidFill>
                  <a:schemeClr val="bg1"/>
                </a:solidFill>
                <a:latin typeface="Segoe Pro Light" panose="020B03020405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391831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1" y="228675"/>
            <a:ext cx="11151917" cy="637097"/>
          </a:xfrm>
          <a:prstGeom prst="rect">
            <a:avLst/>
          </a:prstGeom>
        </p:spPr>
        <p:txBody>
          <a:bodyPr>
            <a:noAutofit/>
          </a:bodyPr>
          <a:lstStyle>
            <a:lvl1pPr algn="l">
              <a:defRPr lang="en-US" sz="4400" kern="1200" dirty="0">
                <a:solidFill>
                  <a:schemeClr val="tx1">
                    <a:lumMod val="65000"/>
                    <a:lumOff val="35000"/>
                  </a:schemeClr>
                </a:solidFill>
                <a:latin typeface="Segoe UI Light" panose="020B0502040204020203" pitchFamily="34" charset="0"/>
                <a:ea typeface="+mj-ea"/>
                <a:cs typeface="Segoe UI Light" panose="020B0502040204020203" pitchFamily="34" charset="0"/>
              </a:defRPr>
            </a:lvl1pPr>
          </a:lstStyle>
          <a:p>
            <a:r>
              <a:rPr lang="en-US" dirty="0"/>
              <a:t>Click to edit Master title style</a:t>
            </a:r>
          </a:p>
        </p:txBody>
      </p:sp>
      <p:sp>
        <p:nvSpPr>
          <p:cNvPr id="5" name="Text Placeholder 4"/>
          <p:cNvSpPr>
            <a:spLocks noGrp="1"/>
          </p:cNvSpPr>
          <p:nvPr>
            <p:ph type="body" sz="quarter" idx="10"/>
          </p:nvPr>
        </p:nvSpPr>
        <p:spPr>
          <a:xfrm>
            <a:off x="519251" y="1447804"/>
            <a:ext cx="11151917" cy="988052"/>
          </a:xfrm>
          <a:prstGeom prst="rect">
            <a:avLst/>
          </a:prstGeom>
        </p:spPr>
        <p:txBody>
          <a:bodyPr/>
          <a:lstStyle>
            <a:lvl1pPr marL="2667" indent="0">
              <a:spcBef>
                <a:spcPts val="0"/>
              </a:spcBef>
              <a:spcAft>
                <a:spcPts val="756"/>
              </a:spcAft>
              <a:buSzPct val="80000"/>
              <a:buFont typeface="Arial" pitchFamily="34" charset="0"/>
              <a:buNone/>
              <a:defRPr sz="3400" spc="-84" baseline="0">
                <a:gradFill>
                  <a:gsLst>
                    <a:gs pos="0">
                      <a:srgbClr val="595959"/>
                    </a:gs>
                    <a:gs pos="86000">
                      <a:srgbClr val="595959"/>
                    </a:gs>
                  </a:gsLst>
                  <a:lin ang="5400000" scaled="0"/>
                </a:gradFill>
                <a:latin typeface="Segoe UI Light" pitchFamily="34" charset="0"/>
              </a:defRPr>
            </a:lvl1pPr>
            <a:lvl2pPr marL="2667" indent="0">
              <a:spcBef>
                <a:spcPts val="0"/>
              </a:spcBef>
              <a:buSzPct val="80000"/>
              <a:buFont typeface="Arial" pitchFamily="34" charset="0"/>
              <a:buNone/>
              <a:defRPr sz="1700" spc="-42" baseline="0">
                <a:gradFill>
                  <a:gsLst>
                    <a:gs pos="0">
                      <a:srgbClr val="595959"/>
                    </a:gs>
                    <a:gs pos="86000">
                      <a:srgbClr val="595959"/>
                    </a:gs>
                  </a:gsLst>
                  <a:lin ang="5400000" scaled="0"/>
                </a:gradFill>
              </a:defRPr>
            </a:lvl2pPr>
            <a:lvl3pPr marL="1057319" indent="-33866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347982" indent="-2906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630645" indent="-28266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11384" y="6431696"/>
            <a:ext cx="946784" cy="371288"/>
          </a:xfrm>
          <a:prstGeom prst="rect">
            <a:avLst/>
          </a:prstGeom>
        </p:spPr>
      </p:pic>
    </p:spTree>
    <p:extLst>
      <p:ext uri="{BB962C8B-B14F-4D97-AF65-F5344CB8AC3E}">
        <p14:creationId xmlns:p14="http://schemas.microsoft.com/office/powerpoint/2010/main" val="1877964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66" y="1"/>
            <a:ext cx="12191377" cy="6858623"/>
          </a:xfrm>
          <a:prstGeom prst="rect">
            <a:avLst/>
          </a:prstGeom>
        </p:spPr>
      </p:pic>
      <p:sp>
        <p:nvSpPr>
          <p:cNvPr id="6" name="Rectangle 5"/>
          <p:cNvSpPr/>
          <p:nvPr userDrawn="1"/>
        </p:nvSpPr>
        <p:spPr bwMode="gray">
          <a:xfrm>
            <a:off x="0" y="4773828"/>
            <a:ext cx="12192000" cy="208417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440624" y="6171617"/>
            <a:ext cx="4482123"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algn="r" defTabSz="913675" eaLnBrk="0" hangingPunct="0"/>
            <a:r>
              <a:rPr lang="en-US" sz="686" dirty="0">
                <a:gradFill>
                  <a:gsLst>
                    <a:gs pos="12389">
                      <a:srgbClr val="FFFFFF"/>
                    </a:gs>
                    <a:gs pos="54000">
                      <a:srgbClr val="FFFFFF"/>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0204" y="5471929"/>
            <a:ext cx="3227129" cy="687975"/>
          </a:xfrm>
          <a:prstGeom prst="rect">
            <a:avLst/>
          </a:prstGeom>
        </p:spPr>
      </p:pic>
    </p:spTree>
    <p:extLst>
      <p:ext uri="{BB962C8B-B14F-4D97-AF65-F5344CB8AC3E}">
        <p14:creationId xmlns:p14="http://schemas.microsoft.com/office/powerpoint/2010/main" val="313904092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883" y="263526"/>
            <a:ext cx="11176594" cy="793824"/>
          </a:xfrm>
          <a:prstGeom prst="rect">
            <a:avLst/>
          </a:prstGeom>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81883" y="1198230"/>
            <a:ext cx="11176594" cy="4762833"/>
          </a:xfrm>
          <a:prstGeom prst="rect">
            <a:avLst/>
          </a:prstGeom>
        </p:spPr>
        <p:txBody>
          <a:bodyPr/>
          <a:lstStyle>
            <a:lvl1pPr marL="0" indent="0">
              <a:buNone/>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4204765" y="6582118"/>
            <a:ext cx="3782469" cy="161583"/>
          </a:xfrm>
          <a:prstGeom prst="rect">
            <a:avLst/>
          </a:prstGeom>
          <a:noFill/>
        </p:spPr>
        <p:txBody>
          <a:bodyPr wrap="none" lIns="0" tIns="0" rIns="0" bIns="0" rtlCol="0" anchor="ctr">
            <a:spAutoFit/>
          </a:bodyPr>
          <a:lstStyle/>
          <a:p>
            <a:pPr algn="ctr"/>
            <a:r>
              <a:rPr lang="en-US" sz="1050" spc="150" dirty="0">
                <a:gradFill>
                  <a:gsLst>
                    <a:gs pos="0">
                      <a:prstClr val="black">
                        <a:alpha val="50000"/>
                      </a:prstClr>
                    </a:gs>
                    <a:gs pos="86000">
                      <a:prstClr val="black">
                        <a:alpha val="50000"/>
                      </a:prst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85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bwMode="auto">
          <a:xfrm>
            <a:off x="1" y="5496609"/>
            <a:ext cx="12192000" cy="15007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72C6"/>
              </a:solidFill>
              <a:ea typeface="Segoe UI" pitchFamily="34" charset="0"/>
              <a:cs typeface="Segoe UI" pitchFamily="34" charset="0"/>
            </a:endParaRPr>
          </a:p>
        </p:txBody>
      </p:sp>
      <p:pic>
        <p:nvPicPr>
          <p:cNvPr id="12" name="Picture 11" descr="MS Logo White.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4640" y="6211329"/>
            <a:ext cx="1168715" cy="250567"/>
          </a:xfrm>
          <a:prstGeom prst="rect">
            <a:avLst/>
          </a:prstGeom>
        </p:spPr>
      </p:pic>
      <p:pic>
        <p:nvPicPr>
          <p:cNvPr id="13" name="Picture 12" descr="Ones-and-zeroes3.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484858" y="4870004"/>
            <a:ext cx="2751535" cy="1999749"/>
          </a:xfrm>
          <a:prstGeom prst="rect">
            <a:avLst/>
          </a:prstGeom>
        </p:spPr>
      </p:pic>
      <p:pic>
        <p:nvPicPr>
          <p:cNvPr id="14" name="Picture 13" descr="MS-Azure_rgb_Blk.pn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359584" y="151316"/>
            <a:ext cx="1660940" cy="382084"/>
          </a:xfrm>
          <a:prstGeom prst="rect">
            <a:avLst/>
          </a:prstGeom>
        </p:spPr>
      </p:pic>
    </p:spTree>
    <p:extLst>
      <p:ext uri="{BB962C8B-B14F-4D97-AF65-F5344CB8AC3E}">
        <p14:creationId xmlns:p14="http://schemas.microsoft.com/office/powerpoint/2010/main" val="1348810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bwMode="auto">
          <a:xfrm>
            <a:off x="1" y="0"/>
            <a:ext cx="12192000" cy="1354665"/>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6" name="Picture 15" descr="MS-Azure_rgb_Wht.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355988" y="147876"/>
            <a:ext cx="1629132" cy="382281"/>
          </a:xfrm>
          <a:prstGeom prst="rect">
            <a:avLst/>
          </a:prstGeom>
        </p:spPr>
      </p:pic>
      <p:pic>
        <p:nvPicPr>
          <p:cNvPr id="17" name="Picture 16" descr="Ones-and-zeroes2.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951" y="5483802"/>
            <a:ext cx="1911581" cy="1417149"/>
          </a:xfrm>
          <a:prstGeom prst="rect">
            <a:avLst/>
          </a:prstGeom>
        </p:spPr>
      </p:pic>
      <p:pic>
        <p:nvPicPr>
          <p:cNvPr id="18" name="Picture 17" descr="MS Logo.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04945" y="6474572"/>
            <a:ext cx="1134450" cy="248097"/>
          </a:xfrm>
          <a:prstGeom prst="rect">
            <a:avLst/>
          </a:prstGeom>
        </p:spPr>
      </p:pic>
    </p:spTree>
    <p:extLst>
      <p:ext uri="{BB962C8B-B14F-4D97-AF65-F5344CB8AC3E}">
        <p14:creationId xmlns:p14="http://schemas.microsoft.com/office/powerpoint/2010/main" val="169341925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sazrbb@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mailto:melin@microsoft.com" TargetMode="External"/><Relationship Id="rId3" Type="http://schemas.openxmlformats.org/officeDocument/2006/relationships/hyperlink" Target="mailto:Cho.Wiley@inventec.com" TargetMode="External"/><Relationship Id="rId7" Type="http://schemas.openxmlformats.org/officeDocument/2006/relationships/hyperlink" Target="mailto:reiser.wang@microsoft.com" TargetMode="External"/><Relationship Id="rId2" Type="http://schemas.openxmlformats.org/officeDocument/2006/relationships/hyperlink" Target="mailto:Hung.JamesJX@inventec.com" TargetMode="External"/><Relationship Id="rId1" Type="http://schemas.openxmlformats.org/officeDocument/2006/relationships/slideLayout" Target="../slideLayouts/slideLayout6.xml"/><Relationship Id="rId6" Type="http://schemas.openxmlformats.org/officeDocument/2006/relationships/hyperlink" Target="mailto:yukwenh@microsoft.com" TargetMode="External"/><Relationship Id="rId5" Type="http://schemas.openxmlformats.org/officeDocument/2006/relationships/hyperlink" Target="mailto:richardl@microsoft.com" TargetMode="External"/><Relationship Id="rId4" Type="http://schemas.openxmlformats.org/officeDocument/2006/relationships/hyperlink" Target="mailto:johnwen@microsof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410987" y="1116706"/>
            <a:ext cx="6238881" cy="1916953"/>
          </a:xfrm>
        </p:spPr>
        <p:txBody>
          <a:bodyPr vert="horz" wrap="square" lIns="179259" tIns="91427" rIns="179259" bIns="91427" rtlCol="0" anchor="t">
            <a:noAutofit/>
          </a:bodyPr>
          <a:lstStyle/>
          <a:p>
            <a:pPr defTabSz="914116">
              <a:defRPr/>
            </a:pPr>
            <a:r>
              <a:rPr lang="en-US" sz="5400" dirty="0">
                <a:latin typeface="Segoe UI Light"/>
                <a:ea typeface="+mn-ea"/>
                <a:cs typeface="Segoe UI Light"/>
              </a:rPr>
              <a:t>Commercial Avatar Platform</a:t>
            </a:r>
            <a:br>
              <a:rPr lang="en-US" sz="5400" dirty="0">
                <a:latin typeface="Segoe UI Light"/>
                <a:ea typeface="+mn-ea"/>
                <a:cs typeface="Segoe UI Light"/>
              </a:rPr>
            </a:br>
            <a:r>
              <a:rPr lang="en-US" sz="5400" dirty="0">
                <a:latin typeface="Segoe UI Light"/>
                <a:ea typeface="+mn-ea"/>
                <a:cs typeface="Segoe UI Light"/>
              </a:rPr>
              <a:t/>
            </a:r>
            <a:br>
              <a:rPr lang="en-US" sz="5400" dirty="0">
                <a:latin typeface="Segoe UI Light"/>
                <a:ea typeface="+mn-ea"/>
                <a:cs typeface="Segoe UI Light"/>
              </a:rPr>
            </a:br>
            <a:r>
              <a:rPr sz="5400" dirty="0">
                <a:latin typeface="Segoe UI Light"/>
                <a:ea typeface="+mn-ea"/>
                <a:cs typeface="Segoe UI Light"/>
              </a:rPr>
              <a:t/>
            </a:r>
            <a:br>
              <a:rPr sz="5400" dirty="0">
                <a:latin typeface="Segoe UI Light"/>
                <a:ea typeface="+mn-ea"/>
                <a:cs typeface="Segoe UI Light"/>
              </a:rPr>
            </a:br>
            <a:endParaRPr sz="5400" dirty="0">
              <a:latin typeface="Segoe UI Light"/>
              <a:ea typeface="+mn-ea"/>
              <a:cs typeface="Segoe UI Light"/>
            </a:endParaRPr>
          </a:p>
        </p:txBody>
      </p:sp>
      <p:sp>
        <p:nvSpPr>
          <p:cNvPr id="12290" name="Title 4"/>
          <p:cNvSpPr txBox="1">
            <a:spLocks/>
          </p:cNvSpPr>
          <p:nvPr/>
        </p:nvSpPr>
        <p:spPr bwMode="auto">
          <a:xfrm>
            <a:off x="279402" y="4293505"/>
            <a:ext cx="5556734" cy="10736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3352" tIns="89594" rIns="143352" bIns="89594"/>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defTabSz="913341" eaLnBrk="1" fontAlgn="base" latinLnBrk="0" hangingPunct="1">
              <a:lnSpc>
                <a:spcPct val="100000"/>
              </a:lnSpc>
              <a:spcBef>
                <a:spcPct val="0"/>
              </a:spcBef>
              <a:spcAft>
                <a:spcPts val="0"/>
              </a:spcAft>
              <a:buClrTx/>
              <a:buSzTx/>
              <a:buFontTx/>
              <a:buNone/>
              <a:tabLst/>
              <a:defRPr/>
            </a:pPr>
            <a:r>
              <a:rPr kumimoji="0" lang="en-US" sz="2157" b="0" i="0" u="none" strike="noStrike" kern="0" cap="none" spc="0" normalizeH="0" baseline="0" noProof="0" dirty="0">
                <a:ln>
                  <a:noFill/>
                </a:ln>
                <a:solidFill>
                  <a:srgbClr val="FFFFFF"/>
                </a:solidFill>
                <a:effectLst/>
                <a:uLnTx/>
                <a:uFillTx/>
                <a:latin typeface="Segoe UI Light" charset="0"/>
                <a:ea typeface="ＭＳ Ｐゴシック" charset="0"/>
                <a:cs typeface="Segoe UI" charset="0"/>
              </a:rPr>
              <a:t>Joe Lin</a:t>
            </a:r>
          </a:p>
          <a:p>
            <a:pPr marL="0" marR="0" lvl="0" indent="0" defTabSz="913341" eaLnBrk="1" fontAlgn="base" latinLnBrk="0" hangingPunct="1">
              <a:lnSpc>
                <a:spcPct val="100000"/>
              </a:lnSpc>
              <a:spcBef>
                <a:spcPct val="0"/>
              </a:spcBef>
              <a:spcAft>
                <a:spcPts val="0"/>
              </a:spcAft>
              <a:buClrTx/>
              <a:buSzTx/>
              <a:buFontTx/>
              <a:buNone/>
              <a:tabLst/>
              <a:defRPr/>
            </a:pPr>
            <a:r>
              <a:rPr kumimoji="0" lang="en-US" sz="2157" b="0" i="0" u="none" strike="noStrike" kern="0" cap="none" spc="0" normalizeH="0" baseline="0" noProof="0" dirty="0">
                <a:ln>
                  <a:noFill/>
                </a:ln>
                <a:solidFill>
                  <a:srgbClr val="FFFFFF"/>
                </a:solidFill>
                <a:effectLst/>
                <a:uLnTx/>
                <a:uFillTx/>
                <a:latin typeface="Segoe UI Light" charset="0"/>
                <a:ea typeface="ＭＳ Ｐゴシック" charset="0"/>
                <a:cs typeface="Segoe UI" charset="0"/>
              </a:rPr>
              <a:t>Cloud Solution Architect</a:t>
            </a:r>
          </a:p>
          <a:p>
            <a:pPr marL="0" marR="0" lvl="0" indent="0" defTabSz="913341" eaLnBrk="1" fontAlgn="base" latinLnBrk="0" hangingPunct="1">
              <a:lnSpc>
                <a:spcPct val="100000"/>
              </a:lnSpc>
              <a:spcBef>
                <a:spcPct val="0"/>
              </a:spcBef>
              <a:spcAft>
                <a:spcPts val="0"/>
              </a:spcAft>
              <a:buClrTx/>
              <a:buSzTx/>
              <a:buFontTx/>
              <a:buNone/>
              <a:tabLst/>
              <a:defRPr/>
            </a:pPr>
            <a:r>
              <a:rPr kumimoji="0" lang="en-US" sz="2157" b="0" i="0" u="none" strike="noStrike" kern="0" cap="none" spc="0" normalizeH="0" baseline="0" noProof="0" dirty="0">
                <a:ln>
                  <a:noFill/>
                </a:ln>
                <a:solidFill>
                  <a:srgbClr val="FFFFFF"/>
                </a:solidFill>
                <a:effectLst/>
                <a:uLnTx/>
                <a:uFillTx/>
                <a:latin typeface="Segoe UI Light" charset="0"/>
                <a:ea typeface="ＭＳ Ｐゴシック" charset="0"/>
                <a:cs typeface="Segoe UI" charset="0"/>
              </a:rPr>
              <a:t>OEM Division</a:t>
            </a:r>
          </a:p>
          <a:p>
            <a:pPr marL="0" marR="0" lvl="0" indent="0" defTabSz="913341" eaLnBrk="1" fontAlgn="base" latinLnBrk="0" hangingPunct="1">
              <a:lnSpc>
                <a:spcPct val="100000"/>
              </a:lnSpc>
              <a:spcBef>
                <a:spcPct val="0"/>
              </a:spcBef>
              <a:spcAft>
                <a:spcPts val="0"/>
              </a:spcAft>
              <a:buClrTx/>
              <a:buSzTx/>
              <a:buFontTx/>
              <a:buNone/>
              <a:tabLst/>
              <a:defRPr/>
            </a:pPr>
            <a:r>
              <a:rPr kumimoji="0" lang="en-US" sz="2157" b="0" i="0" u="none" strike="noStrike" kern="0" cap="none" spc="0" normalizeH="0" baseline="0" noProof="0" dirty="0">
                <a:ln>
                  <a:noFill/>
                </a:ln>
                <a:solidFill>
                  <a:srgbClr val="FFFFFF"/>
                </a:solidFill>
                <a:effectLst/>
                <a:uLnTx/>
                <a:uFillTx/>
                <a:latin typeface="Segoe UI Light" charset="0"/>
                <a:ea typeface="ＭＳ Ｐゴシック" charset="0"/>
                <a:cs typeface="Segoe UI" charset="0"/>
                <a:hlinkClick r:id="rId3"/>
              </a:rPr>
              <a:t>melin@microsoft.com</a:t>
            </a:r>
            <a:r>
              <a:rPr kumimoji="0" lang="en-US" sz="2157" b="0" i="0" u="none" strike="noStrike" kern="0" cap="none" spc="0" normalizeH="0" baseline="0" noProof="0" dirty="0">
                <a:ln>
                  <a:noFill/>
                </a:ln>
                <a:solidFill>
                  <a:srgbClr val="FFFFFF"/>
                </a:solidFill>
                <a:effectLst/>
                <a:uLnTx/>
                <a:uFillTx/>
                <a:latin typeface="Segoe UI Light" charset="0"/>
                <a:ea typeface="ＭＳ Ｐゴシック" charset="0"/>
                <a:cs typeface="Segoe UI" charset="0"/>
              </a:rPr>
              <a:t> 	</a:t>
            </a:r>
            <a:br>
              <a:rPr kumimoji="0" lang="en-US" sz="2157" b="0" i="0" u="none" strike="noStrike" kern="0" cap="none" spc="0" normalizeH="0" baseline="0" noProof="0" dirty="0">
                <a:ln>
                  <a:noFill/>
                </a:ln>
                <a:solidFill>
                  <a:srgbClr val="FFFFFF"/>
                </a:solidFill>
                <a:effectLst/>
                <a:uLnTx/>
                <a:uFillTx/>
                <a:latin typeface="Segoe UI Light" charset="0"/>
                <a:ea typeface="ＭＳ Ｐゴシック" charset="0"/>
                <a:cs typeface="Segoe UI" charset="0"/>
              </a:rPr>
            </a:br>
            <a:endParaRPr kumimoji="0" lang="en-US" sz="2157" b="0" i="0" u="none" strike="noStrike" kern="0" cap="none" spc="0" normalizeH="0" baseline="0" noProof="0" dirty="0">
              <a:ln>
                <a:noFill/>
              </a:ln>
              <a:solidFill>
                <a:srgbClr val="FFFFFF"/>
              </a:solidFill>
              <a:effectLst/>
              <a:uLnTx/>
              <a:uFillTx/>
              <a:latin typeface="Segoe UI Light" charset="0"/>
              <a:ea typeface="ＭＳ Ｐゴシック" charset="0"/>
              <a:cs typeface="Segoe UI" charset="0"/>
            </a:endParaRPr>
          </a:p>
        </p:txBody>
      </p:sp>
      <p:sp>
        <p:nvSpPr>
          <p:cNvPr id="4" name="Title 4"/>
          <p:cNvSpPr txBox="1">
            <a:spLocks/>
          </p:cNvSpPr>
          <p:nvPr/>
        </p:nvSpPr>
        <p:spPr>
          <a:xfrm>
            <a:off x="410987" y="2916416"/>
            <a:ext cx="7171938" cy="1271311"/>
          </a:xfrm>
          <a:prstGeom prst="rect">
            <a:avLst/>
          </a:prstGeom>
        </p:spPr>
        <p:txBody>
          <a:bodyPr lIns="179259" tIns="89630" rIns="179259" bIns="89630"/>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marL="0" marR="0" lvl="0" indent="0" algn="l" defTabSz="914116" rtl="0" eaLnBrk="1" fontAlgn="base" latinLnBrk="0" hangingPunct="1">
              <a:lnSpc>
                <a:spcPct val="90000"/>
              </a:lnSpc>
              <a:spcBef>
                <a:spcPct val="0"/>
              </a:spcBef>
              <a:spcAft>
                <a:spcPct val="0"/>
              </a:spcAft>
              <a:buClrTx/>
              <a:buSzTx/>
              <a:buFontTx/>
              <a:buNone/>
              <a:tabLst/>
              <a:defRPr/>
            </a:pPr>
            <a:r>
              <a:rPr kumimoji="0" lang="en-US" sz="4313" b="0" i="0" u="none" strike="noStrike" kern="1200" cap="none" spc="0" normalizeH="0" baseline="0" noProof="0" dirty="0">
                <a:ln w="3175">
                  <a:noFill/>
                </a:ln>
                <a:solidFill>
                  <a:srgbClr val="FFFFFF"/>
                </a:solidFill>
                <a:effectLst/>
                <a:uLnTx/>
                <a:uFillTx/>
                <a:latin typeface="Segoe UI Light" panose="020B0502040204020203" pitchFamily="34" charset="0"/>
                <a:ea typeface="ＭＳ Ｐゴシック" charset="0"/>
                <a:cs typeface="Segoe UI Light" panose="020B0502040204020203" pitchFamily="34" charset="0"/>
              </a:rPr>
              <a:t>Kickoff Agenda</a:t>
            </a:r>
          </a:p>
          <a:p>
            <a:pPr marL="0" marR="0" lvl="0" indent="0" algn="l" defTabSz="914116" rtl="0" eaLnBrk="1" fontAlgn="base" latinLnBrk="0" hangingPunct="1">
              <a:lnSpc>
                <a:spcPct val="90000"/>
              </a:lnSpc>
              <a:spcBef>
                <a:spcPct val="0"/>
              </a:spcBef>
              <a:spcAft>
                <a:spcPct val="0"/>
              </a:spcAft>
              <a:buClrTx/>
              <a:buSzTx/>
              <a:buFontTx/>
              <a:buNone/>
              <a:tabLst/>
              <a:defRPr/>
            </a:pPr>
            <a:r>
              <a:rPr lang="en-US" sz="3200" spc="0" dirty="0">
                <a:solidFill>
                  <a:srgbClr val="FFFFFF"/>
                </a:solidFill>
                <a:latin typeface="Segoe UI Light" panose="020B0502040204020203" pitchFamily="34" charset="0"/>
                <a:cs typeface="Segoe UI Light" panose="020B0502040204020203" pitchFamily="34" charset="0"/>
              </a:rPr>
              <a:t>7/14 2pm</a:t>
            </a:r>
            <a:endParaRPr kumimoji="0" lang="en-US" sz="3200" b="0" i="0" u="none" strike="noStrike" kern="1200" cap="none" spc="0" normalizeH="0" baseline="0" noProof="0" dirty="0">
              <a:ln w="3175">
                <a:noFill/>
              </a:ln>
              <a:solidFill>
                <a:srgbClr val="FFFFFF"/>
              </a:solidFill>
              <a:effectLst/>
              <a:uLnTx/>
              <a:uFillTx/>
              <a:latin typeface="Segoe UI Light" panose="020B0502040204020203" pitchFamily="34" charset="0"/>
              <a:cs typeface="Segoe UI Light" panose="020B0502040204020203" pitchFamily="34" charset="0"/>
            </a:endParaRPr>
          </a:p>
        </p:txBody>
      </p:sp>
      <p:sp>
        <p:nvSpPr>
          <p:cNvPr id="5" name="Title 4"/>
          <p:cNvSpPr txBox="1">
            <a:spLocks/>
          </p:cNvSpPr>
          <p:nvPr/>
        </p:nvSpPr>
        <p:spPr>
          <a:xfrm>
            <a:off x="279402" y="3669315"/>
            <a:ext cx="4646991" cy="542099"/>
          </a:xfrm>
          <a:prstGeom prst="rect">
            <a:avLst/>
          </a:prstGeom>
        </p:spPr>
        <p:txBody>
          <a:bodyPr lIns="179259" tIns="89630" rIns="179259" bIns="89630"/>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marL="0" marR="0" lvl="0" indent="0" algn="l" defTabSz="914116"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dirty="0">
              <a:ln w="3175">
                <a:noFill/>
              </a:ln>
              <a:solidFill>
                <a:srgbClr val="FFFFFF"/>
              </a:solidFill>
              <a:effectLst/>
              <a:uLnTx/>
              <a:uFillTx/>
              <a:latin typeface="+mj-lt"/>
              <a:ea typeface="ＭＳ Ｐゴシック" charset="0"/>
              <a:cs typeface="Segoe UI Light"/>
            </a:endParaRPr>
          </a:p>
        </p:txBody>
      </p:sp>
    </p:spTree>
    <p:extLst>
      <p:ext uri="{BB962C8B-B14F-4D97-AF65-F5344CB8AC3E}">
        <p14:creationId xmlns:p14="http://schemas.microsoft.com/office/powerpoint/2010/main" val="93062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Agenda</a:t>
            </a:r>
          </a:p>
        </p:txBody>
      </p:sp>
      <p:sp>
        <p:nvSpPr>
          <p:cNvPr id="4" name="Rectangle 3"/>
          <p:cNvSpPr/>
          <p:nvPr/>
        </p:nvSpPr>
        <p:spPr>
          <a:xfrm>
            <a:off x="0" y="5448300"/>
            <a:ext cx="26670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ext Placeholder 1"/>
          <p:cNvSpPr>
            <a:spLocks noGrp="1"/>
          </p:cNvSpPr>
          <p:nvPr>
            <p:ph type="body" sz="quarter" idx="10"/>
          </p:nvPr>
        </p:nvSpPr>
        <p:spPr>
          <a:xfrm>
            <a:off x="519251" y="1447804"/>
            <a:ext cx="11151917" cy="4787896"/>
          </a:xfrm>
        </p:spPr>
        <p:txBody>
          <a:bodyPr/>
          <a:lstStyle/>
          <a:p>
            <a:pPr marL="574167" indent="-571500">
              <a:buFont typeface="Arial" panose="020B0604020202020204" pitchFamily="34" charset="0"/>
              <a:buChar char="•"/>
            </a:pPr>
            <a:r>
              <a:rPr lang="en-US" sz="4000" dirty="0"/>
              <a:t>Avatar Project experience by </a:t>
            </a:r>
            <a:r>
              <a:rPr lang="en-US" sz="4000" dirty="0" err="1"/>
              <a:t>Inventec</a:t>
            </a:r>
            <a:endParaRPr lang="en-US" sz="4000" dirty="0"/>
          </a:p>
          <a:p>
            <a:pPr marL="574167" indent="-571500">
              <a:buFont typeface="Arial" panose="020B0604020202020204" pitchFamily="34" charset="0"/>
              <a:buChar char="•"/>
            </a:pPr>
            <a:r>
              <a:rPr lang="en-US" sz="4000" dirty="0"/>
              <a:t>Azure success case sharing by MS</a:t>
            </a:r>
          </a:p>
          <a:p>
            <a:pPr marL="574167" indent="-571500">
              <a:buFont typeface="Arial" panose="020B0604020202020204" pitchFamily="34" charset="0"/>
              <a:buChar char="•"/>
            </a:pPr>
            <a:r>
              <a:rPr lang="en-US" sz="4000" dirty="0" err="1"/>
              <a:t>Inventec</a:t>
            </a:r>
            <a:r>
              <a:rPr lang="en-US" sz="4000" dirty="0"/>
              <a:t> Demo programs walk-thru by MS</a:t>
            </a:r>
          </a:p>
          <a:p>
            <a:pPr marL="574167" indent="-571500">
              <a:buFont typeface="Arial" panose="020B0604020202020204" pitchFamily="34" charset="0"/>
              <a:buChar char="•"/>
            </a:pPr>
            <a:r>
              <a:rPr lang="en-US" sz="4000" dirty="0"/>
              <a:t>Scenario discussion (All)</a:t>
            </a:r>
          </a:p>
          <a:p>
            <a:pPr marL="574167" indent="-571500">
              <a:buFont typeface="Arial" panose="020B0604020202020204" pitchFamily="34" charset="0"/>
              <a:buChar char="•"/>
            </a:pPr>
            <a:r>
              <a:rPr lang="en-US" sz="4000" dirty="0"/>
              <a:t>Milestones (All)</a:t>
            </a:r>
          </a:p>
          <a:p>
            <a:pPr marL="574167" indent="-571500">
              <a:buFont typeface="Arial" panose="020B0604020202020204" pitchFamily="34" charset="0"/>
              <a:buChar char="•"/>
            </a:pPr>
            <a:r>
              <a:rPr lang="en-US" sz="4000" dirty="0"/>
              <a:t>Team rooster (All)</a:t>
            </a:r>
          </a:p>
        </p:txBody>
      </p:sp>
      <p:pic>
        <p:nvPicPr>
          <p:cNvPr id="5" name="Picture 4" descr="Ones-and-zeroes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49" y="5673636"/>
            <a:ext cx="1502725" cy="1092145"/>
          </a:xfrm>
          <a:prstGeom prst="rect">
            <a:avLst/>
          </a:prstGeom>
        </p:spPr>
      </p:pic>
    </p:spTree>
    <p:extLst>
      <p:ext uri="{BB962C8B-B14F-4D97-AF65-F5344CB8AC3E}">
        <p14:creationId xmlns:p14="http://schemas.microsoft.com/office/powerpoint/2010/main" val="140461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Scenario</a:t>
            </a:r>
          </a:p>
        </p:txBody>
      </p:sp>
      <p:sp>
        <p:nvSpPr>
          <p:cNvPr id="4" name="Rectangle 3"/>
          <p:cNvSpPr/>
          <p:nvPr/>
        </p:nvSpPr>
        <p:spPr>
          <a:xfrm>
            <a:off x="0" y="5448300"/>
            <a:ext cx="26670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ext Placeholder 1"/>
          <p:cNvSpPr>
            <a:spLocks noGrp="1"/>
          </p:cNvSpPr>
          <p:nvPr>
            <p:ph type="body" sz="quarter" idx="10"/>
          </p:nvPr>
        </p:nvSpPr>
        <p:spPr>
          <a:xfrm>
            <a:off x="519251" y="1447804"/>
            <a:ext cx="11151917" cy="4787896"/>
          </a:xfrm>
        </p:spPr>
        <p:txBody>
          <a:bodyPr/>
          <a:lstStyle/>
          <a:p>
            <a:pPr marL="574167" indent="-571500">
              <a:buFont typeface="Arial" panose="020B0604020202020204" pitchFamily="34" charset="0"/>
              <a:buChar char="•"/>
            </a:pPr>
            <a:r>
              <a:rPr lang="en-US" sz="4000" dirty="0"/>
              <a:t>Priority One</a:t>
            </a:r>
          </a:p>
          <a:p>
            <a:r>
              <a:rPr lang="en-US" sz="4000" dirty="0"/>
              <a:t>-   Avatar for Retail – Shop Efficiency</a:t>
            </a:r>
          </a:p>
          <a:p>
            <a:r>
              <a:rPr lang="en-US" sz="4000" dirty="0"/>
              <a:t>-   Avatar for Office – Energy Saving</a:t>
            </a:r>
          </a:p>
          <a:p>
            <a:pPr marL="574167" indent="-571500">
              <a:buFont typeface="Arial" panose="020B0604020202020204" pitchFamily="34" charset="0"/>
              <a:buChar char="•"/>
            </a:pPr>
            <a:r>
              <a:rPr lang="en-US" sz="4000" dirty="0"/>
              <a:t>Avatar for Factory – Rate (Grace to offer scenario)</a:t>
            </a:r>
          </a:p>
          <a:p>
            <a:pPr marL="574167" indent="-571500">
              <a:buFont typeface="Arial" panose="020B0604020202020204" pitchFamily="34" charset="0"/>
              <a:buChar char="•"/>
            </a:pPr>
            <a:r>
              <a:rPr lang="en-US" sz="4000" dirty="0"/>
              <a:t>Transportation – Advertisement (TBD)</a:t>
            </a:r>
          </a:p>
          <a:p>
            <a:r>
              <a:rPr lang="en-US" sz="4000" dirty="0"/>
              <a:t>=&gt;Common Platform</a:t>
            </a:r>
          </a:p>
          <a:p>
            <a:pPr marL="574167" indent="-571500">
              <a:buFont typeface="Arial" panose="020B0604020202020204" pitchFamily="34" charset="0"/>
              <a:buChar char="•"/>
            </a:pPr>
            <a:endParaRPr lang="en-US" sz="4000" dirty="0"/>
          </a:p>
        </p:txBody>
      </p:sp>
      <p:pic>
        <p:nvPicPr>
          <p:cNvPr id="5" name="Picture 4" descr="Ones-and-zeroes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49" y="5673636"/>
            <a:ext cx="1502725" cy="1092145"/>
          </a:xfrm>
          <a:prstGeom prst="rect">
            <a:avLst/>
          </a:prstGeom>
        </p:spPr>
      </p:pic>
    </p:spTree>
    <p:extLst>
      <p:ext uri="{BB962C8B-B14F-4D97-AF65-F5344CB8AC3E}">
        <p14:creationId xmlns:p14="http://schemas.microsoft.com/office/powerpoint/2010/main" val="51986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Milestones</a:t>
            </a:r>
          </a:p>
        </p:txBody>
      </p:sp>
      <p:sp>
        <p:nvSpPr>
          <p:cNvPr id="4" name="Rectangle 3"/>
          <p:cNvSpPr/>
          <p:nvPr/>
        </p:nvSpPr>
        <p:spPr>
          <a:xfrm>
            <a:off x="0" y="5448300"/>
            <a:ext cx="26670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ext Placeholder 1"/>
          <p:cNvSpPr>
            <a:spLocks noGrp="1"/>
          </p:cNvSpPr>
          <p:nvPr>
            <p:ph type="body" sz="quarter" idx="10"/>
          </p:nvPr>
        </p:nvSpPr>
        <p:spPr>
          <a:xfrm>
            <a:off x="519251" y="1447804"/>
            <a:ext cx="11151917" cy="4787896"/>
          </a:xfrm>
        </p:spPr>
        <p:txBody>
          <a:bodyPr/>
          <a:lstStyle/>
          <a:p>
            <a:pPr marL="574167" indent="-571500">
              <a:buFont typeface="Arial" panose="020B0604020202020204" pitchFamily="34" charset="0"/>
              <a:buChar char="•"/>
            </a:pPr>
            <a:r>
              <a:rPr lang="en-US" sz="2800" b="1" dirty="0">
                <a:solidFill>
                  <a:srgbClr val="FF0000"/>
                </a:solidFill>
              </a:rPr>
              <a:t>Team Rooster</a:t>
            </a:r>
          </a:p>
          <a:p>
            <a:pPr marL="574167" indent="-571500">
              <a:buFontTx/>
              <a:buChar char="-"/>
            </a:pPr>
            <a:r>
              <a:rPr lang="en-US" sz="2800" dirty="0">
                <a:solidFill>
                  <a:srgbClr val="FF0000"/>
                </a:solidFill>
              </a:rPr>
              <a:t>List Ready by week of 7/18</a:t>
            </a:r>
          </a:p>
          <a:p>
            <a:pPr marL="574167" indent="-571500">
              <a:buFontTx/>
              <a:buChar char="-"/>
            </a:pPr>
            <a:r>
              <a:rPr lang="en-US" sz="2800" dirty="0">
                <a:solidFill>
                  <a:srgbClr val="FF0000"/>
                </a:solidFill>
              </a:rPr>
              <a:t>Define R&amp;R (On-going)</a:t>
            </a:r>
          </a:p>
          <a:p>
            <a:pPr marL="574167" indent="-571500">
              <a:buFont typeface="Arial" panose="020B0604020202020204" pitchFamily="34" charset="0"/>
              <a:buChar char="•"/>
            </a:pPr>
            <a:r>
              <a:rPr lang="en-US" sz="2800" b="1" dirty="0">
                <a:solidFill>
                  <a:srgbClr val="FF0000"/>
                </a:solidFill>
              </a:rPr>
              <a:t>Architecture &amp; Feature Review</a:t>
            </a:r>
          </a:p>
          <a:p>
            <a:pPr marL="574167" indent="-571500">
              <a:buFontTx/>
              <a:buChar char="-"/>
            </a:pPr>
            <a:r>
              <a:rPr lang="en-US" sz="2800" dirty="0">
                <a:solidFill>
                  <a:srgbClr val="FF0000"/>
                </a:solidFill>
              </a:rPr>
              <a:t>Week of 7/18: Self Training - Sample code and </a:t>
            </a:r>
            <a:r>
              <a:rPr lang="en-US" sz="2800" dirty="0" err="1">
                <a:solidFill>
                  <a:srgbClr val="FF0000"/>
                </a:solidFill>
              </a:rPr>
              <a:t>IoT</a:t>
            </a:r>
            <a:r>
              <a:rPr lang="en-US" sz="2800" dirty="0">
                <a:solidFill>
                  <a:srgbClr val="FF0000"/>
                </a:solidFill>
              </a:rPr>
              <a:t> Hub</a:t>
            </a:r>
          </a:p>
          <a:p>
            <a:pPr marL="574167" indent="-571500">
              <a:buFontTx/>
              <a:buChar char="-"/>
            </a:pPr>
            <a:r>
              <a:rPr lang="en-US" sz="2800" dirty="0">
                <a:solidFill>
                  <a:srgbClr val="FF0000"/>
                </a:solidFill>
              </a:rPr>
              <a:t>7/27 or 7/29 2pm-5pm: </a:t>
            </a:r>
            <a:r>
              <a:rPr lang="en-US" sz="2800" dirty="0" err="1">
                <a:solidFill>
                  <a:srgbClr val="FF0000"/>
                </a:solidFill>
              </a:rPr>
              <a:t>PoC</a:t>
            </a:r>
            <a:r>
              <a:rPr lang="en-US" sz="2800" dirty="0">
                <a:solidFill>
                  <a:srgbClr val="FF0000"/>
                </a:solidFill>
              </a:rPr>
              <a:t> Training &amp; Transition, </a:t>
            </a:r>
            <a:r>
              <a:rPr lang="en-US" sz="2800" dirty="0" err="1">
                <a:solidFill>
                  <a:srgbClr val="FF0000"/>
                </a:solidFill>
              </a:rPr>
              <a:t>IoT</a:t>
            </a:r>
            <a:r>
              <a:rPr lang="en-US" sz="2800" dirty="0">
                <a:solidFill>
                  <a:srgbClr val="FF0000"/>
                </a:solidFill>
              </a:rPr>
              <a:t> Hub, Web App (Yu-Kwen, James), </a:t>
            </a:r>
          </a:p>
          <a:p>
            <a:r>
              <a:rPr lang="en-US" sz="2800" dirty="0"/>
              <a:t>-     </a:t>
            </a:r>
            <a:r>
              <a:rPr lang="en-US" sz="2800" dirty="0">
                <a:solidFill>
                  <a:srgbClr val="FF0000"/>
                </a:solidFill>
              </a:rPr>
              <a:t>Week of 8/8: System Review</a:t>
            </a:r>
          </a:p>
          <a:p>
            <a:pPr marL="574167" indent="-571500">
              <a:buFont typeface="Arial" panose="020B0604020202020204" pitchFamily="34" charset="0"/>
              <a:buChar char="•"/>
            </a:pPr>
            <a:r>
              <a:rPr lang="en-US" sz="2800" dirty="0"/>
              <a:t>Work &amp; User Flows (TBD)</a:t>
            </a:r>
          </a:p>
          <a:p>
            <a:pPr marL="574167" indent="-571500">
              <a:buFont typeface="Arial" panose="020B0604020202020204" pitchFamily="34" charset="0"/>
              <a:buChar char="•"/>
            </a:pPr>
            <a:r>
              <a:rPr lang="en-US" sz="2800" dirty="0"/>
              <a:t>Pre-launch Trial (TBD)</a:t>
            </a:r>
          </a:p>
        </p:txBody>
      </p:sp>
      <p:pic>
        <p:nvPicPr>
          <p:cNvPr id="5" name="Picture 4" descr="Ones-and-zeroes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49" y="5673636"/>
            <a:ext cx="1502725" cy="1092145"/>
          </a:xfrm>
          <a:prstGeom prst="rect">
            <a:avLst/>
          </a:prstGeom>
        </p:spPr>
      </p:pic>
    </p:spTree>
    <p:extLst>
      <p:ext uri="{BB962C8B-B14F-4D97-AF65-F5344CB8AC3E}">
        <p14:creationId xmlns:p14="http://schemas.microsoft.com/office/powerpoint/2010/main" val="202321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61582771"/>
              </p:ext>
            </p:extLst>
          </p:nvPr>
        </p:nvGraphicFramePr>
        <p:xfrm>
          <a:off x="848032" y="1520825"/>
          <a:ext cx="10505768" cy="5039360"/>
        </p:xfrm>
        <a:graphic>
          <a:graphicData uri="http://schemas.openxmlformats.org/drawingml/2006/table">
            <a:tbl>
              <a:tblPr firstRow="1" bandRow="1">
                <a:tableStyleId>{5C22544A-7EE6-4342-B048-85BDC9FD1C3A}</a:tableStyleId>
              </a:tblPr>
              <a:tblGrid>
                <a:gridCol w="2434255">
                  <a:extLst>
                    <a:ext uri="{9D8B030D-6E8A-4147-A177-3AD203B41FA5}">
                      <a16:colId xmlns:a16="http://schemas.microsoft.com/office/drawing/2014/main" xmlns="" val="3353596963"/>
                    </a:ext>
                  </a:extLst>
                </a:gridCol>
                <a:gridCol w="1965277">
                  <a:extLst>
                    <a:ext uri="{9D8B030D-6E8A-4147-A177-3AD203B41FA5}">
                      <a16:colId xmlns:a16="http://schemas.microsoft.com/office/drawing/2014/main" xmlns="" val="4138662460"/>
                    </a:ext>
                  </a:extLst>
                </a:gridCol>
                <a:gridCol w="2217761">
                  <a:extLst>
                    <a:ext uri="{9D8B030D-6E8A-4147-A177-3AD203B41FA5}">
                      <a16:colId xmlns:a16="http://schemas.microsoft.com/office/drawing/2014/main" xmlns="" val="2462094760"/>
                    </a:ext>
                  </a:extLst>
                </a:gridCol>
                <a:gridCol w="3888475">
                  <a:extLst>
                    <a:ext uri="{9D8B030D-6E8A-4147-A177-3AD203B41FA5}">
                      <a16:colId xmlns:a16="http://schemas.microsoft.com/office/drawing/2014/main" xmlns="" val="1086728136"/>
                    </a:ext>
                  </a:extLst>
                </a:gridCol>
              </a:tblGrid>
              <a:tr h="370840">
                <a:tc>
                  <a:txBody>
                    <a:bodyPr/>
                    <a:lstStyle/>
                    <a:p>
                      <a:endParaRPr lang="en-US" sz="1200" dirty="0"/>
                    </a:p>
                  </a:txBody>
                  <a:tcPr/>
                </a:tc>
                <a:tc>
                  <a:txBody>
                    <a:bodyPr/>
                    <a:lstStyle/>
                    <a:p>
                      <a:r>
                        <a:rPr lang="en-US" sz="1200" dirty="0"/>
                        <a:t>Name</a:t>
                      </a:r>
                    </a:p>
                  </a:txBody>
                  <a:tcPr/>
                </a:tc>
                <a:tc>
                  <a:txBody>
                    <a:bodyPr/>
                    <a:lstStyle/>
                    <a:p>
                      <a:r>
                        <a:rPr lang="en-US" sz="1200" dirty="0"/>
                        <a:t>Email</a:t>
                      </a:r>
                    </a:p>
                  </a:txBody>
                  <a:tcPr/>
                </a:tc>
                <a:tc>
                  <a:txBody>
                    <a:bodyPr/>
                    <a:lstStyle/>
                    <a:p>
                      <a:r>
                        <a:rPr lang="en-US" sz="1200" dirty="0"/>
                        <a:t>Responsibility</a:t>
                      </a:r>
                    </a:p>
                  </a:txBody>
                  <a:tcPr/>
                </a:tc>
                <a:extLst>
                  <a:ext uri="{0D108BD9-81ED-4DB2-BD59-A6C34878D82A}">
                    <a16:rowId xmlns:a16="http://schemas.microsoft.com/office/drawing/2014/main" xmlns="" val="2265803298"/>
                  </a:ext>
                </a:extLst>
              </a:tr>
              <a:tr h="370840">
                <a:tc>
                  <a:txBody>
                    <a:bodyPr/>
                    <a:lstStyle/>
                    <a:p>
                      <a:r>
                        <a:rPr lang="en-US" sz="1200" b="1" dirty="0" err="1"/>
                        <a:t>Inventec</a:t>
                      </a:r>
                      <a:r>
                        <a:rPr lang="en-US" sz="1200" b="1" dirty="0"/>
                        <a:t> – Project Owner</a:t>
                      </a:r>
                    </a:p>
                  </a:txBody>
                  <a:tcPr/>
                </a:tc>
                <a:tc>
                  <a:txBody>
                    <a:bodyPr/>
                    <a:lstStyle/>
                    <a:p>
                      <a:r>
                        <a:rPr lang="en-US" sz="1200" dirty="0"/>
                        <a:t>Sandy, Grace</a:t>
                      </a:r>
                    </a:p>
                    <a:p>
                      <a:r>
                        <a:rPr lang="en-US" sz="1200" dirty="0"/>
                        <a:t>Jason</a:t>
                      </a:r>
                    </a:p>
                  </a:txBody>
                  <a:tcPr/>
                </a:tc>
                <a:tc>
                  <a:txBody>
                    <a:bodyPr/>
                    <a:lstStyle/>
                    <a:p>
                      <a:endParaRPr lang="en-US" sz="1200" dirty="0"/>
                    </a:p>
                  </a:txBody>
                  <a:tcPr/>
                </a:tc>
                <a:tc>
                  <a:txBody>
                    <a:bodyPr/>
                    <a:lstStyle/>
                    <a:p>
                      <a:r>
                        <a:rPr lang="en-US" sz="1200" dirty="0"/>
                        <a:t>Project Leaders</a:t>
                      </a:r>
                    </a:p>
                  </a:txBody>
                  <a:tcPr/>
                </a:tc>
                <a:extLst>
                  <a:ext uri="{0D108BD9-81ED-4DB2-BD59-A6C34878D82A}">
                    <a16:rowId xmlns:a16="http://schemas.microsoft.com/office/drawing/2014/main" xmlns="" val="127517599"/>
                  </a:ext>
                </a:extLst>
              </a:tr>
              <a:tr h="370840">
                <a:tc>
                  <a:txBody>
                    <a:bodyPr/>
                    <a:lstStyle/>
                    <a:p>
                      <a:r>
                        <a:rPr lang="en-US" sz="1200" dirty="0"/>
                        <a:t>- Project PM</a:t>
                      </a:r>
                    </a:p>
                  </a:txBody>
                  <a:tcPr/>
                </a:tc>
                <a:tc>
                  <a:txBody>
                    <a:bodyPr/>
                    <a:lstStyle/>
                    <a:p>
                      <a:r>
                        <a:rPr lang="en-US" sz="1200" dirty="0"/>
                        <a:t>TBD (Sandy)</a:t>
                      </a:r>
                    </a:p>
                    <a:p>
                      <a:r>
                        <a:rPr lang="en-US" sz="1200" dirty="0"/>
                        <a:t>TBA (Grace)</a:t>
                      </a:r>
                    </a:p>
                  </a:txBody>
                  <a:tcPr/>
                </a:tc>
                <a:tc>
                  <a:txBody>
                    <a:bodyPr/>
                    <a:lstStyle/>
                    <a:p>
                      <a:endParaRPr lang="en-US" sz="1200" dirty="0"/>
                    </a:p>
                  </a:txBody>
                  <a:tcPr/>
                </a:tc>
                <a:tc>
                  <a:txBody>
                    <a:bodyPr/>
                    <a:lstStyle/>
                    <a:p>
                      <a:r>
                        <a:rPr lang="en-US" sz="1200" dirty="0"/>
                        <a:t>Project</a:t>
                      </a:r>
                      <a:r>
                        <a:rPr lang="en-US" sz="1200" baseline="0" dirty="0"/>
                        <a:t> Ownership, Milestones, Progress, Call for help</a:t>
                      </a:r>
                    </a:p>
                  </a:txBody>
                  <a:tcPr/>
                </a:tc>
                <a:extLst>
                  <a:ext uri="{0D108BD9-81ED-4DB2-BD59-A6C34878D82A}">
                    <a16:rowId xmlns:a16="http://schemas.microsoft.com/office/drawing/2014/main" xmlns="" val="168765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Cloud PM</a:t>
                      </a:r>
                    </a:p>
                  </a:txBody>
                  <a:tcPr/>
                </a:tc>
                <a:tc>
                  <a:txBody>
                    <a:bodyPr/>
                    <a:lstStyle/>
                    <a:p>
                      <a:r>
                        <a:rPr lang="en-US" sz="1200" dirty="0"/>
                        <a:t>James Hung</a:t>
                      </a:r>
                    </a:p>
                    <a:p>
                      <a:r>
                        <a:rPr lang="en-US" sz="1200" dirty="0"/>
                        <a:t>TBA (Grace)</a:t>
                      </a:r>
                    </a:p>
                  </a:txBody>
                  <a:tcPr/>
                </a:tc>
                <a:tc>
                  <a:txBody>
                    <a:bodyPr/>
                    <a:lstStyle/>
                    <a:p>
                      <a:r>
                        <a:rPr lang="en-US" sz="1200" dirty="0">
                          <a:hlinkClick r:id="rId2"/>
                        </a:rPr>
                        <a:t>Hung.JamesJX@inventec.com</a:t>
                      </a:r>
                      <a:endParaRPr lang="en-US" sz="1200" dirty="0"/>
                    </a:p>
                  </a:txBody>
                  <a:tcPr/>
                </a:tc>
                <a:tc>
                  <a:txBody>
                    <a:bodyPr/>
                    <a:lstStyle/>
                    <a:p>
                      <a:r>
                        <a:rPr lang="en-US" sz="1200" dirty="0"/>
                        <a:t>Cloud Project Management, Web Services, SQL, Device</a:t>
                      </a:r>
                      <a:r>
                        <a:rPr lang="en-US" sz="1200" baseline="0" dirty="0"/>
                        <a:t> Management</a:t>
                      </a:r>
                      <a:endParaRPr lang="en-US" sz="1200" dirty="0"/>
                    </a:p>
                  </a:txBody>
                  <a:tcPr/>
                </a:tc>
                <a:extLst>
                  <a:ext uri="{0D108BD9-81ED-4DB2-BD59-A6C34878D82A}">
                    <a16:rowId xmlns:a16="http://schemas.microsoft.com/office/drawing/2014/main" xmlns="" val="2779318198"/>
                  </a:ext>
                </a:extLst>
              </a:tr>
              <a:tr h="370840">
                <a:tc>
                  <a:txBody>
                    <a:bodyPr/>
                    <a:lstStyle/>
                    <a:p>
                      <a:r>
                        <a:rPr lang="en-US" sz="1200" dirty="0"/>
                        <a:t>- APP</a:t>
                      </a:r>
                    </a:p>
                  </a:txBody>
                  <a:tcPr/>
                </a:tc>
                <a:tc>
                  <a:txBody>
                    <a:bodyPr/>
                    <a:lstStyle/>
                    <a:p>
                      <a:r>
                        <a:rPr lang="en-US" sz="1200" dirty="0"/>
                        <a:t>Wiley Cho</a:t>
                      </a:r>
                    </a:p>
                    <a:p>
                      <a:r>
                        <a:rPr lang="en-US" sz="1200" dirty="0"/>
                        <a:t>TBA (Grace)</a:t>
                      </a:r>
                    </a:p>
                  </a:txBody>
                  <a:tcPr/>
                </a:tc>
                <a:tc>
                  <a:txBody>
                    <a:bodyPr/>
                    <a:lstStyle/>
                    <a:p>
                      <a:r>
                        <a:rPr lang="en-US" sz="1200" dirty="0">
                          <a:hlinkClick r:id="rId3"/>
                        </a:rPr>
                        <a:t>Cho.Wiley@inventec.com</a:t>
                      </a:r>
                      <a:endParaRPr lang="en-US" sz="1200" dirty="0"/>
                    </a:p>
                  </a:txBody>
                  <a:tcPr/>
                </a:tc>
                <a:tc>
                  <a:txBody>
                    <a:bodyPr/>
                    <a:lstStyle/>
                    <a:p>
                      <a:r>
                        <a:rPr lang="en-US" sz="1200" dirty="0"/>
                        <a:t>APP</a:t>
                      </a:r>
                      <a:r>
                        <a:rPr lang="en-US" sz="1200" baseline="0" dirty="0"/>
                        <a:t> development (Windows, Android, iOS)</a:t>
                      </a:r>
                      <a:endParaRPr lang="en-US" sz="1200" dirty="0"/>
                    </a:p>
                  </a:txBody>
                  <a:tcPr/>
                </a:tc>
                <a:extLst>
                  <a:ext uri="{0D108BD9-81ED-4DB2-BD59-A6C34878D82A}">
                    <a16:rowId xmlns:a16="http://schemas.microsoft.com/office/drawing/2014/main" xmlns="" val="2853321255"/>
                  </a:ext>
                </a:extLst>
              </a:tr>
              <a:tr h="370840">
                <a:tc>
                  <a:txBody>
                    <a:bodyPr/>
                    <a:lstStyle/>
                    <a:p>
                      <a:r>
                        <a:rPr lang="en-US" sz="1200" dirty="0"/>
                        <a:t>- Big</a:t>
                      </a:r>
                      <a:r>
                        <a:rPr lang="en-US" sz="1200" baseline="0" dirty="0"/>
                        <a:t> Data</a:t>
                      </a:r>
                      <a:endParaRPr lang="en-US" sz="1200" dirty="0"/>
                    </a:p>
                  </a:txBody>
                  <a:tcPr/>
                </a:tc>
                <a:tc>
                  <a:txBody>
                    <a:bodyPr/>
                    <a:lstStyle/>
                    <a:p>
                      <a:r>
                        <a:rPr lang="en-US" sz="1200" dirty="0"/>
                        <a:t>Bryan Wu</a:t>
                      </a:r>
                    </a:p>
                    <a:p>
                      <a:r>
                        <a:rPr lang="en-US" sz="1200" dirty="0"/>
                        <a:t>TBA (Grace)</a:t>
                      </a:r>
                    </a:p>
                  </a:txBody>
                  <a:tcPr/>
                </a:tc>
                <a:tc>
                  <a:txBody>
                    <a:bodyPr/>
                    <a:lstStyle/>
                    <a:p>
                      <a:endParaRPr lang="en-US" sz="1200" dirty="0"/>
                    </a:p>
                  </a:txBody>
                  <a:tcPr/>
                </a:tc>
                <a:tc>
                  <a:txBody>
                    <a:bodyPr/>
                    <a:lstStyle/>
                    <a:p>
                      <a:r>
                        <a:rPr lang="en-US" sz="1200" dirty="0"/>
                        <a:t>Big</a:t>
                      </a:r>
                      <a:r>
                        <a:rPr lang="en-US" sz="1200" baseline="0" dirty="0"/>
                        <a:t> Data, Machine Learning, Intelligent building, Document DB, SQL Data Warehouse</a:t>
                      </a:r>
                      <a:endParaRPr lang="en-US" sz="1200" dirty="0"/>
                    </a:p>
                  </a:txBody>
                  <a:tcPr/>
                </a:tc>
                <a:extLst>
                  <a:ext uri="{0D108BD9-81ED-4DB2-BD59-A6C34878D82A}">
                    <a16:rowId xmlns:a16="http://schemas.microsoft.com/office/drawing/2014/main" xmlns="" val="791391194"/>
                  </a:ext>
                </a:extLst>
              </a:tr>
              <a:tr h="370840">
                <a:tc>
                  <a:txBody>
                    <a:bodyPr/>
                    <a:lstStyle/>
                    <a:p>
                      <a:r>
                        <a:rPr lang="en-US" sz="1200" dirty="0"/>
                        <a:t>-</a:t>
                      </a:r>
                      <a:r>
                        <a:rPr lang="en-US" sz="1200" baseline="0" dirty="0"/>
                        <a:t> </a:t>
                      </a:r>
                      <a:r>
                        <a:rPr lang="en-US" sz="1200" dirty="0"/>
                        <a:t>Device</a:t>
                      </a:r>
                    </a:p>
                  </a:txBody>
                  <a:tcPr/>
                </a:tc>
                <a:tc>
                  <a:txBody>
                    <a:bodyPr/>
                    <a:lstStyle/>
                    <a:p>
                      <a:r>
                        <a:rPr lang="en-US" sz="1200" dirty="0"/>
                        <a:t>Visual Wang</a:t>
                      </a:r>
                    </a:p>
                    <a:p>
                      <a:r>
                        <a:rPr lang="en-US" sz="1200" dirty="0"/>
                        <a:t>TBA (Grace)</a:t>
                      </a:r>
                    </a:p>
                  </a:txBody>
                  <a:tcPr/>
                </a:tc>
                <a:tc>
                  <a:txBody>
                    <a:bodyPr/>
                    <a:lstStyle/>
                    <a:p>
                      <a:endParaRPr lang="en-US" sz="1200" dirty="0"/>
                    </a:p>
                  </a:txBody>
                  <a:tcPr/>
                </a:tc>
                <a:tc>
                  <a:txBody>
                    <a:bodyPr/>
                    <a:lstStyle/>
                    <a:p>
                      <a:r>
                        <a:rPr lang="en-US" sz="1200" dirty="0"/>
                        <a:t>Device, Device firmware, BSP, Samples, Production</a:t>
                      </a:r>
                    </a:p>
                  </a:txBody>
                  <a:tcPr/>
                </a:tc>
                <a:extLst>
                  <a:ext uri="{0D108BD9-81ED-4DB2-BD59-A6C34878D82A}">
                    <a16:rowId xmlns:a16="http://schemas.microsoft.com/office/drawing/2014/main" xmlns="" val="1182133333"/>
                  </a:ext>
                </a:extLst>
              </a:tr>
              <a:tr h="370840">
                <a:tc>
                  <a:txBody>
                    <a:bodyPr/>
                    <a:lstStyle/>
                    <a:p>
                      <a:r>
                        <a:rPr lang="en-US" sz="1200" b="1" dirty="0"/>
                        <a:t>Microsoft</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xmlns="" val="3053818385"/>
                  </a:ext>
                </a:extLst>
              </a:tr>
              <a:tr h="370840">
                <a:tc>
                  <a:txBody>
                    <a:bodyPr/>
                    <a:lstStyle/>
                    <a:p>
                      <a:r>
                        <a:rPr lang="en-US" sz="1200" dirty="0"/>
                        <a:t>- Account PM</a:t>
                      </a:r>
                    </a:p>
                  </a:txBody>
                  <a:tcPr/>
                </a:tc>
                <a:tc>
                  <a:txBody>
                    <a:bodyPr/>
                    <a:lstStyle/>
                    <a:p>
                      <a:r>
                        <a:rPr lang="en-US" sz="1200" dirty="0"/>
                        <a:t>Johnny</a:t>
                      </a:r>
                      <a:endParaRPr lang="en-US" sz="1200" baseline="0" dirty="0"/>
                    </a:p>
                    <a:p>
                      <a:r>
                        <a:rPr lang="en-US" sz="1200" baseline="0" dirty="0"/>
                        <a:t>Richard</a:t>
                      </a:r>
                    </a:p>
                  </a:txBody>
                  <a:tcPr/>
                </a:tc>
                <a:tc>
                  <a:txBody>
                    <a:bodyPr/>
                    <a:lstStyle/>
                    <a:p>
                      <a:r>
                        <a:rPr lang="en-US" sz="1200" dirty="0">
                          <a:hlinkClick r:id="rId4"/>
                        </a:rPr>
                        <a:t>johnwen@microsoft.com</a:t>
                      </a:r>
                      <a:endParaRPr lang="en-US" sz="1200" dirty="0"/>
                    </a:p>
                    <a:p>
                      <a:r>
                        <a:rPr lang="en-US" sz="1200" dirty="0">
                          <a:hlinkClick r:id="rId5"/>
                        </a:rPr>
                        <a:t>richardl@microsoft.com</a:t>
                      </a:r>
                      <a:endParaRPr lang="en-US" sz="1200" dirty="0"/>
                    </a:p>
                  </a:txBody>
                  <a:tcPr/>
                </a:tc>
                <a:tc>
                  <a:txBody>
                    <a:bodyPr/>
                    <a:lstStyle/>
                    <a:p>
                      <a:r>
                        <a:rPr lang="en-US" sz="1200" dirty="0"/>
                        <a:t>Account owners,</a:t>
                      </a:r>
                      <a:r>
                        <a:rPr lang="en-US" sz="1200" baseline="0" dirty="0"/>
                        <a:t> coordination, resource hunting</a:t>
                      </a:r>
                      <a:endParaRPr lang="en-US" sz="1200" dirty="0"/>
                    </a:p>
                  </a:txBody>
                  <a:tcPr/>
                </a:tc>
                <a:extLst>
                  <a:ext uri="{0D108BD9-81ED-4DB2-BD59-A6C34878D82A}">
                    <a16:rowId xmlns:a16="http://schemas.microsoft.com/office/drawing/2014/main" xmlns="" val="1829091423"/>
                  </a:ext>
                </a:extLst>
              </a:tr>
              <a:tr h="370840">
                <a:tc>
                  <a:txBody>
                    <a:bodyPr/>
                    <a:lstStyle/>
                    <a:p>
                      <a:r>
                        <a:rPr lang="en-US" sz="1200" dirty="0"/>
                        <a:t>- Technical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Anne Yang</a:t>
                      </a:r>
                      <a:endParaRPr lang="en-US" sz="1200" dirty="0"/>
                    </a:p>
                    <a:p>
                      <a:r>
                        <a:rPr lang="en-US" sz="1200" dirty="0"/>
                        <a:t>Yu-Kwen Hsu</a:t>
                      </a:r>
                    </a:p>
                    <a:p>
                      <a:r>
                        <a:rPr lang="en-US" sz="1200" dirty="0"/>
                        <a:t>Reiser Wang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6"/>
                        </a:rPr>
                        <a:t>yukwenh@microsoft.com</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reiser.wang@microsoft.com</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Technical focal points</a:t>
                      </a:r>
                      <a:r>
                        <a:rPr lang="en-US" sz="1200" baseline="0" dirty="0"/>
                        <a:t> for device &amp; cloud services. Provide technical training.</a:t>
                      </a:r>
                      <a:endParaRPr lang="en-US" sz="1200" dirty="0"/>
                    </a:p>
                  </a:txBody>
                  <a:tcPr/>
                </a:tc>
                <a:extLst>
                  <a:ext uri="{0D108BD9-81ED-4DB2-BD59-A6C34878D82A}">
                    <a16:rowId xmlns:a16="http://schemas.microsoft.com/office/drawing/2014/main" xmlns="" val="1083947745"/>
                  </a:ext>
                </a:extLst>
              </a:tr>
              <a:tr h="370840">
                <a:tc>
                  <a:txBody>
                    <a:bodyPr/>
                    <a:lstStyle/>
                    <a:p>
                      <a:r>
                        <a:rPr lang="en-US" sz="1200" dirty="0"/>
                        <a:t>- Architect</a:t>
                      </a:r>
                    </a:p>
                  </a:txBody>
                  <a:tcPr/>
                </a:tc>
                <a:tc>
                  <a:txBody>
                    <a:bodyPr/>
                    <a:lstStyle/>
                    <a:p>
                      <a:r>
                        <a:rPr lang="en-US" sz="1200" dirty="0"/>
                        <a:t>Joe Lin</a:t>
                      </a:r>
                    </a:p>
                  </a:txBody>
                  <a:tcPr/>
                </a:tc>
                <a:tc>
                  <a:txBody>
                    <a:bodyPr/>
                    <a:lstStyle/>
                    <a:p>
                      <a:r>
                        <a:rPr lang="en-US" sz="1200" dirty="0">
                          <a:hlinkClick r:id="rId8"/>
                        </a:rPr>
                        <a:t>melin@microsoft.com</a:t>
                      </a:r>
                      <a:endParaRPr lang="en-US" sz="1200" dirty="0"/>
                    </a:p>
                    <a:p>
                      <a:endParaRPr lang="en-US" sz="1200" dirty="0"/>
                    </a:p>
                  </a:txBody>
                  <a:tcPr/>
                </a:tc>
                <a:tc>
                  <a:txBody>
                    <a:bodyPr/>
                    <a:lstStyle/>
                    <a:p>
                      <a:r>
                        <a:rPr lang="en-US" sz="1200" dirty="0"/>
                        <a:t>Commercial service architect, host architect review sessions, consultancy of cloud service</a:t>
                      </a:r>
                    </a:p>
                  </a:txBody>
                  <a:tcPr/>
                </a:tc>
                <a:extLst>
                  <a:ext uri="{0D108BD9-81ED-4DB2-BD59-A6C34878D82A}">
                    <a16:rowId xmlns:a16="http://schemas.microsoft.com/office/drawing/2014/main" xmlns="" val="2239921947"/>
                  </a:ext>
                </a:extLst>
              </a:tr>
            </a:tbl>
          </a:graphicData>
        </a:graphic>
      </p:graphicFrame>
      <p:sp>
        <p:nvSpPr>
          <p:cNvPr id="3" name="Text Placeholder 2"/>
          <p:cNvSpPr>
            <a:spLocks noGrp="1"/>
          </p:cNvSpPr>
          <p:nvPr>
            <p:ph type="body" sz="quarter" idx="10"/>
          </p:nvPr>
        </p:nvSpPr>
        <p:spPr/>
        <p:txBody>
          <a:bodyPr/>
          <a:lstStyle/>
          <a:p>
            <a:r>
              <a:rPr lang="en-US" dirty="0"/>
              <a:t>Team Rooster</a:t>
            </a:r>
          </a:p>
        </p:txBody>
      </p:sp>
    </p:spTree>
    <p:extLst>
      <p:ext uri="{BB962C8B-B14F-4D97-AF65-F5344CB8AC3E}">
        <p14:creationId xmlns:p14="http://schemas.microsoft.com/office/powerpoint/2010/main" val="373215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3759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Fridays Template.potx" id="{BA68A83A-6592-4223-88B4-8B5095EC586D}" vid="{D928D29B-D994-4F75-90F9-97D3C4D4AB9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Fridays Template.potx" id="{BA68A83A-6592-4223-88B4-8B5095EC586D}" vid="{843CCAE8-3CD5-4AAD-9606-328527B1BE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449</Words>
  <Application>Microsoft Office PowerPoint</Application>
  <PresentationFormat>寬螢幕</PresentationFormat>
  <Paragraphs>85</Paragraphs>
  <Slides>6</Slides>
  <Notes>4</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6</vt:i4>
      </vt:variant>
    </vt:vector>
  </HeadingPairs>
  <TitlesOfParts>
    <vt:vector size="17" baseType="lpstr">
      <vt:lpstr>ＭＳ Ｐゴシック</vt:lpstr>
      <vt:lpstr>ＭＳ Ｐゴシック</vt:lpstr>
      <vt:lpstr>Segoe Pro Light</vt:lpstr>
      <vt:lpstr>Segoe Semibold</vt:lpstr>
      <vt:lpstr>Arial</vt:lpstr>
      <vt:lpstr>Calibri</vt:lpstr>
      <vt:lpstr>Calibri Light</vt:lpstr>
      <vt:lpstr>Segoe UI</vt:lpstr>
      <vt:lpstr>Segoe UI Light</vt:lpstr>
      <vt:lpstr>Custom Design</vt:lpstr>
      <vt:lpstr>1_Custom Design</vt:lpstr>
      <vt:lpstr>Commercial Avatar Platform   </vt:lpstr>
      <vt:lpstr>Agenda</vt:lpstr>
      <vt:lpstr>Scenario</vt:lpstr>
      <vt:lpstr>Milestones</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Avatar</dc:title>
  <dc:creator>Joe Lin</dc:creator>
  <cp:lastModifiedBy>Bryan Wu</cp:lastModifiedBy>
  <cp:revision>14</cp:revision>
  <dcterms:created xsi:type="dcterms:W3CDTF">2016-07-14T02:59:47Z</dcterms:created>
  <dcterms:modified xsi:type="dcterms:W3CDTF">2016-08-08T08:35:04Z</dcterms:modified>
</cp:coreProperties>
</file>