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70.xml"/>
  <Override ContentType="application/vnd.openxmlformats-package.core-properties+xml" PartName="/docProps/core.xml"/>
  <Override ContentType="application/vnd.openxmlformats-officedocument.extended-properties+xml" PartName="/docProps/app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26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2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60159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6959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0128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19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5368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720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708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665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425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3343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b9b56d104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10b9b56d10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9627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b9b56d1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b9b56d10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10b9b56d10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578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1702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b9b56d10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b9b56d104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10b9b56d104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352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b9b56d104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10b9b56d10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015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b9b56d10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b9b56d104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0b9b56d104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1982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b9b56d10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b9b56d104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10b9b56d104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68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b9b56d10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b9b56d104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10b9b56d104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4291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3052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074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5606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1619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1432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6975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467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90976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91846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303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70409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8630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1312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21479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3141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6289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51350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507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22606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26418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54292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1107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1661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85149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5013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53662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944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30431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67772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04587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5932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9600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36249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85548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80069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15095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05657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8631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7716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51282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0852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66826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1660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402140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3384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9" name="Google Shape;59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47743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735180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566172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0e59cae0bf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g10e59cae0b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60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167108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0e59cae0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0e59cae0b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g10e59cae0b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7602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3179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78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lang="en-US" sz="8000" b="0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lang="en-US" sz="8000" b="0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5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6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16"/>
          <p:cNvSpPr>
            <a:spLocks noGrp="1"/>
          </p:cNvSpPr>
          <p:nvPr>
            <p:ph type="pic" idx="2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115" name="Google Shape;115;p16"/>
          <p:cNvSpPr txBox="1">
            <a:spLocks noGrp="1"/>
          </p:cNvSpPr>
          <p:nvPr>
            <p:ph type="body" idx="3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4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5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118" name="Google Shape;118;p16"/>
          <p:cNvSpPr txBox="1">
            <a:spLocks noGrp="1"/>
          </p:cNvSpPr>
          <p:nvPr>
            <p:ph type="body" idx="6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7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8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121" name="Google Shape;121;p16"/>
          <p:cNvSpPr txBox="1">
            <a:spLocks noGrp="1"/>
          </p:cNvSpPr>
          <p:nvPr>
            <p:ph type="body" idx="9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8" Target="../slideLayouts/slideLayout8.xml" Type="http://schemas.openxmlformats.org/officeDocument/2006/relationships/slideLayout"/><Relationship Id="rId13" Target="../slideLayouts/slideLayout13.xml" Type="http://schemas.openxmlformats.org/officeDocument/2006/relationships/slideLayout"/><Relationship Id="rId18" Target="../theme/theme1.xml" Type="http://schemas.openxmlformats.org/officeDocument/2006/relationships/theme"/><Relationship Id="rId3" Target="../slideLayouts/slideLayout3.xml" Type="http://schemas.openxmlformats.org/officeDocument/2006/relationships/slideLayout"/><Relationship Id="rId7" Target="../slideLayouts/slideLayout7.xml" Type="http://schemas.openxmlformats.org/officeDocument/2006/relationships/slideLayout"/><Relationship Id="rId12" Target="../slideLayouts/slideLayout12.xml" Type="http://schemas.openxmlformats.org/officeDocument/2006/relationships/slideLayout"/><Relationship Id="rId17" Target="../slideLayouts/slideLayout17.xml" Type="http://schemas.openxmlformats.org/officeDocument/2006/relationships/slideLayout"/><Relationship Id="rId2" Target="../slideLayouts/slideLayout2.xml" Type="http://schemas.openxmlformats.org/officeDocument/2006/relationships/slideLayout"/><Relationship Id="rId16" Target="../slideLayouts/slideLayout16.xml" Type="http://schemas.openxmlformats.org/officeDocument/2006/relationships/slideLayout"/><Relationship Id="rId1" Target="../slideLayouts/slideLayout1.xml" Type="http://schemas.openxmlformats.org/officeDocument/2006/relationships/slideLayout"/><Relationship Id="rId6" Target="../slideLayouts/slideLayout6.xml" Type="http://schemas.openxmlformats.org/officeDocument/2006/relationships/slideLayout"/><Relationship Id="rId11" Target="../slideLayouts/slideLayout11.xml" Type="http://schemas.openxmlformats.org/officeDocument/2006/relationships/slideLayout"/><Relationship Id="rId5" Target="../slideLayouts/slideLayout5.xml" Type="http://schemas.openxmlformats.org/officeDocument/2006/relationships/slideLayout"/><Relationship Id="rId15" Target="../slideLayouts/slideLayout15.xml" Type="http://schemas.openxmlformats.org/officeDocument/2006/relationships/slideLayout"/><Relationship Id="rId10" Target="../slideLayouts/slideLayout10.xml" Type="http://schemas.openxmlformats.org/officeDocument/2006/relationships/slideLayout"/><Relationship Id="rId19" Target="../media/image1.jpeg" Type="http://schemas.openxmlformats.org/officeDocument/2006/relationships/image"/><Relationship Id="rId4" Target="../slideLayouts/slideLayout4.xml" Type="http://schemas.openxmlformats.org/officeDocument/2006/relationships/slideLayout"/><Relationship Id="rId9" Target="../slideLayouts/slideLayout9.xml" Type="http://schemas.openxmlformats.org/officeDocument/2006/relationships/slideLayout"/><Relationship Id="rId14" Target="../slideLayouts/slideLayout14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 ?><Relationships xmlns="http://schemas.openxmlformats.org/package/2006/relationships"><Relationship Id="rId3" Target="../media/image19.png" Type="http://schemas.openxmlformats.org/officeDocument/2006/relationships/image"/><Relationship Id="rId2" Target="../notesSlides/notesSlide13.xml" Type="http://schemas.openxmlformats.org/officeDocument/2006/relationships/notesSlide"/><Relationship Id="rId1" Target="../slideLayouts/slideLayout2.xml" Type="http://schemas.openxmlformats.org/officeDocument/2006/relationships/slideLayout"/><Relationship Id="rId4" Target="../media/image20.jpeg" Type="http://schemas.openxmlformats.org/officeDocument/2006/relationships/image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<Relationships xmlns="http://schemas.openxmlformats.org/package/2006/relationships"><Relationship Id="rId3" Target="../media/image22.png" Type="http://schemas.openxmlformats.org/officeDocument/2006/relationships/image"/><Relationship Id="rId2" Target="../notesSlides/notesSlide16.xml" Type="http://schemas.openxmlformats.org/officeDocument/2006/relationships/notesSlide"/><Relationship Id="rId1" Target="../slideLayouts/slideLayout2.xml" Type="http://schemas.openxmlformats.org/officeDocument/2006/relationships/slideLayout"/><Relationship Id="rId6" Target="../media/image25.jpeg" Type="http://schemas.openxmlformats.org/officeDocument/2006/relationships/image"/><Relationship Id="rId5" Target="../media/image24.jpe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 ?><Relationships xmlns="http://schemas.openxmlformats.org/package/2006/relationships"><Relationship Id="rId3" Target="../media/image27.jpeg" Type="http://schemas.openxmlformats.org/officeDocument/2006/relationships/image"/><Relationship Id="rId2" Target="../notesSlides/notesSlide19.xml" Type="http://schemas.openxmlformats.org/officeDocument/2006/relationships/notesSlide"/><Relationship Id="rId1" Target="../slideLayouts/slideLayout2.xml" Type="http://schemas.openxmlformats.org/officeDocument/2006/relationships/slideLayout"/><Relationship Id="rId4" Target="../media/image28.png" Type="http://schemas.openxmlformats.org/officeDocument/2006/relationships/image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 ?><Relationships xmlns="http://schemas.openxmlformats.org/package/2006/relationships"><Relationship Id="rId3" Target="../media/image31.jpeg" Type="http://schemas.openxmlformats.org/officeDocument/2006/relationships/image"/><Relationship Id="rId2" Target="../notesSlides/notesSlide22.xml" Type="http://schemas.openxmlformats.org/officeDocument/2006/relationships/notesSlide"/><Relationship Id="rId1" Target="../slideLayouts/slideLayout1.xml" Type="http://schemas.openxmlformats.org/officeDocument/2006/relationships/slideLayout"/><Relationship Id="rId4" Target="../media/image32.jpeg" Type="http://schemas.openxmlformats.org/officeDocument/2006/relationships/image"/></Relationships>
</file>

<file path=ppt/slides/_rels/slide24.xml.rels><?xml version="1.0" encoding="UTF-8" standalone="yes" ?><Relationships xmlns="http://schemas.openxmlformats.org/package/2006/relationships"><Relationship Id="rId3" Target="../media/image33.png" Type="http://schemas.openxmlformats.org/officeDocument/2006/relationships/image"/><Relationship Id="rId2" Target="../notesSlides/notesSlide23.xml" Type="http://schemas.openxmlformats.org/officeDocument/2006/relationships/notesSlide"/><Relationship Id="rId1" Target="../slideLayouts/slideLayout1.xml" Type="http://schemas.openxmlformats.org/officeDocument/2006/relationships/slideLayout"/><Relationship Id="rId4" Target="../media/image34.jpeg" Type="http://schemas.openxmlformats.org/officeDocument/2006/relationships/image"/></Relationships>
</file>

<file path=ppt/slides/_rels/slide25.xml.rels><?xml version="1.0" encoding="UTF-8" standalone="yes" ?><Relationships xmlns="http://schemas.openxmlformats.org/package/2006/relationships"><Relationship Id="rId3" Target="../media/image35.jpeg" Type="http://schemas.openxmlformats.org/officeDocument/2006/relationships/image"/><Relationship Id="rId2" Target="../notesSlides/notesSlide24.xml" Type="http://schemas.openxmlformats.org/officeDocument/2006/relationships/notesSlide"/><Relationship Id="rId1" Target="../slideLayouts/slideLayout1.xml" Type="http://schemas.openxmlformats.org/officeDocument/2006/relationships/slideLayout"/><Relationship Id="rId4" Target="../media/image36.png" Type="http://schemas.openxmlformats.org/officeDocument/2006/relationships/image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 ?><Relationships xmlns="http://schemas.openxmlformats.org/package/2006/relationships"><Relationship Id="rId3" Target="../media/image42.jpeg" Type="http://schemas.openxmlformats.org/officeDocument/2006/relationships/image"/><Relationship Id="rId2" Target="../notesSlides/notesSlide31.xml" Type="http://schemas.openxmlformats.org/officeDocument/2006/relationships/notesSlide"/><Relationship Id="rId1" Target="../slideLayouts/slideLayout2.xml" Type="http://schemas.openxmlformats.org/officeDocument/2006/relationships/slideLayout"/><Relationship Id="rId4" Target="../media/image43.png" Type="http://schemas.openxmlformats.org/officeDocument/2006/relationships/image"/></Relationships>
</file>

<file path=ppt/slides/_rels/slide33.xml.rels><?xml version="1.0" encoding="UTF-8" standalone="yes" ?><Relationships xmlns="http://schemas.openxmlformats.org/package/2006/relationships"><Relationship Id="rId3" Target="../media/image44.jpeg" Type="http://schemas.openxmlformats.org/officeDocument/2006/relationships/image"/><Relationship Id="rId2" Target="../notesSlides/notesSlide32.xml" Type="http://schemas.openxmlformats.org/officeDocument/2006/relationships/notesSlide"/><Relationship Id="rId1" Target="../slideLayouts/slideLayout2.xml" Type="http://schemas.openxmlformats.org/officeDocument/2006/relationships/slideLayout"/><Relationship Id="rId4" Target="../media/image45.jpeg" Type="http://schemas.openxmlformats.org/officeDocument/2006/relationships/image"/></Relationships>
</file>

<file path=ppt/slides/_rels/slide34.xml.rels><?xml version="1.0" encoding="UTF-8" standalone="yes" ?><Relationships xmlns="http://schemas.openxmlformats.org/package/2006/relationships"><Relationship Id="rId3" Target="../media/image46.png" Type="http://schemas.openxmlformats.org/officeDocument/2006/relationships/image"/><Relationship Id="rId2" Target="../notesSlides/notesSlide33.xml" Type="http://schemas.openxmlformats.org/officeDocument/2006/relationships/notesSlide"/><Relationship Id="rId1" Target="../slideLayouts/slideLayout2.xml" Type="http://schemas.openxmlformats.org/officeDocument/2006/relationships/slideLayout"/><Relationship Id="rId5" Target="../media/image48.jpeg" Type="http://schemas.openxmlformats.org/officeDocument/2006/relationships/image"/><Relationship Id="rId4" Target="../media/image47.jpeg" Type="http://schemas.openxmlformats.org/officeDocument/2006/relationships/image"/></Relationships>
</file>

<file path=ppt/slides/_rels/slide35.xml.rels><?xml version="1.0" encoding="UTF-8" standalone="yes" ?><Relationships xmlns="http://schemas.openxmlformats.org/package/2006/relationships"><Relationship Id="rId3" Target="../media/image49.png" Type="http://schemas.openxmlformats.org/officeDocument/2006/relationships/image"/><Relationship Id="rId2" Target="../notesSlides/notesSlide34.xml" Type="http://schemas.openxmlformats.org/officeDocument/2006/relationships/notesSlide"/><Relationship Id="rId1" Target="../slideLayouts/slideLayout2.xml" Type="http://schemas.openxmlformats.org/officeDocument/2006/relationships/slideLayout"/><Relationship Id="rId6" Target="../media/image52.jpeg" Type="http://schemas.openxmlformats.org/officeDocument/2006/relationships/image"/><Relationship Id="rId5" Target="../media/image51.png" Type="http://schemas.openxmlformats.org/officeDocument/2006/relationships/image"/><Relationship Id="rId4" Target="../media/image50.jpeg" Type="http://schemas.openxmlformats.org/officeDocument/2006/relationships/image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 ?><Relationships xmlns="http://schemas.openxmlformats.org/package/2006/relationships"><Relationship Id="rId3" Target="../media/image54.png" Type="http://schemas.openxmlformats.org/officeDocument/2006/relationships/image"/><Relationship Id="rId2" Target="../notesSlides/notesSlide37.xml" Type="http://schemas.openxmlformats.org/officeDocument/2006/relationships/notesSlide"/><Relationship Id="rId1" Target="../slideLayouts/slideLayout2.xml" Type="http://schemas.openxmlformats.org/officeDocument/2006/relationships/slideLayout"/><Relationship Id="rId4" Target="../media/image55.jpeg" Type="http://schemas.openxmlformats.org/officeDocument/2006/relationships/image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 ?><Relationships xmlns="http://schemas.openxmlformats.org/package/2006/relationships"><Relationship Id="rId3" Target="../media/image4.pn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2.xml" Type="http://schemas.openxmlformats.org/officeDocument/2006/relationships/slideLayout"/><Relationship Id="rId4" Target="../media/image5.jpeg" Type="http://schemas.openxmlformats.org/officeDocument/2006/relationships/image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1.xml.rels><?xml version="1.0" encoding="UTF-8" standalone="yes" ?><Relationships xmlns="http://schemas.openxmlformats.org/package/2006/relationships"><Relationship Id="rId3" Target="../media/image59.png" Type="http://schemas.openxmlformats.org/officeDocument/2006/relationships/image"/><Relationship Id="rId2" Target="../notesSlides/notesSlide40.xml" Type="http://schemas.openxmlformats.org/officeDocument/2006/relationships/notesSlide"/><Relationship Id="rId1" Target="../slideLayouts/slideLayout2.xml" Type="http://schemas.openxmlformats.org/officeDocument/2006/relationships/slideLayout"/><Relationship Id="rId4" Target="../media/image60.jpeg" Type="http://schemas.openxmlformats.org/officeDocument/2006/relationships/image"/></Relationships>
</file>

<file path=ppt/slides/_rels/slide42.xml.rels><?xml version="1.0" encoding="UTF-8" standalone="yes" ?><Relationships xmlns="http://schemas.openxmlformats.org/package/2006/relationships"><Relationship Id="rId3" Target="../media/image61.jpeg" Type="http://schemas.openxmlformats.org/officeDocument/2006/relationships/image"/><Relationship Id="rId2" Target="../notesSlides/notesSlide41.xml" Type="http://schemas.openxmlformats.org/officeDocument/2006/relationships/notesSlide"/><Relationship Id="rId1" Target="../slideLayouts/slideLayout2.xml" Type="http://schemas.openxmlformats.org/officeDocument/2006/relationships/slideLayout"/><Relationship Id="rId5" Target="../media/image63.png" Type="http://schemas.openxmlformats.org/officeDocument/2006/relationships/image"/><Relationship Id="rId4" Target="../media/image62.png" Type="http://schemas.openxmlformats.org/officeDocument/2006/relationships/image"/></Relationships>
</file>

<file path=ppt/slides/_rels/slide43.xml.rels><?xml version="1.0" encoding="UTF-8" standalone="yes" ?><Relationships xmlns="http://schemas.openxmlformats.org/package/2006/relationships"><Relationship Id="rId3" Target="../media/image64.png" Type="http://schemas.openxmlformats.org/officeDocument/2006/relationships/image"/><Relationship Id="rId2" Target="../notesSlides/notesSlide42.xml" Type="http://schemas.openxmlformats.org/officeDocument/2006/relationships/notesSlide"/><Relationship Id="rId1" Target="../slideLayouts/slideLayout2.xml" Type="http://schemas.openxmlformats.org/officeDocument/2006/relationships/slideLayout"/><Relationship Id="rId5" Target="../media/image66.png" Type="http://schemas.openxmlformats.org/officeDocument/2006/relationships/image"/><Relationship Id="rId4" Target="../media/image65.jpeg" Type="http://schemas.openxmlformats.org/officeDocument/2006/relationships/image"/></Relationships>
</file>

<file path=ppt/slides/_rels/slide44.xml.rels><?xml version="1.0" encoding="UTF-8" standalone="yes" ?><Relationships xmlns="http://schemas.openxmlformats.org/package/2006/relationships"><Relationship Id="rId3" Target="../media/image67.png" Type="http://schemas.openxmlformats.org/officeDocument/2006/relationships/image"/><Relationship Id="rId2" Target="../notesSlides/notesSlide43.xml" Type="http://schemas.openxmlformats.org/officeDocument/2006/relationships/notesSlide"/><Relationship Id="rId1" Target="../slideLayouts/slideLayout2.xml" Type="http://schemas.openxmlformats.org/officeDocument/2006/relationships/slideLayout"/><Relationship Id="rId5" Target="../media/image69.jpeg" Type="http://schemas.openxmlformats.org/officeDocument/2006/relationships/image"/><Relationship Id="rId4" Target="../media/image68.jpeg" Type="http://schemas.openxmlformats.org/officeDocument/2006/relationships/image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6.xml.rels><?xml version="1.0" encoding="UTF-8" standalone="yes" ?><Relationships xmlns="http://schemas.openxmlformats.org/package/2006/relationships"><Relationship Id="rId3" Target="../media/image6.png" Type="http://schemas.openxmlformats.org/officeDocument/2006/relationships/image"/><Relationship Id="rId2" Target="../notesSlides/notesSlide6.xml" Type="http://schemas.openxmlformats.org/officeDocument/2006/relationships/notesSlide"/><Relationship Id="rId1" Target="../slideLayouts/slideLayout2.xml" Type="http://schemas.openxmlformats.org/officeDocument/2006/relationships/slideLayout"/><Relationship Id="rId4" Target="../media/image7.jpeg" Type="http://schemas.openxmlformats.org/officeDocument/2006/relationships/image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 ?><Relationships xmlns="http://schemas.openxmlformats.org/package/2006/relationships"><Relationship Id="rId3" Target="../media/image105.jpeg" Type="http://schemas.openxmlformats.org/officeDocument/2006/relationships/image"/><Relationship Id="rId2" Target="../notesSlides/notesSlide64.xml" Type="http://schemas.openxmlformats.org/officeDocument/2006/relationships/notesSlide"/><Relationship Id="rId1" Target="../slideLayouts/slideLayout2.xml" Type="http://schemas.openxmlformats.org/officeDocument/2006/relationships/slideLayout"/><Relationship Id="rId4" Target="../media/image106.png" Type="http://schemas.openxmlformats.org/officeDocument/2006/relationships/image"/></Relationships>
</file>

<file path=ppt/slides/_rels/slide67.xml.rels><?xml version="1.0" encoding="UTF-8" standalone="yes" ?><Relationships xmlns="http://schemas.openxmlformats.org/package/2006/relationships"><Relationship Id="rId3" Target="../media/image107.png" Type="http://schemas.openxmlformats.org/officeDocument/2006/relationships/image"/><Relationship Id="rId2" Target="../notesSlides/notesSlide65.xml" Type="http://schemas.openxmlformats.org/officeDocument/2006/relationships/notesSlide"/><Relationship Id="rId1" Target="../slideLayouts/slideLayout2.xml" Type="http://schemas.openxmlformats.org/officeDocument/2006/relationships/slideLayout"/><Relationship Id="rId5" Target="../media/image109.jpeg" Type="http://schemas.openxmlformats.org/officeDocument/2006/relationships/image"/><Relationship Id="rId4" Target="../media/image108.jpeg" Type="http://schemas.openxmlformats.org/officeDocument/2006/relationships/image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69.xml.rels><?xml version="1.0" encoding="UTF-8" standalone="yes" ?><Relationships xmlns="http://schemas.openxmlformats.org/package/2006/relationships"><Relationship Id="rId3" Target="../media/image112.png" Type="http://schemas.openxmlformats.org/officeDocument/2006/relationships/image"/><Relationship Id="rId2" Target="../notesSlides/notesSlide67.xml" Type="http://schemas.openxmlformats.org/officeDocument/2006/relationships/notesSlide"/><Relationship Id="rId1" Target="../slideLayouts/slideLayout2.xml" Type="http://schemas.openxmlformats.org/officeDocument/2006/relationships/slideLayout"/><Relationship Id="rId5" Target="../media/image114.jpeg" Type="http://schemas.openxmlformats.org/officeDocument/2006/relationships/image"/><Relationship Id="rId4" Target="../media/image113.png" Type="http://schemas.openxmlformats.org/officeDocument/2006/relationships/image"/></Relationships>
</file>

<file path=ppt/slides/_rels/slide7.xml.rels><?xml version="1.0" encoding="UTF-8" standalone="yes" ?><Relationships xmlns="http://schemas.openxmlformats.org/package/2006/relationships"><Relationship Id="rId3" Target="../media/image8.jpe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2.xml" Type="http://schemas.openxmlformats.org/officeDocument/2006/relationships/slideLayout"/><Relationship Id="rId4" Target="../media/image9.png" Type="http://schemas.openxmlformats.org/officeDocument/2006/relationships/image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 ?><Relationships xmlns="http://schemas.openxmlformats.org/package/2006/relationships"><Relationship Id="rId3" Target="../media/image116.jpeg" Type="http://schemas.openxmlformats.org/officeDocument/2006/relationships/image"/><Relationship Id="rId2" Target="../notesSlides/notesSlide7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odsc.medium.com/transforming-skewed-data-for-machine-learning-90e6cc364b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ctrTitle"/>
          </p:nvPr>
        </p:nvSpPr>
        <p:spPr>
          <a:xfrm>
            <a:off x="1595269" y="2682239"/>
            <a:ext cx="9001462" cy="8277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US"/>
              <a:t>STATISTIC NOTEBOOK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595269" y="3509962"/>
            <a:ext cx="9001462" cy="715035"/>
          </a:xfrm>
          <a:prstGeom prst="rect">
            <a:avLst/>
          </a:prstGeom>
          <a:solidFill>
            <a:srgbClr val="C1A1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by Bryan Tjandra</a:t>
            </a:r>
            <a:endParaRPr sz="2800"/>
          </a:p>
        </p:txBody>
      </p:sp>
      <p:sp>
        <p:nvSpPr>
          <p:cNvPr id="143" name="Google Shape;143;p19"/>
          <p:cNvSpPr/>
          <p:nvPr/>
        </p:nvSpPr>
        <p:spPr>
          <a:xfrm>
            <a:off x="7113564" y="6161036"/>
            <a:ext cx="47174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Source : www.youtube.com/c/joshstarmer</a:t>
            </a:r>
            <a:endParaRPr sz="18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ctrTitle"/>
          </p:nvPr>
        </p:nvSpPr>
        <p:spPr>
          <a:xfrm>
            <a:off x="1580113" y="1928705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US"/>
              <a:t>CENTRAL LIMIT </a:t>
            </a:r>
            <a:br>
              <a:rPr lang="en-US"/>
            </a:br>
            <a:r>
              <a:rPr lang="en-US"/>
              <a:t>THEOREM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3858" y="3131083"/>
            <a:ext cx="6325555" cy="3415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557" y="298411"/>
            <a:ext cx="6718358" cy="34295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9" name="Google Shape;199;p28"/>
          <p:cNvSpPr/>
          <p:nvPr/>
        </p:nvSpPr>
        <p:spPr>
          <a:xfrm>
            <a:off x="590843" y="4023016"/>
            <a:ext cx="4515729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Kita lakukan terus menerus sampai banyak , dan kita buat histogram dari beberapa mean data yang kita dapatkan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7404077" y="770598"/>
            <a:ext cx="429533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Misal kita mempunyai data yang terdistribusi merata , dan kita calculate mean value dari sample data yang diambil beberapa kali.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1828" y="2902903"/>
            <a:ext cx="6969094" cy="364326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/>
          <p:nvPr/>
        </p:nvSpPr>
        <p:spPr>
          <a:xfrm>
            <a:off x="7488703" y="555693"/>
            <a:ext cx="3910818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Kita lakukan terus sampai banyak , misal 100 kali</a:t>
            </a:r>
            <a:endParaRPr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Setelah itu kita buat kurva distribusinya . Dan jadilah normal distribution.</a:t>
            </a:r>
            <a:endParaRPr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757314" y="4009382"/>
            <a:ext cx="39108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Ini adalah Central Limit Theorem. Jadi walaupun distribusi datanya tidak normal , tapi distribusi dari means nya membentuk normal distribution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" y="455252"/>
            <a:ext cx="6452639" cy="31179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0868" y="2962929"/>
            <a:ext cx="6611815" cy="357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594" y="389207"/>
            <a:ext cx="5832975" cy="37749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5" name="Google Shape;215;p30"/>
          <p:cNvSpPr/>
          <p:nvPr/>
        </p:nvSpPr>
        <p:spPr>
          <a:xfrm>
            <a:off x="6785316" y="743025"/>
            <a:ext cx="52378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Contoh ini adalah exponential distribution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400929" y="4623363"/>
            <a:ext cx="417107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Walau distribusi datanya tidak merata , tetapi distribusi dari mean nya tetap menjadi normal distribution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235" y="338782"/>
            <a:ext cx="7126863" cy="3557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 rotWithShape="1">
          <a:blip r:embed="rId4">
            <a:alphaModFix/>
          </a:blip>
          <a:srcRect r="22"/>
          <a:stretch/>
        </p:blipFill>
        <p:spPr>
          <a:xfrm>
            <a:off x="1200443" y="4268750"/>
            <a:ext cx="5556739" cy="197730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/>
          <p:nvPr/>
        </p:nvSpPr>
        <p:spPr>
          <a:xfrm>
            <a:off x="7962314" y="1703754"/>
            <a:ext cx="3807655" cy="317009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Apapun distribusinya , dengan central limit theorem , distribusi meansnya dapat menjadi normal</a:t>
            </a:r>
            <a:endParaRPr/>
          </a:p>
          <a:p>
            <a:pPr algn="l" indent="-158750" lvl="0" marL="28575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Biasanya sample minimal yang dipakai untuk nentuin mean-nya adalah setidaknya 30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>
            <a:spLocks noGrp="1"/>
          </p:cNvSpPr>
          <p:nvPr>
            <p:ph type="ctrTitle"/>
          </p:nvPr>
        </p:nvSpPr>
        <p:spPr>
          <a:xfrm>
            <a:off x="1612938" y="2116274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US"/>
              <a:t>POPULATION, SAMPLE</a:t>
            </a:r>
            <a:br>
              <a:rPr lang="en-US"/>
            </a:br>
            <a:r>
              <a:rPr lang="en-US"/>
              <a:t>MEAN, VARIANS, &amp;</a:t>
            </a:r>
            <a:br>
              <a:rPr lang="en-US"/>
            </a:br>
            <a:r>
              <a:rPr lang="en-US"/>
              <a:t>STANDARD DEVIATION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2298" y="2571995"/>
            <a:ext cx="7132990" cy="363773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/>
          <p:nvPr/>
        </p:nvSpPr>
        <p:spPr>
          <a:xfrm>
            <a:off x="1396620" y="405095"/>
            <a:ext cx="994012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Populasi -&gt; Seluruh data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Sample -&gt; Beberapa data yang diambil dari populasi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Biasa kita memakai sample dalam mengolah data karena populasi terlalu banyak . Semakin banyak sample yang kita ambil , semakin mendekati nilai Mean / Standar deviasi data sesungguhnya / data populasi.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099" y="531696"/>
            <a:ext cx="3960915" cy="1523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0099" y="2341986"/>
            <a:ext cx="3994092" cy="1470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0099" y="4148768"/>
            <a:ext cx="4025848" cy="1746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45290" y="539657"/>
            <a:ext cx="6246607" cy="208614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/>
          <p:nvPr/>
        </p:nvSpPr>
        <p:spPr>
          <a:xfrm>
            <a:off x="5181600" y="3077130"/>
            <a:ext cx="6096000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Varians -&gt; Seberapa besar jarak nilai dari mean . Untuk mencegah value negative nilai dikuadratkan, tetapi nilai menjadi terlalu besar.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Diakalkan dengan di akarkan -&gt; Standard Deviation 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Kalau kita menghitung nilai dari sample saja ,biasa dibagi n-1 bukan n , supaya nilai bisa lebih besar (bisa mendekati nilai populasi)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4088" y="455295"/>
            <a:ext cx="7452140" cy="347324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5"/>
          <p:cNvSpPr txBox="1">
            <a:spLocks noGrp="1"/>
          </p:cNvSpPr>
          <p:nvPr>
            <p:ph type="body" idx="1"/>
          </p:nvPr>
        </p:nvSpPr>
        <p:spPr>
          <a:xfrm>
            <a:off x="631081" y="4134679"/>
            <a:ext cx="10593509" cy="249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US" sz="1900"/>
              <a:t>Ini 2 2 nya adalah normal distribution . Yang membedakan normal distribution yang 1 dengan yang lain adalah mean dan standar deviation (std). </a:t>
            </a:r>
            <a:endParaRPr sz="1900"/>
          </a:p>
          <a:p>
            <a:pPr marL="228600" lvl="0" indent="-222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US" sz="1900"/>
              <a:t>Mean -&gt;  rata rata dari data</a:t>
            </a:r>
            <a:endParaRPr sz="1900"/>
          </a:p>
          <a:p>
            <a:pPr marL="228600" lvl="0" indent="-222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US" sz="1900"/>
              <a:t>Std -&gt; Seberapa jauh data tersebar dari mean . </a:t>
            </a:r>
            <a:endParaRPr sz="1900"/>
          </a:p>
          <a:p>
            <a:pPr marL="228600" lvl="0" indent="-222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US" sz="1900"/>
              <a:t>Untuk bayi std lebih kecil (curam, terpusat di tengah) , untuk adults std lebih besar (landai , tidak terlalu terpusat di tengah , lebih menyebar)</a:t>
            </a: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>
            <a:spLocks noGrp="1"/>
          </p:cNvSpPr>
          <p:nvPr>
            <p:ph type="ctrTitle"/>
          </p:nvPr>
        </p:nvSpPr>
        <p:spPr>
          <a:xfrm>
            <a:off x="1595254" y="1749070"/>
            <a:ext cx="90015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US"/>
              <a:t>OUTLIER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>
            <a:off x="1626191" y="1961667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US"/>
              <a:t>HISTOGRAM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794" y="582075"/>
            <a:ext cx="5028824" cy="24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8672" y="3596700"/>
            <a:ext cx="3638450" cy="26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 txBox="1"/>
          <p:nvPr/>
        </p:nvSpPr>
        <p:spPr>
          <a:xfrm>
            <a:off x="6414650" y="582075"/>
            <a:ext cx="5506500" cy="3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Outlier -&gt; Nilai yang sangat berbeda dari data data yang lainnya.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Biasa Outlier kalau sangat jelas , mudah dilihat , tapi kalo datanya agak banyak , dapat ditentukan dengan perhitungan.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1186825" y="3692775"/>
            <a:ext cx="4832700" cy="17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Cara untuk menghadapi outlier :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Remove outlier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Change outlier 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Scaling data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550" y="598375"/>
            <a:ext cx="6030051" cy="19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/>
        </p:nvSpPr>
        <p:spPr>
          <a:xfrm>
            <a:off x="835250" y="3132275"/>
            <a:ext cx="10660800" cy="3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Outlier ada 2 , yang atas dan  bawah . Outlier bawah merupakan suatu nilai yang sangat kecil dibanding nilai data yang lainnya . Outlier atas merupakan suatu nilai yang sangat besar dibanding nilai data lainnya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Q1 -&gt; kuartil bawah 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Q3 -&gt; kuartil atas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IQR -&gt; range interkuartil (Q3-Q1)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 -&gt; jumlah data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71" name="Google Shape;27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1525" y="4610200"/>
            <a:ext cx="5354524" cy="16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>
            <a:spLocks noGrp="1"/>
          </p:cNvSpPr>
          <p:nvPr>
            <p:ph type="ctrTitle"/>
          </p:nvPr>
        </p:nvSpPr>
        <p:spPr>
          <a:xfrm>
            <a:off x="1595254" y="1886570"/>
            <a:ext cx="90015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US"/>
              <a:t>CONDITIONAL PROBABILITIES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575" y="304800"/>
            <a:ext cx="5715001" cy="334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25" y="3852425"/>
            <a:ext cx="7066300" cy="27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/>
        </p:nvSpPr>
        <p:spPr>
          <a:xfrm>
            <a:off x="416175" y="989100"/>
            <a:ext cx="56271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Misal kita mempunyai diagram venn , dan kita ubah ke dalam contingency table . Kita bisa menghitung peluang dari masing masing kondisi seperti biasa pada gambar berikut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7745275" y="4007975"/>
            <a:ext cx="4256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Lalu apakah peluang suatu kejadian , bila sudah diketahui kejadian sebelumnya dapat mengubah suatu nilai peluang ? Ataukah peluangnya akan tetap sama seperti pada tabel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38" y="614000"/>
            <a:ext cx="7255149" cy="1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150" y="2523375"/>
            <a:ext cx="6715223" cy="38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 txBox="1"/>
          <p:nvPr/>
        </p:nvSpPr>
        <p:spPr>
          <a:xfrm>
            <a:off x="7814100" y="325400"/>
            <a:ext cx="4088400" cy="22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Char char="●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Peluang suatu kejadian A bila diketahui kejadian B disebut conditional probability , biasa dilambangkan P(A|B) = peluang A bila diketahui B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164850" y="2304600"/>
            <a:ext cx="4626900" cy="42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Char char="●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Conditional probability biasa lebih besar dari normal probability 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Char char="●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Seperti di contoh , peluang love c and s bila tidak diketahui suatu data , penyebutnya adalah yang suka s dan c (14). Tetapi bila diketahui yang suka s saja , maka penyebutnya yang suka s aja (7)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50" y="405175"/>
            <a:ext cx="7056325" cy="39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2"/>
          <p:cNvPicPr preferRelativeResize="0"/>
          <p:nvPr/>
        </p:nvPicPr>
        <p:blipFill rotWithShape="1">
          <a:blip r:embed="rId4">
            <a:alphaModFix/>
          </a:blip>
          <a:srcRect b="-140"/>
          <a:stretch/>
        </p:blipFill>
        <p:spPr>
          <a:xfrm>
            <a:off x="4141925" y="4978700"/>
            <a:ext cx="7694724" cy="9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2"/>
          <p:cNvSpPr txBox="1"/>
          <p:nvPr/>
        </p:nvSpPr>
        <p:spPr>
          <a:xfrm>
            <a:off x="7792175" y="405175"/>
            <a:ext cx="4253100" cy="37629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/>
          <a:p>
            <a:pPr algn="l" indent="-342900" lvl="0" marL="4572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Char char="-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Kita juga dapat membuat rumus conditional probability menjadi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algn="l" indent="0" lvl="0" marL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Char char="-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P(not love c and love s | love s) = P(not love c and love s) / P(love s) 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algn="l" indent="0" lvl="0" marL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algn="l" indent="-342900" lvl="0" marL="4572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Char char="-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Namun biasanya ada orang yang menuliskannya seperti ini :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algn="l" indent="0" lvl="0" marL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P(not love c | love s)  # agak ambigu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559050" y="4801300"/>
            <a:ext cx="3417900" cy="14592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/>
          <a:p>
            <a:pPr algn="l" indent="0" lvl="0" marL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not love c disini sudah mencakup not love c and love s (jadi disingkat biar tidak redundant)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>
            <a:spLocks noGrp="1"/>
          </p:cNvSpPr>
          <p:nvPr>
            <p:ph type="ctrTitle"/>
          </p:nvPr>
        </p:nvSpPr>
        <p:spPr>
          <a:xfrm>
            <a:off x="1564346" y="1590605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US"/>
              <a:t>MODEL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7445" y="423883"/>
            <a:ext cx="7727660" cy="348109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4"/>
          <p:cNvSpPr/>
          <p:nvPr/>
        </p:nvSpPr>
        <p:spPr>
          <a:xfrm>
            <a:off x="1369063" y="4577859"/>
            <a:ext cx="984669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Model -&gt; mathematical equation.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Model akan sering ditemukan di machine learning . Ketika ada model A , model B , model C , sebenarnya mereka hanya consist of mathematical equation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ctrTitle"/>
          </p:nvPr>
        </p:nvSpPr>
        <p:spPr>
          <a:xfrm>
            <a:off x="1661529" y="1886570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US"/>
              <a:t>95 %</a:t>
            </a:r>
            <a:br>
              <a:rPr lang="en-US"/>
            </a:br>
            <a:r>
              <a:rPr lang="en-US"/>
              <a:t>CONFIDENCE INTERVAL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20" y="504902"/>
            <a:ext cx="6478790" cy="3330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6"/>
          <p:cNvPicPr preferRelativeResize="0"/>
          <p:nvPr/>
        </p:nvPicPr>
        <p:blipFill rotWithShape="1">
          <a:blip r:embed="rId4">
            <a:alphaModFix/>
          </a:blip>
          <a:srcRect b="-23"/>
          <a:stretch/>
        </p:blipFill>
        <p:spPr>
          <a:xfrm>
            <a:off x="5531673" y="2868831"/>
            <a:ext cx="5777457" cy="318299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type="none" w="sm"/>
            <a:tailEnd len="sm" type="none" w="sm"/>
          </a:ln>
        </p:spPr>
      </p:pic>
      <p:sp>
        <p:nvSpPr>
          <p:cNvPr id="326" name="Google Shape;326;p46"/>
          <p:cNvSpPr/>
          <p:nvPr/>
        </p:nvSpPr>
        <p:spPr>
          <a:xfrm>
            <a:off x="856974" y="4348156"/>
            <a:ext cx="4134678" cy="2554545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95 persen confident interval membantu meng-estimate real means</a:t>
            </a:r>
            <a:endParaRPr/>
          </a:p>
          <a:p>
            <a:pPr algn="l" indent="-215900" lvl="0" marL="3429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5 persen yang lain ,hanya muncul kebetulan saja , appear by random chance</a:t>
            </a:r>
            <a:endParaRPr/>
          </a:p>
          <a:p>
            <a:pPr algn="l" indent="-215900" lvl="0" marL="3429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algn="l" indent="-215900" lvl="0" marL="3429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7" name="Google Shape;327;p46"/>
          <p:cNvSpPr/>
          <p:nvPr/>
        </p:nvSpPr>
        <p:spPr>
          <a:xfrm>
            <a:off x="7063140" y="725707"/>
            <a:ext cx="4898887" cy="1631216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Di statistic ,normal confident interval -&gt; 95 persen.  Artinya rentang nilai yang 95 persen kita yakin bahwa di sana datanya mengandung rata rata sebenarnya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037" y="801423"/>
            <a:ext cx="5464938" cy="2719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675257" y="4211995"/>
            <a:ext cx="10353900" cy="1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/>
              <a:t>Histogram -&gt;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kemunculan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smtClean="0"/>
              <a:t>range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/>
              <a:t>feature </a:t>
            </a:r>
            <a:r>
              <a:rPr lang="en-US" dirty="0" err="1"/>
              <a:t>tertentu</a:t>
            </a:r>
            <a:r>
              <a:rPr lang="en-US" dirty="0"/>
              <a:t>. 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bar-</a:t>
            </a:r>
            <a:r>
              <a:rPr lang="en-US" dirty="0" err="1"/>
              <a:t>nya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65078" y="754474"/>
            <a:ext cx="5699125" cy="277226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640094" y="5141855"/>
            <a:ext cx="10353762" cy="119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Probability data yang muncul berikutnya itu tinggi di area yang dikotakin , sedangkan di kiri  / kanan-nya rendah.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993" y="406471"/>
            <a:ext cx="7015604" cy="3361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6130" y="3332635"/>
            <a:ext cx="6996048" cy="321901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7"/>
          <p:cNvSpPr/>
          <p:nvPr/>
        </p:nvSpPr>
        <p:spPr>
          <a:xfrm>
            <a:off x="7745929" y="470235"/>
            <a:ext cx="4008749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Biasa 95 persen datanya tersebar sekitar +- 2x Std dari mean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5" name="Google Shape;335;p47"/>
          <p:cNvSpPr/>
          <p:nvPr/>
        </p:nvSpPr>
        <p:spPr>
          <a:xfrm>
            <a:off x="454993" y="4304883"/>
            <a:ext cx="419441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Contoh Std Baby -&gt; 0.6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Std Adult -&gt; 4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95 persen data ada di 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Mean baby +- 2x Std Baby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Mean adult +- 2x Std Adult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>
            <a:spLocks noGrp="1"/>
          </p:cNvSpPr>
          <p:nvPr>
            <p:ph type="ctrTitle"/>
          </p:nvPr>
        </p:nvSpPr>
        <p:spPr>
          <a:xfrm>
            <a:off x="1471581" y="1714291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US"/>
              <a:t>NULL</a:t>
            </a:r>
            <a:br>
              <a:rPr lang="en-US"/>
            </a:br>
            <a:r>
              <a:rPr lang="en-US"/>
              <a:t>HYPOTHESIS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02" y="300379"/>
            <a:ext cx="4746095" cy="389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5322" y="300379"/>
            <a:ext cx="5004726" cy="389172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7" name="Google Shape;347;p49"/>
          <p:cNvSpPr/>
          <p:nvPr/>
        </p:nvSpPr>
        <p:spPr>
          <a:xfrm>
            <a:off x="826051" y="4598650"/>
            <a:ext cx="1046038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Misal kita punya dua obat A dan B , tiap obat isinya sama tetapi diberikan ke orang yang berbeda . Hasilnya bisa berbeda karena banyak random factor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Misal dari sini kita tes obat A dan B masing masing ke 3 orang dan hasilnya seperti itu. Apakah kita bisa memberi hipotesis obat A lebih bagus dari B dengan recovery 15 jam lebih cepat 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025" y="818050"/>
            <a:ext cx="6432657" cy="36976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353" name="Google Shape;353;p50"/>
          <p:cNvPicPr preferRelativeResize="0"/>
          <p:nvPr/>
        </p:nvPicPr>
        <p:blipFill rotWithShape="1">
          <a:blip r:embed="rId4">
            <a:alphaModFix/>
          </a:blip>
          <a:srcRect b="-43" r="78"/>
          <a:stretch/>
        </p:blipFill>
        <p:spPr>
          <a:xfrm>
            <a:off x="4167083" y="4901120"/>
            <a:ext cx="2866744" cy="14842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4" name="Google Shape;354;p50"/>
          <p:cNvCxnSpPr>
            <a:stCxn id="353" idx="1"/>
          </p:cNvCxnSpPr>
          <p:nvPr/>
        </p:nvCxnSpPr>
        <p:spPr>
          <a:xfrm rot="10800000">
            <a:off x="2706083" y="4328361"/>
            <a:ext cx="1461000" cy="1314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type="none" w="sm"/>
            <a:tailEnd len="med" type="triangle" w="med"/>
          </a:ln>
          <a:effectLst>
            <a:outerShdw blurRad="50800" dir="5400000" dist="38100" rotWithShape="0" sy="96000">
              <a:srgbClr val="000000">
                <a:alpha val="53725"/>
              </a:srgbClr>
            </a:outerShdw>
          </a:effectLst>
        </p:spPr>
      </p:cxnSp>
      <p:sp>
        <p:nvSpPr>
          <p:cNvPr id="355" name="Google Shape;355;p50"/>
          <p:cNvSpPr/>
          <p:nvPr/>
        </p:nvSpPr>
        <p:spPr>
          <a:xfrm>
            <a:off x="7319600" y="1067900"/>
            <a:ext cx="4680000" cy="35898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Belum tentu , karena bisa saja itu hanya kebetulan . Ketika dicoba lagi ternyata setiap hasil bertentangan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algn="l" indent="-215900" lvl="0" marL="3429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Jadi hipotesis yang kita buat berdasarkan percobaan pertama salah dan bisa kita reject</a:t>
            </a:r>
            <a:endParaRPr/>
          </a:p>
          <a:p>
            <a:pPr algn="l" indent="-215900" lvl="0" marL="3429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Dan kita dapat membuat hipotesis dari percobaan yang kedua atau dst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51"/>
          <p:cNvPicPr preferRelativeResize="0"/>
          <p:nvPr/>
        </p:nvPicPr>
        <p:blipFill rotWithShape="1">
          <a:blip r:embed="rId3">
            <a:alphaModFix/>
          </a:blip>
          <a:srcRect b="12"/>
          <a:stretch/>
        </p:blipFill>
        <p:spPr>
          <a:xfrm>
            <a:off x="289009" y="384314"/>
            <a:ext cx="5829946" cy="3449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1"/>
          <p:cNvPicPr preferRelativeResize="0"/>
          <p:nvPr/>
        </p:nvPicPr>
        <p:blipFill rotWithShape="1">
          <a:blip r:embed="rId4">
            <a:alphaModFix/>
          </a:blip>
          <a:srcRect b="-175" r="-30"/>
          <a:stretch/>
        </p:blipFill>
        <p:spPr>
          <a:xfrm>
            <a:off x="7377042" y="653773"/>
            <a:ext cx="3268871" cy="142332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1"/>
          <p:cNvSpPr/>
          <p:nvPr/>
        </p:nvSpPr>
        <p:spPr>
          <a:xfrm>
            <a:off x="591929" y="4228401"/>
            <a:ext cx="10910957" cy="224676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Sekarang ,  misal kita tes 3x pake obat C dan D , dan sudah yakin bahwa obat C lebih baik dari D . Dari percobaan pertama , kita simpulkan obat C recover 13 jam lebih baik dari obat D.</a:t>
            </a:r>
            <a:endParaRPr/>
          </a:p>
          <a:p>
            <a:pPr algn="l" indent="-215900" lvl="0" marL="3429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Tapi ketika kita coba lagi kenyataannya recoverynya ada 12 jam , 13.5 jam . Apakah berarti hipotesis awal kita salah ? Belum tentu karena nilai 12 , 13.5 mendekati 13. Lantas kesimpulannya apa salah / benar ? Kita harus isi berapa jam untuk hipotesisnya ?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63" name="Google Shape;363;p51"/>
          <p:cNvPicPr preferRelativeResize="0"/>
          <p:nvPr/>
        </p:nvPicPr>
        <p:blipFill rotWithShape="1">
          <a:blip r:embed="rId5">
            <a:alphaModFix/>
          </a:blip>
          <a:srcRect b="123"/>
          <a:stretch/>
        </p:blipFill>
        <p:spPr>
          <a:xfrm>
            <a:off x="6330124" y="2471198"/>
            <a:ext cx="5520166" cy="1243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981" y="477078"/>
            <a:ext cx="5633685" cy="3551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7043" y="4296092"/>
            <a:ext cx="4114406" cy="2135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05856" y="477078"/>
            <a:ext cx="5357034" cy="34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89245" y="4394893"/>
            <a:ext cx="4013595" cy="1899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916" y="366641"/>
            <a:ext cx="6865187" cy="398847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3"/>
          <p:cNvSpPr/>
          <p:nvPr/>
        </p:nvSpPr>
        <p:spPr>
          <a:xfrm>
            <a:off x="7465392" y="811385"/>
            <a:ext cx="4240695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Ini kita tidak perlu pre-elimanary data / percobaan pertama untuk menentukan angka perbedaan jam nya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Dengan Null Hypothesis , kesimpulan seperti ini bisa langsung terjawab , bahwa sebenarnya Drug E dan F berbeda . 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8" name="Google Shape;378;p53"/>
          <p:cNvSpPr/>
          <p:nvPr/>
        </p:nvSpPr>
        <p:spPr>
          <a:xfrm>
            <a:off x="673652" y="4709734"/>
            <a:ext cx="1078064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Tapi kita tidak dapat mengetahui seberapa besar perbedaan mereka , yang kita tahu dari Null Hypothesis ini bahwa mereka sebenarnya berbeda dan Null Hypothesis bisa kita reject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>
            <a:spLocks noGrp="1"/>
          </p:cNvSpPr>
          <p:nvPr>
            <p:ph type="ctrTitle"/>
          </p:nvPr>
        </p:nvSpPr>
        <p:spPr>
          <a:xfrm>
            <a:off x="1471581" y="1714291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US"/>
              <a:t>ALTERNATIVE HYPOTHESIS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7723" y="2433982"/>
            <a:ext cx="6988312" cy="395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411" y="290750"/>
            <a:ext cx="6087164" cy="33905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0" name="Google Shape;390;p55"/>
          <p:cNvSpPr/>
          <p:nvPr/>
        </p:nvSpPr>
        <p:spPr>
          <a:xfrm>
            <a:off x="7284279" y="407842"/>
            <a:ext cx="4130261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Komponen statistical test :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Data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Null Hypothesis (H0)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Alternative Hypothesis (Ha)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1" name="Google Shape;391;p55"/>
          <p:cNvSpPr/>
          <p:nvPr/>
        </p:nvSpPr>
        <p:spPr>
          <a:xfrm>
            <a:off x="459411" y="4042057"/>
            <a:ext cx="387847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Ha biasa kebalikan dari H0 </a:t>
            </a:r>
            <a:endParaRPr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Dari 3 komponen ini , kita bisa mendapat kesimpulan dari suatu hipotesis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Statistical test -&gt; membantu menemukan kesimpulan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>
            <a:spLocks noGrp="1"/>
          </p:cNvSpPr>
          <p:nvPr>
            <p:ph type="ctrTitle"/>
          </p:nvPr>
        </p:nvSpPr>
        <p:spPr>
          <a:xfrm>
            <a:off x="1471581" y="1714291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US"/>
              <a:t>P-VALUE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9706" y="2215743"/>
            <a:ext cx="5127139" cy="287487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/>
          <p:nvPr/>
        </p:nvSpPr>
        <p:spPr>
          <a:xfrm>
            <a:off x="759393" y="5535634"/>
            <a:ext cx="860468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Bins -&gt; Jumlah partisi 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Untuk memilih bin harus hati hati. Jika terlalu kecil / besar bisa saja tidak membantu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593" y="583316"/>
            <a:ext cx="6497982" cy="258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574" y="395861"/>
            <a:ext cx="5319406" cy="2488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8088" y="351800"/>
            <a:ext cx="5764696" cy="2526522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7"/>
          <p:cNvSpPr/>
          <p:nvPr/>
        </p:nvSpPr>
        <p:spPr>
          <a:xfrm>
            <a:off x="331305" y="3446868"/>
            <a:ext cx="60960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Misal ada drug A dan B yang di-tes ke 1 orang , kemudian 2 orang. Dari hasil ini apakah kita bisa menyimpulkan drug  A lebih baik dari B ? </a:t>
            </a:r>
            <a:endParaRPr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Belum tentu , karena banyak random factor yang bisa terjadi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Tapi jika hasilnya seperti gambar di sebelah kanan , kita bisa yakin drug A lebih baik dari B</a:t>
            </a:r>
            <a:endParaRPr/>
          </a:p>
        </p:txBody>
      </p:sp>
      <p:pic>
        <p:nvPicPr>
          <p:cNvPr id="404" name="Google Shape;404;p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9549" y="3328755"/>
            <a:ext cx="5255166" cy="309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905" y="372263"/>
            <a:ext cx="5736323" cy="31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0591" y="4255745"/>
            <a:ext cx="4402499" cy="177841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8"/>
          <p:cNvSpPr/>
          <p:nvPr/>
        </p:nvSpPr>
        <p:spPr>
          <a:xfrm>
            <a:off x="6581912" y="426810"/>
            <a:ext cx="5128592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Kalo kasusnya seperti ini bagaimana ? Apakah A lebih baik ? Hmm , belum tentu , bisa saja karena kebetulan , jadi cured 73 lebih banyak dari B</a:t>
            </a:r>
            <a:endParaRPr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Nah disitulah ada p-value untuk menentukan sebenarnya apakah drug A dan B itu berbeda (A lebih baik dari B, atau B lebih baik dari A) atau drug A dan B itu sebenarnya sama saja efeknya (tidak ada beda)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2" name="Google Shape;412;p58"/>
          <p:cNvSpPr/>
          <p:nvPr/>
        </p:nvSpPr>
        <p:spPr>
          <a:xfrm>
            <a:off x="344558" y="3724269"/>
            <a:ext cx="6515650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P-value (Nilainya antara 0-1) -&gt; ukuran nilai yang menunjukkan bahwa perbedaan yang diamati hanya secara kebetulan.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P-value = 1 , menunjukkan bahwa mereka beda hanya karena kebetulan (aslinya mereka sama)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P-value = 0, mereka beda bukan karena kebetulan, tetapi memang berbeda</a:t>
            </a:r>
            <a:b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</a:b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9060" y="361845"/>
            <a:ext cx="5681255" cy="212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8382" y="3987265"/>
            <a:ext cx="4963792" cy="242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55027" y="2999404"/>
            <a:ext cx="5018156" cy="34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9"/>
          <p:cNvSpPr/>
          <p:nvPr/>
        </p:nvSpPr>
        <p:spPr>
          <a:xfrm>
            <a:off x="340700" y="308325"/>
            <a:ext cx="5432700" cy="3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Lantas berapa nilai p-value untuk menunjukkan bahwa mereka berbeda / sama . Biasanya kita memakai threshold 0.05 / 5% . Ketika p-value &lt; 0.05 kedua Drug dianggap berbeda . Sebaliknya dianggap sama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Kasus dibawah ini ,kita mencoba test 2 percobaan dengan Drug yang sama yaitu A . P-value besar karena mereka memang berasal dari drug sama yaitu drug A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408" y="371061"/>
            <a:ext cx="5702350" cy="346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717" y="4574515"/>
            <a:ext cx="4844498" cy="1502248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60"/>
          <p:cNvSpPr/>
          <p:nvPr/>
        </p:nvSpPr>
        <p:spPr>
          <a:xfrm>
            <a:off x="6449392" y="472541"/>
            <a:ext cx="5433300" cy="3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Tapi bagaimana bila misal mereka dari Drug yang sama yaitu A , tetapi p-value yang didapat = 0.01 . Ini kesalahan karena mereka seharusnya p-valuenya besar dan ini biasa disebut False Positive.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Biasanya nilai p-value yang tepat untuk me-reduce False Positive adalah &lt; 0.05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P-value membantu me-reject Null Hypothesis atau tidak di-reject. P-value &lt;0.05 artinya Drug berbeda dan di reject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28" name="Google Shape;428;p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49392" y="4574515"/>
            <a:ext cx="5230191" cy="1483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231" y="419653"/>
            <a:ext cx="5532510" cy="324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529" y="4257885"/>
            <a:ext cx="4609973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91619" y="4365614"/>
            <a:ext cx="5880730" cy="153872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61"/>
          <p:cNvSpPr/>
          <p:nvPr/>
        </p:nvSpPr>
        <p:spPr>
          <a:xfrm>
            <a:off x="6528905" y="1105328"/>
            <a:ext cx="524344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Ini p-value nya 0.24 . Jadi kita belum bisa me-reject Null Hypothesis.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P-value hanya menentukan beda / sama . Dia tidak bisa menentukan seberapa beda dari 2 Drug itu.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2"/>
          <p:cNvSpPr/>
          <p:nvPr/>
        </p:nvSpPr>
        <p:spPr>
          <a:xfrm>
            <a:off x="7557828" y="554648"/>
            <a:ext cx="463417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t-test -&gt; test untuk menentukan apakah ada perbedaan mean antara 2 grup. </a:t>
            </a:r>
            <a:endParaRPr/>
          </a:p>
        </p:txBody>
      </p:sp>
      <p:pic>
        <p:nvPicPr>
          <p:cNvPr id="442" name="Google Shape;442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982" y="292478"/>
            <a:ext cx="6696483" cy="359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94164" y="2485315"/>
            <a:ext cx="5861090" cy="3266129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62"/>
          <p:cNvSpPr/>
          <p:nvPr/>
        </p:nvSpPr>
        <p:spPr>
          <a:xfrm>
            <a:off x="463826" y="4210823"/>
            <a:ext cx="508883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Jika mereka datang dari distribusi yang sama , jika nilainya ada yang berbeda , paling itu hanya kebetulan (p-value large)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Jika mereka datang dari distribusi berbeda , jika nilainya ada yang berbeda , itu bukan kebetulan , tapi memang karena mereka berbeda (p-value small)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1705" y="563662"/>
            <a:ext cx="7173843" cy="360069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3"/>
          <p:cNvSpPr/>
          <p:nvPr/>
        </p:nvSpPr>
        <p:spPr>
          <a:xfrm>
            <a:off x="1086676" y="4772488"/>
            <a:ext cx="998330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P-value dan confidence interval berkaitan. Jika setiap kita tes data , dan misal kita mendapat mean yang berbeda beda seperti gambar di atas. Walau mean nya berbeda beda , tetapi mean tersebut berada di 95 % confidence interval dan nilai p-valuenya  besar . Jadi bisa disimpulkan mereka sebenarnya datang dari distribusi yang sama 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4"/>
          <p:cNvSpPr txBox="1">
            <a:spLocks noGrp="1"/>
          </p:cNvSpPr>
          <p:nvPr>
            <p:ph type="ctrTitle"/>
          </p:nvPr>
        </p:nvSpPr>
        <p:spPr>
          <a:xfrm>
            <a:off x="1489251" y="1577352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US"/>
              <a:t>COVARIANCE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141" y="339368"/>
            <a:ext cx="5420138" cy="3022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0141" y="3622639"/>
            <a:ext cx="5441984" cy="291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57846" y="3622639"/>
            <a:ext cx="5585416" cy="2902226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5"/>
          <p:cNvSpPr/>
          <p:nvPr/>
        </p:nvSpPr>
        <p:spPr>
          <a:xfrm>
            <a:off x="6228522" y="531529"/>
            <a:ext cx="60960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Covariance -&gt; Perhitungan untuk mengukur relationship antara 2 variable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Bisa + (jika x naik , maka y naik)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Bisa – (jika x naik , maka y turun dan sebaliknya)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Bisa 0/ no relation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290" y="313634"/>
            <a:ext cx="6201943" cy="4062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52349" y="2994991"/>
            <a:ext cx="6337667" cy="35943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0" name="Google Shape;470;p66"/>
          <p:cNvSpPr/>
          <p:nvPr/>
        </p:nvSpPr>
        <p:spPr>
          <a:xfrm>
            <a:off x="6877878" y="497750"/>
            <a:ext cx="503582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Ini rumus covariance . </a:t>
            </a:r>
            <a:endParaRPr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Dengan (x-mean x)*(y – mean y) , jika x dan y selalu bersamaan , maka hasil kali selalu positif. Jadi relationshipnya +</a:t>
            </a:r>
            <a:endParaRPr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71" name="Google Shape;471;p66"/>
          <p:cNvSpPr/>
          <p:nvPr/>
        </p:nvSpPr>
        <p:spPr>
          <a:xfrm>
            <a:off x="247374" y="4605684"/>
            <a:ext cx="448806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Ketika x dan y berada di belakang mean , maka (x-mean x)*(y – mean y) = negative * negative = positive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Ketika x dan y berada di depan mean , maka positive * positive = positive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ctrTitle"/>
          </p:nvPr>
        </p:nvSpPr>
        <p:spPr>
          <a:xfrm>
            <a:off x="1635026" y="1356484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US"/>
              <a:t>NORMAL DISTRIBUTION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809" y="377694"/>
            <a:ext cx="6294063" cy="3474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4800" y="2979696"/>
            <a:ext cx="6487571" cy="358013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7"/>
          <p:cNvSpPr/>
          <p:nvPr/>
        </p:nvSpPr>
        <p:spPr>
          <a:xfrm>
            <a:off x="6816035" y="512827"/>
            <a:ext cx="5056336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Dengan (x-mean x)*(y – mean y) , jika x dan y selalu berbeda , maka hasil kali selalu negatif. </a:t>
            </a:r>
            <a:endParaRPr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Jadi relationshipnya -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79" name="Google Shape;479;p67"/>
          <p:cNvSpPr/>
          <p:nvPr/>
        </p:nvSpPr>
        <p:spPr>
          <a:xfrm>
            <a:off x="343137" y="4415818"/>
            <a:ext cx="505633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Kalo ini relationshipnya 0 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karena y = mean y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759" y="485913"/>
            <a:ext cx="6909284" cy="409934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8"/>
          <p:cNvSpPr/>
          <p:nvPr/>
        </p:nvSpPr>
        <p:spPr>
          <a:xfrm>
            <a:off x="689113" y="4903306"/>
            <a:ext cx="1047805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Walaupun covariance = +10000 , bukan berarti relationshipnya kuat , tetapi yang kita hanya tahu bahwa relationship mereka positive. Memang kenapa begitu ?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86" name="Google Shape;486;p68"/>
          <p:cNvSpPr/>
          <p:nvPr/>
        </p:nvSpPr>
        <p:spPr>
          <a:xfrm>
            <a:off x="7752521" y="914400"/>
            <a:ext cx="405886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Ini covariance juga 0 , karena saling menghilangkan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Covariance hanya mengukur relationship antara 2 variable +/-/0 , dia tidak bisa mengukur seberapa kuat hubungan variable .</a:t>
            </a:r>
            <a:endParaRPr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193" y="212033"/>
            <a:ext cx="6038409" cy="4059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6289" y="2323549"/>
            <a:ext cx="6495437" cy="42848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3" name="Google Shape;493;p69"/>
          <p:cNvSpPr/>
          <p:nvPr/>
        </p:nvSpPr>
        <p:spPr>
          <a:xfrm>
            <a:off x="6667704" y="366789"/>
            <a:ext cx="466476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Contoh ada 2 variable dengan x=y , maka rumus covariansnya sama saja dengan rumus varians , dan kita mendapet hasilnya 102.</a:t>
            </a:r>
            <a:endParaRPr/>
          </a:p>
        </p:txBody>
      </p:sp>
      <p:sp>
        <p:nvSpPr>
          <p:cNvPr id="494" name="Google Shape;494;p69"/>
          <p:cNvSpPr/>
          <p:nvPr/>
        </p:nvSpPr>
        <p:spPr>
          <a:xfrm>
            <a:off x="667024" y="4866813"/>
            <a:ext cx="414793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Kita juga bisa melihat bahwa mereka relationshipnya mempunyai gradient = 1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983" y="401356"/>
            <a:ext cx="6421656" cy="3549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9756" y="2770876"/>
            <a:ext cx="6825503" cy="3709437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70"/>
          <p:cNvSpPr/>
          <p:nvPr/>
        </p:nvSpPr>
        <p:spPr>
          <a:xfrm>
            <a:off x="7281579" y="562064"/>
            <a:ext cx="434220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Dari sini jika kita memakai variable yang sama , tetapi kita scale 2x lebih besar datanya. Hasil covariance berbeda , padahal gradiennya / relationshipnya sama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02" name="Google Shape;502;p70"/>
          <p:cNvSpPr/>
          <p:nvPr/>
        </p:nvSpPr>
        <p:spPr>
          <a:xfrm>
            <a:off x="318051" y="4147819"/>
            <a:ext cx="473544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Jadi , covariance besar / kecil / sama , tidak bisa menentukan relationshipnya kuat atau tidak. Covariance sangat sensitive dengan scaling , jika data lebih besar , covariance dapat berbeda padahal relationship sama.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Solusinya apa ? Kita kenal dengan nama Correlation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1"/>
          <p:cNvSpPr txBox="1">
            <a:spLocks noGrp="1"/>
          </p:cNvSpPr>
          <p:nvPr>
            <p:ph type="ctrTitle"/>
          </p:nvPr>
        </p:nvSpPr>
        <p:spPr>
          <a:xfrm>
            <a:off x="1489251" y="1577352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US"/>
              <a:t>CORRELATION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7912" y="3039538"/>
            <a:ext cx="6625337" cy="3524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677" y="136939"/>
            <a:ext cx="6320993" cy="35608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14" name="Google Shape;514;p72"/>
          <p:cNvSpPr/>
          <p:nvPr/>
        </p:nvSpPr>
        <p:spPr>
          <a:xfrm>
            <a:off x="335722" y="4016488"/>
            <a:ext cx="4399722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Semakin pas suatu garis untuk nge-fit suatu data , korelasi semakin kuat / nilai korelasinya semakin besar </a:t>
            </a:r>
            <a:endParaRPr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Range nilai korelasi (-1 sampai 1)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15" name="Google Shape;515;p72"/>
          <p:cNvSpPr/>
          <p:nvPr/>
        </p:nvSpPr>
        <p:spPr>
          <a:xfrm>
            <a:off x="6869043" y="671853"/>
            <a:ext cx="448365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Correlation -&gt; suatu cara untuk mengukur seberapa kuat suatu relationship.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500" y="238539"/>
            <a:ext cx="4637722" cy="3233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7772" y="335723"/>
            <a:ext cx="4215176" cy="3366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51577" y="2999411"/>
            <a:ext cx="4486476" cy="32104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3" name="Google Shape;523;p73"/>
          <p:cNvSpPr/>
          <p:nvPr/>
        </p:nvSpPr>
        <p:spPr>
          <a:xfrm>
            <a:off x="551124" y="3797541"/>
            <a:ext cx="268983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Corelation = 1 , artinya setiap line benar benar ngefit center data.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Correlation = 1 bukan berarti gradient = 1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24" name="Google Shape;524;p73"/>
          <p:cNvSpPr/>
          <p:nvPr/>
        </p:nvSpPr>
        <p:spPr>
          <a:xfrm>
            <a:off x="8148676" y="3901500"/>
            <a:ext cx="3467653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Kalo data hanya 2 , nge-fit line bisa aja center , dan correlation dianggap 1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Tapi ini tidak meyakinkan karena hanya 2 data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Jadi selain korelation , kita juga menghitung p-value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630" y="57425"/>
            <a:ext cx="5253239" cy="375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9235" y="2467761"/>
            <a:ext cx="7628834" cy="4143914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74"/>
          <p:cNvSpPr/>
          <p:nvPr/>
        </p:nvSpPr>
        <p:spPr>
          <a:xfrm>
            <a:off x="555630" y="3984820"/>
            <a:ext cx="3715026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Maka itu semakin kecil p-value kita semakin yakin bahwa itulah nilai korelasi sebenarnya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32" name="Google Shape;532;p74"/>
          <p:cNvSpPr/>
          <p:nvPr/>
        </p:nvSpPr>
        <p:spPr>
          <a:xfrm>
            <a:off x="6096000" y="442148"/>
            <a:ext cx="5680765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Semakin kecil nilai p-value artinya data yang muncul bukan karena kebetulan saja. Tetapi memang datanya benar benar ternyata ngebentuk korelasi yang benar benar kuat / lemah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5341" y="2796535"/>
            <a:ext cx="6868806" cy="37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975" y="307554"/>
            <a:ext cx="6784146" cy="37343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39" name="Google Shape;539;p75"/>
          <p:cNvSpPr/>
          <p:nvPr/>
        </p:nvSpPr>
        <p:spPr>
          <a:xfrm>
            <a:off x="7701121" y="489941"/>
            <a:ext cx="371502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+/- menunjukkan korelasi positif atau negative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Semakin mendekati 0 , semakin tidak ada korelasi artinya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0584" y="2707859"/>
            <a:ext cx="6723002" cy="3918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817" y="333598"/>
            <a:ext cx="6693745" cy="35492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6" name="Google Shape;546;p76"/>
          <p:cNvSpPr/>
          <p:nvPr/>
        </p:nvSpPr>
        <p:spPr>
          <a:xfrm>
            <a:off x="512417" y="4402987"/>
            <a:ext cx="3944731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Walaupun korelasi bukan 0 , dan ada korelasi sekitar  0,0.. 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Masih lebih baik jika korelasinya mendekati 1/-1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816612" y="4664765"/>
            <a:ext cx="10593509" cy="1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Untuk melihat distribusi dari data , kita dapat memakai grafik yang kontinu. Ini namanya normal distribution / Gaussian bell curve. Distribusinya tidak skew (kiri kanan simetris).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Yang kanan bukan normal , karena skewed (condong ke satu sisi). Ini bisa disebut exponential distribution</a:t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6311" y="1299355"/>
            <a:ext cx="5919130" cy="2993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081" y="467136"/>
            <a:ext cx="5791740" cy="2925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5634" y="414042"/>
            <a:ext cx="6974485" cy="3884079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77"/>
          <p:cNvSpPr/>
          <p:nvPr/>
        </p:nvSpPr>
        <p:spPr>
          <a:xfrm>
            <a:off x="1117022" y="4823936"/>
            <a:ext cx="981602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Walaupun p-value semakin kecil , ini bukan berarti relationshipnya semakin bagus . Tapi ini hanya menunjukkan bahwa kita makin confident dengan nilai correlationnya yang memang segitu 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291" y="508002"/>
            <a:ext cx="6165761" cy="35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34144" y="3034752"/>
            <a:ext cx="5857274" cy="34411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60" name="Google Shape;560;p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10354" y="508002"/>
            <a:ext cx="3993368" cy="28006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61" name="Google Shape;561;p78"/>
          <p:cNvSpPr/>
          <p:nvPr/>
        </p:nvSpPr>
        <p:spPr>
          <a:xfrm>
            <a:off x="412171" y="4242401"/>
            <a:ext cx="510073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Ini rumus correlation (r),  correlation membutuhkan nilai covariance yang akan di scale dengan penyebut.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Jadi nilainya akan di antara -1&lt;corr&lt;1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Kalo x=y , maka nilai r = 1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Google Shape;566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676" y="605182"/>
            <a:ext cx="5765180" cy="3582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8188" y="2791791"/>
            <a:ext cx="5126066" cy="352507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9"/>
          <p:cNvSpPr/>
          <p:nvPr/>
        </p:nvSpPr>
        <p:spPr>
          <a:xfrm>
            <a:off x="1223617" y="4910723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Contoh perhitungan</a:t>
            </a:r>
            <a:endParaRPr sz="2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53" y="521794"/>
            <a:ext cx="6012678" cy="3389023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80"/>
          <p:cNvSpPr/>
          <p:nvPr/>
        </p:nvSpPr>
        <p:spPr>
          <a:xfrm>
            <a:off x="517108" y="4843430"/>
            <a:ext cx="1140656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Jika misal ada 2 data , sebenernya line pertama itu lebih baik 2x lipat daripada line kedua. Tetapi dari nilai korelasi tidak terlihat bahwa , sebenarnya line pertama 2x lebih baik.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Maka itu , untuk melihat bahwa line pertama 2x lebih baik , dikenali istilah R squared (korelation yang di squared). R-squared bisa juga bisa quantify relationship dari non linear line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75" name="Google Shape;575;p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3960" y="267286"/>
            <a:ext cx="4520953" cy="4276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8" y="333789"/>
            <a:ext cx="11183815" cy="42676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0435" y="5141426"/>
            <a:ext cx="58673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Nominal -&gt; Cramer’s V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Ordinal -&gt; Kendall’s Tau [.</a:t>
            </a:r>
            <a:r>
              <a:rPr lang="en-US" sz="2000" dirty="0" err="1">
                <a:solidFill>
                  <a:schemeClr val="bg1"/>
                </a:solidFill>
              </a:rPr>
              <a:t>corr</a:t>
            </a:r>
            <a:r>
              <a:rPr lang="en-US" sz="2000" dirty="0">
                <a:solidFill>
                  <a:schemeClr val="bg1"/>
                </a:solidFill>
              </a:rPr>
              <a:t>(method=</a:t>
            </a:r>
            <a:r>
              <a:rPr lang="en-US" sz="2000" dirty="0" smtClean="0">
                <a:solidFill>
                  <a:schemeClr val="bg1"/>
                </a:solidFill>
              </a:rPr>
              <a:t>'</a:t>
            </a:r>
            <a:r>
              <a:rPr lang="en-US" sz="2000" dirty="0" err="1" smtClean="0">
                <a:solidFill>
                  <a:schemeClr val="bg1"/>
                </a:solidFill>
              </a:rPr>
              <a:t>kendall</a:t>
            </a:r>
            <a:r>
              <a:rPr lang="en-US" sz="2000" dirty="0" smtClean="0">
                <a:solidFill>
                  <a:schemeClr val="bg1"/>
                </a:solidFill>
              </a:rPr>
              <a:t>‘]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ontinue</a:t>
            </a:r>
            <a:r>
              <a:rPr lang="en-US" sz="2000" dirty="0" smtClean="0">
                <a:solidFill>
                  <a:schemeClr val="bg1"/>
                </a:solidFill>
              </a:rPr>
              <a:t> -&gt; Pearson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2903" y="4890551"/>
            <a:ext cx="51183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Linear Regression, Logistic Regression, KNN, and Naive Bayes algorithms</a:t>
            </a:r>
            <a:r>
              <a:rPr lang="en-US" sz="2000" dirty="0">
                <a:solidFill>
                  <a:schemeClr val="bg1"/>
                </a:solidFill>
              </a:rPr>
              <a:t> are impacted by multicollinearity. 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Multicolinearity</a:t>
            </a:r>
            <a:r>
              <a:rPr lang="en-US" sz="2000" dirty="0" smtClean="0">
                <a:solidFill>
                  <a:schemeClr val="bg1"/>
                </a:solidFill>
              </a:rPr>
              <a:t> needs to be removed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331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1"/>
          <p:cNvSpPr txBox="1"/>
          <p:nvPr/>
        </p:nvSpPr>
        <p:spPr>
          <a:xfrm>
            <a:off x="1652695" y="2204622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US" sz="4800" b="1" i="0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R-SQUARED</a:t>
            </a:r>
            <a:endParaRPr sz="3400" b="1" i="0" cap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367" y="452511"/>
            <a:ext cx="8353321" cy="795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105" y="1819423"/>
            <a:ext cx="6465377" cy="4365674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82"/>
          <p:cNvSpPr/>
          <p:nvPr/>
        </p:nvSpPr>
        <p:spPr>
          <a:xfrm>
            <a:off x="7484013" y="1859674"/>
            <a:ext cx="4042116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Misal kita punya data , dan kita fit 2 line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Line pertama , line yang hanya memakai mean dari weight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Line kedua , line yang fit the data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Kita tahu bahwa line kedua lebih bagus , tapi seberapa bagus dibandingkan line pertama ? 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Dengan R doang / korelasi , kita tidak bisa menentukannya , tetapi dengan R squared bisa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204" y="332936"/>
            <a:ext cx="5225414" cy="4483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12173" y="2354318"/>
            <a:ext cx="2580688" cy="147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55704" y="4916464"/>
            <a:ext cx="2532758" cy="1531487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83"/>
          <p:cNvSpPr/>
          <p:nvPr/>
        </p:nvSpPr>
        <p:spPr>
          <a:xfrm>
            <a:off x="6030351" y="407856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Koefisien korelasi (R) yang telah dikuadratkan dan dimodifikasi , didapatkan rumus seperti berikut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Dengan var(mean) adalah jumlah jarak kuadrat (sum squared) antara data dengan garis item (mean) dibagi n-1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96" name="Google Shape;596;p83"/>
          <p:cNvSpPr/>
          <p:nvPr/>
        </p:nvSpPr>
        <p:spPr>
          <a:xfrm>
            <a:off x="6096000" y="4018263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var(line) adalah jumlah jarak kuadrat (sum squared) antara data dengan garis biru (fitting line) dibagi n-1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Google Shape;601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057" y="558018"/>
            <a:ext cx="4867423" cy="348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36857" y="514013"/>
            <a:ext cx="5690023" cy="352534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84"/>
          <p:cNvSpPr/>
          <p:nvPr/>
        </p:nvSpPr>
        <p:spPr>
          <a:xfrm>
            <a:off x="497058" y="4408250"/>
            <a:ext cx="1108065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R^2 = 1 – var(line)/var(mean). Karena var(mean) &gt; var(line) , maka nilai R^2 antara 0-1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R^2 = 0.81 artinya hubungan kedua variable tersebut bisa menjelaskan 81 persen variasi dari data. Sedangkan 0.06 artinya hubungan kedua variable itu hanya bisa menjelaskan 6 persen dari data.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Semakin tinggi R^2 semakin bagus. Ketika garis fit line mendekati garis mean line , maka R^2 mendekati 0 , dan artinya garis itu tidak dapat menjelaskan variasi data dengan baik.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207" y="923781"/>
            <a:ext cx="5328310" cy="5087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9030" y="508388"/>
            <a:ext cx="5496533" cy="3174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8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6489" y="3992371"/>
            <a:ext cx="5796644" cy="2363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843" y="459475"/>
            <a:ext cx="6212814" cy="24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441" y="1876086"/>
            <a:ext cx="5923524" cy="277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/>
          <p:nvPr/>
        </p:nvSpPr>
        <p:spPr>
          <a:xfrm>
            <a:off x="989091" y="4885920"/>
            <a:ext cx="10094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Kalo</a:t>
            </a:r>
            <a:r>
              <a:rPr lang="en-US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suatu</a:t>
            </a:r>
            <a:r>
              <a:rPr lang="en-US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range </a:t>
            </a:r>
            <a:r>
              <a:rPr lang="en-US" sz="2000" dirty="0" err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tidak</a:t>
            </a:r>
            <a:r>
              <a:rPr lang="en-US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memiliki</a:t>
            </a:r>
            <a:r>
              <a:rPr lang="en-US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data , </a:t>
            </a:r>
            <a:r>
              <a:rPr lang="en-US" sz="2000" dirty="0" err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dengan</a:t>
            </a:r>
            <a:r>
              <a:rPr lang="en-US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normal distribution </a:t>
            </a:r>
            <a:r>
              <a:rPr lang="en-US" sz="2000" dirty="0" err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kita</a:t>
            </a:r>
            <a:r>
              <a:rPr lang="en-US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masih</a:t>
            </a:r>
            <a:r>
              <a:rPr lang="en-US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bisa</a:t>
            </a:r>
            <a:r>
              <a:rPr lang="en-US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menghitung</a:t>
            </a:r>
            <a:r>
              <a:rPr lang="en-US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probability-</a:t>
            </a:r>
            <a:r>
              <a:rPr lang="en-US" sz="2000" dirty="0" err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nya</a:t>
            </a:r>
            <a:r>
              <a:rPr lang="en-US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dengan</a:t>
            </a:r>
            <a:r>
              <a:rPr lang="en-US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kurva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Kita </a:t>
            </a:r>
            <a:r>
              <a:rPr lang="en-US" sz="2000" dirty="0" err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bisa</a:t>
            </a:r>
            <a:r>
              <a:rPr lang="en-US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memakai</a:t>
            </a:r>
            <a:r>
              <a:rPr lang="en-US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perwakilan</a:t>
            </a:r>
            <a:r>
              <a:rPr lang="en-US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beberapa</a:t>
            </a:r>
            <a:r>
              <a:rPr lang="en-US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data </a:t>
            </a:r>
            <a:r>
              <a:rPr lang="en-US" sz="2000" dirty="0" err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saja</a:t>
            </a:r>
            <a:r>
              <a:rPr lang="en-US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untuk</a:t>
            </a:r>
            <a:r>
              <a:rPr lang="en-US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membuat</a:t>
            </a:r>
            <a:r>
              <a:rPr lang="en-US" sz="2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normal distribution</a:t>
            </a:r>
            <a:endParaRPr sz="2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Google Shape;615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7929" y="1013208"/>
            <a:ext cx="8144827" cy="466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7"/>
          <p:cNvSpPr txBox="1"/>
          <p:nvPr/>
        </p:nvSpPr>
        <p:spPr>
          <a:xfrm>
            <a:off x="1652695" y="2204622"/>
            <a:ext cx="90015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US" sz="48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DESCRIPTIVE &amp;</a:t>
            </a:r>
            <a:endParaRPr sz="4800" b="1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US" sz="48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INFERENTIAL STATISTIC</a:t>
            </a:r>
            <a:endParaRPr sz="3400" b="1" i="0" cap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8"/>
          <p:cNvSpPr/>
          <p:nvPr/>
        </p:nvSpPr>
        <p:spPr>
          <a:xfrm>
            <a:off x="458058" y="4538400"/>
            <a:ext cx="110808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Descriptive statistics uses the data to provide descriptions of data, either through numerical calculations or graphs or tables. 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Inferential statistics uses data to make conclusion and predictions 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627" name="Google Shape;627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075" y="267525"/>
            <a:ext cx="6250149" cy="39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637" y="932862"/>
            <a:ext cx="10326807" cy="4943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2;p25"/>
          <p:cNvSpPr/>
          <p:nvPr/>
        </p:nvSpPr>
        <p:spPr>
          <a:xfrm>
            <a:off x="6194137" y="440529"/>
            <a:ext cx="5510183" cy="223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Skewed data must be transformed because the tail region will be defined as outliers and could affect statistical model.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endParaRPr lang="en-US" sz="2000" dirty="0" smtClean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Standardization just a scaler , not a transformation.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endParaRPr lang="en-US" sz="2000" dirty="0" smtClean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Example of transformation : log transformation , </a:t>
            </a:r>
            <a:r>
              <a:rPr lang="en-US" sz="2000" dirty="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power transformer (</a:t>
            </a:r>
            <a:r>
              <a:rPr lang="en-US" sz="2000" dirty="0" err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</a:t>
            </a:r>
            <a:r>
              <a:rPr lang="en-US" sz="2000" dirty="0" err="1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oxcox</a:t>
            </a:r>
            <a:r>
              <a:rPr lang="en-US" sz="2000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Yeo-Johnson), </a:t>
            </a:r>
            <a:r>
              <a:rPr lang="en-US" sz="2000" dirty="0" err="1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sqrt</a:t>
            </a:r>
            <a:endParaRPr lang="en-US" sz="2000" dirty="0" smtClean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>
              <a:buClr>
                <a:schemeClr val="lt1"/>
              </a:buClr>
              <a:buSzPts val="2000"/>
            </a:pPr>
            <a:endParaRPr lang="en-US" sz="2000" dirty="0"/>
          </a:p>
          <a:p>
            <a:pPr marL="285750" indent="-285750"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Using </a:t>
            </a:r>
            <a:r>
              <a:rPr lang="en-US" sz="2000" dirty="0">
                <a:solidFill>
                  <a:schemeClr val="bg1"/>
                </a:solidFill>
                <a:latin typeface="Rockwell" panose="02060603020205020403" pitchFamily="18" charset="0"/>
              </a:rPr>
              <a:t>the Shapiro-Wilks test. The null hypothesis 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is </a:t>
            </a:r>
            <a:r>
              <a:rPr lang="en-US" sz="2000" dirty="0">
                <a:solidFill>
                  <a:schemeClr val="bg1"/>
                </a:solidFill>
                <a:latin typeface="Rockwell" panose="02060603020205020403" pitchFamily="18" charset="0"/>
              </a:rPr>
              <a:t>the data 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from </a:t>
            </a:r>
            <a:r>
              <a:rPr lang="en-US" sz="2000" dirty="0">
                <a:solidFill>
                  <a:schemeClr val="bg1"/>
                </a:solidFill>
                <a:latin typeface="Rockwell" panose="02060603020205020403" pitchFamily="18" charset="0"/>
              </a:rPr>
              <a:t>a normal distribution, so a p-value less than 0.05 indicates significant 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skewness or use .skew() with Fisher-Pearson</a:t>
            </a:r>
          </a:p>
          <a:p>
            <a:pPr marL="285750" indent="-285750">
              <a:buClr>
                <a:schemeClr val="lt1"/>
              </a:buClr>
              <a:buSzPts val="2000"/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marL="285750" indent="-285750"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dirty="0">
                <a:hlinkClick r:id="rId2"/>
              </a:rPr>
              <a:t>Transforming Skewed Data for Machine Learning | by ODSC - Open Data Science | Medium</a:t>
            </a:r>
            <a:endParaRPr lang="en-US" sz="2000" dirty="0"/>
          </a:p>
          <a:p>
            <a:pPr marL="285750" indent="-285750">
              <a:buClr>
                <a:schemeClr val="lt1"/>
              </a:buClr>
              <a:buSzPts val="2000"/>
              <a:buFont typeface="Arial"/>
              <a:buChar char="•"/>
            </a:pPr>
            <a:endParaRPr lang="en-US" sz="2000" dirty="0" smtClean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marL="285750" indent="-285750">
              <a:buClr>
                <a:schemeClr val="lt1"/>
              </a:buClr>
              <a:buSzPts val="2000"/>
              <a:buFont typeface="Arial"/>
              <a:buChar char="•"/>
            </a:pPr>
            <a:endParaRPr lang="en-US" sz="2000" dirty="0"/>
          </a:p>
          <a:p>
            <a:pPr marL="285750" indent="-285750">
              <a:buClr>
                <a:schemeClr val="lt1"/>
              </a:buClr>
              <a:buSzPts val="2000"/>
              <a:buFont typeface="Arial"/>
              <a:buChar char="•"/>
            </a:pPr>
            <a:endParaRPr lang="en-US" sz="20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endParaRPr lang="en-US" sz="2000" dirty="0" smtClean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90" y="3304693"/>
            <a:ext cx="3513245" cy="3361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234" y="234461"/>
            <a:ext cx="3685058" cy="35638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7565236"/>
      </p:ext>
    </p:extLst>
  </p:cSld>
  <p:clrMapOvr>
    <a:masterClrMapping/>
  </p:clrMapOvr>
</p:sld>
</file>

<file path=ppt/theme/theme1.xml><?xml version="1.0" encoding="utf-8"?>
<a:theme xmlns:a="http://schemas.openxmlformats.org/drawingml/2006/main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2513</Words>
  <Application>Microsoft Office PowerPoint</Application>
  <PresentationFormat>Widescreen</PresentationFormat>
  <Paragraphs>256</Paragraphs>
  <Slides>72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Bookman Old Style</vt:lpstr>
      <vt:lpstr>Calibri</vt:lpstr>
      <vt:lpstr>Rockwell</vt:lpstr>
      <vt:lpstr>Damask</vt:lpstr>
      <vt:lpstr>STATISTIC NOTEBOOK</vt:lpstr>
      <vt:lpstr>HISTOGRAM </vt:lpstr>
      <vt:lpstr>PowerPoint Presentation</vt:lpstr>
      <vt:lpstr>PowerPoint Presentation</vt:lpstr>
      <vt:lpstr>NORMAL DISTRIBUTION</vt:lpstr>
      <vt:lpstr>PowerPoint Presentation</vt:lpstr>
      <vt:lpstr>PowerPoint Presentation</vt:lpstr>
      <vt:lpstr>PowerPoint Presentation</vt:lpstr>
      <vt:lpstr>PowerPoint Presentation</vt:lpstr>
      <vt:lpstr>CENTRAL LIMIT  THEOREM</vt:lpstr>
      <vt:lpstr>PowerPoint Presentation</vt:lpstr>
      <vt:lpstr>PowerPoint Presentation</vt:lpstr>
      <vt:lpstr>PowerPoint Presentation</vt:lpstr>
      <vt:lpstr>PowerPoint Presentation</vt:lpstr>
      <vt:lpstr>POPULATION, SAMPLE MEAN, VARIANS, &amp; STANDARD DEVIATION</vt:lpstr>
      <vt:lpstr>PowerPoint Presentation</vt:lpstr>
      <vt:lpstr>PowerPoint Presentation</vt:lpstr>
      <vt:lpstr>PowerPoint Presentation</vt:lpstr>
      <vt:lpstr>OUTLIER</vt:lpstr>
      <vt:lpstr>PowerPoint Presentation</vt:lpstr>
      <vt:lpstr>PowerPoint Presentation</vt:lpstr>
      <vt:lpstr>CONDITIONAL PROBABILITIES</vt:lpstr>
      <vt:lpstr>PowerPoint Presentation</vt:lpstr>
      <vt:lpstr>PowerPoint Presentation</vt:lpstr>
      <vt:lpstr>PowerPoint Presentation</vt:lpstr>
      <vt:lpstr>MODEL</vt:lpstr>
      <vt:lpstr>PowerPoint Presentation</vt:lpstr>
      <vt:lpstr>95 % CONFIDENCE INTERVAL</vt:lpstr>
      <vt:lpstr>PowerPoint Presentation</vt:lpstr>
      <vt:lpstr>PowerPoint Presentation</vt:lpstr>
      <vt:lpstr>NULL HYPOTHESIS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ALTERNATIVE HYPOTHESIS</vt:lpstr>
      <vt:lpstr>PowerPoint Presentation</vt:lpstr>
      <vt:lpstr>P-VALUE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 NOTEBOOK</dc:title>
  <cp:lastModifiedBy>kevinase548@gmail.com</cp:lastModifiedBy>
  <cp:revision>7</cp:revision>
  <dcterms:modified xsi:type="dcterms:W3CDTF">2022-04-12T09:29:09Z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2388480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S9.1.4</vt:lpwstr>
  </property>
</Properties>
</file>