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1" r:id="rId5"/>
    <p:sldId id="259" r:id="rId6"/>
    <p:sldId id="258" r:id="rId7"/>
    <p:sldId id="271" r:id="rId8"/>
    <p:sldId id="293" r:id="rId9"/>
    <p:sldId id="294" r:id="rId10"/>
    <p:sldId id="267" r:id="rId11"/>
    <p:sldId id="262" r:id="rId12"/>
    <p:sldId id="269" r:id="rId13"/>
    <p:sldId id="280" r:id="rId14"/>
    <p:sldId id="295" r:id="rId15"/>
    <p:sldId id="263" r:id="rId16"/>
    <p:sldId id="264" r:id="rId17"/>
    <p:sldId id="265" r:id="rId18"/>
    <p:sldId id="283" r:id="rId19"/>
    <p:sldId id="260" r:id="rId20"/>
    <p:sldId id="281" r:id="rId21"/>
    <p:sldId id="284" r:id="rId22"/>
    <p:sldId id="285" r:id="rId23"/>
    <p:sldId id="286" r:id="rId24"/>
    <p:sldId id="287" r:id="rId25"/>
    <p:sldId id="288" r:id="rId26"/>
    <p:sldId id="289" r:id="rId27"/>
    <p:sldId id="290" r:id="rId28"/>
    <p:sldId id="268" r:id="rId29"/>
    <p:sldId id="270" r:id="rId30"/>
    <p:sldId id="291" r:id="rId31"/>
    <p:sldId id="292" r:id="rId32"/>
    <p:sldId id="272" r:id="rId33"/>
    <p:sldId id="273" r:id="rId34"/>
    <p:sldId id="274" r:id="rId35"/>
    <p:sldId id="275" r:id="rId36"/>
    <p:sldId id="276" r:id="rId37"/>
    <p:sldId id="278" r:id="rId38"/>
    <p:sldId id="279" r:id="rId39"/>
    <p:sldId id="27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4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arget="../media/image16.jpg" Type="http://schemas.openxmlformats.org/officeDocument/2006/relationships/image"/><Relationship Id="rId2" Target="../media/image15.jpe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arget="../media/image19.jpe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arget="../media/image26.jpeg" Type="http://schemas.openxmlformats.org/officeDocument/2006/relationships/image"/><Relationship Id="rId2" Target="../media/image25.jpe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arget="../media/image2.jpeg" Type="http://schemas.openxmlformats.org/officeDocument/2006/relationships/imag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arget="../media/image33.jpeg" Type="http://schemas.openxmlformats.org/officeDocument/2006/relationships/image"/><Relationship Id="rId2" Target="../media/image32.jpeg" Type="http://schemas.openxmlformats.org/officeDocument/2006/relationships/imag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arget="../media/image42.png" Type="http://schemas.openxmlformats.org/officeDocument/2006/relationships/image"/><Relationship Id="rId2" Target="../media/image41.jpeg" Type="http://schemas.openxmlformats.org/officeDocument/2006/relationships/image"/><Relationship Id="rId1" Target="../slideLayouts/slideLayout2.xml" Type="http://schemas.openxmlformats.org/officeDocument/2006/relationships/slideLayout"/><Relationship Id="rId4" Target="../media/image43.jpeg" Type="http://schemas.openxmlformats.org/officeDocument/2006/relationships/image"/></Relationships>
</file>

<file path=ppt/slides/_rels/slide26.xml.rels><?xml version="1.0" encoding="UTF-8" standalone="yes" ?><Relationships xmlns="http://schemas.openxmlformats.org/package/2006/relationships"><Relationship Id="rId3" Target="../media/image45.png" Type="http://schemas.openxmlformats.org/officeDocument/2006/relationships/image"/><Relationship Id="rId2" Target="../media/image44.png" Type="http://schemas.openxmlformats.org/officeDocument/2006/relationships/image"/><Relationship Id="rId1" Target="../slideLayouts/slideLayout2.xml" Type="http://schemas.openxmlformats.org/officeDocument/2006/relationships/slideLayout"/><Relationship Id="rId5" Target="../media/image47.jpeg" Type="http://schemas.openxmlformats.org/officeDocument/2006/relationships/image"/><Relationship Id="rId4" Target="../media/image46.png" Type="http://schemas.openxmlformats.org/officeDocument/2006/relationships/image"/></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arget="../media/image49.jpeg" Type="http://schemas.openxmlformats.org/officeDocument/2006/relationships/image"/><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3" Target="../media/image51.jpeg" Type="http://schemas.openxmlformats.org/officeDocument/2006/relationships/image"/><Relationship Id="rId2" Target="../media/image50.png" Type="http://schemas.openxmlformats.org/officeDocument/2006/relationships/image"/><Relationship Id="rId1" Target="../slideLayouts/slideLayout2.xml" Type="http://schemas.openxmlformats.org/officeDocument/2006/relationships/slideLayout"/><Relationship Id="rId4" Target="../media/image52.jpeg" Type="http://schemas.openxmlformats.org/officeDocument/2006/relationships/image"/></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arget="../media/image58.jpeg" Type="http://schemas.openxmlformats.org/officeDocument/2006/relationships/image"/><Relationship Id="rId2" Target="../media/image57.png" Type="http://schemas.openxmlformats.org/officeDocument/2006/relationships/image"/><Relationship Id="rId1" Target="../slideLayouts/slideLayout2.xml" Type="http://schemas.openxmlformats.org/officeDocument/2006/relationships/slideLayout"/><Relationship Id="rId5" Target="../media/image60.png" Type="http://schemas.openxmlformats.org/officeDocument/2006/relationships/image"/><Relationship Id="rId4" Target="../media/image59.png" Type="http://schemas.openxmlformats.org/officeDocument/2006/relationships/image"/></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arget="../media/image67.png" Type="http://schemas.openxmlformats.org/officeDocument/2006/relationships/image"/><Relationship Id="rId2" Target="../media/image66.png" Type="http://schemas.openxmlformats.org/officeDocument/2006/relationships/image"/><Relationship Id="rId1" Target="../slideLayouts/slideLayout2.xml" Type="http://schemas.openxmlformats.org/officeDocument/2006/relationships/slideLayout"/><Relationship Id="rId4" Target="../media/image68.jpeg" Type="http://schemas.openxmlformats.org/officeDocument/2006/relationships/image"/></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arget="../media/image75.jpeg" Type="http://schemas.openxmlformats.org/officeDocument/2006/relationships/image"/><Relationship Id="rId2" Target="../media/image74.jpeg" Type="http://schemas.openxmlformats.org/officeDocument/2006/relationships/image"/><Relationship Id="rId1" Target="../slideLayouts/slideLayout2.xml" Type="http://schemas.openxmlformats.org/officeDocument/2006/relationships/slideLayout"/><Relationship Id="rId4" Target="../media/image76.jpeg" Type="http://schemas.openxmlformats.org/officeDocument/2006/relationships/image"/></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41;p19"/>
          <p:cNvSpPr txBox="1">
            <a:spLocks noGrp="1"/>
          </p:cNvSpPr>
          <p:nvPr>
            <p:ph type="ctrTitle"/>
          </p:nvPr>
        </p:nvSpPr>
        <p:spPr>
          <a:xfrm>
            <a:off x="1484833" y="2646273"/>
            <a:ext cx="9192001" cy="846019"/>
          </a:xfrm>
          <a:prstGeom prst="rect">
            <a:avLst/>
          </a:prstGeom>
          <a:solidFill>
            <a:schemeClr val="accent2"/>
          </a:solid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Bookman Old Style"/>
              <a:buNone/>
            </a:pPr>
            <a:r>
              <a:rPr lang="en-US" dirty="0" smtClean="0"/>
              <a:t>Data science </a:t>
            </a:r>
            <a:r>
              <a:rPr lang="en-US" dirty="0"/>
              <a:t>NOTEBOOK</a:t>
            </a:r>
            <a:endParaRPr dirty="0"/>
          </a:p>
        </p:txBody>
      </p:sp>
      <p:sp>
        <p:nvSpPr>
          <p:cNvPr id="9" name="Google Shape;142;p19"/>
          <p:cNvSpPr txBox="1">
            <a:spLocks noGrp="1"/>
          </p:cNvSpPr>
          <p:nvPr>
            <p:ph type="subTitle" idx="1"/>
          </p:nvPr>
        </p:nvSpPr>
        <p:spPr>
          <a:xfrm>
            <a:off x="1484833" y="3476488"/>
            <a:ext cx="9192001" cy="730840"/>
          </a:xfrm>
          <a:prstGeom prst="rect">
            <a:avLst/>
          </a:prstGeom>
          <a:solidFill>
            <a:srgbClr val="C1A1DF"/>
          </a:solid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lt1"/>
              </a:buClr>
              <a:buSzPts val="2800"/>
              <a:buNone/>
            </a:pPr>
            <a:r>
              <a:rPr lang="en-US" sz="2800"/>
              <a:t>by Bryan Tjandra</a:t>
            </a:r>
            <a:endParaRPr sz="2800"/>
          </a:p>
        </p:txBody>
      </p:sp>
      <p:sp>
        <p:nvSpPr>
          <p:cNvPr id="10" name="Rectangle 9"/>
          <p:cNvSpPr/>
          <p:nvPr/>
        </p:nvSpPr>
        <p:spPr>
          <a:xfrm>
            <a:off x="6846955" y="5879957"/>
            <a:ext cx="5105122" cy="646331"/>
          </a:xfrm>
          <a:prstGeom prst="rect">
            <a:avLst/>
          </a:prstGeom>
        </p:spPr>
        <p:txBody>
          <a:bodyPr wrap="square">
            <a:spAutoFit/>
          </a:bodyPr>
          <a:lstStyle/>
          <a:p>
            <a:r>
              <a:rPr lang="en-US" dirty="0" smtClean="0"/>
              <a:t>Source : udemy.com/course/python-for-data-science-machine-learning</a:t>
            </a:r>
            <a:endParaRPr lang="en-US" dirty="0"/>
          </a:p>
        </p:txBody>
      </p:sp>
    </p:spTree>
    <p:extLst>
      <p:ext uri="{BB962C8B-B14F-4D97-AF65-F5344CB8AC3E}">
        <p14:creationId xmlns:p14="http://schemas.microsoft.com/office/powerpoint/2010/main" val="143524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lationship Between : AI, ML, D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71" y="1765852"/>
            <a:ext cx="7346536" cy="45819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1304" y="6387957"/>
            <a:ext cx="6096000" cy="307777"/>
          </a:xfrm>
          <a:prstGeom prst="rect">
            <a:avLst/>
          </a:prstGeom>
        </p:spPr>
        <p:txBody>
          <a:bodyPr>
            <a:spAutoFit/>
          </a:bodyPr>
          <a:lstStyle/>
          <a:p>
            <a:r>
              <a:rPr lang="en-US" sz="1400" dirty="0" smtClean="0"/>
              <a:t>blogsinsider.blogspot.com/2018/10/relationship-between-ai-ml-dl.html</a:t>
            </a:r>
            <a:endParaRPr lang="en-US" sz="1400" dirty="0"/>
          </a:p>
        </p:txBody>
      </p:sp>
      <p:sp>
        <p:nvSpPr>
          <p:cNvPr id="5" name="Rectangle 4"/>
          <p:cNvSpPr/>
          <p:nvPr/>
        </p:nvSpPr>
        <p:spPr>
          <a:xfrm>
            <a:off x="7995478" y="2773740"/>
            <a:ext cx="3834296" cy="3416320"/>
          </a:xfrm>
          <a:prstGeom prst="rect">
            <a:avLst/>
          </a:prstGeom>
        </p:spPr>
        <p:txBody>
          <a:bodyPr wrap="square">
            <a:spAutoFit/>
          </a:bodyPr>
          <a:lstStyle/>
          <a:p>
            <a:r>
              <a:rPr lang="en-US" dirty="0" smtClean="0"/>
              <a:t>AI -&gt; A machine that mimics human intelligence . AI is a technology</a:t>
            </a:r>
          </a:p>
          <a:p>
            <a:endParaRPr lang="en-US" dirty="0"/>
          </a:p>
          <a:p>
            <a:r>
              <a:rPr lang="en-US" dirty="0" smtClean="0"/>
              <a:t>ML -&gt; A study of algorithms </a:t>
            </a:r>
            <a:r>
              <a:rPr lang="en-US" dirty="0"/>
              <a:t>that can improve automatically through experience and by the use of </a:t>
            </a:r>
            <a:r>
              <a:rPr lang="en-US" dirty="0" smtClean="0"/>
              <a:t>data</a:t>
            </a:r>
          </a:p>
          <a:p>
            <a:endParaRPr lang="en-US" dirty="0"/>
          </a:p>
          <a:p>
            <a:r>
              <a:rPr lang="en-US" dirty="0" smtClean="0"/>
              <a:t>DL -&gt; part </a:t>
            </a:r>
            <a:r>
              <a:rPr lang="en-US" dirty="0"/>
              <a:t>of machine learning methods based on artificial neural </a:t>
            </a:r>
            <a:r>
              <a:rPr lang="en-US" dirty="0" smtClean="0"/>
              <a:t>networks . DL is inspired by humans neuron</a:t>
            </a:r>
            <a:endParaRPr lang="en-US" dirty="0"/>
          </a:p>
        </p:txBody>
      </p:sp>
      <p:sp>
        <p:nvSpPr>
          <p:cNvPr id="6" name="Rectangle 5"/>
          <p:cNvSpPr/>
          <p:nvPr/>
        </p:nvSpPr>
        <p:spPr>
          <a:xfrm>
            <a:off x="4442902" y="496717"/>
            <a:ext cx="3552576" cy="769441"/>
          </a:xfrm>
          <a:prstGeom prst="rect">
            <a:avLst/>
          </a:prstGeom>
        </p:spPr>
        <p:txBody>
          <a:bodyPr wrap="none">
            <a:spAutoFit/>
          </a:bodyPr>
          <a:lstStyle/>
          <a:p>
            <a:r>
              <a:rPr lang="en-US" sz="4400" b="1" dirty="0" smtClean="0"/>
              <a:t>AI , ML , DL</a:t>
            </a:r>
            <a:endParaRPr lang="en-US" sz="4400" b="1" dirty="0"/>
          </a:p>
        </p:txBody>
      </p:sp>
    </p:spTree>
    <p:extLst>
      <p:ext uri="{BB962C8B-B14F-4D97-AF65-F5344CB8AC3E}">
        <p14:creationId xmlns:p14="http://schemas.microsoft.com/office/powerpoint/2010/main" val="326044012"/>
      </p:ext>
    </p:extLst>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0594" y="1528408"/>
            <a:ext cx="11128014" cy="5685182"/>
          </a:xfrm>
        </p:spPr>
        <p:txBody>
          <a:bodyPr>
            <a:normAutofit/>
          </a:bodyPr>
          <a:lstStyle/>
          <a:p>
            <a:pPr indent="0" marL="0">
              <a:buNone/>
            </a:pPr>
            <a:r>
              <a:rPr dirty="0" lang="en-US" sz="1800">
                <a:effectLst/>
              </a:rPr>
              <a:t>Machine learning (ML) is the study of computer </a:t>
            </a:r>
            <a:r>
              <a:rPr dirty="0" lang="en-US" smtClean="0" sz="1800">
                <a:effectLst/>
              </a:rPr>
              <a:t>algorithms that </a:t>
            </a:r>
            <a:r>
              <a:rPr dirty="0" lang="en-US" sz="1800">
                <a:effectLst/>
              </a:rPr>
              <a:t>can improve automatically through experience and by the use of data</a:t>
            </a:r>
            <a:r>
              <a:rPr dirty="0" lang="en-US" smtClean="0" sz="1800">
                <a:effectLst/>
              </a:rPr>
              <a:t>. There are two types of Machine Learning:</a:t>
            </a:r>
          </a:p>
          <a:p>
            <a:pPr indent="0" marL="0">
              <a:lnSpc>
                <a:spcPct val="100000"/>
              </a:lnSpc>
              <a:buNone/>
            </a:pPr>
            <a:endParaRPr dirty="0" lang="en-US" smtClean="0" sz="1800">
              <a:effectLst/>
            </a:endParaRPr>
          </a:p>
          <a:p>
            <a:r>
              <a:rPr dirty="0" lang="en-US" smtClean="0" sz="1800">
                <a:effectLst/>
              </a:rPr>
              <a:t>Supervised Machine Learning (Learn from given data input and output to create algorithm): </a:t>
            </a:r>
          </a:p>
          <a:p>
            <a:pPr lvl="1">
              <a:buFontTx/>
              <a:buChar char="-"/>
            </a:pPr>
            <a:r>
              <a:rPr dirty="0" lang="en-US" smtClean="0" sz="1600">
                <a:effectLst/>
              </a:rPr>
              <a:t>Classification </a:t>
            </a:r>
          </a:p>
          <a:p>
            <a:pPr lvl="1">
              <a:buFontTx/>
              <a:buChar char="-"/>
            </a:pPr>
            <a:r>
              <a:rPr dirty="0" lang="en-US" smtClean="0" sz="1600">
                <a:effectLst/>
              </a:rPr>
              <a:t>Regression	</a:t>
            </a:r>
          </a:p>
          <a:p>
            <a:pPr indent="0" lvl="1" marL="457200">
              <a:buNone/>
            </a:pPr>
            <a:endParaRPr dirty="0" lang="en-US" smtClean="0" sz="1600">
              <a:effectLst/>
            </a:endParaRPr>
          </a:p>
          <a:p>
            <a:pPr indent="0" lvl="1" marL="457200">
              <a:buNone/>
            </a:pPr>
            <a:endParaRPr dirty="0" lang="en-US" smtClean="0" sz="1600">
              <a:effectLst/>
            </a:endParaRPr>
          </a:p>
          <a:p>
            <a:r>
              <a:rPr dirty="0" lang="en-US" smtClean="0" sz="1800">
                <a:effectLst/>
              </a:rPr>
              <a:t>Unsupervised </a:t>
            </a:r>
            <a:r>
              <a:rPr dirty="0" lang="en-US" sz="1800">
                <a:effectLst/>
              </a:rPr>
              <a:t>Machine </a:t>
            </a:r>
            <a:r>
              <a:rPr dirty="0" lang="en-US" smtClean="0" sz="1800">
                <a:effectLst/>
              </a:rPr>
              <a:t>Learning (Learn from given data input but no output to create algorithm, the machine tries to learn pattern of given data input):</a:t>
            </a:r>
          </a:p>
          <a:p>
            <a:pPr lvl="1">
              <a:buFontTx/>
              <a:buChar char="-"/>
            </a:pPr>
            <a:r>
              <a:rPr dirty="0" lang="en-US" smtClean="0" sz="1600">
                <a:effectLst/>
              </a:rPr>
              <a:t>Clustering</a:t>
            </a:r>
          </a:p>
          <a:p>
            <a:pPr lvl="1">
              <a:buFontTx/>
              <a:buChar char="-"/>
            </a:pPr>
            <a:r>
              <a:rPr dirty="0" lang="en-US" smtClean="0" sz="1600">
                <a:effectLst/>
              </a:rPr>
              <a:t>Anomaly Detection</a:t>
            </a:r>
            <a:endParaRPr dirty="0" lang="en-US" sz="1600">
              <a:effectLst/>
            </a:endParaRPr>
          </a:p>
          <a:p>
            <a:pPr>
              <a:buFontTx/>
              <a:buChar char="-"/>
            </a:pPr>
            <a:endParaRPr dirty="0" lang="en-US" sz="1800">
              <a:effectLst/>
            </a:endParaRPr>
          </a:p>
          <a:p>
            <a:endParaRPr dirty="0" lang="en-US" sz="1800"/>
          </a:p>
        </p:txBody>
      </p:sp>
      <p:pic>
        <p:nvPicPr>
          <p:cNvPr id="2" name="Picture 1"/>
          <p:cNvPicPr>
            <a:picLocks noChangeAspect="1"/>
          </p:cNvPicPr>
          <p:nvPr/>
        </p:nvPicPr>
        <p:blipFill>
          <a:blip r:embed="rId2"/>
          <a:stretch>
            <a:fillRect/>
          </a:stretch>
        </p:blipFill>
        <p:spPr>
          <a:xfrm>
            <a:off x="4170015" y="3366605"/>
            <a:ext cx="5596834" cy="1196923"/>
          </a:xfrm>
          <a:prstGeom prst="rect">
            <a:avLst/>
          </a:prstGeom>
        </p:spPr>
      </p:pic>
      <p:grpSp>
        <p:nvGrpSpPr>
          <p:cNvPr id="10" name="Group 9"/>
          <p:cNvGrpSpPr/>
          <p:nvPr/>
        </p:nvGrpSpPr>
        <p:grpSpPr>
          <a:xfrm>
            <a:off x="4185547" y="5447933"/>
            <a:ext cx="5737314" cy="1218595"/>
            <a:chOff x="5471007" y="4886438"/>
            <a:chExt cx="7816505" cy="1660211"/>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40364"/>
            <a:stretch/>
          </p:blipFill>
          <p:spPr>
            <a:xfrm>
              <a:off x="5471007" y="4886438"/>
              <a:ext cx="7816505" cy="126698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78" t="76582"/>
            <a:stretch/>
          </p:blipFill>
          <p:spPr>
            <a:xfrm>
              <a:off x="5471007" y="6047484"/>
              <a:ext cx="7816505" cy="499165"/>
            </a:xfrm>
            <a:prstGeom prst="rect">
              <a:avLst/>
            </a:prstGeom>
          </p:spPr>
        </p:pic>
      </p:grpSp>
      <p:sp>
        <p:nvSpPr>
          <p:cNvPr id="11" name="Rectangle 10"/>
          <p:cNvSpPr/>
          <p:nvPr/>
        </p:nvSpPr>
        <p:spPr>
          <a:xfrm>
            <a:off x="3444770" y="456261"/>
            <a:ext cx="5818581" cy="707886"/>
          </a:xfrm>
          <a:prstGeom prst="rect">
            <a:avLst/>
          </a:prstGeom>
        </p:spPr>
        <p:txBody>
          <a:bodyPr wrap="none">
            <a:spAutoFit/>
          </a:bodyPr>
          <a:lstStyle/>
          <a:p>
            <a:r>
              <a:rPr b="1" dirty="0" lang="en-US" smtClean="0" sz="4000"/>
              <a:t>MACHINE LEARNING</a:t>
            </a:r>
            <a:endParaRPr b="1" dirty="0" lang="en-US" sz="4000"/>
          </a:p>
        </p:txBody>
      </p:sp>
    </p:spTree>
    <p:extLst>
      <p:ext uri="{BB962C8B-B14F-4D97-AF65-F5344CB8AC3E}">
        <p14:creationId xmlns:p14="http://schemas.microsoft.com/office/powerpoint/2010/main" val="224744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ventional Programming VS Machine Learning | by Ruben Stefanu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35" y="469158"/>
            <a:ext cx="4569396" cy="28243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25774" y="469158"/>
            <a:ext cx="6312452" cy="2031325"/>
          </a:xfrm>
          <a:prstGeom prst="rect">
            <a:avLst/>
          </a:prstGeom>
        </p:spPr>
        <p:txBody>
          <a:bodyPr wrap="square">
            <a:spAutoFit/>
          </a:bodyPr>
          <a:lstStyle/>
          <a:p>
            <a:pPr marL="285750" indent="-285750">
              <a:buFont typeface="Arial" panose="020B0604020202020204" pitchFamily="34" charset="0"/>
              <a:buChar char="•"/>
            </a:pPr>
            <a:r>
              <a:rPr lang="en-US" dirty="0" smtClean="0"/>
              <a:t>Conventional programming -&gt; programs are made by human . Then , given some data / input to produce result / output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Machine learning -&gt; </a:t>
            </a:r>
            <a:r>
              <a:rPr lang="en-US" dirty="0"/>
              <a:t>F</a:t>
            </a:r>
            <a:r>
              <a:rPr lang="en-US" dirty="0" smtClean="0"/>
              <a:t>rom a sample of data / input and sample of result / output ,machine creates the algorithm / program</a:t>
            </a:r>
            <a:endParaRPr lang="en-US" dirty="0"/>
          </a:p>
        </p:txBody>
      </p:sp>
      <p:pic>
        <p:nvPicPr>
          <p:cNvPr id="1028" name="Picture 4" descr="What Is Machine Learning ? | Applications Of Machine Learning | Mod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261" y="2825402"/>
            <a:ext cx="5747026" cy="3612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74296" y="6437402"/>
            <a:ext cx="6771862" cy="307777"/>
          </a:xfrm>
          <a:prstGeom prst="rect">
            <a:avLst/>
          </a:prstGeom>
        </p:spPr>
        <p:txBody>
          <a:bodyPr wrap="square">
            <a:spAutoFit/>
          </a:bodyPr>
          <a:lstStyle/>
          <a:p>
            <a:r>
              <a:rPr lang="en-US" sz="1400" dirty="0" smtClean="0"/>
              <a:t>learncomputerscienceonline.com/what-is-machine-learning</a:t>
            </a:r>
            <a:endParaRPr lang="en-US" sz="1400" dirty="0"/>
          </a:p>
        </p:txBody>
      </p:sp>
      <p:sp>
        <p:nvSpPr>
          <p:cNvPr id="6" name="Rectangle 5"/>
          <p:cNvSpPr/>
          <p:nvPr/>
        </p:nvSpPr>
        <p:spPr>
          <a:xfrm>
            <a:off x="353346" y="3293459"/>
            <a:ext cx="3754874" cy="369332"/>
          </a:xfrm>
          <a:prstGeom prst="rect">
            <a:avLst/>
          </a:prstGeom>
        </p:spPr>
        <p:txBody>
          <a:bodyPr wrap="none">
            <a:spAutoFit/>
          </a:bodyPr>
          <a:lstStyle/>
          <a:p>
            <a:r>
              <a:rPr lang="en-US" dirty="0"/>
              <a:t>https://</a:t>
            </a:r>
            <a:r>
              <a:rPr lang="en-US" dirty="0" smtClean="0"/>
              <a:t>rstefanus16.medium.com</a:t>
            </a:r>
            <a:endParaRPr lang="en-US" dirty="0"/>
          </a:p>
        </p:txBody>
      </p:sp>
      <p:sp>
        <p:nvSpPr>
          <p:cNvPr id="7" name="Rectangle 6"/>
          <p:cNvSpPr/>
          <p:nvPr/>
        </p:nvSpPr>
        <p:spPr>
          <a:xfrm>
            <a:off x="637494" y="4084825"/>
            <a:ext cx="4655930" cy="2308324"/>
          </a:xfrm>
          <a:prstGeom prst="rect">
            <a:avLst/>
          </a:prstGeom>
        </p:spPr>
        <p:txBody>
          <a:bodyPr wrap="square">
            <a:spAutoFit/>
          </a:bodyPr>
          <a:lstStyle/>
          <a:p>
            <a:r>
              <a:rPr lang="en-US" dirty="0" smtClean="0"/>
              <a:t>Application of ML :</a:t>
            </a:r>
          </a:p>
          <a:p>
            <a:endParaRPr lang="en-US" dirty="0" smtClean="0"/>
          </a:p>
          <a:p>
            <a:pPr marL="285750" indent="-285750">
              <a:buFont typeface="Arial" panose="020B0604020202020204" pitchFamily="34" charset="0"/>
              <a:buChar char="•"/>
            </a:pPr>
            <a:r>
              <a:rPr lang="en-US" dirty="0" smtClean="0"/>
              <a:t>Recommendation system (Ex. what to watch on </a:t>
            </a:r>
            <a:r>
              <a:rPr lang="en-US" dirty="0" err="1" smtClean="0"/>
              <a:t>netflix</a:t>
            </a:r>
            <a:r>
              <a:rPr lang="en-US" dirty="0" smtClean="0"/>
              <a:t>)</a:t>
            </a:r>
          </a:p>
          <a:p>
            <a:pPr marL="285750" indent="-285750">
              <a:buFont typeface="Arial" panose="020B0604020202020204" pitchFamily="34" charset="0"/>
              <a:buChar char="•"/>
            </a:pPr>
            <a:r>
              <a:rPr lang="en-US" dirty="0" smtClean="0"/>
              <a:t>Email spam filtering</a:t>
            </a:r>
          </a:p>
          <a:p>
            <a:pPr marL="285750" indent="-285750">
              <a:buFont typeface="Arial" panose="020B0604020202020204" pitchFamily="34" charset="0"/>
              <a:buChar char="•"/>
            </a:pPr>
            <a:r>
              <a:rPr lang="en-US" dirty="0" smtClean="0"/>
              <a:t>Social Media</a:t>
            </a:r>
          </a:p>
          <a:p>
            <a:pPr marL="285750" indent="-285750">
              <a:buFont typeface="Arial" panose="020B0604020202020204" pitchFamily="34" charset="0"/>
              <a:buChar char="•"/>
            </a:pPr>
            <a:r>
              <a:rPr lang="en-US" dirty="0" smtClean="0"/>
              <a:t>Traffic Prediction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341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62399" y="2234909"/>
            <a:ext cx="7792277" cy="4265681"/>
          </a:xfrm>
          <a:prstGeom prst="rect">
            <a:avLst/>
          </a:prstGeom>
        </p:spPr>
      </p:pic>
      <p:sp>
        <p:nvSpPr>
          <p:cNvPr id="7" name="Rectangle 6"/>
          <p:cNvSpPr/>
          <p:nvPr/>
        </p:nvSpPr>
        <p:spPr>
          <a:xfrm>
            <a:off x="636103" y="471510"/>
            <a:ext cx="5601254" cy="2585323"/>
          </a:xfrm>
          <a:prstGeom prst="rect">
            <a:avLst/>
          </a:prstGeom>
        </p:spPr>
        <p:txBody>
          <a:bodyPr wrap="square">
            <a:spAutoFit/>
          </a:bodyPr>
          <a:lstStyle/>
          <a:p>
            <a:r>
              <a:rPr lang="en-US" dirty="0"/>
              <a:t>ML creates algorithm from the given input (dataset) and predict output. </a:t>
            </a:r>
            <a:r>
              <a:rPr lang="en-US" dirty="0" smtClean="0"/>
              <a:t> Three important phases in machine learning :</a:t>
            </a:r>
          </a:p>
          <a:p>
            <a:endParaRPr lang="en-US" dirty="0" smtClean="0"/>
          </a:p>
          <a:p>
            <a:pPr marL="285750" indent="-285750">
              <a:buFontTx/>
              <a:buChar char="-"/>
            </a:pPr>
            <a:r>
              <a:rPr lang="en-US" dirty="0" smtClean="0"/>
              <a:t>Train Machine Learning Algorithm</a:t>
            </a:r>
          </a:p>
          <a:p>
            <a:pPr marL="285750" indent="-285750">
              <a:buFontTx/>
              <a:buChar char="-"/>
            </a:pPr>
            <a:r>
              <a:rPr lang="en-US" dirty="0" smtClean="0"/>
              <a:t>Evaluate Algorithm</a:t>
            </a:r>
          </a:p>
          <a:p>
            <a:pPr marL="285750" indent="-285750">
              <a:buFontTx/>
              <a:buChar char="-"/>
            </a:pPr>
            <a:r>
              <a:rPr lang="en-US" dirty="0" smtClean="0"/>
              <a:t>Making Prediction</a:t>
            </a:r>
          </a:p>
          <a:p>
            <a:pPr marL="285750" indent="-285750">
              <a:buFontTx/>
              <a:buChar char="-"/>
            </a:pPr>
            <a:endParaRPr lang="en-US" dirty="0"/>
          </a:p>
          <a:p>
            <a:endParaRPr lang="en-US" dirty="0"/>
          </a:p>
        </p:txBody>
      </p:sp>
      <p:sp>
        <p:nvSpPr>
          <p:cNvPr id="8" name="Rectangle 7"/>
          <p:cNvSpPr/>
          <p:nvPr/>
        </p:nvSpPr>
        <p:spPr>
          <a:xfrm>
            <a:off x="636103" y="3165591"/>
            <a:ext cx="2964069" cy="3139321"/>
          </a:xfrm>
          <a:prstGeom prst="rect">
            <a:avLst/>
          </a:prstGeom>
        </p:spPr>
        <p:txBody>
          <a:bodyPr wrap="square">
            <a:spAutoFit/>
          </a:bodyPr>
          <a:lstStyle/>
          <a:p>
            <a:r>
              <a:rPr lang="en-US" dirty="0" smtClean="0"/>
              <a:t>Datasets contain of row (amount of data) and column (amount of variable)</a:t>
            </a:r>
          </a:p>
          <a:p>
            <a:endParaRPr lang="en-US" dirty="0"/>
          </a:p>
          <a:p>
            <a:r>
              <a:rPr lang="en-US" dirty="0" smtClean="0"/>
              <a:t>Feature -&gt; The column that is used for algorithm training</a:t>
            </a:r>
          </a:p>
          <a:p>
            <a:endParaRPr lang="en-US" dirty="0"/>
          </a:p>
          <a:p>
            <a:r>
              <a:rPr lang="en-US" dirty="0" smtClean="0"/>
              <a:t>Target -&gt; The column that is used for prediction </a:t>
            </a:r>
            <a:endParaRPr lang="en-US" dirty="0"/>
          </a:p>
        </p:txBody>
      </p:sp>
      <p:sp>
        <p:nvSpPr>
          <p:cNvPr id="9" name="Rectangle 8"/>
          <p:cNvSpPr/>
          <p:nvPr/>
        </p:nvSpPr>
        <p:spPr>
          <a:xfrm>
            <a:off x="7708292" y="689497"/>
            <a:ext cx="2575449" cy="707886"/>
          </a:xfrm>
          <a:prstGeom prst="rect">
            <a:avLst/>
          </a:prstGeom>
        </p:spPr>
        <p:txBody>
          <a:bodyPr wrap="none">
            <a:spAutoFit/>
          </a:bodyPr>
          <a:lstStyle/>
          <a:p>
            <a:r>
              <a:rPr lang="en-US" sz="4000" b="1" dirty="0" smtClean="0"/>
              <a:t>DATASET</a:t>
            </a:r>
            <a:endParaRPr lang="en-US" sz="4000" b="1" dirty="0"/>
          </a:p>
        </p:txBody>
      </p:sp>
    </p:spTree>
    <p:extLst>
      <p:ext uri="{BB962C8B-B14F-4D97-AF65-F5344CB8AC3E}">
        <p14:creationId xmlns:p14="http://schemas.microsoft.com/office/powerpoint/2010/main" val="231104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42373" y="368024"/>
            <a:ext cx="6340173" cy="3563455"/>
          </a:xfrm>
          <a:prstGeom prst="rect">
            <a:avLst/>
          </a:prstGeom>
        </p:spPr>
      </p:pic>
      <p:sp>
        <p:nvSpPr>
          <p:cNvPr id="7" name="Rectangle 6"/>
          <p:cNvSpPr/>
          <p:nvPr/>
        </p:nvSpPr>
        <p:spPr>
          <a:xfrm>
            <a:off x="446157" y="4327628"/>
            <a:ext cx="9837530" cy="2308324"/>
          </a:xfrm>
          <a:prstGeom prst="rect">
            <a:avLst/>
          </a:prstGeom>
        </p:spPr>
        <p:txBody>
          <a:bodyPr wrap="square">
            <a:spAutoFit/>
          </a:bodyPr>
          <a:lstStyle/>
          <a:p>
            <a:r>
              <a:rPr lang="en-US" dirty="0" smtClean="0"/>
              <a:t>In Machine Learning , we usually divided dataset into 3 parts : Training Set , Validation Set . Testing Set</a:t>
            </a:r>
          </a:p>
          <a:p>
            <a:endParaRPr lang="en-US" dirty="0"/>
          </a:p>
          <a:p>
            <a:pPr marL="285750" indent="-285750">
              <a:buFontTx/>
              <a:buChar char="-"/>
            </a:pPr>
            <a:r>
              <a:rPr lang="en-US" dirty="0" smtClean="0"/>
              <a:t>Training Set : to train multiple machine learning models</a:t>
            </a:r>
          </a:p>
          <a:p>
            <a:pPr marL="285750" indent="-285750">
              <a:buFontTx/>
              <a:buChar char="-"/>
            </a:pPr>
            <a:r>
              <a:rPr lang="en-US" dirty="0" smtClean="0"/>
              <a:t>Validation Set : to select best models and tune </a:t>
            </a:r>
            <a:r>
              <a:rPr lang="en-US" dirty="0" err="1" smtClean="0"/>
              <a:t>hyperparameter</a:t>
            </a:r>
            <a:endParaRPr lang="en-US" dirty="0" smtClean="0"/>
          </a:p>
          <a:p>
            <a:pPr marL="285750" indent="-285750">
              <a:buFontTx/>
              <a:buChar char="-"/>
            </a:pPr>
            <a:r>
              <a:rPr lang="en-US" dirty="0" smtClean="0"/>
              <a:t>Testing Set : to evaluate model, check the model score</a:t>
            </a:r>
          </a:p>
          <a:p>
            <a:endParaRPr lang="en-US" dirty="0"/>
          </a:p>
          <a:p>
            <a:r>
              <a:rPr lang="en-US" dirty="0" smtClean="0"/>
              <a:t>After the model has a good result . The models are ready to deployed</a:t>
            </a:r>
            <a:endParaRPr lang="en-US" dirty="0"/>
          </a:p>
        </p:txBody>
      </p:sp>
      <p:sp>
        <p:nvSpPr>
          <p:cNvPr id="2" name="Rectangle 1"/>
          <p:cNvSpPr/>
          <p:nvPr/>
        </p:nvSpPr>
        <p:spPr>
          <a:xfrm>
            <a:off x="7840870" y="924413"/>
            <a:ext cx="3856382" cy="1938992"/>
          </a:xfrm>
          <a:prstGeom prst="rect">
            <a:avLst/>
          </a:prstGeom>
        </p:spPr>
        <p:txBody>
          <a:bodyPr wrap="square">
            <a:spAutoFit/>
          </a:bodyPr>
          <a:lstStyle/>
          <a:p>
            <a:r>
              <a:rPr lang="en-US" sz="4000" b="1" dirty="0" smtClean="0"/>
              <a:t>TRAIN, VALIDATION, TEST</a:t>
            </a:r>
            <a:endParaRPr lang="en-US" sz="4000" b="1" dirty="0"/>
          </a:p>
        </p:txBody>
      </p:sp>
    </p:spTree>
    <p:extLst>
      <p:ext uri="{BB962C8B-B14F-4D97-AF65-F5344CB8AC3E}">
        <p14:creationId xmlns:p14="http://schemas.microsoft.com/office/powerpoint/2010/main" val="377798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bject Detection vs Object Recognition vs Image Segmentation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03" y="358913"/>
            <a:ext cx="5989017" cy="26318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Detection, Recognition, And Classification With Machine Learning -  Aza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305" y="3406913"/>
            <a:ext cx="5636592" cy="2818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50729" y="2944713"/>
            <a:ext cx="2199898" cy="307777"/>
          </a:xfrm>
          <a:prstGeom prst="rect">
            <a:avLst/>
          </a:prstGeom>
        </p:spPr>
        <p:txBody>
          <a:bodyPr wrap="none">
            <a:spAutoFit/>
          </a:bodyPr>
          <a:lstStyle/>
          <a:p>
            <a:r>
              <a:rPr lang="en-US" sz="1400" dirty="0" smtClean="0"/>
              <a:t>www.geeksforgeeks.org</a:t>
            </a:r>
            <a:endParaRPr lang="en-US" sz="1400" dirty="0"/>
          </a:p>
        </p:txBody>
      </p:sp>
      <p:sp>
        <p:nvSpPr>
          <p:cNvPr id="5" name="Rectangle 4"/>
          <p:cNvSpPr/>
          <p:nvPr/>
        </p:nvSpPr>
        <p:spPr>
          <a:xfrm>
            <a:off x="10492504" y="6225209"/>
            <a:ext cx="1377300" cy="307777"/>
          </a:xfrm>
          <a:prstGeom prst="rect">
            <a:avLst/>
          </a:prstGeom>
        </p:spPr>
        <p:txBody>
          <a:bodyPr wrap="none">
            <a:spAutoFit/>
          </a:bodyPr>
          <a:lstStyle/>
          <a:p>
            <a:r>
              <a:rPr lang="en-US" sz="1400" dirty="0"/>
              <a:t>https://</a:t>
            </a:r>
            <a:r>
              <a:rPr lang="en-US" sz="1400" dirty="0" smtClean="0"/>
              <a:t>azati.ai</a:t>
            </a:r>
            <a:endParaRPr lang="en-US" sz="1400" dirty="0"/>
          </a:p>
        </p:txBody>
      </p:sp>
      <p:sp>
        <p:nvSpPr>
          <p:cNvPr id="6" name="Rectangle 5"/>
          <p:cNvSpPr/>
          <p:nvPr/>
        </p:nvSpPr>
        <p:spPr>
          <a:xfrm>
            <a:off x="6922052" y="1420192"/>
            <a:ext cx="6096000" cy="707886"/>
          </a:xfrm>
          <a:prstGeom prst="rect">
            <a:avLst/>
          </a:prstGeom>
        </p:spPr>
        <p:txBody>
          <a:bodyPr>
            <a:spAutoFit/>
          </a:bodyPr>
          <a:lstStyle/>
          <a:p>
            <a:r>
              <a:rPr lang="en-US" sz="4000" b="1" dirty="0" smtClean="0"/>
              <a:t>CLASSIFICATION</a:t>
            </a:r>
            <a:endParaRPr lang="en-US" sz="4000" b="1" dirty="0"/>
          </a:p>
        </p:txBody>
      </p:sp>
      <p:sp>
        <p:nvSpPr>
          <p:cNvPr id="7" name="Rectangle 6"/>
          <p:cNvSpPr/>
          <p:nvPr/>
        </p:nvSpPr>
        <p:spPr>
          <a:xfrm>
            <a:off x="432503" y="3607428"/>
            <a:ext cx="5370584" cy="2862322"/>
          </a:xfrm>
          <a:prstGeom prst="rect">
            <a:avLst/>
          </a:prstGeom>
        </p:spPr>
        <p:txBody>
          <a:bodyPr wrap="square">
            <a:spAutoFit/>
          </a:bodyPr>
          <a:lstStyle/>
          <a:p>
            <a:r>
              <a:rPr lang="en-US" dirty="0" smtClean="0"/>
              <a:t>Classification -&gt; Model tries to classify data </a:t>
            </a:r>
          </a:p>
          <a:p>
            <a:endParaRPr lang="en-US" dirty="0" smtClean="0"/>
          </a:p>
          <a:p>
            <a:r>
              <a:rPr lang="en-US" dirty="0" smtClean="0"/>
              <a:t>Given an example of input and output , machine learn algorithms. Example , img_1 : dog , img_2 : cat , img_3 : dog , img_4 : cat</a:t>
            </a:r>
          </a:p>
          <a:p>
            <a:endParaRPr lang="en-US" dirty="0"/>
          </a:p>
          <a:p>
            <a:r>
              <a:rPr lang="en-US" dirty="0"/>
              <a:t>T</a:t>
            </a:r>
            <a:r>
              <a:rPr lang="en-US" dirty="0" smtClean="0"/>
              <a:t>he machine learns from that given data . Then, if there is img_5 , the machine should classify whether img_5 is a cat or dog from the knowledge that the machine has learned</a:t>
            </a:r>
            <a:endParaRPr lang="en-US" dirty="0"/>
          </a:p>
        </p:txBody>
      </p:sp>
    </p:spTree>
    <p:extLst>
      <p:ext uri="{BB962C8B-B14F-4D97-AF65-F5344CB8AC3E}">
        <p14:creationId xmlns:p14="http://schemas.microsoft.com/office/powerpoint/2010/main" val="181567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9113" y="651566"/>
            <a:ext cx="6096000" cy="707886"/>
          </a:xfrm>
          <a:prstGeom prst="rect">
            <a:avLst/>
          </a:prstGeom>
        </p:spPr>
        <p:txBody>
          <a:bodyPr>
            <a:spAutoFit/>
          </a:bodyPr>
          <a:lstStyle/>
          <a:p>
            <a:r>
              <a:rPr lang="en-US" sz="4000" b="1" dirty="0" smtClean="0"/>
              <a:t>REGRESSION</a:t>
            </a:r>
            <a:endParaRPr lang="en-US" sz="4000" b="1" dirty="0"/>
          </a:p>
        </p:txBody>
      </p:sp>
      <p:pic>
        <p:nvPicPr>
          <p:cNvPr id="1026" name="Picture 2" descr="Regression analysi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904" y="1806574"/>
            <a:ext cx="4705350" cy="3867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122" y="1872855"/>
            <a:ext cx="6096000" cy="4801314"/>
          </a:xfrm>
          <a:prstGeom prst="rect">
            <a:avLst/>
          </a:prstGeom>
        </p:spPr>
        <p:txBody>
          <a:bodyPr>
            <a:spAutoFit/>
          </a:bodyPr>
          <a:lstStyle/>
          <a:p>
            <a:r>
              <a:rPr lang="en-US" dirty="0" smtClean="0"/>
              <a:t>Regression -&gt; estimating trend</a:t>
            </a:r>
          </a:p>
          <a:p>
            <a:endParaRPr lang="en-US" dirty="0"/>
          </a:p>
          <a:p>
            <a:r>
              <a:rPr lang="en-US" dirty="0" smtClean="0"/>
              <a:t>Example given a data :</a:t>
            </a:r>
          </a:p>
          <a:p>
            <a:r>
              <a:rPr lang="en-US" dirty="0" smtClean="0"/>
              <a:t>if x = 1 , then y = 2</a:t>
            </a:r>
          </a:p>
          <a:p>
            <a:r>
              <a:rPr lang="en-US" dirty="0" smtClean="0"/>
              <a:t>If x = 3 , then y = 6</a:t>
            </a:r>
          </a:p>
          <a:p>
            <a:r>
              <a:rPr lang="en-US" dirty="0" smtClean="0"/>
              <a:t>If x = 10 , then y = 19</a:t>
            </a:r>
          </a:p>
          <a:p>
            <a:r>
              <a:rPr lang="en-US" dirty="0" smtClean="0"/>
              <a:t>If x = 30 , then y = 61</a:t>
            </a:r>
          </a:p>
          <a:p>
            <a:endParaRPr lang="en-US" dirty="0"/>
          </a:p>
          <a:p>
            <a:r>
              <a:rPr lang="en-US" dirty="0" smtClean="0"/>
              <a:t>From the given data , what is the value of y given x = 100. The answer is probably around 200 , because the estimated equation from the data is y = 2x. </a:t>
            </a:r>
            <a:endParaRPr lang="en-US" dirty="0"/>
          </a:p>
          <a:p>
            <a:endParaRPr lang="en-US" dirty="0" smtClean="0"/>
          </a:p>
          <a:p>
            <a:r>
              <a:rPr lang="en-US" dirty="0" smtClean="0"/>
              <a:t>This is an example of Regression task. Another real life example is when we want to predict estimated house price. </a:t>
            </a:r>
          </a:p>
          <a:p>
            <a:endParaRPr lang="en-US" dirty="0"/>
          </a:p>
          <a:p>
            <a:endParaRPr lang="en-US" dirty="0"/>
          </a:p>
        </p:txBody>
      </p:sp>
      <p:sp>
        <p:nvSpPr>
          <p:cNvPr id="3" name="Rectangle 2"/>
          <p:cNvSpPr/>
          <p:nvPr/>
        </p:nvSpPr>
        <p:spPr>
          <a:xfrm>
            <a:off x="8094327" y="5673724"/>
            <a:ext cx="3767185" cy="307777"/>
          </a:xfrm>
          <a:prstGeom prst="rect">
            <a:avLst/>
          </a:prstGeom>
        </p:spPr>
        <p:txBody>
          <a:bodyPr wrap="none">
            <a:spAutoFit/>
          </a:bodyPr>
          <a:lstStyle/>
          <a:p>
            <a:r>
              <a:rPr lang="en-US" sz="1400" dirty="0"/>
              <a:t>en.wikipedia.org/wiki/</a:t>
            </a:r>
            <a:r>
              <a:rPr lang="en-US" sz="1400" dirty="0" err="1"/>
              <a:t>Regression_analysis</a:t>
            </a:r>
            <a:endParaRPr lang="en-US" sz="1400" dirty="0"/>
          </a:p>
        </p:txBody>
      </p:sp>
    </p:spTree>
    <p:extLst>
      <p:ext uri="{BB962C8B-B14F-4D97-AF65-F5344CB8AC3E}">
        <p14:creationId xmlns:p14="http://schemas.microsoft.com/office/powerpoint/2010/main" val="1819869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0348" y="4903305"/>
            <a:ext cx="6096000" cy="307777"/>
          </a:xfrm>
          <a:prstGeom prst="rect">
            <a:avLst/>
          </a:prstGeom>
        </p:spPr>
        <p:txBody>
          <a:bodyPr>
            <a:spAutoFit/>
          </a:bodyPr>
          <a:lstStyle/>
          <a:p>
            <a:r>
              <a:rPr lang="en-US" sz="1400" dirty="0" smtClean="0"/>
              <a:t>data-</a:t>
            </a:r>
            <a:r>
              <a:rPr lang="en-US" sz="1400" dirty="0" err="1" smtClean="0"/>
              <a:t>flair.training</a:t>
            </a:r>
            <a:r>
              <a:rPr lang="en-US" sz="1400" dirty="0" smtClean="0"/>
              <a:t>/blogs/clustering-in-machine-learning</a:t>
            </a:r>
            <a:endParaRPr lang="en-US" sz="1400" dirty="0"/>
          </a:p>
        </p:txBody>
      </p:sp>
      <p:pic>
        <p:nvPicPr>
          <p:cNvPr id="2052" name="Picture 4" descr="what is cluster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715" y="1858618"/>
            <a:ext cx="5863572" cy="304468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3583" y="408610"/>
            <a:ext cx="6096000" cy="707886"/>
          </a:xfrm>
          <a:prstGeom prst="rect">
            <a:avLst/>
          </a:prstGeom>
        </p:spPr>
        <p:txBody>
          <a:bodyPr>
            <a:spAutoFit/>
          </a:bodyPr>
          <a:lstStyle/>
          <a:p>
            <a:r>
              <a:rPr lang="en-US" sz="4000" b="1" dirty="0" smtClean="0"/>
              <a:t>CLUSTERING</a:t>
            </a:r>
            <a:endParaRPr lang="en-US" sz="4000" b="1" dirty="0"/>
          </a:p>
        </p:txBody>
      </p:sp>
      <p:sp>
        <p:nvSpPr>
          <p:cNvPr id="9" name="Rectangle 8"/>
          <p:cNvSpPr/>
          <p:nvPr/>
        </p:nvSpPr>
        <p:spPr>
          <a:xfrm>
            <a:off x="556592" y="1629899"/>
            <a:ext cx="5274365" cy="4247317"/>
          </a:xfrm>
          <a:prstGeom prst="rect">
            <a:avLst/>
          </a:prstGeom>
        </p:spPr>
        <p:txBody>
          <a:bodyPr wrap="square">
            <a:spAutoFit/>
          </a:bodyPr>
          <a:lstStyle/>
          <a:p>
            <a:r>
              <a:rPr lang="en-US" dirty="0" smtClean="0"/>
              <a:t>Clustering -&gt; </a:t>
            </a:r>
            <a:r>
              <a:rPr lang="en-US" dirty="0" err="1" smtClean="0"/>
              <a:t>Seperating</a:t>
            </a:r>
            <a:r>
              <a:rPr lang="en-US" dirty="0" smtClean="0"/>
              <a:t> data into several groups</a:t>
            </a:r>
          </a:p>
          <a:p>
            <a:endParaRPr lang="en-US" dirty="0"/>
          </a:p>
          <a:p>
            <a:r>
              <a:rPr lang="en-US" dirty="0" smtClean="0"/>
              <a:t>Given data input , a model tries to find the pattern </a:t>
            </a:r>
            <a:r>
              <a:rPr lang="en-US" dirty="0" err="1" smtClean="0"/>
              <a:t>similiarity</a:t>
            </a:r>
            <a:r>
              <a:rPr lang="en-US" dirty="0" smtClean="0"/>
              <a:t> between each of inputs. Then , separate the input into several groups based on their pattern </a:t>
            </a:r>
            <a:r>
              <a:rPr lang="en-US" dirty="0" err="1" smtClean="0"/>
              <a:t>similiarity</a:t>
            </a:r>
            <a:r>
              <a:rPr lang="en-US" dirty="0" smtClean="0"/>
              <a:t>.</a:t>
            </a:r>
          </a:p>
          <a:p>
            <a:endParaRPr lang="en-US" dirty="0"/>
          </a:p>
          <a:p>
            <a:r>
              <a:rPr lang="en-US" dirty="0" smtClean="0"/>
              <a:t>Example :  Based on the image , the model separates balls into 3 groups based on their similarity . But the model doesn’t know the ‘label’ name of each ball. The one that it knows is these balls are similar, but the model doesn’t know whether the name is basketball or football.</a:t>
            </a:r>
            <a:endParaRPr lang="en-US" dirty="0"/>
          </a:p>
        </p:txBody>
      </p:sp>
    </p:spTree>
    <p:extLst>
      <p:ext uri="{BB962C8B-B14F-4D97-AF65-F5344CB8AC3E}">
        <p14:creationId xmlns:p14="http://schemas.microsoft.com/office/powerpoint/2010/main" val="263213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ANOMALY DETECTION</a:t>
            </a:r>
            <a:endParaRPr lang="en-US" sz="4000" dirty="0"/>
          </a:p>
        </p:txBody>
      </p:sp>
      <p:pic>
        <p:nvPicPr>
          <p:cNvPr id="1026" name="Picture 2" descr="How Machine Learning Can Enable Anomaly Detection | by Countants |  DataDrivenInve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53" y="2271643"/>
            <a:ext cx="5238750" cy="39147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21021" y="2736902"/>
            <a:ext cx="4525539" cy="2859934"/>
          </a:xfrm>
          <a:prstGeom prst="rect">
            <a:avLst/>
          </a:prstGeom>
        </p:spPr>
      </p:pic>
      <p:sp>
        <p:nvSpPr>
          <p:cNvPr id="5" name="Rectangle 4"/>
          <p:cNvSpPr/>
          <p:nvPr/>
        </p:nvSpPr>
        <p:spPr>
          <a:xfrm>
            <a:off x="636553" y="6152809"/>
            <a:ext cx="2866297" cy="307777"/>
          </a:xfrm>
          <a:prstGeom prst="rect">
            <a:avLst/>
          </a:prstGeom>
        </p:spPr>
        <p:txBody>
          <a:bodyPr wrap="none">
            <a:spAutoFit/>
          </a:bodyPr>
          <a:lstStyle/>
          <a:p>
            <a:r>
              <a:rPr lang="en-US" sz="1400" dirty="0" smtClean="0"/>
              <a:t>medium.datadriveninvestor.com</a:t>
            </a:r>
            <a:endParaRPr lang="en-US" sz="1400" dirty="0"/>
          </a:p>
        </p:txBody>
      </p:sp>
    </p:spTree>
    <p:extLst>
      <p:ext uri="{BB962C8B-B14F-4D97-AF65-F5344CB8AC3E}">
        <p14:creationId xmlns:p14="http://schemas.microsoft.com/office/powerpoint/2010/main" val="39388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 The three pillars of learning in data science: clustering (flat or...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83" y="1241702"/>
            <a:ext cx="6329156" cy="46910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99840" y="2639208"/>
            <a:ext cx="5049079" cy="1631216"/>
          </a:xfrm>
          <a:prstGeom prst="rect">
            <a:avLst/>
          </a:prstGeom>
        </p:spPr>
        <p:txBody>
          <a:bodyPr wrap="square">
            <a:spAutoFit/>
          </a:bodyPr>
          <a:lstStyle/>
          <a:p>
            <a:r>
              <a:rPr lang="en-US" sz="2000" dirty="0" smtClean="0"/>
              <a:t>3 Main problems in data science:</a:t>
            </a:r>
          </a:p>
          <a:p>
            <a:endParaRPr lang="en-US" sz="2000" dirty="0"/>
          </a:p>
          <a:p>
            <a:pPr marL="285750" indent="-285750">
              <a:buFontTx/>
              <a:buChar char="-"/>
            </a:pPr>
            <a:r>
              <a:rPr lang="en-US" sz="2000" dirty="0" smtClean="0"/>
              <a:t>Classification: Classify data</a:t>
            </a:r>
          </a:p>
          <a:p>
            <a:pPr marL="285750" indent="-285750">
              <a:buFontTx/>
              <a:buChar char="-"/>
            </a:pPr>
            <a:r>
              <a:rPr lang="en-US" sz="2000" dirty="0" smtClean="0"/>
              <a:t>Regression: Estimating relationship</a:t>
            </a:r>
          </a:p>
          <a:p>
            <a:pPr marL="285750" indent="-285750">
              <a:buFontTx/>
              <a:buChar char="-"/>
            </a:pPr>
            <a:r>
              <a:rPr lang="en-US" sz="2000" dirty="0" smtClean="0"/>
              <a:t>Clustering: Segregate data into groups</a:t>
            </a:r>
            <a:endParaRPr lang="en-US" sz="2000" dirty="0"/>
          </a:p>
        </p:txBody>
      </p:sp>
      <p:sp>
        <p:nvSpPr>
          <p:cNvPr id="5" name="Rectangle 4"/>
          <p:cNvSpPr/>
          <p:nvPr/>
        </p:nvSpPr>
        <p:spPr>
          <a:xfrm>
            <a:off x="448848" y="5932724"/>
            <a:ext cx="6096000" cy="307777"/>
          </a:xfrm>
          <a:prstGeom prst="rect">
            <a:avLst/>
          </a:prstGeom>
        </p:spPr>
        <p:txBody>
          <a:bodyPr>
            <a:spAutoFit/>
          </a:bodyPr>
          <a:lstStyle/>
          <a:p>
            <a:r>
              <a:rPr lang="en-US" sz="1400" dirty="0" smtClean="0"/>
              <a:t>www.researchgate.net/publication</a:t>
            </a:r>
            <a:endParaRPr lang="en-US" sz="1400" dirty="0"/>
          </a:p>
        </p:txBody>
      </p:sp>
    </p:spTree>
    <p:extLst>
      <p:ext uri="{BB962C8B-B14F-4D97-AF65-F5344CB8AC3E}">
        <p14:creationId xmlns:p14="http://schemas.microsoft.com/office/powerpoint/2010/main" val="2248492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engenalan Data Science. Apa itu Data Science ? | by Jimy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71" y="1997004"/>
            <a:ext cx="4667250" cy="42291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13669" y="2039419"/>
            <a:ext cx="5049079" cy="4524315"/>
          </a:xfrm>
          <a:prstGeom prst="rect">
            <a:avLst/>
          </a:prstGeom>
        </p:spPr>
        <p:txBody>
          <a:bodyPr wrap="square">
            <a:spAutoFit/>
          </a:bodyPr>
          <a:lstStyle/>
          <a:p>
            <a:r>
              <a:rPr lang="en-US" dirty="0"/>
              <a:t>Data science is a</a:t>
            </a:r>
            <a:r>
              <a:rPr lang="en-US" dirty="0" smtClean="0"/>
              <a:t> </a:t>
            </a:r>
            <a:r>
              <a:rPr lang="en-US" dirty="0"/>
              <a:t>study that combines domain expertise, programming skills, </a:t>
            </a:r>
            <a:r>
              <a:rPr lang="en-US" dirty="0" smtClean="0"/>
              <a:t>knowledge </a:t>
            </a:r>
            <a:r>
              <a:rPr lang="en-US" dirty="0"/>
              <a:t>of mathematics and </a:t>
            </a:r>
            <a:r>
              <a:rPr lang="en-US" dirty="0" smtClean="0"/>
              <a:t>statistics, and business </a:t>
            </a:r>
            <a:r>
              <a:rPr lang="en-US" dirty="0"/>
              <a:t>to extract meaningful insights from </a:t>
            </a:r>
            <a:r>
              <a:rPr lang="en-US" dirty="0" smtClean="0"/>
              <a:t>data.</a:t>
            </a:r>
          </a:p>
          <a:p>
            <a:endParaRPr lang="en-US" dirty="0"/>
          </a:p>
          <a:p>
            <a:r>
              <a:rPr lang="en-US" dirty="0"/>
              <a:t>By 2020, it's estimated that 1.7MB of data will be created every second for every person on earth.</a:t>
            </a:r>
          </a:p>
          <a:p>
            <a:endParaRPr lang="en-US" dirty="0" smtClean="0"/>
          </a:p>
          <a:p>
            <a:r>
              <a:rPr lang="en-US" dirty="0" smtClean="0"/>
              <a:t>DS -&gt; fast growing job with one of the highest IT salary</a:t>
            </a:r>
          </a:p>
          <a:p>
            <a:endParaRPr lang="en-US" dirty="0"/>
          </a:p>
          <a:p>
            <a:r>
              <a:rPr lang="en-US" dirty="0" smtClean="0"/>
              <a:t>Data is very massive and have been used massively for </a:t>
            </a:r>
            <a:r>
              <a:rPr lang="en-US" dirty="0" err="1" smtClean="0"/>
              <a:t>bussines</a:t>
            </a:r>
            <a:r>
              <a:rPr lang="en-US" dirty="0" smtClean="0"/>
              <a:t> needs or everyday life. Example : face recognition</a:t>
            </a:r>
            <a:r>
              <a:rPr lang="en-US" dirty="0"/>
              <a:t/>
            </a:r>
            <a:br>
              <a:rPr lang="en-US" dirty="0"/>
            </a:br>
            <a:endParaRPr lang="en-US" dirty="0"/>
          </a:p>
        </p:txBody>
      </p:sp>
      <p:sp>
        <p:nvSpPr>
          <p:cNvPr id="5" name="Rectangle 4"/>
          <p:cNvSpPr/>
          <p:nvPr/>
        </p:nvSpPr>
        <p:spPr>
          <a:xfrm>
            <a:off x="636105" y="6226105"/>
            <a:ext cx="4903304" cy="307777"/>
          </a:xfrm>
          <a:prstGeom prst="rect">
            <a:avLst/>
          </a:prstGeom>
        </p:spPr>
        <p:txBody>
          <a:bodyPr wrap="square">
            <a:spAutoFit/>
          </a:bodyPr>
          <a:lstStyle/>
          <a:p>
            <a:r>
              <a:rPr lang="en-US" sz="1400" dirty="0"/>
              <a:t>https://medium.com/@</a:t>
            </a:r>
            <a:r>
              <a:rPr lang="en-US" sz="1400" dirty="0" smtClean="0"/>
              <a:t>jrendz</a:t>
            </a:r>
            <a:endParaRPr lang="en-US" sz="1400" dirty="0"/>
          </a:p>
        </p:txBody>
      </p:sp>
      <p:sp>
        <p:nvSpPr>
          <p:cNvPr id="2" name="Rectangle 1"/>
          <p:cNvSpPr/>
          <p:nvPr/>
        </p:nvSpPr>
        <p:spPr>
          <a:xfrm>
            <a:off x="4051694" y="646908"/>
            <a:ext cx="4123949" cy="707886"/>
          </a:xfrm>
          <a:prstGeom prst="rect">
            <a:avLst/>
          </a:prstGeom>
        </p:spPr>
        <p:txBody>
          <a:bodyPr wrap="none">
            <a:spAutoFit/>
          </a:bodyPr>
          <a:lstStyle/>
          <a:p>
            <a:r>
              <a:rPr lang="en-US" sz="4000" b="1" dirty="0" smtClean="0"/>
              <a:t>DATA SCIENCE</a:t>
            </a:r>
            <a:endParaRPr lang="en-US" sz="4000" b="1" dirty="0"/>
          </a:p>
        </p:txBody>
      </p:sp>
    </p:spTree>
    <p:extLst>
      <p:ext uri="{BB962C8B-B14F-4D97-AF65-F5344CB8AC3E}">
        <p14:creationId xmlns:p14="http://schemas.microsoft.com/office/powerpoint/2010/main" val="3968796457"/>
      </p:ext>
    </p:extLst>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6481" y="395948"/>
            <a:ext cx="5566738" cy="2634384"/>
          </a:xfrm>
          <a:prstGeom prst="rect">
            <a:avLst/>
          </a:prstGeom>
        </p:spPr>
      </p:pic>
      <p:pic>
        <p:nvPicPr>
          <p:cNvPr id="5" name="Picture 4"/>
          <p:cNvPicPr>
            <a:picLocks noChangeAspect="1"/>
          </p:cNvPicPr>
          <p:nvPr/>
        </p:nvPicPr>
        <p:blipFill rotWithShape="1">
          <a:blip r:embed="rId3"/>
          <a:srcRect b="11"/>
          <a:stretch/>
        </p:blipFill>
        <p:spPr>
          <a:xfrm>
            <a:off x="6352207" y="395948"/>
            <a:ext cx="5415723" cy="2634384"/>
          </a:xfrm>
          <a:prstGeom prst="rect">
            <a:avLst/>
          </a:prstGeom>
        </p:spPr>
      </p:pic>
      <p:pic>
        <p:nvPicPr>
          <p:cNvPr id="6" name="Picture 5"/>
          <p:cNvPicPr>
            <a:picLocks noChangeAspect="1"/>
          </p:cNvPicPr>
          <p:nvPr/>
        </p:nvPicPr>
        <p:blipFill rotWithShape="1">
          <a:blip r:embed="rId4"/>
          <a:srcRect r="-8"/>
          <a:stretch/>
        </p:blipFill>
        <p:spPr>
          <a:xfrm>
            <a:off x="6403232" y="3434485"/>
            <a:ext cx="5404455" cy="2979568"/>
          </a:xfrm>
          <a:prstGeom prst="rect">
            <a:avLst/>
          </a:prstGeom>
        </p:spPr>
      </p:pic>
      <p:pic>
        <p:nvPicPr>
          <p:cNvPr id="7" name="Picture 6"/>
          <p:cNvPicPr>
            <a:picLocks noChangeAspect="1"/>
          </p:cNvPicPr>
          <p:nvPr/>
        </p:nvPicPr>
        <p:blipFill>
          <a:blip r:embed="rId5"/>
          <a:stretch>
            <a:fillRect/>
          </a:stretch>
        </p:blipFill>
        <p:spPr>
          <a:xfrm>
            <a:off x="396481" y="3397320"/>
            <a:ext cx="5566738" cy="3016733"/>
          </a:xfrm>
          <a:prstGeom prst="rect">
            <a:avLst/>
          </a:prstGeom>
        </p:spPr>
      </p:pic>
    </p:spTree>
    <p:extLst>
      <p:ext uri="{BB962C8B-B14F-4D97-AF65-F5344CB8AC3E}">
        <p14:creationId xmlns:p14="http://schemas.microsoft.com/office/powerpoint/2010/main" val="135602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8491" y="397565"/>
            <a:ext cx="5848728" cy="3343965"/>
          </a:xfrm>
          <a:prstGeom prst="rect">
            <a:avLst/>
          </a:prstGeom>
        </p:spPr>
      </p:pic>
      <p:pic>
        <p:nvPicPr>
          <p:cNvPr id="5" name="Picture 4"/>
          <p:cNvPicPr>
            <a:picLocks noChangeAspect="1"/>
          </p:cNvPicPr>
          <p:nvPr/>
        </p:nvPicPr>
        <p:blipFill>
          <a:blip r:embed="rId3"/>
          <a:stretch>
            <a:fillRect/>
          </a:stretch>
        </p:blipFill>
        <p:spPr>
          <a:xfrm>
            <a:off x="5795617" y="2806433"/>
            <a:ext cx="4861868" cy="3735724"/>
          </a:xfrm>
          <a:prstGeom prst="rect">
            <a:avLst/>
          </a:prstGeom>
        </p:spPr>
      </p:pic>
      <p:sp>
        <p:nvSpPr>
          <p:cNvPr id="6" name="Title 1"/>
          <p:cNvSpPr>
            <a:spLocks noGrp="1"/>
          </p:cNvSpPr>
          <p:nvPr>
            <p:ph type="title"/>
          </p:nvPr>
        </p:nvSpPr>
        <p:spPr>
          <a:xfrm>
            <a:off x="6311848" y="781878"/>
            <a:ext cx="5305891" cy="1326321"/>
          </a:xfrm>
        </p:spPr>
        <p:txBody>
          <a:bodyPr>
            <a:normAutofit/>
          </a:bodyPr>
          <a:lstStyle/>
          <a:p>
            <a:r>
              <a:rPr lang="en-US" sz="4000" dirty="0" smtClean="0"/>
              <a:t>EXPLORATORY DATA ANALYSIS</a:t>
            </a:r>
            <a:endParaRPr lang="en-US" sz="4000" dirty="0"/>
          </a:p>
        </p:txBody>
      </p:sp>
      <p:sp>
        <p:nvSpPr>
          <p:cNvPr id="7" name="Rectangle 6"/>
          <p:cNvSpPr/>
          <p:nvPr/>
        </p:nvSpPr>
        <p:spPr>
          <a:xfrm>
            <a:off x="718802" y="4304963"/>
            <a:ext cx="4646504" cy="1754326"/>
          </a:xfrm>
          <a:prstGeom prst="rect">
            <a:avLst/>
          </a:prstGeom>
        </p:spPr>
        <p:txBody>
          <a:bodyPr wrap="square">
            <a:spAutoFit/>
          </a:bodyPr>
          <a:lstStyle/>
          <a:p>
            <a:r>
              <a:rPr lang="en-US" dirty="0" smtClean="0"/>
              <a:t>EDA -&gt; analyze data , visualize , find insights , find missing value , </a:t>
            </a:r>
            <a:r>
              <a:rPr lang="en-US" dirty="0" err="1" smtClean="0"/>
              <a:t>etc</a:t>
            </a:r>
            <a:endParaRPr lang="en-US" dirty="0" smtClean="0"/>
          </a:p>
          <a:p>
            <a:endParaRPr lang="en-US" dirty="0"/>
          </a:p>
          <a:p>
            <a:r>
              <a:rPr lang="en-US" dirty="0" smtClean="0"/>
              <a:t>After doing EDA , we prepare the data -&gt; clean data , fill missing value , change categorical to numerical, </a:t>
            </a:r>
            <a:r>
              <a:rPr lang="en-US" dirty="0" err="1" smtClean="0"/>
              <a:t>etc</a:t>
            </a:r>
            <a:endParaRPr lang="en-US" dirty="0"/>
          </a:p>
        </p:txBody>
      </p:sp>
    </p:spTree>
    <p:extLst>
      <p:ext uri="{BB962C8B-B14F-4D97-AF65-F5344CB8AC3E}">
        <p14:creationId xmlns:p14="http://schemas.microsoft.com/office/powerpoint/2010/main" val="3911965586"/>
      </p:ext>
    </p:extLst>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3879" y="185531"/>
            <a:ext cx="6948557" cy="2757489"/>
          </a:xfrm>
          <a:prstGeom prst="rect">
            <a:avLst/>
          </a:prstGeom>
        </p:spPr>
      </p:pic>
      <p:pic>
        <p:nvPicPr>
          <p:cNvPr id="5" name="Picture 4"/>
          <p:cNvPicPr>
            <a:picLocks noChangeAspect="1"/>
          </p:cNvPicPr>
          <p:nvPr/>
        </p:nvPicPr>
        <p:blipFill rotWithShape="1">
          <a:blip r:embed="rId3"/>
          <a:stretch/>
        </p:blipFill>
        <p:spPr>
          <a:xfrm>
            <a:off x="5327373" y="1945752"/>
            <a:ext cx="6418470" cy="2977880"/>
          </a:xfrm>
          <a:prstGeom prst="rect">
            <a:avLst/>
          </a:prstGeom>
        </p:spPr>
      </p:pic>
      <p:pic>
        <p:nvPicPr>
          <p:cNvPr id="6" name="Picture 5"/>
          <p:cNvPicPr>
            <a:picLocks noChangeAspect="1"/>
          </p:cNvPicPr>
          <p:nvPr/>
        </p:nvPicPr>
        <p:blipFill>
          <a:blip r:embed="rId4"/>
          <a:stretch>
            <a:fillRect/>
          </a:stretch>
        </p:blipFill>
        <p:spPr>
          <a:xfrm>
            <a:off x="273879" y="3243602"/>
            <a:ext cx="6197462" cy="3440251"/>
          </a:xfrm>
          <a:prstGeom prst="rect">
            <a:avLst/>
          </a:prstGeom>
        </p:spPr>
      </p:pic>
    </p:spTree>
    <p:extLst>
      <p:ext uri="{BB962C8B-B14F-4D97-AF65-F5344CB8AC3E}">
        <p14:creationId xmlns:p14="http://schemas.microsoft.com/office/powerpoint/2010/main" val="4243058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9307" y="2615095"/>
            <a:ext cx="6205054" cy="3931480"/>
          </a:xfrm>
          <a:prstGeom prst="rect">
            <a:avLst/>
          </a:prstGeom>
        </p:spPr>
      </p:pic>
      <p:pic>
        <p:nvPicPr>
          <p:cNvPr id="5" name="Picture 4"/>
          <p:cNvPicPr>
            <a:picLocks noChangeAspect="1"/>
          </p:cNvPicPr>
          <p:nvPr/>
        </p:nvPicPr>
        <p:blipFill>
          <a:blip r:embed="rId3"/>
          <a:stretch>
            <a:fillRect/>
          </a:stretch>
        </p:blipFill>
        <p:spPr>
          <a:xfrm>
            <a:off x="6657666" y="3804862"/>
            <a:ext cx="5329613" cy="2741713"/>
          </a:xfrm>
          <a:prstGeom prst="rect">
            <a:avLst/>
          </a:prstGeom>
        </p:spPr>
      </p:pic>
      <p:sp>
        <p:nvSpPr>
          <p:cNvPr id="7" name="Rectangle 6"/>
          <p:cNvSpPr/>
          <p:nvPr/>
        </p:nvSpPr>
        <p:spPr>
          <a:xfrm>
            <a:off x="6820452" y="2687309"/>
            <a:ext cx="5133008" cy="646331"/>
          </a:xfrm>
          <a:prstGeom prst="rect">
            <a:avLst/>
          </a:prstGeom>
        </p:spPr>
        <p:txBody>
          <a:bodyPr wrap="square">
            <a:spAutoFit/>
          </a:bodyPr>
          <a:lstStyle/>
          <a:p>
            <a:r>
              <a:rPr lang="en-US" dirty="0" smtClean="0"/>
              <a:t>We use scaling when using Machine Learning Algorithm that calculate distance of the data</a:t>
            </a:r>
            <a:endParaRPr lang="en-US" dirty="0"/>
          </a:p>
        </p:txBody>
      </p:sp>
      <p:sp>
        <p:nvSpPr>
          <p:cNvPr id="8" name="Rectangle 7"/>
          <p:cNvSpPr/>
          <p:nvPr/>
        </p:nvSpPr>
        <p:spPr>
          <a:xfrm>
            <a:off x="4046922" y="527639"/>
            <a:ext cx="4173515" cy="707886"/>
          </a:xfrm>
          <a:prstGeom prst="rect">
            <a:avLst/>
          </a:prstGeom>
        </p:spPr>
        <p:txBody>
          <a:bodyPr wrap="none">
            <a:spAutoFit/>
          </a:bodyPr>
          <a:lstStyle/>
          <a:p>
            <a:r>
              <a:rPr lang="en-US" sz="4000" b="1" dirty="0" smtClean="0"/>
              <a:t>PREPARE DATA</a:t>
            </a:r>
            <a:endParaRPr lang="en-US" sz="4000" b="1" dirty="0"/>
          </a:p>
        </p:txBody>
      </p:sp>
      <p:sp>
        <p:nvSpPr>
          <p:cNvPr id="9" name="Rectangle 8"/>
          <p:cNvSpPr/>
          <p:nvPr/>
        </p:nvSpPr>
        <p:spPr>
          <a:xfrm>
            <a:off x="279307" y="1773343"/>
            <a:ext cx="4440703" cy="707886"/>
          </a:xfrm>
          <a:prstGeom prst="rect">
            <a:avLst/>
          </a:prstGeom>
        </p:spPr>
        <p:txBody>
          <a:bodyPr wrap="none">
            <a:spAutoFit/>
          </a:bodyPr>
          <a:lstStyle/>
          <a:p>
            <a:pPr marL="285750" indent="-285750">
              <a:buFont typeface="Arial" panose="020B0604020202020204" pitchFamily="34" charset="0"/>
              <a:buChar char="•"/>
            </a:pPr>
            <a:r>
              <a:rPr lang="en-US" sz="4000" b="1" dirty="0" smtClean="0"/>
              <a:t>SCALING DATA</a:t>
            </a:r>
            <a:endParaRPr lang="en-US" sz="4000" b="1" dirty="0"/>
          </a:p>
        </p:txBody>
      </p:sp>
    </p:spTree>
    <p:extLst>
      <p:ext uri="{BB962C8B-B14F-4D97-AF65-F5344CB8AC3E}">
        <p14:creationId xmlns:p14="http://schemas.microsoft.com/office/powerpoint/2010/main" val="415039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1999" y="362671"/>
            <a:ext cx="7266609" cy="3497465"/>
          </a:xfrm>
          <a:prstGeom prst="rect">
            <a:avLst/>
          </a:prstGeom>
        </p:spPr>
      </p:pic>
      <p:pic>
        <p:nvPicPr>
          <p:cNvPr id="5" name="Picture 4"/>
          <p:cNvPicPr>
            <a:picLocks noChangeAspect="1"/>
          </p:cNvPicPr>
          <p:nvPr/>
        </p:nvPicPr>
        <p:blipFill>
          <a:blip r:embed="rId3"/>
          <a:stretch>
            <a:fillRect/>
          </a:stretch>
        </p:blipFill>
        <p:spPr>
          <a:xfrm>
            <a:off x="300382" y="3277704"/>
            <a:ext cx="6701183" cy="3308627"/>
          </a:xfrm>
          <a:prstGeom prst="rect">
            <a:avLst/>
          </a:prstGeom>
          <a:ln>
            <a:solidFill>
              <a:schemeClr val="bg1"/>
            </a:solidFill>
          </a:ln>
        </p:spPr>
      </p:pic>
    </p:spTree>
    <p:extLst>
      <p:ext uri="{BB962C8B-B14F-4D97-AF65-F5344CB8AC3E}">
        <p14:creationId xmlns:p14="http://schemas.microsoft.com/office/powerpoint/2010/main" val="3355185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7676" y="387586"/>
            <a:ext cx="6959924" cy="2302891"/>
          </a:xfrm>
          <a:prstGeom prst="rect">
            <a:avLst/>
          </a:prstGeom>
        </p:spPr>
      </p:pic>
      <p:pic>
        <p:nvPicPr>
          <p:cNvPr id="5" name="Picture 4"/>
          <p:cNvPicPr>
            <a:picLocks noChangeAspect="1"/>
          </p:cNvPicPr>
          <p:nvPr/>
        </p:nvPicPr>
        <p:blipFill>
          <a:blip r:embed="rId3"/>
          <a:stretch>
            <a:fillRect/>
          </a:stretch>
        </p:blipFill>
        <p:spPr>
          <a:xfrm>
            <a:off x="4751265" y="2823549"/>
            <a:ext cx="7060859" cy="3490103"/>
          </a:xfrm>
          <a:prstGeom prst="rect">
            <a:avLst/>
          </a:prstGeom>
          <a:ln>
            <a:solidFill>
              <a:schemeClr val="bg1"/>
            </a:solidFill>
          </a:ln>
        </p:spPr>
      </p:pic>
      <p:pic>
        <p:nvPicPr>
          <p:cNvPr id="6" name="Picture 5"/>
          <p:cNvPicPr>
            <a:picLocks noChangeAspect="1"/>
          </p:cNvPicPr>
          <p:nvPr/>
        </p:nvPicPr>
        <p:blipFill>
          <a:blip r:embed="rId4"/>
          <a:stretch>
            <a:fillRect/>
          </a:stretch>
        </p:blipFill>
        <p:spPr>
          <a:xfrm>
            <a:off x="417676" y="4294439"/>
            <a:ext cx="4527106" cy="2322808"/>
          </a:xfrm>
          <a:prstGeom prst="rect">
            <a:avLst/>
          </a:prstGeom>
          <a:ln>
            <a:solidFill>
              <a:schemeClr val="bg1"/>
            </a:solidFill>
          </a:ln>
        </p:spPr>
      </p:pic>
      <p:sp>
        <p:nvSpPr>
          <p:cNvPr id="7" name="Rectangle 6"/>
          <p:cNvSpPr/>
          <p:nvPr/>
        </p:nvSpPr>
        <p:spPr>
          <a:xfrm>
            <a:off x="7576418" y="840039"/>
            <a:ext cx="4774609" cy="1323439"/>
          </a:xfrm>
          <a:prstGeom prst="rect">
            <a:avLst/>
          </a:prstGeom>
        </p:spPr>
        <p:txBody>
          <a:bodyPr wrap="square">
            <a:spAutoFit/>
          </a:bodyPr>
          <a:lstStyle/>
          <a:p>
            <a:pPr marL="571500" indent="-571500">
              <a:buFont typeface="Arial" panose="020B0604020202020204" pitchFamily="34" charset="0"/>
              <a:buChar char="•"/>
            </a:pPr>
            <a:r>
              <a:rPr lang="en-US" sz="4000" b="1" dirty="0" smtClean="0"/>
              <a:t>CLEANING DATA</a:t>
            </a:r>
            <a:endParaRPr lang="en-US" sz="4000" b="1" dirty="0"/>
          </a:p>
        </p:txBody>
      </p:sp>
      <p:sp>
        <p:nvSpPr>
          <p:cNvPr id="2" name="Rectangle 1"/>
          <p:cNvSpPr/>
          <p:nvPr/>
        </p:nvSpPr>
        <p:spPr>
          <a:xfrm>
            <a:off x="417676" y="3027382"/>
            <a:ext cx="4290342" cy="923330"/>
          </a:xfrm>
          <a:prstGeom prst="rect">
            <a:avLst/>
          </a:prstGeom>
        </p:spPr>
        <p:txBody>
          <a:bodyPr wrap="none">
            <a:spAutoFit/>
          </a:bodyPr>
          <a:lstStyle/>
          <a:p>
            <a:r>
              <a:rPr lang="en-US" dirty="0" smtClean="0"/>
              <a:t>Format consistency, ex :   YYYY-MM-DD</a:t>
            </a:r>
          </a:p>
          <a:p>
            <a:endParaRPr lang="en-US" dirty="0" smtClean="0"/>
          </a:p>
          <a:p>
            <a:r>
              <a:rPr lang="en-US" dirty="0" smtClean="0"/>
              <a:t>Imbalanced data, ex : 90 A , 10 B </a:t>
            </a:r>
            <a:endParaRPr lang="en-US" dirty="0"/>
          </a:p>
        </p:txBody>
      </p:sp>
    </p:spTree>
    <p:extLst>
      <p:ext uri="{BB962C8B-B14F-4D97-AF65-F5344CB8AC3E}">
        <p14:creationId xmlns:p14="http://schemas.microsoft.com/office/powerpoint/2010/main" val="3951298445"/>
      </p:ext>
    </p:extLst>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5419" y="780880"/>
            <a:ext cx="3915425" cy="2724353"/>
          </a:xfrm>
          <a:prstGeom prst="rect">
            <a:avLst/>
          </a:prstGeom>
          <a:ln>
            <a:solidFill>
              <a:schemeClr val="bg1"/>
            </a:solidFill>
          </a:ln>
        </p:spPr>
      </p:pic>
      <p:pic>
        <p:nvPicPr>
          <p:cNvPr id="7" name="Picture 6"/>
          <p:cNvPicPr>
            <a:picLocks noChangeAspect="1"/>
          </p:cNvPicPr>
          <p:nvPr/>
        </p:nvPicPr>
        <p:blipFill>
          <a:blip r:embed="rId3"/>
          <a:stretch>
            <a:fillRect/>
          </a:stretch>
        </p:blipFill>
        <p:spPr>
          <a:xfrm>
            <a:off x="256177" y="3728345"/>
            <a:ext cx="6556256" cy="2895909"/>
          </a:xfrm>
          <a:prstGeom prst="rect">
            <a:avLst/>
          </a:prstGeom>
        </p:spPr>
      </p:pic>
      <p:pic>
        <p:nvPicPr>
          <p:cNvPr id="9" name="Picture 8"/>
          <p:cNvPicPr>
            <a:picLocks noChangeAspect="1"/>
          </p:cNvPicPr>
          <p:nvPr/>
        </p:nvPicPr>
        <p:blipFill rotWithShape="1">
          <a:blip r:embed="rId4"/>
          <a:srcRect b="39" r="-319"/>
          <a:stretch/>
        </p:blipFill>
        <p:spPr>
          <a:xfrm>
            <a:off x="7204765" y="3728345"/>
            <a:ext cx="3914609" cy="2895909"/>
          </a:xfrm>
          <a:prstGeom prst="rect">
            <a:avLst/>
          </a:prstGeom>
          <a:ln>
            <a:solidFill>
              <a:schemeClr val="bg1"/>
            </a:solidFill>
          </a:ln>
        </p:spPr>
      </p:pic>
      <p:pic>
        <p:nvPicPr>
          <p:cNvPr id="5" name="Picture 4"/>
          <p:cNvPicPr>
            <a:picLocks noChangeAspect="1"/>
          </p:cNvPicPr>
          <p:nvPr/>
        </p:nvPicPr>
        <p:blipFill>
          <a:blip r:embed="rId5"/>
          <a:stretch>
            <a:fillRect/>
          </a:stretch>
        </p:blipFill>
        <p:spPr>
          <a:xfrm>
            <a:off x="4722575" y="1846347"/>
            <a:ext cx="6396799" cy="1655226"/>
          </a:xfrm>
          <a:prstGeom prst="rect">
            <a:avLst/>
          </a:prstGeom>
          <a:ln>
            <a:solidFill>
              <a:schemeClr val="bg1"/>
            </a:solidFill>
          </a:ln>
        </p:spPr>
      </p:pic>
      <p:sp>
        <p:nvSpPr>
          <p:cNvPr id="10" name="Rectangle 9"/>
          <p:cNvSpPr/>
          <p:nvPr/>
        </p:nvSpPr>
        <p:spPr>
          <a:xfrm>
            <a:off x="7540487" y="4002566"/>
            <a:ext cx="6096000" cy="369332"/>
          </a:xfrm>
          <a:prstGeom prst="rect">
            <a:avLst/>
          </a:prstGeom>
        </p:spPr>
        <p:txBody>
          <a:bodyPr>
            <a:spAutoFit/>
          </a:bodyPr>
          <a:lstStyle/>
          <a:p>
            <a:pPr indent="-285750" marL="285750">
              <a:buFont charset="0" panose="020B0604020202020204" pitchFamily="34" typeface="Arial"/>
              <a:buChar char="•"/>
            </a:pPr>
            <a:r>
              <a:rPr dirty="0" lang="en-US" smtClean="0">
                <a:solidFill>
                  <a:schemeClr val="bg1"/>
                </a:solidFill>
              </a:rPr>
              <a:t>Dummy Variable</a:t>
            </a:r>
            <a:endParaRPr dirty="0" lang="en-US">
              <a:solidFill>
                <a:schemeClr val="bg1"/>
              </a:solidFill>
            </a:endParaRPr>
          </a:p>
        </p:txBody>
      </p:sp>
      <p:sp>
        <p:nvSpPr>
          <p:cNvPr id="2" name="Rectangle 1"/>
          <p:cNvSpPr/>
          <p:nvPr/>
        </p:nvSpPr>
        <p:spPr>
          <a:xfrm>
            <a:off x="4303253" y="768103"/>
            <a:ext cx="7235442" cy="707886"/>
          </a:xfrm>
          <a:prstGeom prst="rect">
            <a:avLst/>
          </a:prstGeom>
        </p:spPr>
        <p:txBody>
          <a:bodyPr wrap="none">
            <a:spAutoFit/>
          </a:bodyPr>
          <a:lstStyle/>
          <a:p>
            <a:pPr indent="-571500" marL="571500">
              <a:buFont charset="0" panose="020B0604020202020204" pitchFamily="34" typeface="Arial"/>
              <a:buChar char="•"/>
            </a:pPr>
            <a:r>
              <a:rPr b="1" dirty="0" lang="en-US" smtClean="0" sz="4000"/>
              <a:t>FEATURE ENGINEERING</a:t>
            </a:r>
            <a:endParaRPr b="1" dirty="0" lang="en-US" sz="4000"/>
          </a:p>
        </p:txBody>
      </p:sp>
    </p:spTree>
    <p:extLst>
      <p:ext uri="{BB962C8B-B14F-4D97-AF65-F5344CB8AC3E}">
        <p14:creationId xmlns:p14="http://schemas.microsoft.com/office/powerpoint/2010/main" val="124211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hould categorical and ordinal variables be converted to factors if their  values are already numeric? - Machine Learning and Modeling - RStudio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663" y="494058"/>
            <a:ext cx="9787972" cy="32054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0811" y="3968787"/>
            <a:ext cx="10974163" cy="2585323"/>
          </a:xfrm>
          <a:prstGeom prst="rect">
            <a:avLst/>
          </a:prstGeom>
        </p:spPr>
        <p:txBody>
          <a:bodyPr wrap="square">
            <a:spAutoFit/>
          </a:bodyPr>
          <a:lstStyle/>
          <a:p>
            <a:r>
              <a:rPr lang="en-US" dirty="0" smtClean="0"/>
              <a:t>While training machine learning models/algorithm , we can’t have categorical feature. Thus, we need to do feature engineering on categorical data. There are two ways to encode categorical feature to numerical. </a:t>
            </a:r>
          </a:p>
          <a:p>
            <a:endParaRPr lang="en-US" dirty="0" smtClean="0"/>
          </a:p>
          <a:p>
            <a:pPr marL="285750" indent="-285750">
              <a:buFont typeface="Arial" panose="020B0604020202020204" pitchFamily="34" charset="0"/>
              <a:buChar char="•"/>
            </a:pPr>
            <a:r>
              <a:rPr lang="en-US" dirty="0" smtClean="0"/>
              <a:t>Label Encoding -&gt; converting string labels into ordered numbers. We don’t need to add additional feature.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One Hot Encoding -&gt; converting string labels into binary number. We need to add features based on the labels name , and set 1 if the label and the feature name are the same , else 0</a:t>
            </a:r>
            <a:endParaRPr lang="en-US" dirty="0"/>
          </a:p>
        </p:txBody>
      </p:sp>
    </p:spTree>
    <p:extLst>
      <p:ext uri="{BB962C8B-B14F-4D97-AF65-F5344CB8AC3E}">
        <p14:creationId xmlns:p14="http://schemas.microsoft.com/office/powerpoint/2010/main" val="3006851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286" y="832690"/>
            <a:ext cx="5623339" cy="5713884"/>
          </a:xfrm>
        </p:spPr>
        <p:txBody>
          <a:bodyPr>
            <a:normAutofit lnSpcReduction="10000"/>
          </a:bodyPr>
          <a:lstStyle/>
          <a:p>
            <a:r>
              <a:rPr lang="en-US" dirty="0" smtClean="0"/>
              <a:t>DL is used to solve complex problem (unstructured or diverse data) </a:t>
            </a:r>
          </a:p>
          <a:p>
            <a:pPr marL="0" indent="0">
              <a:buNone/>
            </a:pPr>
            <a:endParaRPr lang="en-US" dirty="0"/>
          </a:p>
          <a:p>
            <a:r>
              <a:rPr lang="en-US" dirty="0" smtClean="0"/>
              <a:t>This is an example of how complex the algorithm in deep learning. The algorithms are similar to humans neural network. Each dot is a node. Every node are connected on each next node. </a:t>
            </a:r>
          </a:p>
          <a:p>
            <a:endParaRPr lang="en-US" dirty="0"/>
          </a:p>
          <a:p>
            <a:r>
              <a:rPr lang="en-US" dirty="0" smtClean="0"/>
              <a:t>Every DL structures have input , hidden layer, and output. ‘Deep’ refers to how many hidden layers in the algorithm. In real life  problems , an algorithm can have more hidden layer</a:t>
            </a:r>
          </a:p>
          <a:p>
            <a:endParaRPr lang="en-US" dirty="0"/>
          </a:p>
        </p:txBody>
      </p:sp>
      <p:pic>
        <p:nvPicPr>
          <p:cNvPr id="5122" name="Picture 2" descr="It&amp;#39;s Deep Learning Times: A New Frontier of Data | by Sunpark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6" y="1867660"/>
            <a:ext cx="5560816" cy="4075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4833" y="645348"/>
            <a:ext cx="6096000" cy="707886"/>
          </a:xfrm>
          <a:prstGeom prst="rect">
            <a:avLst/>
          </a:prstGeom>
        </p:spPr>
        <p:txBody>
          <a:bodyPr>
            <a:spAutoFit/>
          </a:bodyPr>
          <a:lstStyle/>
          <a:p>
            <a:r>
              <a:rPr lang="en-US" sz="4000" b="1" dirty="0" smtClean="0"/>
              <a:t>DEEP LEARNING</a:t>
            </a:r>
            <a:endParaRPr lang="en-US" sz="4000" b="1" dirty="0"/>
          </a:p>
        </p:txBody>
      </p:sp>
    </p:spTree>
    <p:extLst>
      <p:ext uri="{BB962C8B-B14F-4D97-AF65-F5344CB8AC3E}">
        <p14:creationId xmlns:p14="http://schemas.microsoft.com/office/powerpoint/2010/main" val="1347529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0148" y="512299"/>
            <a:ext cx="6096000" cy="1477328"/>
          </a:xfrm>
          <a:prstGeom prst="rect">
            <a:avLst/>
          </a:prstGeom>
        </p:spPr>
        <p:txBody>
          <a:bodyPr>
            <a:spAutoFit/>
          </a:bodyPr>
          <a:lstStyle/>
          <a:p>
            <a:r>
              <a:rPr lang="en-US" dirty="0"/>
              <a:t>Application of </a:t>
            </a:r>
            <a:r>
              <a:rPr lang="en-US" dirty="0" smtClean="0"/>
              <a:t>DL </a:t>
            </a:r>
            <a:r>
              <a:rPr lang="en-US" dirty="0"/>
              <a:t>:</a:t>
            </a:r>
          </a:p>
          <a:p>
            <a:endParaRPr lang="en-US" dirty="0"/>
          </a:p>
          <a:p>
            <a:pPr marL="285750" indent="-285750">
              <a:buFont typeface="Arial" panose="020B0604020202020204" pitchFamily="34" charset="0"/>
              <a:buChar char="•"/>
            </a:pPr>
            <a:r>
              <a:rPr lang="en-US" dirty="0" smtClean="0"/>
              <a:t>Speech Recognition</a:t>
            </a:r>
          </a:p>
          <a:p>
            <a:pPr marL="285750" indent="-285750">
              <a:buFont typeface="Arial" panose="020B0604020202020204" pitchFamily="34" charset="0"/>
              <a:buChar char="•"/>
            </a:pPr>
            <a:r>
              <a:rPr lang="en-US" dirty="0" smtClean="0"/>
              <a:t>Image recognition</a:t>
            </a:r>
          </a:p>
          <a:p>
            <a:pPr marL="285750" indent="-285750">
              <a:buFont typeface="Arial" panose="020B0604020202020204" pitchFamily="34" charset="0"/>
              <a:buChar char="•"/>
            </a:pPr>
            <a:r>
              <a:rPr lang="en-US" dirty="0" smtClean="0"/>
              <a:t>Natural Language Processing (NLP)</a:t>
            </a:r>
            <a:endParaRPr lang="en-US" dirty="0"/>
          </a:p>
        </p:txBody>
      </p:sp>
      <p:pic>
        <p:nvPicPr>
          <p:cNvPr id="2050" name="Picture 2" descr="Natural Language Processing (NLP): What Is It &amp;amp; How Does it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717" y="2363372"/>
            <a:ext cx="4950928" cy="37113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cognition Accuracy Study / Perficient, In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66721"/>
            <a:ext cx="4991652" cy="33194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462175" y="3995831"/>
            <a:ext cx="5590549" cy="2457203"/>
          </a:xfrm>
          <a:prstGeom prst="rect">
            <a:avLst/>
          </a:prstGeom>
        </p:spPr>
      </p:pic>
      <p:sp>
        <p:nvSpPr>
          <p:cNvPr id="7" name="Rectangle 6"/>
          <p:cNvSpPr/>
          <p:nvPr/>
        </p:nvSpPr>
        <p:spPr>
          <a:xfrm>
            <a:off x="950148" y="6039458"/>
            <a:ext cx="6096000" cy="307777"/>
          </a:xfrm>
          <a:prstGeom prst="rect">
            <a:avLst/>
          </a:prstGeom>
        </p:spPr>
        <p:txBody>
          <a:bodyPr>
            <a:spAutoFit/>
          </a:bodyPr>
          <a:lstStyle/>
          <a:p>
            <a:r>
              <a:rPr lang="en-US" sz="1400" dirty="0" smtClean="0"/>
              <a:t>monkeylearn.com/natural-language-processing</a:t>
            </a:r>
            <a:endParaRPr lang="en-US" sz="1400" dirty="0"/>
          </a:p>
        </p:txBody>
      </p:sp>
      <p:sp>
        <p:nvSpPr>
          <p:cNvPr id="8" name="Rectangle 7"/>
          <p:cNvSpPr/>
          <p:nvPr/>
        </p:nvSpPr>
        <p:spPr>
          <a:xfrm>
            <a:off x="8956610" y="6362970"/>
            <a:ext cx="2210157" cy="307777"/>
          </a:xfrm>
          <a:prstGeom prst="rect">
            <a:avLst/>
          </a:prstGeom>
        </p:spPr>
        <p:txBody>
          <a:bodyPr wrap="none">
            <a:spAutoFit/>
          </a:bodyPr>
          <a:lstStyle/>
          <a:p>
            <a:r>
              <a:rPr lang="en-US" sz="1400" dirty="0"/>
              <a:t>towardsdatascience.com</a:t>
            </a:r>
          </a:p>
        </p:txBody>
      </p:sp>
      <p:sp>
        <p:nvSpPr>
          <p:cNvPr id="9" name="Rectangle 8"/>
          <p:cNvSpPr/>
          <p:nvPr/>
        </p:nvSpPr>
        <p:spPr>
          <a:xfrm>
            <a:off x="8477143" y="3637480"/>
            <a:ext cx="3284938" cy="307777"/>
          </a:xfrm>
          <a:prstGeom prst="rect">
            <a:avLst/>
          </a:prstGeom>
        </p:spPr>
        <p:txBody>
          <a:bodyPr wrap="none">
            <a:spAutoFit/>
          </a:bodyPr>
          <a:lstStyle/>
          <a:p>
            <a:r>
              <a:rPr lang="en-US" sz="1400" dirty="0"/>
              <a:t>perficient.com/insights/research-hub</a:t>
            </a:r>
          </a:p>
        </p:txBody>
      </p:sp>
    </p:spTree>
    <p:extLst>
      <p:ext uri="{BB962C8B-B14F-4D97-AF65-F5344CB8AC3E}">
        <p14:creationId xmlns:p14="http://schemas.microsoft.com/office/powerpoint/2010/main" val="385078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639" y="439542"/>
            <a:ext cx="10353762" cy="3695136"/>
          </a:xfrm>
        </p:spPr>
        <p:txBody>
          <a:bodyPr/>
          <a:lstStyle/>
          <a:p>
            <a:pPr marL="0" indent="0">
              <a:buNone/>
            </a:pPr>
            <a:r>
              <a:rPr lang="en-US" dirty="0">
                <a:effectLst/>
              </a:rPr>
              <a:t>Type of data job :</a:t>
            </a:r>
          </a:p>
          <a:p>
            <a:r>
              <a:rPr lang="en-US" dirty="0">
                <a:effectLst/>
              </a:rPr>
              <a:t>Data Science -&gt; Create model for prediction (future)</a:t>
            </a:r>
          </a:p>
          <a:p>
            <a:r>
              <a:rPr lang="en-US" dirty="0">
                <a:effectLst/>
              </a:rPr>
              <a:t>Data Analyst -&gt; Identify trend and conclusion (past)</a:t>
            </a:r>
          </a:p>
          <a:p>
            <a:r>
              <a:rPr lang="en-US" dirty="0">
                <a:effectLst/>
              </a:rPr>
              <a:t>Data Engineer -&gt; Clean , organize </a:t>
            </a:r>
            <a:r>
              <a:rPr lang="en-US" dirty="0" smtClean="0">
                <a:effectLst/>
              </a:rPr>
              <a:t>data (ex. Filling missing value)</a:t>
            </a:r>
            <a:endParaRPr lang="en-US" dirty="0">
              <a:effectLst/>
            </a:endParaRPr>
          </a:p>
          <a:p>
            <a:r>
              <a:rPr lang="en-US" dirty="0">
                <a:effectLst/>
              </a:rPr>
              <a:t>Business Intelligence -&gt; Analyze data for </a:t>
            </a:r>
            <a:r>
              <a:rPr lang="en-US" dirty="0" smtClean="0">
                <a:effectLst/>
              </a:rPr>
              <a:t>business </a:t>
            </a:r>
            <a:r>
              <a:rPr lang="en-US" dirty="0" err="1" smtClean="0">
                <a:effectLst/>
              </a:rPr>
              <a:t>importances</a:t>
            </a:r>
            <a:endParaRPr lang="en-US" dirty="0">
              <a:effectLst/>
            </a:endParaRPr>
          </a:p>
          <a:p>
            <a:r>
              <a:rPr lang="en-US" dirty="0">
                <a:effectLst/>
              </a:rPr>
              <a:t>Data Science and Analyst overlap.</a:t>
            </a:r>
          </a:p>
          <a:p>
            <a:endParaRPr lang="en-US" dirty="0"/>
          </a:p>
        </p:txBody>
      </p:sp>
      <p:pic>
        <p:nvPicPr>
          <p:cNvPr id="5122" name="Picture 2" descr="Why Data Science is the most in-demand skill now and how can you prepare  for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75" y="3515484"/>
            <a:ext cx="5389318" cy="284556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lobal Data Scientist market demand analysis | Data Science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179" y="3050276"/>
            <a:ext cx="5598930" cy="3359359"/>
          </a:xfrm>
          <a:prstGeom prst="rect">
            <a:avLst/>
          </a:prstGeom>
          <a:solidFill>
            <a:schemeClr val="bg2">
              <a:lumMod val="20000"/>
              <a:lumOff val="80000"/>
            </a:schemeClr>
          </a:solidFill>
        </p:spPr>
      </p:pic>
    </p:spTree>
    <p:extLst>
      <p:ext uri="{BB962C8B-B14F-4D97-AF65-F5344CB8AC3E}">
        <p14:creationId xmlns:p14="http://schemas.microsoft.com/office/powerpoint/2010/main" val="120671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Visualization Types: Everything a Marketer Needs to Know - TapCli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11" y="1740713"/>
            <a:ext cx="6480709" cy="48586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60522" y="1740713"/>
            <a:ext cx="3874052" cy="4801314"/>
          </a:xfrm>
          <a:prstGeom prst="rect">
            <a:avLst/>
          </a:prstGeom>
        </p:spPr>
        <p:txBody>
          <a:bodyPr wrap="square">
            <a:spAutoFit/>
          </a:bodyPr>
          <a:lstStyle/>
          <a:p>
            <a:r>
              <a:rPr lang="en-US" dirty="0" smtClean="0"/>
              <a:t>Charts and Graphs uses:</a:t>
            </a:r>
          </a:p>
          <a:p>
            <a:endParaRPr lang="en-US" dirty="0" smtClean="0"/>
          </a:p>
          <a:p>
            <a:pPr marL="285750" indent="-285750">
              <a:buFont typeface="Arial" panose="020B0604020202020204" pitchFamily="34" charset="0"/>
              <a:buChar char="•"/>
            </a:pPr>
            <a:r>
              <a:rPr lang="en-US" dirty="0" smtClean="0"/>
              <a:t>Composition</a:t>
            </a:r>
          </a:p>
          <a:p>
            <a:pPr marL="742950" lvl="1" indent="-285750">
              <a:buFontTx/>
              <a:buChar char="-"/>
            </a:pPr>
            <a:r>
              <a:rPr lang="en-US" dirty="0" smtClean="0"/>
              <a:t>Pie Chart</a:t>
            </a:r>
          </a:p>
          <a:p>
            <a:pPr marL="742950" lvl="1" indent="-285750">
              <a:buFontTx/>
              <a:buChar char="-"/>
            </a:pPr>
            <a:r>
              <a:rPr lang="en-US" dirty="0" smtClean="0"/>
              <a:t>Stacked Bar chart</a:t>
            </a:r>
          </a:p>
          <a:p>
            <a:pPr marL="742950" lvl="1" indent="-285750">
              <a:buFontTx/>
              <a:buChar char="-"/>
            </a:pPr>
            <a:endParaRPr lang="en-US" dirty="0" smtClean="0"/>
          </a:p>
          <a:p>
            <a:pPr marL="285750" indent="-285750">
              <a:buFont typeface="Arial" panose="020B0604020202020204" pitchFamily="34" charset="0"/>
              <a:buChar char="•"/>
            </a:pPr>
            <a:r>
              <a:rPr lang="en-US" dirty="0" smtClean="0"/>
              <a:t>Distribution</a:t>
            </a:r>
          </a:p>
          <a:p>
            <a:pPr marL="742950" lvl="1" indent="-285750">
              <a:buFontTx/>
              <a:buChar char="-"/>
            </a:pPr>
            <a:r>
              <a:rPr lang="en-US" dirty="0" smtClean="0"/>
              <a:t>Histogram</a:t>
            </a:r>
            <a:endParaRPr lang="en-US" dirty="0"/>
          </a:p>
          <a:p>
            <a:pPr marL="742950" lvl="1" indent="-285750">
              <a:buFontTx/>
              <a:buChar char="-"/>
            </a:pPr>
            <a:r>
              <a:rPr lang="en-US" dirty="0" smtClean="0"/>
              <a:t>Kernel Density Plot</a:t>
            </a:r>
          </a:p>
          <a:p>
            <a:pPr lvl="1"/>
            <a:endParaRPr lang="en-US" dirty="0" smtClean="0"/>
          </a:p>
          <a:p>
            <a:pPr marL="285750" indent="-285750">
              <a:buFont typeface="Arial" panose="020B0604020202020204" pitchFamily="34" charset="0"/>
              <a:buChar char="•"/>
            </a:pPr>
            <a:r>
              <a:rPr lang="en-US" dirty="0" smtClean="0"/>
              <a:t>Relationship</a:t>
            </a:r>
          </a:p>
          <a:p>
            <a:pPr marL="742950" lvl="1" indent="-285750">
              <a:buFontTx/>
              <a:buChar char="-"/>
            </a:pPr>
            <a:r>
              <a:rPr lang="en-US" dirty="0" smtClean="0"/>
              <a:t>Scatter Plot</a:t>
            </a:r>
            <a:endParaRPr lang="en-US" dirty="0"/>
          </a:p>
          <a:p>
            <a:pPr marL="742950" lvl="1" indent="-285750">
              <a:buFontTx/>
              <a:buChar char="-"/>
            </a:pPr>
            <a:r>
              <a:rPr lang="en-US" dirty="0" smtClean="0"/>
              <a:t>Correlation Matrix</a:t>
            </a:r>
            <a:endParaRPr lang="en-US" dirty="0"/>
          </a:p>
          <a:p>
            <a:endParaRPr lang="en-US" dirty="0" smtClean="0"/>
          </a:p>
          <a:p>
            <a:pPr marL="285750" indent="-285750">
              <a:buFont typeface="Arial" panose="020B0604020202020204" pitchFamily="34" charset="0"/>
              <a:buChar char="•"/>
            </a:pPr>
            <a:r>
              <a:rPr lang="en-US" dirty="0" smtClean="0"/>
              <a:t>Comparison</a:t>
            </a:r>
          </a:p>
          <a:p>
            <a:pPr marL="742950" lvl="1" indent="-285750">
              <a:buFontTx/>
              <a:buChar char="-"/>
            </a:pPr>
            <a:r>
              <a:rPr lang="en-US" dirty="0" smtClean="0"/>
              <a:t>Line Chart</a:t>
            </a:r>
            <a:endParaRPr lang="en-US" dirty="0"/>
          </a:p>
          <a:p>
            <a:pPr marL="742950" lvl="1" indent="-285750">
              <a:buFontTx/>
              <a:buChar char="-"/>
            </a:pPr>
            <a:r>
              <a:rPr lang="en-US" dirty="0" smtClean="0"/>
              <a:t>Bar Chart</a:t>
            </a:r>
            <a:endParaRPr lang="en-US" dirty="0"/>
          </a:p>
        </p:txBody>
      </p:sp>
      <p:sp>
        <p:nvSpPr>
          <p:cNvPr id="6" name="Rectangle 5"/>
          <p:cNvSpPr/>
          <p:nvPr/>
        </p:nvSpPr>
        <p:spPr>
          <a:xfrm>
            <a:off x="3326294" y="505289"/>
            <a:ext cx="6096000" cy="707886"/>
          </a:xfrm>
          <a:prstGeom prst="rect">
            <a:avLst/>
          </a:prstGeom>
        </p:spPr>
        <p:txBody>
          <a:bodyPr>
            <a:spAutoFit/>
          </a:bodyPr>
          <a:lstStyle/>
          <a:p>
            <a:r>
              <a:rPr lang="en-US" sz="4000" b="1" dirty="0" smtClean="0"/>
              <a:t>DATA VISUALIZATION</a:t>
            </a:r>
            <a:endParaRPr lang="en-US" sz="4000" b="1" dirty="0"/>
          </a:p>
        </p:txBody>
      </p:sp>
    </p:spTree>
    <p:extLst>
      <p:ext uri="{BB962C8B-B14F-4D97-AF65-F5344CB8AC3E}">
        <p14:creationId xmlns:p14="http://schemas.microsoft.com/office/powerpoint/2010/main" val="749898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0 Types of Data Visualization Made Simple (Graphs &amp;amp; Ch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27" y="518284"/>
            <a:ext cx="6726721" cy="40360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Data Visualization? Definition, Examples, Types, and Design Gu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271" y="3115872"/>
            <a:ext cx="6297998" cy="32867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28870" y="4759256"/>
            <a:ext cx="4638260" cy="1477328"/>
          </a:xfrm>
          <a:prstGeom prst="rect">
            <a:avLst/>
          </a:prstGeom>
        </p:spPr>
        <p:txBody>
          <a:bodyPr wrap="square">
            <a:spAutoFit/>
          </a:bodyPr>
          <a:lstStyle/>
          <a:p>
            <a:r>
              <a:rPr lang="en-US" dirty="0"/>
              <a:t>A dashboard is made up of a collection of easy-to-read charts and graphs that provide visual representation of filtered </a:t>
            </a:r>
            <a:r>
              <a:rPr lang="en-US" dirty="0" smtClean="0"/>
              <a:t>data.  A dashboard is used to </a:t>
            </a:r>
            <a:r>
              <a:rPr lang="en-US" dirty="0" err="1" smtClean="0"/>
              <a:t>dispay</a:t>
            </a:r>
            <a:r>
              <a:rPr lang="en-US" dirty="0" smtClean="0"/>
              <a:t> important data (usually for stakeholders) </a:t>
            </a:r>
            <a:endParaRPr lang="en-US" dirty="0"/>
          </a:p>
        </p:txBody>
      </p:sp>
      <p:sp>
        <p:nvSpPr>
          <p:cNvPr id="6" name="Rectangle 5"/>
          <p:cNvSpPr/>
          <p:nvPr/>
        </p:nvSpPr>
        <p:spPr>
          <a:xfrm>
            <a:off x="7942469" y="1326924"/>
            <a:ext cx="6096000" cy="707886"/>
          </a:xfrm>
          <a:prstGeom prst="rect">
            <a:avLst/>
          </a:prstGeom>
        </p:spPr>
        <p:txBody>
          <a:bodyPr>
            <a:spAutoFit/>
          </a:bodyPr>
          <a:lstStyle/>
          <a:p>
            <a:r>
              <a:rPr lang="en-US" sz="4000" b="1" dirty="0" smtClean="0"/>
              <a:t>DASHBOARD</a:t>
            </a:r>
            <a:endParaRPr lang="en-US" sz="4000" b="1" dirty="0"/>
          </a:p>
        </p:txBody>
      </p:sp>
    </p:spTree>
    <p:extLst>
      <p:ext uri="{BB962C8B-B14F-4D97-AF65-F5344CB8AC3E}">
        <p14:creationId xmlns:p14="http://schemas.microsoft.com/office/powerpoint/2010/main" val="1255049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4814" y="671442"/>
            <a:ext cx="9473596" cy="4580836"/>
          </a:xfrm>
          <a:prstGeom prst="rect">
            <a:avLst/>
          </a:prstGeom>
        </p:spPr>
      </p:pic>
      <p:sp>
        <p:nvSpPr>
          <p:cNvPr id="2" name="Rectangle 1"/>
          <p:cNvSpPr/>
          <p:nvPr/>
        </p:nvSpPr>
        <p:spPr>
          <a:xfrm>
            <a:off x="690948" y="5576454"/>
            <a:ext cx="7547485" cy="707886"/>
          </a:xfrm>
          <a:prstGeom prst="rect">
            <a:avLst/>
          </a:prstGeom>
        </p:spPr>
        <p:txBody>
          <a:bodyPr wrap="square">
            <a:spAutoFit/>
          </a:bodyPr>
          <a:lstStyle/>
          <a:p>
            <a:pPr marL="342900" indent="-342900">
              <a:buFont typeface="Arial" panose="020B0604020202020204" pitchFamily="34" charset="0"/>
              <a:buChar char="•"/>
            </a:pPr>
            <a:r>
              <a:rPr lang="en-US" sz="2000" dirty="0" smtClean="0"/>
              <a:t>Univariate -&gt; visualize 1 variable / feature / column</a:t>
            </a:r>
          </a:p>
          <a:p>
            <a:pPr marL="342900" indent="-342900">
              <a:buFont typeface="Arial" panose="020B0604020202020204" pitchFamily="34" charset="0"/>
              <a:buChar char="•"/>
            </a:pPr>
            <a:r>
              <a:rPr lang="en-US" sz="2000" dirty="0" smtClean="0"/>
              <a:t>Multivariate -&gt; visualize 2 or more variables</a:t>
            </a:r>
            <a:endParaRPr lang="en-US" sz="2000" dirty="0"/>
          </a:p>
        </p:txBody>
      </p:sp>
    </p:spTree>
    <p:extLst>
      <p:ext uri="{BB962C8B-B14F-4D97-AF65-F5344CB8AC3E}">
        <p14:creationId xmlns:p14="http://schemas.microsoft.com/office/powerpoint/2010/main" val="2521268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4672" y="276481"/>
            <a:ext cx="5700376" cy="1397709"/>
          </a:xfrm>
          <a:prstGeom prst="rect">
            <a:avLst/>
          </a:prstGeom>
        </p:spPr>
      </p:pic>
      <p:pic>
        <p:nvPicPr>
          <p:cNvPr id="5" name="Picture 4"/>
          <p:cNvPicPr>
            <a:picLocks noChangeAspect="1"/>
          </p:cNvPicPr>
          <p:nvPr/>
        </p:nvPicPr>
        <p:blipFill>
          <a:blip r:embed="rId3"/>
          <a:stretch>
            <a:fillRect/>
          </a:stretch>
        </p:blipFill>
        <p:spPr>
          <a:xfrm>
            <a:off x="226389" y="2168394"/>
            <a:ext cx="5739675" cy="3141309"/>
          </a:xfrm>
          <a:prstGeom prst="rect">
            <a:avLst/>
          </a:prstGeom>
        </p:spPr>
      </p:pic>
      <p:pic>
        <p:nvPicPr>
          <p:cNvPr id="6" name="Picture 5"/>
          <p:cNvPicPr>
            <a:picLocks noChangeAspect="1"/>
          </p:cNvPicPr>
          <p:nvPr/>
        </p:nvPicPr>
        <p:blipFill>
          <a:blip r:embed="rId4"/>
          <a:stretch>
            <a:fillRect/>
          </a:stretch>
        </p:blipFill>
        <p:spPr>
          <a:xfrm>
            <a:off x="6078954" y="267366"/>
            <a:ext cx="5910625" cy="2771798"/>
          </a:xfrm>
          <a:prstGeom prst="rect">
            <a:avLst/>
          </a:prstGeom>
        </p:spPr>
      </p:pic>
      <p:pic>
        <p:nvPicPr>
          <p:cNvPr id="7" name="Picture 6"/>
          <p:cNvPicPr>
            <a:picLocks noChangeAspect="1"/>
          </p:cNvPicPr>
          <p:nvPr/>
        </p:nvPicPr>
        <p:blipFill>
          <a:blip r:embed="rId5"/>
          <a:stretch>
            <a:fillRect/>
          </a:stretch>
        </p:blipFill>
        <p:spPr>
          <a:xfrm>
            <a:off x="6078953" y="3265268"/>
            <a:ext cx="5910625" cy="3298138"/>
          </a:xfrm>
          <a:prstGeom prst="rect">
            <a:avLst/>
          </a:prstGeom>
        </p:spPr>
      </p:pic>
    </p:spTree>
    <p:extLst>
      <p:ext uri="{BB962C8B-B14F-4D97-AF65-F5344CB8AC3E}">
        <p14:creationId xmlns:p14="http://schemas.microsoft.com/office/powerpoint/2010/main" val="2231688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4034" y="339351"/>
            <a:ext cx="8059743" cy="3627467"/>
          </a:xfrm>
          <a:prstGeom prst="rect">
            <a:avLst/>
          </a:prstGeom>
        </p:spPr>
      </p:pic>
      <p:pic>
        <p:nvPicPr>
          <p:cNvPr id="5" name="Picture 4"/>
          <p:cNvPicPr>
            <a:picLocks noChangeAspect="1"/>
          </p:cNvPicPr>
          <p:nvPr/>
        </p:nvPicPr>
        <p:blipFill>
          <a:blip r:embed="rId3"/>
          <a:stretch>
            <a:fillRect/>
          </a:stretch>
        </p:blipFill>
        <p:spPr>
          <a:xfrm>
            <a:off x="389389" y="2833500"/>
            <a:ext cx="6956731" cy="3730581"/>
          </a:xfrm>
          <a:prstGeom prst="rect">
            <a:avLst/>
          </a:prstGeom>
          <a:ln>
            <a:solidFill>
              <a:schemeClr val="bg1"/>
            </a:solidFill>
          </a:ln>
        </p:spPr>
      </p:pic>
    </p:spTree>
    <p:extLst>
      <p:ext uri="{BB962C8B-B14F-4D97-AF65-F5344CB8AC3E}">
        <p14:creationId xmlns:p14="http://schemas.microsoft.com/office/powerpoint/2010/main" val="3225509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2270" y="282581"/>
            <a:ext cx="7865659" cy="1514244"/>
          </a:xfrm>
          <a:prstGeom prst="rect">
            <a:avLst/>
          </a:prstGeom>
        </p:spPr>
      </p:pic>
      <p:pic>
        <p:nvPicPr>
          <p:cNvPr id="5" name="Picture 4"/>
          <p:cNvPicPr>
            <a:picLocks noChangeAspect="1"/>
          </p:cNvPicPr>
          <p:nvPr/>
        </p:nvPicPr>
        <p:blipFill>
          <a:blip r:embed="rId3"/>
          <a:stretch>
            <a:fillRect/>
          </a:stretch>
        </p:blipFill>
        <p:spPr>
          <a:xfrm>
            <a:off x="418861" y="2035892"/>
            <a:ext cx="5883935" cy="3348249"/>
          </a:xfrm>
          <a:prstGeom prst="rect">
            <a:avLst/>
          </a:prstGeom>
        </p:spPr>
      </p:pic>
      <p:pic>
        <p:nvPicPr>
          <p:cNvPr id="6" name="Picture 5"/>
          <p:cNvPicPr>
            <a:picLocks noChangeAspect="1"/>
          </p:cNvPicPr>
          <p:nvPr/>
        </p:nvPicPr>
        <p:blipFill>
          <a:blip r:embed="rId4"/>
          <a:stretch>
            <a:fillRect/>
          </a:stretch>
        </p:blipFill>
        <p:spPr>
          <a:xfrm>
            <a:off x="5356649" y="3237086"/>
            <a:ext cx="6579770" cy="3232941"/>
          </a:xfrm>
          <a:prstGeom prst="rect">
            <a:avLst/>
          </a:prstGeom>
          <a:ln>
            <a:solidFill>
              <a:schemeClr val="bg1"/>
            </a:solidFill>
          </a:ln>
        </p:spPr>
      </p:pic>
    </p:spTree>
    <p:extLst>
      <p:ext uri="{BB962C8B-B14F-4D97-AF65-F5344CB8AC3E}">
        <p14:creationId xmlns:p14="http://schemas.microsoft.com/office/powerpoint/2010/main" val="2019392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6812" y="323075"/>
            <a:ext cx="5437487" cy="1848745"/>
          </a:xfrm>
          <a:prstGeom prst="rect">
            <a:avLst/>
          </a:prstGeom>
        </p:spPr>
      </p:pic>
      <p:pic>
        <p:nvPicPr>
          <p:cNvPr id="6" name="Picture 5"/>
          <p:cNvPicPr>
            <a:picLocks noChangeAspect="1"/>
          </p:cNvPicPr>
          <p:nvPr/>
        </p:nvPicPr>
        <p:blipFill>
          <a:blip r:embed="rId3"/>
          <a:stretch>
            <a:fillRect/>
          </a:stretch>
        </p:blipFill>
        <p:spPr>
          <a:xfrm>
            <a:off x="4743238" y="1140562"/>
            <a:ext cx="7297913" cy="3696482"/>
          </a:xfrm>
          <a:prstGeom prst="rect">
            <a:avLst/>
          </a:prstGeom>
        </p:spPr>
      </p:pic>
      <p:pic>
        <p:nvPicPr>
          <p:cNvPr id="5" name="Picture 4"/>
          <p:cNvPicPr>
            <a:picLocks noChangeAspect="1"/>
          </p:cNvPicPr>
          <p:nvPr/>
        </p:nvPicPr>
        <p:blipFill>
          <a:blip r:embed="rId4"/>
          <a:stretch>
            <a:fillRect/>
          </a:stretch>
        </p:blipFill>
        <p:spPr>
          <a:xfrm>
            <a:off x="874643" y="2853405"/>
            <a:ext cx="6872876" cy="3698377"/>
          </a:xfrm>
          <a:prstGeom prst="rect">
            <a:avLst/>
          </a:prstGeom>
          <a:ln>
            <a:solidFill>
              <a:schemeClr val="bg1"/>
            </a:solidFill>
          </a:ln>
        </p:spPr>
      </p:pic>
    </p:spTree>
    <p:extLst>
      <p:ext uri="{BB962C8B-B14F-4D97-AF65-F5344CB8AC3E}">
        <p14:creationId xmlns:p14="http://schemas.microsoft.com/office/powerpoint/2010/main" val="3733828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0817" y="316481"/>
            <a:ext cx="5022465" cy="1901049"/>
          </a:xfrm>
          <a:prstGeom prst="rect">
            <a:avLst/>
          </a:prstGeom>
        </p:spPr>
      </p:pic>
      <p:pic>
        <p:nvPicPr>
          <p:cNvPr id="5" name="Picture 4"/>
          <p:cNvPicPr>
            <a:picLocks noChangeAspect="1"/>
          </p:cNvPicPr>
          <p:nvPr/>
        </p:nvPicPr>
        <p:blipFill>
          <a:blip r:embed="rId3"/>
          <a:stretch>
            <a:fillRect/>
          </a:stretch>
        </p:blipFill>
        <p:spPr>
          <a:xfrm>
            <a:off x="4903304" y="1031350"/>
            <a:ext cx="6608418" cy="3797538"/>
          </a:xfrm>
          <a:prstGeom prst="rect">
            <a:avLst/>
          </a:prstGeom>
        </p:spPr>
      </p:pic>
      <p:pic>
        <p:nvPicPr>
          <p:cNvPr id="6" name="Picture 5"/>
          <p:cNvPicPr>
            <a:picLocks noChangeAspect="1"/>
          </p:cNvPicPr>
          <p:nvPr/>
        </p:nvPicPr>
        <p:blipFill>
          <a:blip r:embed="rId4"/>
          <a:stretch>
            <a:fillRect/>
          </a:stretch>
        </p:blipFill>
        <p:spPr>
          <a:xfrm>
            <a:off x="410817" y="3014758"/>
            <a:ext cx="6361044" cy="3458471"/>
          </a:xfrm>
          <a:prstGeom prst="rect">
            <a:avLst/>
          </a:prstGeom>
        </p:spPr>
      </p:pic>
    </p:spTree>
    <p:extLst>
      <p:ext uri="{BB962C8B-B14F-4D97-AF65-F5344CB8AC3E}">
        <p14:creationId xmlns:p14="http://schemas.microsoft.com/office/powerpoint/2010/main" val="1490549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60620" y="313334"/>
            <a:ext cx="5371345" cy="1790448"/>
          </a:xfrm>
          <a:prstGeom prst="rect">
            <a:avLst/>
          </a:prstGeom>
        </p:spPr>
      </p:pic>
      <p:pic>
        <p:nvPicPr>
          <p:cNvPr id="5" name="Picture 4"/>
          <p:cNvPicPr>
            <a:picLocks noChangeAspect="1"/>
          </p:cNvPicPr>
          <p:nvPr/>
        </p:nvPicPr>
        <p:blipFill>
          <a:blip r:embed="rId3"/>
          <a:stretch>
            <a:fillRect/>
          </a:stretch>
        </p:blipFill>
        <p:spPr>
          <a:xfrm>
            <a:off x="3200455" y="2372138"/>
            <a:ext cx="6004100" cy="3918227"/>
          </a:xfrm>
          <a:prstGeom prst="rect">
            <a:avLst/>
          </a:prstGeom>
        </p:spPr>
      </p:pic>
    </p:spTree>
    <p:extLst>
      <p:ext uri="{BB962C8B-B14F-4D97-AF65-F5344CB8AC3E}">
        <p14:creationId xmlns:p14="http://schemas.microsoft.com/office/powerpoint/2010/main" val="3654642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8324" y="3900881"/>
            <a:ext cx="3913007" cy="2544395"/>
          </a:xfrm>
          <a:prstGeom prst="rect">
            <a:avLst/>
          </a:prstGeom>
        </p:spPr>
      </p:pic>
      <p:pic>
        <p:nvPicPr>
          <p:cNvPr id="5" name="Picture 4"/>
          <p:cNvPicPr>
            <a:picLocks noChangeAspect="1"/>
          </p:cNvPicPr>
          <p:nvPr/>
        </p:nvPicPr>
        <p:blipFill>
          <a:blip r:embed="rId3"/>
          <a:stretch>
            <a:fillRect/>
          </a:stretch>
        </p:blipFill>
        <p:spPr>
          <a:xfrm>
            <a:off x="710776" y="518059"/>
            <a:ext cx="4128105" cy="2675714"/>
          </a:xfrm>
          <a:prstGeom prst="rect">
            <a:avLst/>
          </a:prstGeom>
        </p:spPr>
      </p:pic>
      <p:pic>
        <p:nvPicPr>
          <p:cNvPr id="6" name="Picture 5"/>
          <p:cNvPicPr>
            <a:picLocks noChangeAspect="1"/>
          </p:cNvPicPr>
          <p:nvPr/>
        </p:nvPicPr>
        <p:blipFill>
          <a:blip r:embed="rId4"/>
          <a:stretch>
            <a:fillRect/>
          </a:stretch>
        </p:blipFill>
        <p:spPr>
          <a:xfrm>
            <a:off x="5303605" y="2642251"/>
            <a:ext cx="6166951" cy="2711628"/>
          </a:xfrm>
          <a:prstGeom prst="rect">
            <a:avLst/>
          </a:prstGeom>
        </p:spPr>
      </p:pic>
      <p:sp>
        <p:nvSpPr>
          <p:cNvPr id="2" name="Rectangle 1"/>
          <p:cNvSpPr/>
          <p:nvPr/>
        </p:nvSpPr>
        <p:spPr>
          <a:xfrm>
            <a:off x="5782364" y="568366"/>
            <a:ext cx="6096000" cy="1569660"/>
          </a:xfrm>
          <a:prstGeom prst="rect">
            <a:avLst/>
          </a:prstGeom>
        </p:spPr>
        <p:txBody>
          <a:bodyPr>
            <a:spAutoFit/>
          </a:bodyPr>
          <a:lstStyle/>
          <a:p>
            <a:r>
              <a:rPr lang="en-US" sz="2400" dirty="0" smtClean="0"/>
              <a:t>Visualization tools:</a:t>
            </a:r>
          </a:p>
          <a:p>
            <a:pPr marL="342900" indent="-342900">
              <a:buFont typeface="Arial" panose="020B0604020202020204" pitchFamily="34" charset="0"/>
              <a:buChar char="•"/>
            </a:pPr>
            <a:r>
              <a:rPr lang="en-US" sz="2400" dirty="0" smtClean="0"/>
              <a:t>Pandas Visualization</a:t>
            </a:r>
          </a:p>
          <a:p>
            <a:pPr marL="342900" indent="-342900">
              <a:buFont typeface="Arial" panose="020B0604020202020204" pitchFamily="34" charset="0"/>
              <a:buChar char="•"/>
            </a:pPr>
            <a:r>
              <a:rPr lang="en-US" sz="2400" dirty="0" err="1" smtClean="0"/>
              <a:t>Matplotlib</a:t>
            </a:r>
            <a:endParaRPr lang="en-US" sz="2400" dirty="0" smtClean="0"/>
          </a:p>
          <a:p>
            <a:pPr marL="342900" indent="-342900">
              <a:buFont typeface="Arial" panose="020B0604020202020204" pitchFamily="34" charset="0"/>
              <a:buChar char="•"/>
            </a:pPr>
            <a:r>
              <a:rPr lang="en-US" sz="2400" dirty="0" err="1" smtClean="0"/>
              <a:t>Seaborn</a:t>
            </a:r>
            <a:endParaRPr lang="en-US" sz="2400" dirty="0"/>
          </a:p>
        </p:txBody>
      </p:sp>
    </p:spTree>
    <p:extLst>
      <p:ext uri="{BB962C8B-B14F-4D97-AF65-F5344CB8AC3E}">
        <p14:creationId xmlns:p14="http://schemas.microsoft.com/office/powerpoint/2010/main" val="1753619592"/>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Data Science project life cycle. Detailed Tour with Step by Step… | by  Co-learning Lounge | Co-Learning Lounge | Medium" id="2052" name="Picture 4"/>
          <p:cNvPicPr>
            <a:picLocks noChangeArrowheads="1" noChangeAspect="1"/>
          </p:cNvPicPr>
          <p:nvPr/>
        </p:nvPicPr>
        <p:blipFill rotWithShape="1">
          <a:blip r:embed="rId2">
            <a:extLst>
              <a:ext uri="{28A0092B-C50C-407E-A947-70E740481C1C}">
                <a14:useLocalDpi xmlns:a14="http://schemas.microsoft.com/office/drawing/2010/main" val="0"/>
              </a:ext>
            </a:extLst>
          </a:blip>
          <a:srcRect r="1"/>
          <a:stretch/>
        </p:blipFill>
        <p:spPr bwMode="auto">
          <a:xfrm>
            <a:off x="9100" y="157830"/>
            <a:ext cx="6823880" cy="6414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6678" y="6418090"/>
            <a:ext cx="4030310" cy="307777"/>
          </a:xfrm>
          <a:prstGeom prst="rect">
            <a:avLst/>
          </a:prstGeom>
        </p:spPr>
        <p:txBody>
          <a:bodyPr wrap="square">
            <a:spAutoFit/>
          </a:bodyPr>
          <a:lstStyle/>
          <a:p>
            <a:r>
              <a:rPr dirty="0" lang="en-US" smtClean="0" sz="1400"/>
              <a:t>medium.com/@</a:t>
            </a:r>
            <a:r>
              <a:rPr dirty="0" err="1" lang="en-US" smtClean="0" sz="1400"/>
              <a:t>vanshikagoel</a:t>
            </a:r>
            <a:endParaRPr dirty="0" lang="en-US" sz="1400"/>
          </a:p>
        </p:txBody>
      </p:sp>
      <p:sp>
        <p:nvSpPr>
          <p:cNvPr id="5" name="Rectangle 4"/>
          <p:cNvSpPr/>
          <p:nvPr/>
        </p:nvSpPr>
        <p:spPr>
          <a:xfrm>
            <a:off x="1942448" y="2954691"/>
            <a:ext cx="3044787" cy="954107"/>
          </a:xfrm>
          <a:prstGeom prst="rect">
            <a:avLst/>
          </a:prstGeom>
        </p:spPr>
        <p:txBody>
          <a:bodyPr wrap="square">
            <a:spAutoFit/>
          </a:bodyPr>
          <a:lstStyle/>
          <a:p>
            <a:pPr algn="ctr"/>
            <a:r>
              <a:rPr b="1" dirty="0" lang="en-US" smtClean="0" sz="2800"/>
              <a:t>DATA SCIENCE</a:t>
            </a:r>
          </a:p>
          <a:p>
            <a:pPr algn="ctr"/>
            <a:r>
              <a:rPr b="1" dirty="0" lang="en-US" smtClean="0" sz="2800"/>
              <a:t>LIFE CYCLE</a:t>
            </a:r>
            <a:endParaRPr b="1" dirty="0" lang="en-US" sz="2800"/>
          </a:p>
        </p:txBody>
      </p:sp>
      <p:pic>
        <p:nvPicPr>
          <p:cNvPr descr="Exploratory Data Analysis: A Practical Guide and Template for Structured  Data | by Jiahao Weng | Towards Data Science" id="1026" name="Picture 2"/>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3396" y="1956954"/>
            <a:ext cx="5245800" cy="29495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50495" y="4906537"/>
            <a:ext cx="2210157" cy="307777"/>
          </a:xfrm>
          <a:prstGeom prst="rect">
            <a:avLst/>
          </a:prstGeom>
        </p:spPr>
        <p:txBody>
          <a:bodyPr wrap="none">
            <a:spAutoFit/>
          </a:bodyPr>
          <a:lstStyle/>
          <a:p>
            <a:r>
              <a:rPr dirty="0" lang="en-US" sz="1400"/>
              <a:t>towardsdatascience.com</a:t>
            </a:r>
          </a:p>
        </p:txBody>
      </p:sp>
    </p:spTree>
    <p:extLst>
      <p:ext uri="{BB962C8B-B14F-4D97-AF65-F5344CB8AC3E}">
        <p14:creationId xmlns:p14="http://schemas.microsoft.com/office/powerpoint/2010/main" val="3138353224"/>
      </p:ext>
    </p:extLst>
  </p:cSld>
  <p:clrMapOvr>
    <a:masterClrMapping/>
  </p:clrMapOvr>
  <p:timing>
    <p:tnLst>
      <p:par>
        <p:cTn dur="indefinite" id="1" nodeType="tmRoot" restart="never"/>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6231" y="536468"/>
            <a:ext cx="5479142" cy="5043160"/>
          </a:xfrm>
          <a:prstGeom prst="rect">
            <a:avLst/>
          </a:prstGeom>
        </p:spPr>
      </p:pic>
      <p:pic>
        <p:nvPicPr>
          <p:cNvPr id="5" name="Picture 4"/>
          <p:cNvPicPr>
            <a:picLocks noChangeAspect="1"/>
          </p:cNvPicPr>
          <p:nvPr/>
        </p:nvPicPr>
        <p:blipFill>
          <a:blip r:embed="rId3"/>
          <a:stretch>
            <a:fillRect/>
          </a:stretch>
        </p:blipFill>
        <p:spPr>
          <a:xfrm>
            <a:off x="6029740" y="3461707"/>
            <a:ext cx="5967124" cy="2117921"/>
          </a:xfrm>
          <a:prstGeom prst="rect">
            <a:avLst/>
          </a:prstGeom>
        </p:spPr>
      </p:pic>
      <p:sp>
        <p:nvSpPr>
          <p:cNvPr id="7" name="Rectangle 6"/>
          <p:cNvSpPr/>
          <p:nvPr/>
        </p:nvSpPr>
        <p:spPr>
          <a:xfrm>
            <a:off x="6082749" y="1119056"/>
            <a:ext cx="5693817" cy="1938992"/>
          </a:xfrm>
          <a:prstGeom prst="rect">
            <a:avLst/>
          </a:prstGeom>
        </p:spPr>
        <p:txBody>
          <a:bodyPr wrap="square">
            <a:spAutoFit/>
          </a:bodyPr>
          <a:lstStyle/>
          <a:p>
            <a:r>
              <a:rPr lang="en-US" sz="2000" b="1" dirty="0"/>
              <a:t>The </a:t>
            </a:r>
            <a:r>
              <a:rPr lang="en-US" sz="2000" b="1" dirty="0" err="1"/>
              <a:t>CRoss</a:t>
            </a:r>
            <a:r>
              <a:rPr lang="en-US" sz="2000" b="1" dirty="0"/>
              <a:t> Industry Standard Process for Data </a:t>
            </a:r>
            <a:r>
              <a:rPr lang="en-US" sz="2000" b="1" dirty="0" smtClean="0"/>
              <a:t>Mining </a:t>
            </a:r>
            <a:r>
              <a:rPr lang="en-US" sz="2000" b="1" dirty="0"/>
              <a:t>(CRISP-DM</a:t>
            </a:r>
            <a:r>
              <a:rPr lang="en-US" sz="2000" b="1" dirty="0" smtClean="0"/>
              <a:t>) </a:t>
            </a:r>
          </a:p>
          <a:p>
            <a:endParaRPr lang="en-US" sz="2000" dirty="0"/>
          </a:p>
          <a:p>
            <a:r>
              <a:rPr lang="en-US" sz="2000" dirty="0" smtClean="0"/>
              <a:t>a </a:t>
            </a:r>
            <a:r>
              <a:rPr lang="en-US" sz="2000" dirty="0"/>
              <a:t>process model with six phases that naturally describes the data science life cycle. </a:t>
            </a:r>
            <a:br>
              <a:rPr lang="en-US" sz="2000" dirty="0"/>
            </a:br>
            <a:endParaRPr lang="en-US" sz="2000" dirty="0"/>
          </a:p>
        </p:txBody>
      </p:sp>
      <p:sp>
        <p:nvSpPr>
          <p:cNvPr id="8" name="Rectangle 7"/>
          <p:cNvSpPr/>
          <p:nvPr/>
        </p:nvSpPr>
        <p:spPr>
          <a:xfrm>
            <a:off x="487181" y="5673899"/>
            <a:ext cx="5148141" cy="369332"/>
          </a:xfrm>
          <a:prstGeom prst="rect">
            <a:avLst/>
          </a:prstGeom>
        </p:spPr>
        <p:txBody>
          <a:bodyPr wrap="none">
            <a:spAutoFit/>
          </a:bodyPr>
          <a:lstStyle/>
          <a:p>
            <a:r>
              <a:rPr lang="en-US" dirty="0"/>
              <a:t>https://www.datascience-pm.com/crisp-dm-2/</a:t>
            </a:r>
          </a:p>
        </p:txBody>
      </p:sp>
    </p:spTree>
    <p:extLst>
      <p:ext uri="{BB962C8B-B14F-4D97-AF65-F5344CB8AC3E}">
        <p14:creationId xmlns:p14="http://schemas.microsoft.com/office/powerpoint/2010/main" val="752115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829" y="1914950"/>
            <a:ext cx="6149614" cy="4755310"/>
          </a:xfrm>
        </p:spPr>
        <p:txBody>
          <a:bodyPr>
            <a:normAutofit/>
          </a:bodyPr>
          <a:lstStyle/>
          <a:p>
            <a:pPr marL="0" indent="0">
              <a:buNone/>
            </a:pPr>
            <a:r>
              <a:rPr lang="en-US" dirty="0">
                <a:effectLst/>
              </a:rPr>
              <a:t>Type of Data :</a:t>
            </a:r>
          </a:p>
          <a:p>
            <a:r>
              <a:rPr lang="en-US" dirty="0">
                <a:effectLst/>
              </a:rPr>
              <a:t>Categorical</a:t>
            </a:r>
          </a:p>
          <a:p>
            <a:pPr lvl="1"/>
            <a:r>
              <a:rPr lang="en-US" dirty="0">
                <a:effectLst/>
              </a:rPr>
              <a:t>Nominal. Ex : Female , Male</a:t>
            </a:r>
          </a:p>
          <a:p>
            <a:pPr lvl="1"/>
            <a:r>
              <a:rPr lang="en-US" dirty="0">
                <a:effectLst/>
              </a:rPr>
              <a:t>Ordinal. Ex : Elementary, High School, </a:t>
            </a:r>
            <a:r>
              <a:rPr lang="en-US" dirty="0" err="1">
                <a:effectLst/>
              </a:rPr>
              <a:t>Undergraduated</a:t>
            </a:r>
            <a:endParaRPr lang="en-US" dirty="0">
              <a:effectLst/>
            </a:endParaRPr>
          </a:p>
          <a:p>
            <a:r>
              <a:rPr lang="en-US" dirty="0">
                <a:effectLst/>
              </a:rPr>
              <a:t>Numerical :</a:t>
            </a:r>
          </a:p>
          <a:p>
            <a:pPr lvl="1"/>
            <a:r>
              <a:rPr lang="en-US" dirty="0">
                <a:effectLst/>
              </a:rPr>
              <a:t>Discrete (1</a:t>
            </a:r>
            <a:r>
              <a:rPr lang="en-US" dirty="0" smtClean="0">
                <a:effectLst/>
              </a:rPr>
              <a:t>, 2, 3</a:t>
            </a:r>
            <a:r>
              <a:rPr lang="en-US" dirty="0">
                <a:effectLst/>
              </a:rPr>
              <a:t>)</a:t>
            </a:r>
          </a:p>
          <a:p>
            <a:pPr lvl="1"/>
            <a:r>
              <a:rPr lang="en-US" dirty="0" err="1">
                <a:effectLst/>
              </a:rPr>
              <a:t>Continous</a:t>
            </a:r>
            <a:r>
              <a:rPr lang="en-US" dirty="0">
                <a:effectLst/>
              </a:rPr>
              <a:t> (1.1</a:t>
            </a:r>
            <a:r>
              <a:rPr lang="en-US" dirty="0" smtClean="0">
                <a:effectLst/>
              </a:rPr>
              <a:t>,  </a:t>
            </a:r>
            <a:r>
              <a:rPr lang="en-US" dirty="0">
                <a:effectLst/>
              </a:rPr>
              <a:t>2.19, </a:t>
            </a:r>
            <a:r>
              <a:rPr lang="en-US" dirty="0" smtClean="0">
                <a:effectLst/>
              </a:rPr>
              <a:t> 3.14</a:t>
            </a:r>
            <a:r>
              <a:rPr lang="en-US" dirty="0">
                <a:effectLst/>
              </a:rPr>
              <a:t>)</a:t>
            </a:r>
          </a:p>
          <a:p>
            <a:endParaRPr lang="en-US" dirty="0" smtClean="0"/>
          </a:p>
          <a:p>
            <a:pPr marL="0" indent="0">
              <a:buNone/>
            </a:pPr>
            <a:r>
              <a:rPr lang="en-US" dirty="0" smtClean="0"/>
              <a:t>The data that we will use is tabular data , the shape is like the picture on the side</a:t>
            </a:r>
            <a:endParaRPr lang="en-US" dirty="0"/>
          </a:p>
        </p:txBody>
      </p:sp>
      <p:pic>
        <p:nvPicPr>
          <p:cNvPr id="1026" name="Picture 2" descr="Tabular data used in examples | Download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722" y="2022790"/>
            <a:ext cx="4596373" cy="45396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10937" y="487881"/>
            <a:ext cx="1756506" cy="769441"/>
          </a:xfrm>
          <a:prstGeom prst="rect">
            <a:avLst/>
          </a:prstGeom>
        </p:spPr>
        <p:txBody>
          <a:bodyPr wrap="none">
            <a:spAutoFit/>
          </a:bodyPr>
          <a:lstStyle/>
          <a:p>
            <a:r>
              <a:rPr lang="en-US" sz="4400" b="1" dirty="0" smtClean="0"/>
              <a:t>DATA</a:t>
            </a:r>
            <a:endParaRPr lang="en-US" sz="4400" b="1" dirty="0"/>
          </a:p>
        </p:txBody>
      </p:sp>
    </p:spTree>
    <p:extLst>
      <p:ext uri="{BB962C8B-B14F-4D97-AF65-F5344CB8AC3E}">
        <p14:creationId xmlns:p14="http://schemas.microsoft.com/office/powerpoint/2010/main" val="2458021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551" y="1709529"/>
            <a:ext cx="10620014" cy="5561496"/>
          </a:xfrm>
        </p:spPr>
        <p:txBody>
          <a:bodyPr>
            <a:normAutofit/>
          </a:bodyPr>
          <a:lstStyle/>
          <a:p>
            <a:r>
              <a:rPr lang="en-US" sz="1800" dirty="0" smtClean="0"/>
              <a:t>We use python for data science , because python provides modules / packages that helps to deal with data and because it is easy to use and has simple syntax.</a:t>
            </a:r>
          </a:p>
          <a:p>
            <a:pPr marL="0" indent="0">
              <a:buNone/>
            </a:pPr>
            <a:endParaRPr lang="en-US" sz="1800" dirty="0" smtClean="0"/>
          </a:p>
          <a:p>
            <a:r>
              <a:rPr lang="en-US" sz="1800" dirty="0" smtClean="0"/>
              <a:t>Module that we need in Python for Data Science:</a:t>
            </a:r>
          </a:p>
          <a:p>
            <a:pPr lvl="1">
              <a:buFontTx/>
              <a:buChar char="-"/>
            </a:pPr>
            <a:r>
              <a:rPr lang="en-US" dirty="0" err="1" smtClean="0"/>
              <a:t>Numpy</a:t>
            </a:r>
            <a:r>
              <a:rPr lang="en-US" dirty="0" smtClean="0"/>
              <a:t> , Pandas -&gt; Data Manipulation</a:t>
            </a:r>
          </a:p>
          <a:p>
            <a:pPr lvl="1">
              <a:buFontTx/>
              <a:buChar char="-"/>
            </a:pPr>
            <a:r>
              <a:rPr lang="en-US" dirty="0" err="1" smtClean="0"/>
              <a:t>Maplotlib</a:t>
            </a:r>
            <a:r>
              <a:rPr lang="en-US" dirty="0" smtClean="0"/>
              <a:t> , </a:t>
            </a:r>
            <a:r>
              <a:rPr lang="en-US" dirty="0" err="1" smtClean="0"/>
              <a:t>Seaborn</a:t>
            </a:r>
            <a:r>
              <a:rPr lang="en-US" dirty="0" smtClean="0"/>
              <a:t> -&gt; Data Visualization</a:t>
            </a:r>
          </a:p>
          <a:p>
            <a:pPr lvl="1">
              <a:buFontTx/>
              <a:buChar char="-"/>
            </a:pPr>
            <a:r>
              <a:rPr lang="en-US" dirty="0" err="1" smtClean="0"/>
              <a:t>Scikit</a:t>
            </a:r>
            <a:r>
              <a:rPr lang="en-US" dirty="0" smtClean="0"/>
              <a:t>-Learn -&gt; Machine Learning</a:t>
            </a:r>
          </a:p>
          <a:p>
            <a:pPr lvl="1">
              <a:buFontTx/>
              <a:buChar char="-"/>
            </a:pPr>
            <a:r>
              <a:rPr lang="en-US" dirty="0" err="1" smtClean="0"/>
              <a:t>Tensorflow</a:t>
            </a:r>
            <a:r>
              <a:rPr lang="en-US" dirty="0" smtClean="0"/>
              <a:t> , </a:t>
            </a:r>
            <a:r>
              <a:rPr lang="en-US" dirty="0" err="1" smtClean="0"/>
              <a:t>Keras</a:t>
            </a:r>
            <a:r>
              <a:rPr lang="en-US" dirty="0" smtClean="0"/>
              <a:t> -&gt; Deep Learning </a:t>
            </a:r>
          </a:p>
          <a:p>
            <a:endParaRPr lang="en-US" sz="1800" dirty="0"/>
          </a:p>
          <a:p>
            <a:r>
              <a:rPr lang="en-US" sz="1800" dirty="0" smtClean="0"/>
              <a:t>Recommended environment for Data Science -&gt; Google </a:t>
            </a:r>
            <a:r>
              <a:rPr lang="en-US" sz="1800" dirty="0" err="1" smtClean="0"/>
              <a:t>collab</a:t>
            </a:r>
            <a:r>
              <a:rPr lang="en-US" sz="1800" dirty="0" smtClean="0"/>
              <a:t> . Google </a:t>
            </a:r>
            <a:r>
              <a:rPr lang="en-US" sz="1800" dirty="0" err="1" smtClean="0"/>
              <a:t>collab</a:t>
            </a:r>
            <a:r>
              <a:rPr lang="en-US" sz="1800" dirty="0" smtClean="0"/>
              <a:t> is a place where you can access it in the browser with no installation , can be used to create notebook ,and free limited uses for GPU (to fasten computational process, rather than CPU)    </a:t>
            </a:r>
            <a:endParaRPr lang="en-US" sz="1800" dirty="0"/>
          </a:p>
        </p:txBody>
      </p:sp>
      <p:pic>
        <p:nvPicPr>
          <p:cNvPr id="6146" name="Picture 2" descr="Python for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812" y="2559945"/>
            <a:ext cx="4787483" cy="25071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22394" y="5036187"/>
            <a:ext cx="1620252" cy="307777"/>
          </a:xfrm>
          <a:prstGeom prst="rect">
            <a:avLst/>
          </a:prstGeom>
        </p:spPr>
        <p:txBody>
          <a:bodyPr wrap="none">
            <a:spAutoFit/>
          </a:bodyPr>
          <a:lstStyle/>
          <a:p>
            <a:r>
              <a:rPr lang="en-US" sz="1400" dirty="0"/>
              <a:t>data-</a:t>
            </a:r>
            <a:r>
              <a:rPr lang="en-US" sz="1400" dirty="0" err="1"/>
              <a:t>flair.training</a:t>
            </a:r>
            <a:endParaRPr lang="en-US" sz="1400" dirty="0"/>
          </a:p>
        </p:txBody>
      </p:sp>
      <p:sp>
        <p:nvSpPr>
          <p:cNvPr id="5" name="Rectangle 4"/>
          <p:cNvSpPr/>
          <p:nvPr/>
        </p:nvSpPr>
        <p:spPr>
          <a:xfrm>
            <a:off x="4611438" y="386090"/>
            <a:ext cx="2464136" cy="707886"/>
          </a:xfrm>
          <a:prstGeom prst="rect">
            <a:avLst/>
          </a:prstGeom>
        </p:spPr>
        <p:txBody>
          <a:bodyPr wrap="none">
            <a:spAutoFit/>
          </a:bodyPr>
          <a:lstStyle/>
          <a:p>
            <a:pPr algn="ctr"/>
            <a:r>
              <a:rPr lang="en-US" sz="4000" b="1" dirty="0" smtClean="0"/>
              <a:t>PYTHON</a:t>
            </a:r>
            <a:endParaRPr lang="en-US" sz="4000" b="1" dirty="0"/>
          </a:p>
        </p:txBody>
      </p:sp>
    </p:spTree>
    <p:extLst>
      <p:ext uri="{BB962C8B-B14F-4D97-AF65-F5344CB8AC3E}">
        <p14:creationId xmlns:p14="http://schemas.microsoft.com/office/powerpoint/2010/main" val="137501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99168" y="534318"/>
            <a:ext cx="7274427" cy="3238134"/>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4819375" y="3313666"/>
            <a:ext cx="7133692" cy="3241743"/>
          </a:xfrm>
          <a:prstGeom prst="rect">
            <a:avLst/>
          </a:prstGeom>
          <a:ln>
            <a:solidFill>
              <a:schemeClr val="tx1"/>
            </a:solidFill>
          </a:ln>
        </p:spPr>
      </p:pic>
      <p:sp>
        <p:nvSpPr>
          <p:cNvPr id="7" name="Rectangle 6"/>
          <p:cNvSpPr/>
          <p:nvPr/>
        </p:nvSpPr>
        <p:spPr>
          <a:xfrm>
            <a:off x="362228" y="4243476"/>
            <a:ext cx="4594087" cy="2308324"/>
          </a:xfrm>
          <a:prstGeom prst="rect">
            <a:avLst/>
          </a:prstGeom>
        </p:spPr>
        <p:txBody>
          <a:bodyPr wrap="square">
            <a:spAutoFit/>
          </a:bodyPr>
          <a:lstStyle/>
          <a:p>
            <a:r>
              <a:rPr lang="en-US" dirty="0" smtClean="0"/>
              <a:t>Google </a:t>
            </a:r>
            <a:r>
              <a:rPr lang="en-US" dirty="0" err="1" smtClean="0"/>
              <a:t>Colab</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Open </a:t>
            </a:r>
            <a:r>
              <a:rPr lang="en-US" u="sng" dirty="0" smtClean="0"/>
              <a:t>colab.research.google.com</a:t>
            </a:r>
          </a:p>
          <a:p>
            <a:pPr marL="285750" indent="-285750">
              <a:buFont typeface="Arial" panose="020B0604020202020204" pitchFamily="34" charset="0"/>
              <a:buChar char="•"/>
            </a:pPr>
            <a:endParaRPr lang="en-US" u="sng" dirty="0" smtClean="0"/>
          </a:p>
          <a:p>
            <a:pPr marL="285750" indent="-285750">
              <a:buFont typeface="Arial" panose="020B0604020202020204" pitchFamily="34" charset="0"/>
              <a:buChar char="•"/>
            </a:pPr>
            <a:r>
              <a:rPr lang="en-US" dirty="0" smtClean="0"/>
              <a:t>Click File -&gt; New Notebook , or if it shows pop up, directly click new notebook or chose existing notebook</a:t>
            </a:r>
          </a:p>
          <a:p>
            <a:pPr marL="285750" indent="-285750">
              <a:buFont typeface="Arial" panose="020B0604020202020204" pitchFamily="34" charset="0"/>
              <a:buChar char="•"/>
            </a:pPr>
            <a:endParaRPr lang="en-US" dirty="0"/>
          </a:p>
        </p:txBody>
      </p:sp>
      <p:sp>
        <p:nvSpPr>
          <p:cNvPr id="8" name="Rectangle 7"/>
          <p:cNvSpPr/>
          <p:nvPr/>
        </p:nvSpPr>
        <p:spPr>
          <a:xfrm>
            <a:off x="8499816" y="1093065"/>
            <a:ext cx="2727029" cy="1323439"/>
          </a:xfrm>
          <a:prstGeom prst="rect">
            <a:avLst/>
          </a:prstGeom>
        </p:spPr>
        <p:txBody>
          <a:bodyPr wrap="none">
            <a:spAutoFit/>
          </a:bodyPr>
          <a:lstStyle/>
          <a:p>
            <a:pPr algn="ctr"/>
            <a:r>
              <a:rPr lang="en-US" sz="4000" b="1" dirty="0" smtClean="0"/>
              <a:t>GOOGLE </a:t>
            </a:r>
          </a:p>
          <a:p>
            <a:pPr algn="ctr"/>
            <a:r>
              <a:rPr lang="en-US" sz="4000" b="1" dirty="0" smtClean="0"/>
              <a:t>COLAB</a:t>
            </a:r>
            <a:endParaRPr lang="en-US" sz="4000" b="1" dirty="0"/>
          </a:p>
        </p:txBody>
      </p:sp>
    </p:spTree>
    <p:extLst>
      <p:ext uri="{BB962C8B-B14F-4D97-AF65-F5344CB8AC3E}">
        <p14:creationId xmlns:p14="http://schemas.microsoft.com/office/powerpoint/2010/main" val="3998846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8193" y="1477471"/>
            <a:ext cx="6942932" cy="3971236"/>
          </a:xfrm>
          <a:prstGeom prst="rect">
            <a:avLst/>
          </a:prstGeom>
        </p:spPr>
      </p:pic>
      <p:sp>
        <p:nvSpPr>
          <p:cNvPr id="6" name="Rectangle 5"/>
          <p:cNvSpPr/>
          <p:nvPr/>
        </p:nvSpPr>
        <p:spPr>
          <a:xfrm>
            <a:off x="7527236" y="754535"/>
            <a:ext cx="4554329" cy="5493812"/>
          </a:xfrm>
          <a:prstGeom prst="rect">
            <a:avLst/>
          </a:prstGeom>
        </p:spPr>
        <p:txBody>
          <a:bodyPr wrap="square">
            <a:spAutoFit/>
          </a:bodyPr>
          <a:lstStyle/>
          <a:p>
            <a:pPr>
              <a:lnSpc>
                <a:spcPct val="150000"/>
              </a:lnSpc>
            </a:pPr>
            <a:r>
              <a:rPr lang="en-US" dirty="0" smtClean="0"/>
              <a:t>Tools:</a:t>
            </a:r>
          </a:p>
          <a:p>
            <a:pPr marL="342900" indent="-342900">
              <a:lnSpc>
                <a:spcPct val="150000"/>
              </a:lnSpc>
              <a:buFont typeface="+mj-lt"/>
              <a:buAutoNum type="arabicPeriod"/>
            </a:pPr>
            <a:r>
              <a:rPr lang="en-US" dirty="0" smtClean="0"/>
              <a:t>Files:</a:t>
            </a:r>
            <a:r>
              <a:rPr lang="en-US" dirty="0"/>
              <a:t> </a:t>
            </a:r>
            <a:r>
              <a:rPr lang="en-US" dirty="0" smtClean="0"/>
              <a:t>Upload files that you want to use</a:t>
            </a:r>
            <a:endParaRPr lang="en-US" dirty="0"/>
          </a:p>
          <a:p>
            <a:pPr marL="342900" indent="-342900">
              <a:lnSpc>
                <a:spcPct val="150000"/>
              </a:lnSpc>
              <a:buFont typeface="+mj-lt"/>
              <a:buAutoNum type="arabicPeriod"/>
            </a:pPr>
            <a:r>
              <a:rPr lang="en-US" dirty="0"/>
              <a:t>Code Snippets: </a:t>
            </a:r>
            <a:r>
              <a:rPr lang="en-US" dirty="0" smtClean="0"/>
              <a:t>find </a:t>
            </a:r>
            <a:r>
              <a:rPr lang="en-US" dirty="0"/>
              <a:t>prewritten </a:t>
            </a:r>
            <a:r>
              <a:rPr lang="en-US" dirty="0" smtClean="0"/>
              <a:t>code for some functions</a:t>
            </a:r>
            <a:endParaRPr lang="en-US" dirty="0"/>
          </a:p>
          <a:p>
            <a:pPr marL="342900" indent="-342900">
              <a:lnSpc>
                <a:spcPct val="150000"/>
              </a:lnSpc>
              <a:buFont typeface="+mj-lt"/>
              <a:buAutoNum type="arabicPeriod"/>
            </a:pPr>
            <a:r>
              <a:rPr lang="en-US" dirty="0"/>
              <a:t>Run Cell: </a:t>
            </a:r>
            <a:r>
              <a:rPr lang="en-US" dirty="0" smtClean="0"/>
              <a:t>Run the code</a:t>
            </a:r>
            <a:endParaRPr lang="en-US" dirty="0"/>
          </a:p>
          <a:p>
            <a:pPr marL="342900" indent="-342900">
              <a:lnSpc>
                <a:spcPct val="150000"/>
              </a:lnSpc>
              <a:buFont typeface="+mj-lt"/>
              <a:buAutoNum type="arabicPeriod"/>
            </a:pPr>
            <a:r>
              <a:rPr lang="en-US" dirty="0"/>
              <a:t>Table of </a:t>
            </a:r>
            <a:r>
              <a:rPr lang="en-US" dirty="0" smtClean="0"/>
              <a:t>Contents</a:t>
            </a:r>
          </a:p>
          <a:p>
            <a:pPr marL="342900" indent="-342900">
              <a:lnSpc>
                <a:spcPct val="150000"/>
              </a:lnSpc>
              <a:buFont typeface="+mj-lt"/>
              <a:buAutoNum type="arabicPeriod"/>
            </a:pPr>
            <a:r>
              <a:rPr lang="en-US" dirty="0" smtClean="0"/>
              <a:t>Menu Bar</a:t>
            </a:r>
          </a:p>
          <a:p>
            <a:pPr marL="342900" indent="-342900">
              <a:lnSpc>
                <a:spcPct val="150000"/>
              </a:lnSpc>
              <a:buFont typeface="+mj-lt"/>
              <a:buAutoNum type="arabicPeriod"/>
            </a:pPr>
            <a:r>
              <a:rPr lang="en-US" dirty="0" smtClean="0"/>
              <a:t>File </a:t>
            </a:r>
            <a:r>
              <a:rPr lang="en-US" dirty="0"/>
              <a:t>Name: </a:t>
            </a:r>
            <a:r>
              <a:rPr lang="en-US" dirty="0" smtClean="0"/>
              <a:t>name </a:t>
            </a:r>
            <a:r>
              <a:rPr lang="en-US" dirty="0"/>
              <a:t>of your </a:t>
            </a:r>
            <a:r>
              <a:rPr lang="en-US" dirty="0" smtClean="0"/>
              <a:t>file</a:t>
            </a:r>
          </a:p>
          <a:p>
            <a:pPr marL="342900" indent="-342900">
              <a:lnSpc>
                <a:spcPct val="150000"/>
              </a:lnSpc>
              <a:buFont typeface="+mj-lt"/>
              <a:buAutoNum type="arabicPeriod"/>
            </a:pPr>
            <a:r>
              <a:rPr lang="en-US" dirty="0" smtClean="0"/>
              <a:t>Insert </a:t>
            </a:r>
            <a:r>
              <a:rPr lang="en-US" dirty="0"/>
              <a:t>Code Cell: </a:t>
            </a:r>
            <a:r>
              <a:rPr lang="en-US" dirty="0" smtClean="0"/>
              <a:t>Add code cell</a:t>
            </a:r>
            <a:endParaRPr lang="en-US" dirty="0"/>
          </a:p>
          <a:p>
            <a:pPr marL="342900" indent="-342900">
              <a:lnSpc>
                <a:spcPct val="150000"/>
              </a:lnSpc>
              <a:buFont typeface="+mj-lt"/>
              <a:buAutoNum type="arabicPeriod"/>
            </a:pPr>
            <a:r>
              <a:rPr lang="en-US" dirty="0"/>
              <a:t>Insert Text Cell: </a:t>
            </a:r>
            <a:r>
              <a:rPr lang="en-US" dirty="0" smtClean="0"/>
              <a:t>Add text cell</a:t>
            </a:r>
            <a:endParaRPr lang="en-US" dirty="0"/>
          </a:p>
          <a:p>
            <a:pPr marL="342900" indent="-342900">
              <a:lnSpc>
                <a:spcPct val="150000"/>
              </a:lnSpc>
              <a:buFont typeface="+mj-lt"/>
              <a:buAutoNum type="arabicPeriod"/>
            </a:pPr>
            <a:r>
              <a:rPr lang="en-US" dirty="0"/>
              <a:t>Cell:  </a:t>
            </a:r>
            <a:r>
              <a:rPr lang="en-US" dirty="0" smtClean="0"/>
              <a:t>Write your code</a:t>
            </a:r>
            <a:endParaRPr lang="en-US" dirty="0"/>
          </a:p>
          <a:p>
            <a:pPr marL="342900" indent="-342900">
              <a:lnSpc>
                <a:spcPct val="150000"/>
              </a:lnSpc>
              <a:buFont typeface="+mj-lt"/>
              <a:buAutoNum type="arabicPeriod"/>
            </a:pPr>
            <a:r>
              <a:rPr lang="en-US" dirty="0"/>
              <a:t>Output: </a:t>
            </a:r>
            <a:r>
              <a:rPr lang="en-US" dirty="0" smtClean="0"/>
              <a:t>Output of your code</a:t>
            </a:r>
            <a:endParaRPr lang="en-US" dirty="0"/>
          </a:p>
          <a:p>
            <a:pPr marL="342900" indent="-342900">
              <a:lnSpc>
                <a:spcPct val="150000"/>
              </a:lnSpc>
              <a:buFont typeface="+mj-lt"/>
              <a:buAutoNum type="arabicPeriod"/>
            </a:pPr>
            <a:r>
              <a:rPr lang="en-US" dirty="0"/>
              <a:t>Clear Output: </a:t>
            </a:r>
            <a:r>
              <a:rPr lang="en-US" dirty="0" smtClean="0"/>
              <a:t>clear output</a:t>
            </a:r>
            <a:endParaRPr lang="en-US" dirty="0"/>
          </a:p>
        </p:txBody>
      </p:sp>
      <p:sp>
        <p:nvSpPr>
          <p:cNvPr id="7" name="Rectangle 6"/>
          <p:cNvSpPr/>
          <p:nvPr/>
        </p:nvSpPr>
        <p:spPr>
          <a:xfrm>
            <a:off x="1073425" y="772930"/>
            <a:ext cx="6096000" cy="461665"/>
          </a:xfrm>
          <a:prstGeom prst="rect">
            <a:avLst/>
          </a:prstGeom>
        </p:spPr>
        <p:txBody>
          <a:bodyPr>
            <a:spAutoFit/>
          </a:bodyPr>
          <a:lstStyle/>
          <a:p>
            <a:r>
              <a:rPr lang="en-US" sz="2400" dirty="0" smtClean="0"/>
              <a:t>Preview after open </a:t>
            </a:r>
            <a:r>
              <a:rPr lang="en-US" sz="2400" dirty="0" err="1" smtClean="0"/>
              <a:t>colab</a:t>
            </a:r>
            <a:r>
              <a:rPr lang="en-US" sz="2400" dirty="0" smtClean="0"/>
              <a:t> notebook</a:t>
            </a:r>
            <a:endParaRPr lang="en-US" sz="2400" dirty="0"/>
          </a:p>
        </p:txBody>
      </p:sp>
      <p:sp>
        <p:nvSpPr>
          <p:cNvPr id="8" name="Rectangle 7"/>
          <p:cNvSpPr/>
          <p:nvPr/>
        </p:nvSpPr>
        <p:spPr>
          <a:xfrm>
            <a:off x="319119" y="5416721"/>
            <a:ext cx="7081079" cy="307777"/>
          </a:xfrm>
          <a:prstGeom prst="rect">
            <a:avLst/>
          </a:prstGeom>
        </p:spPr>
        <p:txBody>
          <a:bodyPr wrap="square">
            <a:spAutoFit/>
          </a:bodyPr>
          <a:lstStyle/>
          <a:p>
            <a:r>
              <a:rPr lang="en-US" sz="1400" dirty="0" err="1"/>
              <a:t>runestone.academy</a:t>
            </a:r>
            <a:r>
              <a:rPr lang="en-US" sz="1400" dirty="0"/>
              <a:t>/ns/books/published//</a:t>
            </a:r>
            <a:r>
              <a:rPr lang="en-US" sz="1400" dirty="0" err="1" smtClean="0"/>
              <a:t>httlads</a:t>
            </a:r>
            <a:r>
              <a:rPr lang="en-US" sz="1400" dirty="0" smtClean="0"/>
              <a:t>/</a:t>
            </a:r>
            <a:r>
              <a:rPr lang="en-US" sz="1400" dirty="0" err="1" smtClean="0"/>
              <a:t>PythonReview</a:t>
            </a:r>
            <a:endParaRPr lang="en-US" sz="1400" dirty="0"/>
          </a:p>
        </p:txBody>
      </p:sp>
    </p:spTree>
    <p:extLst>
      <p:ext uri="{BB962C8B-B14F-4D97-AF65-F5344CB8AC3E}">
        <p14:creationId xmlns:p14="http://schemas.microsoft.com/office/powerpoint/2010/main" val="3737716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575</TotalTime>
  <Words>1262</Words>
  <Application>Microsoft Office PowerPoint</Application>
  <PresentationFormat>Widescreen</PresentationFormat>
  <Paragraphs>210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Bookman Old Style</vt:lpstr>
      <vt:lpstr>Rockwell</vt:lpstr>
      <vt:lpstr>Damask</vt:lpstr>
      <vt:lpstr>Data science NOTEBOOK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ANOMALY DETECTION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kevinase548@gmail.com</dc:creator>
  <cp:lastModifiedBy>kevinase548@gmail.com</cp:lastModifiedBy>
  <cp:revision>70</cp:revision>
  <dcterms:created xsi:type="dcterms:W3CDTF">2022-01-14T13:42:08Z</dcterms:created>
  <dcterms:modified xsi:type="dcterms:W3CDTF">2022-01-20T08:40:01Z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2187375</vt:lpwstr>
  </property>
  <property fmtid="{D5CDD505-2E9C-101B-9397-08002B2CF9AE}" name="NXPowerLiteSettings" pid="3">
    <vt:lpwstr>F7000400038000</vt:lpwstr>
  </property>
  <property fmtid="{D5CDD505-2E9C-101B-9397-08002B2CF9AE}" name="NXPowerLiteVersion" pid="4">
    <vt:lpwstr>S9.1.4</vt:lpwstr>
  </property>
</Properties>
</file>