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4" r:id="rId4"/>
    <p:sldId id="284" r:id="rId5"/>
    <p:sldId id="285" r:id="rId6"/>
    <p:sldId id="258" r:id="rId7"/>
    <p:sldId id="259" r:id="rId8"/>
    <p:sldId id="260" r:id="rId9"/>
    <p:sldId id="270" r:id="rId10"/>
    <p:sldId id="271" r:id="rId11"/>
    <p:sldId id="263" r:id="rId12"/>
    <p:sldId id="286" r:id="rId13"/>
    <p:sldId id="273" r:id="rId14"/>
    <p:sldId id="274" r:id="rId15"/>
    <p:sldId id="276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B63A0-6789-184D-B983-143EF2AD7708}" type="datetimeFigureOut">
              <a:rPr kumimoji="1" lang="ko-KR" altLang="en-US" smtClean="0"/>
              <a:t>2019. 4. 19.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171E-7F44-FB4A-A21D-4232192D89F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282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kyung.com/realestate/article/201404233860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https://www.hankyung.com/realestate/article/2014042338601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수요자 조사</a:t>
            </a:r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지역에 따라 단기임대 수요층은 다양하다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신림동의 경우 수험생이 많다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용산은 외국인이 주류다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강남에선 외국인과 유흥업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종사자뿐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 일반 직장인의 수요도 많다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과거 강남의 단기임대는 외국인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유흥업 종사자 등 일부 계층이 이용하는 상품이었지만 최근에는 직장인 학생들도 많이 이용한다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FA7-70B4-4189-8AD1-05326613A1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66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실제로 </a:t>
            </a:r>
            <a:r>
              <a:rPr lang="ko-KR" altLang="en-US" dirty="0" err="1"/>
              <a:t>에브리타임이나</a:t>
            </a:r>
            <a:r>
              <a:rPr lang="ko-KR" altLang="en-US" dirty="0"/>
              <a:t> 네이버 카페 등에 단기 임대를 원하는 사람들이 많은 것을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서울 뿐만 아니라 다른 지역에서도 단기임대를 원하는 사람이 많은 것을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현재 단기임대가 자주 올라오는 </a:t>
            </a:r>
            <a:r>
              <a:rPr lang="ko-KR" altLang="en-US" dirty="0" err="1"/>
              <a:t>에브리타임은</a:t>
            </a:r>
            <a:r>
              <a:rPr lang="ko-KR" altLang="en-US" dirty="0"/>
              <a:t> 댓글</a:t>
            </a:r>
            <a:r>
              <a:rPr lang="en-US" altLang="ko-KR" dirty="0"/>
              <a:t>, </a:t>
            </a:r>
            <a:r>
              <a:rPr lang="ko-KR" altLang="en-US" dirty="0"/>
              <a:t>쪽지의 알림이 안 와서 확인이 어려운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FA7-70B4-4189-8AD1-05326613A1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2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FA7-70B4-4189-8AD1-05326613A1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1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49D3F-DC3D-40F3-BB39-68920C33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92257D-5E3E-474B-BDE3-79EB374A7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274A3-9529-4BFD-BA8F-AB2E8FAB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2019. 4. 19.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38FA7-3AD8-4A35-8172-85E230AF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61DBF-4D92-4CE6-9CC7-FC167ACC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2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E6F8D-368A-4AA7-B7AE-41356CE6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9577EB-5CEA-4B4E-B8FC-96F06C564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F7A58-63F2-4F3A-8E16-3DF667C8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2019. 4. 19.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AC756-284D-41B9-B694-201C997A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4D436-C5DD-4A55-9964-B634D0F4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4F1DF4-B2EC-4A93-88E8-540FAB37F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694DE-2D28-4B20-B053-357DC5C7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8DC00-EEE0-4DAA-8829-B8DB868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2019. 4. 19.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86302-C5C8-4548-BA90-AFBE8BFE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500DA-C9BC-4145-886C-A6CF0114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58AA5-1B93-4CAD-9163-86523D75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7AAD7-22EB-41F6-8412-4C34158C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486A5-DAD8-4F9E-ACDF-118A781B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2019. 4. 19.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CD10D-DEC7-4852-897B-46FFDB84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DA2D4-C032-494C-8C88-5039E2C2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6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0B2E2-9CD1-479E-9845-7D33E8AE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B74941-2458-421C-AB5A-E709E87C6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F0303-6D18-48FF-9315-75E524A5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2019. 4. 19.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11C30-957B-49E3-89EB-FF782BA7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BC043-D721-40FD-83CC-4A9C1372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8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18A38-E3C6-42F1-911D-7C482F00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F0ACD-562F-434E-9455-335C95596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7C42F4-D489-4156-BCD7-EFF938135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F1D0E-FF42-452A-ABDB-592E7749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2019. 4. 19.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3BA18-52FE-4C06-BC3F-1C4F757A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DD2FAC-CC06-4945-94BF-5B6B7D8C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0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582E-28F1-42F8-84DF-F12D0808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65A4B-D72C-4120-83B5-667E7B6C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6B1AA-2E1A-44CF-B649-E9971A6F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782C6B-E895-4823-AD6F-CA2931881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F3D4C2-E122-420B-9356-060FC8D62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145F1-1043-49A7-A655-F26E0BF5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2019. 4. 19.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E76837-4D9B-4D65-8BC1-4A1ADFE4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B65FA-29E3-4A11-8298-E9A859D0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2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DD518-2776-40F4-9707-FDFF75FF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880905-44C7-47EB-AC5A-88348FB3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2019. 4. 19.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56D5F8-8ADE-4EA1-95BC-FFA3099B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57AF3B-32DD-4CF8-A3CD-39D5B19A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3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703725-D2C9-4559-B0E4-CC8B15C8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2019. 4. 19.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1F3BDE-3C52-4DC6-B9B7-49A52C1F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776E2-E936-40DE-A5C4-B64B0F6A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56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035D9-B66A-48E4-AB82-3EA2AB84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E7B4A-93F8-4663-834F-DCAB31B0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CF7C1F-4D28-4AC2-84FC-A98E6981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6F0C06-9F14-48D4-9903-2089B77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2019. 4. 19.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D86F3-E8B0-4B30-9FD1-033C43A5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45D1D-3C9F-4669-B8D0-2F6A3472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5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5600A-492B-47F9-883E-13FDEF3D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228F4A-4040-43B3-A8AC-4EF6D90E9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F4C03-D802-464A-BE47-84230CAB1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AE469-D9A9-42D0-B142-9F3D9C78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2019. 4. 19.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52EC8-E944-42F7-8403-E9327019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B33D6-EC74-4747-9C6B-D71F8705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84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6FC327-F7D7-4B73-BCAD-BD65021E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08209-A6E6-44AB-A284-3B844BC9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B3FCE-3C8F-432D-9892-9DD112BD3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32078-37E1-4172-B50A-6888D7F139A0}" type="datetimeFigureOut">
              <a:rPr lang="ko-KR" altLang="en-US" smtClean="0"/>
              <a:t>2019. 4. 19.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8099F-9722-4362-BF6C-717A90B3D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7E19F-A78C-4377-92D1-66E005AF0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7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5293894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93895" y="0"/>
            <a:ext cx="6898105" cy="685800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12875" y="1394722"/>
            <a:ext cx="6733843" cy="324050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32085" y="1808747"/>
            <a:ext cx="6352674" cy="32405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2065418"/>
            <a:ext cx="6015789" cy="45719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4688303"/>
            <a:ext cx="6015789" cy="45719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4678929" y="3393935"/>
            <a:ext cx="2628000" cy="45719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923" y="2721825"/>
            <a:ext cx="5550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rgbClr val="373737"/>
                </a:solidFill>
              </a:rPr>
              <a:t>신주민</a:t>
            </a:r>
            <a:endParaRPr lang="ko-KR" altLang="en-US" sz="4800" b="1" dirty="0">
              <a:solidFill>
                <a:srgbClr val="37373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2086" y="2341672"/>
            <a:ext cx="3212608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srgbClr val="373737"/>
                </a:solidFill>
              </a:rPr>
              <a:t>공간 중</a:t>
            </a:r>
            <a:r>
              <a:rPr lang="en-US" altLang="ko-KR" sz="1600" dirty="0">
                <a:solidFill>
                  <a:srgbClr val="373737"/>
                </a:solidFill>
              </a:rPr>
              <a:t>,</a:t>
            </a:r>
            <a:r>
              <a:rPr lang="ko-KR" altLang="en-US" sz="1600" dirty="0">
                <a:solidFill>
                  <a:srgbClr val="373737"/>
                </a:solidFill>
              </a:rPr>
              <a:t>단기 임대 매칭 서비스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32419" y="1461732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CONTENTS. 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70519" y="2003198"/>
            <a:ext cx="5300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서비스 개발 이유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2419" y="2612638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CONTENTS.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70519" y="3154104"/>
            <a:ext cx="5300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서비스의 기능과 활용대상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70519" y="3739713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CONTENTS. 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03728" y="4275743"/>
            <a:ext cx="5300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비지니스 모델</a:t>
            </a:r>
          </a:p>
        </p:txBody>
      </p:sp>
      <p:pic>
        <p:nvPicPr>
          <p:cNvPr id="24" name="Picture 2" descr="H:\블로그\20151017\1445101013_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73" y="951602"/>
            <a:ext cx="251984" cy="2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H:\블로그\20151017\1445101031_Calculat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21" y="951602"/>
            <a:ext cx="251984" cy="2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48" y="951603"/>
            <a:ext cx="251984" cy="25198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000" y="951021"/>
            <a:ext cx="252000" cy="252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760556" y="5063587"/>
            <a:ext cx="2293864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팀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CDT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이태규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류권환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윤혜선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박혜림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한혜민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513" y="708366"/>
            <a:ext cx="512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Calibri" panose="020F0502020204030204"/>
              </a:rPr>
              <a:t>종합설계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28475A-835A-2E42-B355-BD1BCB877D07}"/>
              </a:ext>
            </a:extLst>
          </p:cNvPr>
          <p:cNvSpPr txBox="1"/>
          <p:nvPr/>
        </p:nvSpPr>
        <p:spPr>
          <a:xfrm>
            <a:off x="6570519" y="4935717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CONTENTS. 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CAA6F9-96F0-584C-B0C1-7D240C28F0F3}"/>
              </a:ext>
            </a:extLst>
          </p:cNvPr>
          <p:cNvSpPr/>
          <p:nvPr/>
        </p:nvSpPr>
        <p:spPr>
          <a:xfrm>
            <a:off x="6603728" y="5471747"/>
            <a:ext cx="5300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예상 문제와 참고 대응방안 및 별첨</a:t>
            </a:r>
          </a:p>
        </p:txBody>
      </p:sp>
    </p:spTree>
    <p:extLst>
      <p:ext uri="{BB962C8B-B14F-4D97-AF65-F5344CB8AC3E}">
        <p14:creationId xmlns:p14="http://schemas.microsoft.com/office/powerpoint/2010/main" val="349711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3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8014" y="255393"/>
            <a:ext cx="741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비즈니스 모델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68789" y="1285863"/>
            <a:ext cx="489498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B9BD5"/>
                </a:solidFill>
              </a:rPr>
              <a:t>       경쟁 업체와 유사 서비스</a:t>
            </a:r>
            <a:endParaRPr lang="en-US" altLang="ko-KR" sz="1600" b="1" dirty="0">
              <a:solidFill>
                <a:srgbClr val="5B9BD5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68C43B60-0F1C-4ACB-B89A-2A49133C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9DE499A9-0565-43AA-B8BB-01CBD4543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34383-074B-E74C-9424-D8888ACD3B45}"/>
              </a:ext>
            </a:extLst>
          </p:cNvPr>
          <p:cNvSpPr txBox="1"/>
          <p:nvPr/>
        </p:nvSpPr>
        <p:spPr>
          <a:xfrm>
            <a:off x="1441588" y="5132078"/>
            <a:ext cx="22429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다방</a:t>
            </a:r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다운로드 수 </a:t>
            </a:r>
            <a:r>
              <a:rPr kumimoji="1" lang="en-US" altLang="ko-KR" sz="1400" dirty="0"/>
              <a:t>500</a:t>
            </a:r>
            <a:r>
              <a:rPr kumimoji="1" lang="ko-KR" altLang="en-US" sz="1400" dirty="0"/>
              <a:t>만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이상</a:t>
            </a:r>
            <a:endParaRPr kumimoji="1" lang="en-US" altLang="ko-KR" sz="1400" dirty="0"/>
          </a:p>
          <a:p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F5277-59FF-FA45-A7FE-729D89D7870B}"/>
              </a:ext>
            </a:extLst>
          </p:cNvPr>
          <p:cNvSpPr txBox="1"/>
          <p:nvPr/>
        </p:nvSpPr>
        <p:spPr>
          <a:xfrm>
            <a:off x="4564170" y="5132079"/>
            <a:ext cx="23823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직방</a:t>
            </a:r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다운로드 수 </a:t>
            </a:r>
            <a:r>
              <a:rPr kumimoji="1" lang="en-US" altLang="ko-KR" sz="1400" dirty="0"/>
              <a:t>1,000</a:t>
            </a:r>
            <a:r>
              <a:rPr kumimoji="1" lang="ko-KR" altLang="en-US" sz="1400" dirty="0"/>
              <a:t>만 이상</a:t>
            </a:r>
            <a:endParaRPr kumimoji="1" lang="en-US" altLang="ko-KR" sz="1400" dirty="0"/>
          </a:p>
          <a:p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E3293-6E15-3046-ACE6-E26D492E1C95}"/>
              </a:ext>
            </a:extLst>
          </p:cNvPr>
          <p:cNvSpPr txBox="1"/>
          <p:nvPr/>
        </p:nvSpPr>
        <p:spPr>
          <a:xfrm>
            <a:off x="7806775" y="5132078"/>
            <a:ext cx="26757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피터팬의 </a:t>
            </a:r>
            <a:r>
              <a:rPr kumimoji="1" lang="ko-KR" altLang="en-US" dirty="0" err="1"/>
              <a:t>좋은방</a:t>
            </a:r>
            <a:r>
              <a:rPr kumimoji="1" lang="ko-KR" altLang="en-US" dirty="0"/>
              <a:t> 구하기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다운로드 수 </a:t>
            </a:r>
            <a:r>
              <a:rPr kumimoji="1" lang="en-US" altLang="ko-KR" sz="1400" dirty="0"/>
              <a:t>100</a:t>
            </a:r>
            <a:r>
              <a:rPr kumimoji="1" lang="ko-KR" altLang="en-US" sz="1400" dirty="0" err="1"/>
              <a:t>만이상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카페 </a:t>
            </a:r>
            <a:r>
              <a:rPr kumimoji="1" lang="ko-KR" altLang="en-US" sz="1400" dirty="0" err="1"/>
              <a:t>회원수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20</a:t>
            </a:r>
            <a:r>
              <a:rPr kumimoji="1" lang="ko-KR" altLang="en-US" sz="1400" dirty="0"/>
              <a:t>만 이상</a:t>
            </a:r>
            <a:endParaRPr kumimoji="1" lang="en-US" altLang="ko-KR" sz="1400" dirty="0"/>
          </a:p>
        </p:txBody>
      </p:sp>
      <p:cxnSp>
        <p:nvCxnSpPr>
          <p:cNvPr id="21" name="직선 연결선 12">
            <a:extLst>
              <a:ext uri="{FF2B5EF4-FFF2-40B4-BE49-F238E27FC236}">
                <a16:creationId xmlns:a16="http://schemas.microsoft.com/office/drawing/2014/main" id="{BE0AE932-07DD-2C4D-8340-115CDD5DFDE7}"/>
              </a:ext>
            </a:extLst>
          </p:cNvPr>
          <p:cNvCxnSpPr/>
          <p:nvPr/>
        </p:nvCxnSpPr>
        <p:spPr>
          <a:xfrm rot="5400000">
            <a:off x="392428" y="2548345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30" y="2699040"/>
            <a:ext cx="2203473" cy="20271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43" y="2691015"/>
            <a:ext cx="2220364" cy="211660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672" y="2691015"/>
            <a:ext cx="2082852" cy="22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9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3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8014" y="255393"/>
            <a:ext cx="741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비즈니스 모델</a:t>
            </a: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392428" y="2548345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68789" y="1285863"/>
            <a:ext cx="489498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B9BD5"/>
                </a:solidFill>
              </a:rPr>
              <a:t>       경쟁 업체와 유사 서비스</a:t>
            </a:r>
            <a:endParaRPr lang="en-US" altLang="ko-KR" sz="1600" b="1" dirty="0">
              <a:solidFill>
                <a:srgbClr val="5B9BD5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72CFC17-F539-474E-AFE9-B99B7BEA67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1447" y="2539015"/>
          <a:ext cx="10111974" cy="28511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43277">
                  <a:extLst>
                    <a:ext uri="{9D8B030D-6E8A-4147-A177-3AD203B41FA5}">
                      <a16:colId xmlns:a16="http://schemas.microsoft.com/office/drawing/2014/main" val="2290850337"/>
                    </a:ext>
                  </a:extLst>
                </a:gridCol>
                <a:gridCol w="1368399">
                  <a:extLst>
                    <a:ext uri="{9D8B030D-6E8A-4147-A177-3AD203B41FA5}">
                      <a16:colId xmlns:a16="http://schemas.microsoft.com/office/drawing/2014/main" val="3512883128"/>
                    </a:ext>
                  </a:extLst>
                </a:gridCol>
                <a:gridCol w="1532121">
                  <a:extLst>
                    <a:ext uri="{9D8B030D-6E8A-4147-A177-3AD203B41FA5}">
                      <a16:colId xmlns:a16="http://schemas.microsoft.com/office/drawing/2014/main" val="1728279457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2339909726"/>
                    </a:ext>
                  </a:extLst>
                </a:gridCol>
                <a:gridCol w="2979683">
                  <a:extLst>
                    <a:ext uri="{9D8B030D-6E8A-4147-A177-3AD203B41FA5}">
                      <a16:colId xmlns:a16="http://schemas.microsoft.com/office/drawing/2014/main" val="4234957439"/>
                    </a:ext>
                  </a:extLst>
                </a:gridCol>
              </a:tblGrid>
              <a:tr h="36949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피터팬의 </a:t>
                      </a:r>
                      <a:r>
                        <a:rPr lang="ko-KR" altLang="en-US" dirty="0" err="1"/>
                        <a:t>좋은방</a:t>
                      </a:r>
                      <a:r>
                        <a:rPr lang="ko-KR" altLang="en-US" dirty="0"/>
                        <a:t> 구하기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455091"/>
                  </a:ext>
                </a:extLst>
              </a:tr>
              <a:tr h="456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월세 전대차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51981"/>
                  </a:ext>
                </a:extLst>
              </a:tr>
              <a:tr h="647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GPS</a:t>
                      </a:r>
                      <a:r>
                        <a:rPr lang="ko-KR" altLang="en-US" b="1" dirty="0"/>
                        <a:t>시스템을 사용한 사용자 주변의 매물 조회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414752"/>
                  </a:ext>
                </a:extLst>
              </a:tr>
              <a:tr h="7367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/>
                        <a:t>부동산 매물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b="1" dirty="0"/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b="1" dirty="0"/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</a:t>
                      </a:r>
                      <a:endParaRPr lang="ko-KR" altLang="en-US" b="1"/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673900"/>
                  </a:ext>
                </a:extLst>
              </a:tr>
              <a:tr h="641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주소 검색을 통한 매물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b="1" dirty="0"/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b="1" dirty="0"/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b="1" dirty="0"/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61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46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3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8014" y="255393"/>
            <a:ext cx="741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비즈니스 모델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388720" y="2424607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65081" y="1020838"/>
            <a:ext cx="489498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B9BD5"/>
                </a:solidFill>
              </a:rPr>
              <a:t>       수익구조</a:t>
            </a:r>
            <a:endParaRPr lang="en-US" altLang="ko-KR" sz="1600" b="1" dirty="0">
              <a:solidFill>
                <a:srgbClr val="5B9BD5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82" y="1139941"/>
            <a:ext cx="3048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30817" y="2091882"/>
            <a:ext cx="1902402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광고 시청 시 </a:t>
            </a:r>
            <a:endParaRPr lang="en-US" altLang="ko-KR" sz="1600" dirty="0"/>
          </a:p>
          <a:p>
            <a:pPr algn="ctr"/>
            <a:r>
              <a:rPr lang="en-US" altLang="ko-KR" sz="2400" b="1" dirty="0"/>
              <a:t>1Coin</a:t>
            </a:r>
            <a:r>
              <a:rPr lang="ko-KR" altLang="en-US" sz="2400" b="1" dirty="0"/>
              <a:t> 획득</a:t>
            </a:r>
            <a:endParaRPr lang="ko-KR" altLang="en-US" sz="1600" b="1" dirty="0"/>
          </a:p>
        </p:txBody>
      </p:sp>
      <p:sp>
        <p:nvSpPr>
          <p:cNvPr id="12" name="오른쪽 화살표 11"/>
          <p:cNvSpPr/>
          <p:nvPr/>
        </p:nvSpPr>
        <p:spPr>
          <a:xfrm rot="1309177">
            <a:off x="4512250" y="4386383"/>
            <a:ext cx="2009868" cy="291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6E9B9-C475-C646-8F32-DADCB0876269}"/>
              </a:ext>
            </a:extLst>
          </p:cNvPr>
          <p:cNvSpPr txBox="1"/>
          <p:nvPr/>
        </p:nvSpPr>
        <p:spPr>
          <a:xfrm>
            <a:off x="1117482" y="2914711"/>
            <a:ext cx="32960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b="1" dirty="0"/>
              <a:t>₩</a:t>
            </a:r>
            <a:r>
              <a:rPr kumimoji="1" lang="en-US" altLang="ko-KR" sz="6600" b="1" dirty="0"/>
              <a:t>(Coin)</a:t>
            </a:r>
          </a:p>
          <a:p>
            <a:pPr algn="ctr"/>
            <a:r>
              <a:rPr kumimoji="1" lang="ko-KR" altLang="en-US" sz="3000" b="1" dirty="0"/>
              <a:t>앱 내 화폐 개발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3402E9-1BE4-9748-BB9C-C67D97F7D646}"/>
              </a:ext>
            </a:extLst>
          </p:cNvPr>
          <p:cNvSpPr txBox="1"/>
          <p:nvPr/>
        </p:nvSpPr>
        <p:spPr>
          <a:xfrm>
            <a:off x="6579939" y="4694497"/>
            <a:ext cx="29017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정보 열람 후 매칭 요청 시</a:t>
            </a:r>
            <a:endParaRPr kumimoji="1" lang="en-US" altLang="ko-KR" dirty="0"/>
          </a:p>
          <a:p>
            <a:pPr algn="ctr"/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2Coin</a:t>
            </a:r>
            <a:r>
              <a:rPr kumimoji="1" lang="ko-KR" altLang="en-US" sz="2800" b="1" dirty="0"/>
              <a:t> 소모</a:t>
            </a:r>
            <a:endParaRPr kumimoji="1" lang="en-US" altLang="ko-KR" sz="2800" b="1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약 </a:t>
            </a:r>
            <a:r>
              <a:rPr kumimoji="1" lang="en-US" altLang="ko-KR" dirty="0"/>
              <a:t>400</a:t>
            </a:r>
            <a:r>
              <a:rPr kumimoji="1" lang="ko-KR" altLang="en-US" dirty="0"/>
              <a:t>원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180F3F-2C75-8149-A3DF-3AB634229D7E}"/>
              </a:ext>
            </a:extLst>
          </p:cNvPr>
          <p:cNvSpPr txBox="1"/>
          <p:nvPr/>
        </p:nvSpPr>
        <p:spPr>
          <a:xfrm>
            <a:off x="6029027" y="2122660"/>
            <a:ext cx="190240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현금 충전 가능 </a:t>
            </a:r>
            <a:endParaRPr lang="en-US" altLang="ko-KR" sz="1600" dirty="0"/>
          </a:p>
          <a:p>
            <a:pPr algn="ctr"/>
            <a:r>
              <a:rPr lang="en-US" altLang="ko-KR" sz="2000" b="1" dirty="0"/>
              <a:t>1Coin =200</a:t>
            </a:r>
            <a:r>
              <a:rPr lang="ko-KR" altLang="en-US" sz="2000" b="1" dirty="0"/>
              <a:t>원</a:t>
            </a:r>
          </a:p>
        </p:txBody>
      </p:sp>
      <p:sp>
        <p:nvSpPr>
          <p:cNvPr id="28" name="오른쪽 화살표 11">
            <a:extLst>
              <a:ext uri="{FF2B5EF4-FFF2-40B4-BE49-F238E27FC236}">
                <a16:creationId xmlns:a16="http://schemas.microsoft.com/office/drawing/2014/main" id="{B16E18DF-E7B1-704D-B9E0-669271D606BB}"/>
              </a:ext>
            </a:extLst>
          </p:cNvPr>
          <p:cNvSpPr/>
          <p:nvPr/>
        </p:nvSpPr>
        <p:spPr>
          <a:xfrm rot="16200000">
            <a:off x="7222052" y="3545867"/>
            <a:ext cx="1617531" cy="3552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71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7567" y="-29498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4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8014" y="255393"/>
            <a:ext cx="741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예상 문제와 참고 대응방안</a:t>
            </a: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392428" y="2548345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68789" y="1285863"/>
            <a:ext cx="489498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B9BD5"/>
                </a:solidFill>
              </a:rPr>
              <a:t>      </a:t>
            </a:r>
            <a:endParaRPr lang="en-US" altLang="ko-KR" sz="1600" b="1" dirty="0">
              <a:solidFill>
                <a:srgbClr val="5B9BD5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84E7DD2-DCDA-46F8-9FD4-5E755FB3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4428" y="27058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13320CE-28DA-41A5-A4B9-0080ACF9F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346" y="19392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6E9FB58-6936-40AC-99EC-4F7F0C8C0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28" y="40610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7BCF73-FAE6-4424-BC1B-8E7838771CC8}"/>
              </a:ext>
            </a:extLst>
          </p:cNvPr>
          <p:cNvSpPr/>
          <p:nvPr/>
        </p:nvSpPr>
        <p:spPr>
          <a:xfrm>
            <a:off x="968789" y="4192818"/>
            <a:ext cx="1348446" cy="483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97430" indent="-2297430"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HCI Poppy"/>
                <a:ea typeface="휴먼명조"/>
              </a:rPr>
              <a:t>2)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하자보수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18" name="직선 연결선 11">
            <a:extLst>
              <a:ext uri="{FF2B5EF4-FFF2-40B4-BE49-F238E27FC236}">
                <a16:creationId xmlns:a16="http://schemas.microsoft.com/office/drawing/2014/main" id="{CC0A4026-0E11-D845-99F2-BF8250A2B1FA}"/>
              </a:ext>
            </a:extLst>
          </p:cNvPr>
          <p:cNvCxnSpPr>
            <a:cxnSpLocks/>
          </p:cNvCxnSpPr>
          <p:nvPr/>
        </p:nvCxnSpPr>
        <p:spPr>
          <a:xfrm>
            <a:off x="6259118" y="2396455"/>
            <a:ext cx="0" cy="143396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5605D1-96EF-4148-AD82-6789E83331BA}"/>
              </a:ext>
            </a:extLst>
          </p:cNvPr>
          <p:cNvSpPr/>
          <p:nvPr/>
        </p:nvSpPr>
        <p:spPr>
          <a:xfrm>
            <a:off x="1016749" y="1946566"/>
            <a:ext cx="1430200" cy="483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97430" indent="-2297430"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HCI Poppy"/>
                <a:ea typeface="휴먼명조"/>
              </a:rPr>
              <a:t>1)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허위 매물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20F0AE-6254-3640-BF2B-BC5B4B64BC52}"/>
              </a:ext>
            </a:extLst>
          </p:cNvPr>
          <p:cNvSpPr txBox="1"/>
          <p:nvPr/>
        </p:nvSpPr>
        <p:spPr>
          <a:xfrm>
            <a:off x="6451439" y="2181800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3)</a:t>
            </a:r>
            <a:r>
              <a:rPr kumimoji="1" lang="ko-KR" altLang="en-US" dirty="0"/>
              <a:t> 집주인과 거주자 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AED03-3B4E-4AD5-8F8C-5377E4C93544}"/>
              </a:ext>
            </a:extLst>
          </p:cNvPr>
          <p:cNvSpPr txBox="1"/>
          <p:nvPr/>
        </p:nvSpPr>
        <p:spPr>
          <a:xfrm>
            <a:off x="1121190" y="2548345"/>
            <a:ext cx="474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허위 매물</a:t>
            </a:r>
            <a:r>
              <a:rPr lang="en-US" altLang="ko-KR" dirty="0"/>
              <a:t>: </a:t>
            </a:r>
            <a:r>
              <a:rPr lang="ko-KR" altLang="en-US" sz="1600" dirty="0"/>
              <a:t>조건에 비해 월등히 좋은 가격과 시설로 소비자를 현혹하는 존재하지 않는 가짜 매물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-‘</a:t>
            </a:r>
            <a:r>
              <a:rPr lang="ko-KR" altLang="en-US" dirty="0"/>
              <a:t>직방</a:t>
            </a:r>
            <a:r>
              <a:rPr lang="en-US" altLang="ko-KR" dirty="0"/>
              <a:t>’</a:t>
            </a:r>
            <a:r>
              <a:rPr lang="ko-KR" altLang="en-US" dirty="0"/>
              <a:t>의 경우</a:t>
            </a:r>
            <a:r>
              <a:rPr lang="en-US" altLang="ko-KR" dirty="0"/>
              <a:t>, ‘</a:t>
            </a:r>
            <a:r>
              <a:rPr lang="ko-KR" altLang="en-US" dirty="0"/>
              <a:t>헛걸음보상제</a:t>
            </a:r>
            <a:r>
              <a:rPr lang="en-US" altLang="ko-KR" dirty="0"/>
              <a:t>’</a:t>
            </a:r>
            <a:r>
              <a:rPr lang="ko-KR" altLang="en-US" dirty="0"/>
              <a:t>를 통해 허위매물들로 인해 손해를 본 경우 보상하고 있다</a:t>
            </a:r>
            <a:r>
              <a:rPr lang="en-US" altLang="ko-KR" dirty="0"/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E8AD60-C6E3-4551-945D-5AA9CA08E5CA}"/>
              </a:ext>
            </a:extLst>
          </p:cNvPr>
          <p:cNvSpPr txBox="1"/>
          <p:nvPr/>
        </p:nvSpPr>
        <p:spPr>
          <a:xfrm>
            <a:off x="1106593" y="4676178"/>
            <a:ext cx="4619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거주하며 발생할 수 있는 각종 하자들에 대한 보수는 </a:t>
            </a:r>
            <a:r>
              <a:rPr lang="en-US" altLang="ko-KR" dirty="0"/>
              <a:t>(</a:t>
            </a:r>
            <a:r>
              <a:rPr lang="ko-KR" altLang="en-US" dirty="0"/>
              <a:t>기존 원룸</a:t>
            </a:r>
            <a:r>
              <a:rPr lang="en-US" altLang="ko-KR" dirty="0"/>
              <a:t>, </a:t>
            </a:r>
            <a:r>
              <a:rPr lang="ko-KR" altLang="en-US" dirty="0"/>
              <a:t>전세와 같이</a:t>
            </a:r>
            <a:r>
              <a:rPr lang="en-US" altLang="ko-KR" dirty="0"/>
              <a:t>)</a:t>
            </a:r>
            <a:r>
              <a:rPr lang="ko-KR" altLang="en-US" dirty="0"/>
              <a:t> 거주자의 보증금 또는 집주인의 책임으로 해결한다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956176-6380-4F78-B50A-E4379411F9A4}"/>
              </a:ext>
            </a:extLst>
          </p:cNvPr>
          <p:cNvSpPr txBox="1"/>
          <p:nvPr/>
        </p:nvSpPr>
        <p:spPr>
          <a:xfrm>
            <a:off x="6451439" y="2635045"/>
            <a:ext cx="5242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중간세입자</a:t>
            </a:r>
            <a:r>
              <a:rPr lang="en-US" altLang="ko-KR" dirty="0"/>
              <a:t>(</a:t>
            </a:r>
            <a:r>
              <a:rPr lang="ko-KR" altLang="en-US" dirty="0"/>
              <a:t>전세권자</a:t>
            </a:r>
            <a:r>
              <a:rPr lang="en-US" altLang="ko-KR" dirty="0"/>
              <a:t>, </a:t>
            </a:r>
            <a:r>
              <a:rPr lang="ko-KR" altLang="en-US" dirty="0" err="1"/>
              <a:t>월세권자</a:t>
            </a:r>
            <a:r>
              <a:rPr lang="en-US" altLang="ko-KR" dirty="0"/>
              <a:t>)</a:t>
            </a:r>
            <a:r>
              <a:rPr lang="ko-KR" altLang="en-US" dirty="0"/>
              <a:t>는 해당 방의 실소유자에게 허락을 맡아야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그러지 않고 무단으로 다른 제 </a:t>
            </a:r>
            <a:r>
              <a:rPr lang="en-US" altLang="ko-KR" dirty="0"/>
              <a:t>3</a:t>
            </a:r>
            <a:r>
              <a:rPr lang="ko-KR" altLang="en-US" dirty="0"/>
              <a:t>자에게 방을 빌려주고 잠적할 경우 그 제</a:t>
            </a:r>
            <a:r>
              <a:rPr lang="en-US" altLang="ko-KR" dirty="0"/>
              <a:t> 3</a:t>
            </a:r>
            <a:r>
              <a:rPr lang="ko-KR" altLang="en-US" dirty="0"/>
              <a:t>자는 법적 보호를 받기 힘들기 때문에 이에 대한 확실한 방안이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4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8014" y="255393"/>
            <a:ext cx="741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별첨</a:t>
            </a: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392428" y="2548345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68789" y="1285863"/>
            <a:ext cx="489498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B9BD5"/>
                </a:solidFill>
              </a:rPr>
              <a:t>       근거 자료</a:t>
            </a:r>
            <a:endParaRPr lang="en-US" altLang="ko-KR" sz="1600" b="1" dirty="0">
              <a:solidFill>
                <a:srgbClr val="5B9BD5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sp>
        <p:nvSpPr>
          <p:cNvPr id="19" name="Rectangle 6">
            <a:extLst>
              <a:ext uri="{FF2B5EF4-FFF2-40B4-BE49-F238E27FC236}">
                <a16:creationId xmlns:a16="http://schemas.microsoft.com/office/drawing/2014/main" id="{E77E939D-4F0A-4343-94A2-0D089E1EF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256" y="2116345"/>
            <a:ext cx="1165070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b="1" dirty="0">
                <a:solidFill>
                  <a:srgbClr val="000000"/>
                </a:solidFill>
                <a:latin typeface="HCI Poppy"/>
                <a:ea typeface="휴먼명조"/>
              </a:rPr>
              <a:t>1</a:t>
            </a: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) App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내에 광고 수주를 통한 수익 </a:t>
            </a: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(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광고비용은 </a:t>
            </a: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App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사용자를 기반으로</a:t>
            </a: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)</a:t>
            </a:r>
            <a:endParaRPr kumimoji="0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3317" name="_x404586912" descr="EMB000043ac2beb">
            <a:extLst>
              <a:ext uri="{FF2B5EF4-FFF2-40B4-BE49-F238E27FC236}">
                <a16:creationId xmlns:a16="http://schemas.microsoft.com/office/drawing/2014/main" id="{5F8DBF50-E3AF-47D7-BCC6-DCB179357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90" y="2853655"/>
            <a:ext cx="4767989" cy="277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26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4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8014" y="255393"/>
            <a:ext cx="741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별첨</a:t>
            </a: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392428" y="2548345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68789" y="1285863"/>
            <a:ext cx="489498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B9BD5"/>
                </a:solidFill>
              </a:rPr>
              <a:t>       근거 자료</a:t>
            </a:r>
            <a:endParaRPr lang="en-US" altLang="ko-KR" sz="1600" b="1" dirty="0">
              <a:solidFill>
                <a:srgbClr val="5B9BD5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D62ABEC-9FAD-437C-9436-4FA9C37F0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89" y="1930548"/>
            <a:ext cx="5655907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b="1" dirty="0">
                <a:solidFill>
                  <a:srgbClr val="000000"/>
                </a:solidFill>
                <a:latin typeface="HCI Poppy"/>
                <a:ea typeface="휴먼명조"/>
              </a:rPr>
              <a:t>○ </a:t>
            </a:r>
            <a:r>
              <a:rPr kumimoji="0" lang="en-US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 </a:t>
            </a:r>
            <a:r>
              <a:rPr kumimoji="0" lang="ko-KR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비용구조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  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1) 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서버 비용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  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- AWS 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사용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(c3.xlarge 2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개의 인스턴스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) -&gt; 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시간당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$0.2462 (=35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만원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per month) </a:t>
            </a:r>
            <a:endParaRPr kumimoji="0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- 40GB SSD 2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개 제공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, 4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개의 가상코어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, 7.5GB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의 메모리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- 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비용을 줄이기 위해 사용률을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heavy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로 선택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-&gt; 1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년에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60%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이상 요금 감소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  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따라서 사업 초반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40GB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기준 서버 사용 시 월 서버비용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14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휴먼명조"/>
              </a:rPr>
              <a:t>만원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(= 35 * 0.4)</a:t>
            </a:r>
            <a:endParaRPr kumimoji="0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AA5E5F3-947F-8A4D-B0B1-9F361A5CF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80346"/>
              </p:ext>
            </p:extLst>
          </p:nvPr>
        </p:nvGraphicFramePr>
        <p:xfrm>
          <a:off x="1872974" y="4241759"/>
          <a:ext cx="8615018" cy="1950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307509">
                  <a:extLst>
                    <a:ext uri="{9D8B030D-6E8A-4147-A177-3AD203B41FA5}">
                      <a16:colId xmlns:a16="http://schemas.microsoft.com/office/drawing/2014/main" val="60414016"/>
                    </a:ext>
                  </a:extLst>
                </a:gridCol>
                <a:gridCol w="4307509">
                  <a:extLst>
                    <a:ext uri="{9D8B030D-6E8A-4147-A177-3AD203B41FA5}">
                      <a16:colId xmlns:a16="http://schemas.microsoft.com/office/drawing/2014/main" val="2595970903"/>
                    </a:ext>
                  </a:extLst>
                </a:gridCol>
              </a:tblGrid>
              <a:tr h="487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구성원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66708"/>
                  </a:ext>
                </a:extLst>
              </a:tr>
              <a:tr h="487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안드로이드 </a:t>
                      </a:r>
                      <a:r>
                        <a:rPr lang="en-US" altLang="ko-KR" dirty="0"/>
                        <a:t>App</a:t>
                      </a:r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App </a:t>
                      </a:r>
                      <a:r>
                        <a:rPr lang="ko-KR" altLang="en-US" dirty="0"/>
                        <a:t>개발 담당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95211"/>
                  </a:ext>
                </a:extLst>
              </a:tr>
              <a:tr h="487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유지 담당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96184"/>
                  </a:ext>
                </a:extLst>
              </a:tr>
              <a:tr h="487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담당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네이버 지도 </a:t>
                      </a:r>
                      <a:r>
                        <a:rPr lang="en-US" altLang="ko-KR" dirty="0" err="1"/>
                        <a:t>api</a:t>
                      </a:r>
                      <a:r>
                        <a:rPr lang="ko-KR" altLang="en-US" dirty="0"/>
                        <a:t> 관리 담당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5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61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4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8014" y="255393"/>
            <a:ext cx="50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별첨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rot="5400000">
            <a:off x="163828" y="2733995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68789" y="1285863"/>
            <a:ext cx="4894981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B9BD5"/>
                </a:solidFill>
              </a:rPr>
              <a:t>       프로젝트 개발 일정</a:t>
            </a:r>
            <a:endParaRPr lang="en-US" altLang="ko-KR" sz="1600" b="1" dirty="0">
              <a:solidFill>
                <a:srgbClr val="5B9BD5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cxnSp>
        <p:nvCxnSpPr>
          <p:cNvPr id="17" name="직선 연결선 16"/>
          <p:cNvCxnSpPr>
            <a:cxnSpLocks/>
          </p:cNvCxnSpPr>
          <p:nvPr/>
        </p:nvCxnSpPr>
        <p:spPr>
          <a:xfrm>
            <a:off x="18086130" y="4519764"/>
            <a:ext cx="0" cy="80027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>
            <a:extLst>
              <a:ext uri="{FF2B5EF4-FFF2-40B4-BE49-F238E27FC236}">
                <a16:creationId xmlns:a16="http://schemas.microsoft.com/office/drawing/2014/main" id="{D9DFF1D9-AD1E-4933-80E1-66098CF2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460CE67-3E79-449B-8668-54BD9E5A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0D4CCC2-542C-4249-92D6-5D6BD02FA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6" y="2217768"/>
            <a:ext cx="12513496" cy="42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D4753B8-7C54-418E-8BBD-993A4B06E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973" y="1690983"/>
            <a:ext cx="15013803" cy="688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0ADDB36-5A3D-C542-978E-4A554F007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93251"/>
              </p:ext>
            </p:extLst>
          </p:nvPr>
        </p:nvGraphicFramePr>
        <p:xfrm>
          <a:off x="838200" y="2010499"/>
          <a:ext cx="10515600" cy="386792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417516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23408844"/>
                    </a:ext>
                  </a:extLst>
                </a:gridCol>
              </a:tblGrid>
              <a:tr h="1276927"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2019</a:t>
                      </a:r>
                      <a:r>
                        <a:rPr lang="ko-KR" altLang="en-US" dirty="0">
                          <a:effectLst/>
                        </a:rPr>
                        <a:t>년 </a:t>
                      </a:r>
                      <a:r>
                        <a:rPr lang="en-US" altLang="ko-KR" dirty="0">
                          <a:effectLst/>
                        </a:rPr>
                        <a:t>4</a:t>
                      </a:r>
                      <a:r>
                        <a:rPr lang="ko-KR" altLang="en-US" dirty="0">
                          <a:effectLst/>
                        </a:rPr>
                        <a:t>월</a:t>
                      </a:r>
                      <a:endParaRPr lang="ko-KR" altLang="en-US" dirty="0">
                        <a:effectLst/>
                        <a:latin typeface="HUFS L" panose="02020503020101020101" pitchFamily="18" charset="-127"/>
                        <a:ea typeface="HUFS L" panose="02020503020101020101" pitchFamily="18" charset="-127"/>
                      </a:endParaRPr>
                    </a:p>
                  </a:txBody>
                  <a:tcPr marL="47625" marR="47625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개발 시작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UX</a:t>
                      </a:r>
                      <a:r>
                        <a:rPr lang="ko-KR" altLang="en-US" dirty="0" err="1">
                          <a:effectLst/>
                        </a:rPr>
                        <a:t>를</a:t>
                      </a:r>
                      <a:r>
                        <a:rPr lang="ko-KR" altLang="en-US" dirty="0">
                          <a:effectLst/>
                        </a:rPr>
                        <a:t> 고려한 앱 디자인과 안드로이드 앱 개발을 중점으로 진행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 err="1">
                          <a:effectLst/>
                        </a:rPr>
                        <a:t>api</a:t>
                      </a:r>
                      <a:r>
                        <a:rPr lang="ko-KR" altLang="en-US" dirty="0">
                          <a:effectLst/>
                        </a:rPr>
                        <a:t>연구 및 서버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DB </a:t>
                      </a:r>
                      <a:r>
                        <a:rPr lang="ko-KR" altLang="en-US" dirty="0">
                          <a:effectLst/>
                        </a:rPr>
                        <a:t>설계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endParaRPr lang="en-US" altLang="ko-KR" dirty="0">
                        <a:effectLst/>
                        <a:latin typeface="HUFS L" panose="02020503020101020101" pitchFamily="18" charset="-127"/>
                        <a:ea typeface="HUFS L" panose="02020503020101020101" pitchFamily="18" charset="-127"/>
                      </a:endParaRPr>
                    </a:p>
                  </a:txBody>
                  <a:tcPr marL="47625" marR="47625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73437"/>
                  </a:ext>
                </a:extLst>
              </a:tr>
              <a:tr h="1314554"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2019</a:t>
                      </a:r>
                      <a:r>
                        <a:rPr lang="ko-KR" altLang="en-US" dirty="0">
                          <a:effectLst/>
                        </a:rPr>
                        <a:t>년 </a:t>
                      </a:r>
                      <a:r>
                        <a:rPr lang="en-US" altLang="ko-KR" dirty="0">
                          <a:effectLst/>
                        </a:rPr>
                        <a:t>5</a:t>
                      </a:r>
                      <a:r>
                        <a:rPr lang="ko-KR" altLang="en-US" dirty="0">
                          <a:effectLst/>
                        </a:rPr>
                        <a:t>월</a:t>
                      </a:r>
                      <a:endParaRPr lang="ko-KR" altLang="en-US" dirty="0">
                        <a:effectLst/>
                        <a:latin typeface="HUFS L" panose="02020503020101020101" pitchFamily="18" charset="-127"/>
                        <a:ea typeface="HUFS L" panose="02020503020101020101" pitchFamily="18" charset="-127"/>
                      </a:endParaRPr>
                    </a:p>
                  </a:txBody>
                  <a:tcPr marL="47625" marR="47625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AWS</a:t>
                      </a:r>
                      <a:r>
                        <a:rPr lang="ko-KR" altLang="en-US" dirty="0" err="1">
                          <a:effectLst/>
                        </a:rPr>
                        <a:t>를</a:t>
                      </a:r>
                      <a:r>
                        <a:rPr lang="ko-KR" altLang="en-US" dirty="0">
                          <a:effectLst/>
                        </a:rPr>
                        <a:t> 이용한 서버 구축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 err="1">
                          <a:effectLst/>
                        </a:rPr>
                        <a:t>api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en-US" dirty="0">
                          <a:effectLst/>
                        </a:rPr>
                        <a:t>본격 사용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 베타테스트용으로 제작된 앱에 </a:t>
                      </a:r>
                      <a:r>
                        <a:rPr lang="en-US" altLang="ko-KR" dirty="0" err="1">
                          <a:effectLst/>
                        </a:rPr>
                        <a:t>api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 서버 적용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endParaRPr lang="en-US" altLang="ko-KR" dirty="0">
                        <a:effectLst/>
                        <a:latin typeface="HUFS L" panose="02020503020101020101" pitchFamily="18" charset="-127"/>
                        <a:ea typeface="HUFS L" panose="02020503020101020101" pitchFamily="18" charset="-127"/>
                      </a:endParaRPr>
                    </a:p>
                  </a:txBody>
                  <a:tcPr marL="47625" marR="47625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751309"/>
                  </a:ext>
                </a:extLst>
              </a:tr>
              <a:tr h="1276448"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2019</a:t>
                      </a:r>
                      <a:r>
                        <a:rPr lang="ko-KR" altLang="en-US" dirty="0">
                          <a:effectLst/>
                        </a:rPr>
                        <a:t>년 </a:t>
                      </a:r>
                      <a:r>
                        <a:rPr lang="en-US" altLang="ko-KR" dirty="0">
                          <a:effectLst/>
                        </a:rPr>
                        <a:t>6</a:t>
                      </a:r>
                      <a:r>
                        <a:rPr lang="ko-KR" altLang="en-US" dirty="0">
                          <a:effectLst/>
                        </a:rPr>
                        <a:t>월</a:t>
                      </a:r>
                      <a:endParaRPr lang="ko-KR" altLang="en-US" dirty="0">
                        <a:effectLst/>
                        <a:latin typeface="HUFS L" panose="02020503020101020101" pitchFamily="18" charset="-127"/>
                        <a:ea typeface="HUFS L" panose="02020503020101020101" pitchFamily="18" charset="-127"/>
                      </a:endParaRPr>
                    </a:p>
                  </a:txBody>
                  <a:tcPr marL="47625" marR="47625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완성된 앱을 여러 해상도를 가진 단말기에 사용해가며 오류 수정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r>
                        <a:rPr lang="ko-KR" altLang="en-US" dirty="0">
                          <a:effectLst/>
                        </a:rPr>
                        <a:t>  서버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 err="1">
                          <a:effectLst/>
                        </a:rPr>
                        <a:t>api</a:t>
                      </a:r>
                      <a:r>
                        <a:rPr lang="ko-KR" altLang="en-US" dirty="0">
                          <a:effectLst/>
                        </a:rPr>
                        <a:t>에서 일어날 수 있는 갖은 에러 발견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 수정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endParaRPr lang="ko-KR" altLang="en-US" dirty="0">
                        <a:effectLst/>
                        <a:latin typeface="HUFS L" panose="02020503020101020101" pitchFamily="18" charset="-127"/>
                        <a:ea typeface="HUFS L" panose="02020503020101020101" pitchFamily="18" charset="-127"/>
                      </a:endParaRPr>
                    </a:p>
                  </a:txBody>
                  <a:tcPr marL="47625" marR="47625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09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87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1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8014" y="255393"/>
            <a:ext cx="50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서비스 개발 이유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D7C0033-5367-4FCA-BBB8-A37F1A4AA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28" y="3064812"/>
            <a:ext cx="5448310" cy="66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9DFF1D9-AD1E-4933-80E1-66098CF2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4DE24F0-6AB4-470A-B188-D28D6E405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89" y="4972370"/>
            <a:ext cx="1088611" cy="35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3" name="직선 연결선 12">
            <a:extLst>
              <a:ext uri="{FF2B5EF4-FFF2-40B4-BE49-F238E27FC236}">
                <a16:creationId xmlns:a16="http://schemas.microsoft.com/office/drawing/2014/main" id="{9F2AB6B8-1463-174A-AAD9-889E9AEE4A40}"/>
              </a:ext>
            </a:extLst>
          </p:cNvPr>
          <p:cNvCxnSpPr/>
          <p:nvPr/>
        </p:nvCxnSpPr>
        <p:spPr>
          <a:xfrm rot="5400000">
            <a:off x="163828" y="2733995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D372A9-DBD7-734D-A804-8D3E5833E9BE}"/>
              </a:ext>
            </a:extLst>
          </p:cNvPr>
          <p:cNvSpPr txBox="1"/>
          <p:nvPr/>
        </p:nvSpPr>
        <p:spPr>
          <a:xfrm>
            <a:off x="8666922" y="381093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66.1%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217140-683A-6049-931F-0C34F1EFDBFA}"/>
              </a:ext>
            </a:extLst>
          </p:cNvPr>
          <p:cNvSpPr txBox="1"/>
          <p:nvPr/>
        </p:nvSpPr>
        <p:spPr>
          <a:xfrm>
            <a:off x="9823175" y="336663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33.9%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E5EF0-EBCB-444F-8412-33AD82F68CD7}"/>
              </a:ext>
            </a:extLst>
          </p:cNvPr>
          <p:cNvSpPr txBox="1"/>
          <p:nvPr/>
        </p:nvSpPr>
        <p:spPr>
          <a:xfrm>
            <a:off x="898140" y="1929092"/>
            <a:ext cx="4834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취지 </a:t>
            </a:r>
            <a:r>
              <a:rPr lang="en-US" altLang="ko-KR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한국에 머물면서 일해야 하는 외국인</a:t>
            </a:r>
            <a:r>
              <a:rPr lang="en-US" altLang="ko-KR" dirty="0"/>
              <a:t>, </a:t>
            </a:r>
            <a:r>
              <a:rPr lang="ko-KR" altLang="en-US" dirty="0"/>
              <a:t>수능 기간에 공부하기 위해 단기임대를 해야 하는 수험생 등을 위해 단기로 집을 임대해주기 위해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취지 </a:t>
            </a:r>
            <a:r>
              <a:rPr lang="en-US" altLang="ko-KR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대학교 종강 이후 방학동안 고향에 내려가는 자취생</a:t>
            </a:r>
            <a:r>
              <a:rPr lang="en-US" altLang="ko-KR" dirty="0"/>
              <a:t>, </a:t>
            </a:r>
            <a:r>
              <a:rPr lang="ko-KR" altLang="en-US" dirty="0"/>
              <a:t>단기 유학을 떠나는 대학생 또는 직장인 등을 위해 단기로 집을 임차해주기 위해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714447-B3AE-4EB6-B122-2E22A1DE4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395" y="1269754"/>
            <a:ext cx="3494968" cy="39019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0AF829-443E-44E9-A5DE-585D2A2F43CD}"/>
              </a:ext>
            </a:extLst>
          </p:cNvPr>
          <p:cNvSpPr txBox="1"/>
          <p:nvPr/>
        </p:nvSpPr>
        <p:spPr>
          <a:xfrm>
            <a:off x="968789" y="5880967"/>
            <a:ext cx="966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국토교통부 정보공개청구 통계에 따르면</a:t>
            </a:r>
            <a:r>
              <a:rPr lang="en-US" altLang="ko-KR" dirty="0"/>
              <a:t>,</a:t>
            </a:r>
            <a:r>
              <a:rPr lang="ko-KR" altLang="en-US" dirty="0"/>
              <a:t> 단기임대 비율이 장기임대 비율보다 높아지고 있기 때문에 시장이 넓고 수요가 많을 것으로 예상한다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0A0325-FD7B-49A1-85AE-06EE9BA2F193}"/>
              </a:ext>
            </a:extLst>
          </p:cNvPr>
          <p:cNvSpPr txBox="1"/>
          <p:nvPr/>
        </p:nvSpPr>
        <p:spPr>
          <a:xfrm>
            <a:off x="9474566" y="5341652"/>
            <a:ext cx="214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국토교통부</a:t>
            </a:r>
          </a:p>
        </p:txBody>
      </p:sp>
    </p:spTree>
    <p:extLst>
      <p:ext uri="{BB962C8B-B14F-4D97-AF65-F5344CB8AC3E}">
        <p14:creationId xmlns:p14="http://schemas.microsoft.com/office/powerpoint/2010/main" val="5407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1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8014" y="255393"/>
            <a:ext cx="50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서비스 개발 이유</a:t>
            </a: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163828" y="2733995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cxnSp>
        <p:nvCxnSpPr>
          <p:cNvPr id="17" name="직선 연결선 16"/>
          <p:cNvCxnSpPr>
            <a:cxnSpLocks/>
          </p:cNvCxnSpPr>
          <p:nvPr/>
        </p:nvCxnSpPr>
        <p:spPr>
          <a:xfrm>
            <a:off x="18086130" y="4519764"/>
            <a:ext cx="0" cy="80027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>
            <a:extLst>
              <a:ext uri="{FF2B5EF4-FFF2-40B4-BE49-F238E27FC236}">
                <a16:creationId xmlns:a16="http://schemas.microsoft.com/office/drawing/2014/main" id="{D9DFF1D9-AD1E-4933-80E1-66098CF2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460CE67-3E79-449B-8668-54BD9E5A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0D4CCC2-542C-4249-92D6-5D6BD02FA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6" y="2217768"/>
            <a:ext cx="12513496" cy="42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3870A1-5C49-4B59-9EE7-D43C99A1CAFC}"/>
              </a:ext>
            </a:extLst>
          </p:cNvPr>
          <p:cNvSpPr txBox="1"/>
          <p:nvPr/>
        </p:nvSpPr>
        <p:spPr>
          <a:xfrm>
            <a:off x="909212" y="2116179"/>
            <a:ext cx="556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단기임대를 원하는 임대인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AE7F10-67C7-41D4-92CE-D2346E4F06CF}"/>
              </a:ext>
            </a:extLst>
          </p:cNvPr>
          <p:cNvSpPr txBox="1"/>
          <p:nvPr/>
        </p:nvSpPr>
        <p:spPr>
          <a:xfrm>
            <a:off x="8686800" y="6266329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에브리타임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26E35F3-A141-44A6-8C2B-E24AE58EC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1" y="2816101"/>
            <a:ext cx="3165638" cy="386911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F4203E2-72FB-4402-A0A0-74AF892B4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600" y="2816101"/>
            <a:ext cx="4136608" cy="364689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321853-6FD3-4F9B-BBAB-3E43E926595C}"/>
              </a:ext>
            </a:extLst>
          </p:cNvPr>
          <p:cNvSpPr/>
          <p:nvPr/>
        </p:nvSpPr>
        <p:spPr>
          <a:xfrm>
            <a:off x="1448301" y="1293965"/>
            <a:ext cx="227658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B9BD5"/>
                </a:solidFill>
              </a:rPr>
              <a:t> 프로젝트 기획 의도</a:t>
            </a:r>
            <a:endParaRPr lang="en-US" altLang="ko-KR" b="1" dirty="0">
              <a:solidFill>
                <a:srgbClr val="5B9BD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0BD664-47B8-448C-8AEC-C31F0559A737}"/>
              </a:ext>
            </a:extLst>
          </p:cNvPr>
          <p:cNvSpPr txBox="1"/>
          <p:nvPr/>
        </p:nvSpPr>
        <p:spPr>
          <a:xfrm>
            <a:off x="8215088" y="2301578"/>
            <a:ext cx="36836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방을 사용하지 않는 동안 타인에게 임대해줌으로써 낭비되던 공간을 없애고 수익도 얻을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안전하고 간편하게 집을 임대할 수 있어서 효율적이다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카카오톡 매칭이 되어야 집주소를 정확하게 알려주기 때문에 보안적이고</a:t>
            </a:r>
            <a:r>
              <a:rPr lang="en-US" altLang="ko-KR" dirty="0"/>
              <a:t> </a:t>
            </a:r>
            <a:r>
              <a:rPr lang="ko-KR" altLang="en-US" dirty="0"/>
              <a:t>허위 등을 막을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86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1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8014" y="255393"/>
            <a:ext cx="50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서비스 개발 이유</a:t>
            </a: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163828" y="2733995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cxnSp>
        <p:nvCxnSpPr>
          <p:cNvPr id="17" name="직선 연결선 16"/>
          <p:cNvCxnSpPr>
            <a:cxnSpLocks/>
          </p:cNvCxnSpPr>
          <p:nvPr/>
        </p:nvCxnSpPr>
        <p:spPr>
          <a:xfrm>
            <a:off x="18086130" y="4519764"/>
            <a:ext cx="0" cy="80027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>
            <a:extLst>
              <a:ext uri="{FF2B5EF4-FFF2-40B4-BE49-F238E27FC236}">
                <a16:creationId xmlns:a16="http://schemas.microsoft.com/office/drawing/2014/main" id="{D9DFF1D9-AD1E-4933-80E1-66098CF2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460CE67-3E79-449B-8668-54BD9E5A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0D4CCC2-542C-4249-92D6-5D6BD02FA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6" y="2217768"/>
            <a:ext cx="12513496" cy="42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24D541-4CB2-442C-ABA5-2D5639154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2746075"/>
            <a:ext cx="3757986" cy="17272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C51A1F7-571A-43FB-9DE9-03ABC1CD9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4734471"/>
            <a:ext cx="4239575" cy="17664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3870A1-5C49-4B59-9EE7-D43C99A1CAFC}"/>
              </a:ext>
            </a:extLst>
          </p:cNvPr>
          <p:cNvSpPr txBox="1"/>
          <p:nvPr/>
        </p:nvSpPr>
        <p:spPr>
          <a:xfrm>
            <a:off x="968790" y="2142276"/>
            <a:ext cx="556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단기임대를 구하는 임차인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AE7F10-67C7-41D4-92CE-D2346E4F06CF}"/>
              </a:ext>
            </a:extLst>
          </p:cNvPr>
          <p:cNvSpPr txBox="1"/>
          <p:nvPr/>
        </p:nvSpPr>
        <p:spPr>
          <a:xfrm>
            <a:off x="3490348" y="6577483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에브리타임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68038C-E6AB-4CB6-B1C1-22A063A9C561}"/>
              </a:ext>
            </a:extLst>
          </p:cNvPr>
          <p:cNvSpPr/>
          <p:nvPr/>
        </p:nvSpPr>
        <p:spPr>
          <a:xfrm>
            <a:off x="1448301" y="1290028"/>
            <a:ext cx="227658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B9BD5"/>
                </a:solidFill>
              </a:rPr>
              <a:t> 프로젝트 기획 의도</a:t>
            </a:r>
            <a:endParaRPr lang="en-US" altLang="ko-KR" b="1" dirty="0">
              <a:solidFill>
                <a:srgbClr val="5B9BD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16B6A-A3E6-43EA-A893-A58CA39B04B4}"/>
              </a:ext>
            </a:extLst>
          </p:cNvPr>
          <p:cNvSpPr txBox="1"/>
          <p:nvPr/>
        </p:nvSpPr>
        <p:spPr>
          <a:xfrm>
            <a:off x="6329013" y="2511608"/>
            <a:ext cx="5318234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앱을 통해 신뢰성이 검증된 임대인에게 단기임대를 구할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방의 상태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가격 등을 앱을 통해 한 눈에 볼 수 있어서 자신이 원하는 방을 쉽게 찾을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앱 내의 리뷰와 </a:t>
            </a:r>
            <a:r>
              <a:rPr lang="ko-KR" altLang="en-US" dirty="0" err="1"/>
              <a:t>별점을</a:t>
            </a:r>
            <a:r>
              <a:rPr lang="ko-KR" altLang="en-US" dirty="0"/>
              <a:t> 통해 임대하려는 집의 장단점을 쉽게 볼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태그 기능을 통해 자신이 원하는 방을 쉽게 찾을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49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2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98014" y="255393"/>
            <a:ext cx="50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서비스의 기능과 활용대상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163828" y="2733995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68789" y="1285863"/>
            <a:ext cx="4894981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B9BD5"/>
                </a:solidFill>
              </a:rPr>
              <a:t>       프로젝트 기획 의도</a:t>
            </a:r>
            <a:endParaRPr lang="en-US" altLang="ko-KR" sz="1600" b="1" dirty="0">
              <a:solidFill>
                <a:srgbClr val="5B9BD5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cxnSp>
        <p:nvCxnSpPr>
          <p:cNvPr id="25" name="직선 연결선 24"/>
          <p:cNvCxnSpPr>
            <a:cxnSpLocks/>
          </p:cNvCxnSpPr>
          <p:nvPr/>
        </p:nvCxnSpPr>
        <p:spPr>
          <a:xfrm>
            <a:off x="18086130" y="4519764"/>
            <a:ext cx="0" cy="80027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">
            <a:extLst>
              <a:ext uri="{FF2B5EF4-FFF2-40B4-BE49-F238E27FC236}">
                <a16:creationId xmlns:a16="http://schemas.microsoft.com/office/drawing/2014/main" id="{D9DFF1D9-AD1E-4933-80E1-66098CF2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6460CE67-3E79-449B-8668-54BD9E5A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90D4CCC2-542C-4249-92D6-5D6BD02FA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6" y="2217768"/>
            <a:ext cx="12513496" cy="42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8EF657-CDB9-4D25-9615-CC451AC9192F}"/>
              </a:ext>
            </a:extLst>
          </p:cNvPr>
          <p:cNvSpPr txBox="1"/>
          <p:nvPr/>
        </p:nvSpPr>
        <p:spPr>
          <a:xfrm>
            <a:off x="805997" y="2217768"/>
            <a:ext cx="10288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● 공급자</a:t>
            </a:r>
            <a:r>
              <a:rPr lang="en-US" altLang="ko-KR" dirty="0"/>
              <a:t>(</a:t>
            </a:r>
            <a:r>
              <a:rPr lang="ko-KR" altLang="en-US" dirty="0"/>
              <a:t>방을 내놓은 사람</a:t>
            </a:r>
            <a:r>
              <a:rPr lang="en-US" altLang="ko-KR" dirty="0"/>
              <a:t>)</a:t>
            </a:r>
          </a:p>
          <a:p>
            <a:pPr fontAlgn="base"/>
            <a:endParaRPr lang="en-US" altLang="ko-KR" dirty="0"/>
          </a:p>
          <a:p>
            <a:pPr marL="285750" indent="-285750" fontAlgn="base">
              <a:buFontTx/>
              <a:buChar char="-"/>
            </a:pPr>
            <a:r>
              <a:rPr lang="ko-KR" altLang="en-US" dirty="0"/>
              <a:t>사정이 생겨서 집에 살지 못하게 되는 경우나</a:t>
            </a:r>
            <a:r>
              <a:rPr lang="en-US" altLang="ko-KR" dirty="0"/>
              <a:t>, </a:t>
            </a:r>
            <a:r>
              <a:rPr lang="ko-KR" altLang="en-US" dirty="0"/>
              <a:t>잠시 자신의 집을 비우게 되는 경우</a:t>
            </a:r>
            <a:r>
              <a:rPr lang="en-US" altLang="ko-KR" dirty="0"/>
              <a:t>, </a:t>
            </a:r>
            <a:r>
              <a:rPr lang="ko-KR" altLang="en-US" dirty="0"/>
              <a:t>돈을 </a:t>
            </a:r>
            <a:r>
              <a:rPr lang="ko-KR" altLang="en-US" dirty="0" err="1"/>
              <a:t>낭비를하지</a:t>
            </a:r>
            <a:r>
              <a:rPr lang="ko-KR" altLang="en-US" dirty="0"/>
              <a:t> 않을 수 있음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● 수요자</a:t>
            </a:r>
            <a:r>
              <a:rPr lang="en-US" altLang="ko-KR" dirty="0"/>
              <a:t>(</a:t>
            </a:r>
            <a:r>
              <a:rPr lang="ko-KR" altLang="en-US" dirty="0"/>
              <a:t>방을 구하는 사람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/>
            <a:endParaRPr lang="en-US" altLang="ko-KR" dirty="0"/>
          </a:p>
          <a:p>
            <a:pPr marL="285750" lvl="0" indent="-285750" fontAlgn="base">
              <a:buFontTx/>
              <a:buChar char="-"/>
            </a:pPr>
            <a:r>
              <a:rPr lang="ko-KR" altLang="en-US" dirty="0"/>
              <a:t>단기간의 거주공간이 필요한 경우 자신이 원하는 개월 수 만큼 거주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</a:p>
        </p:txBody>
      </p:sp>
    </p:spTree>
    <p:extLst>
      <p:ext uri="{BB962C8B-B14F-4D97-AF65-F5344CB8AC3E}">
        <p14:creationId xmlns:p14="http://schemas.microsoft.com/office/powerpoint/2010/main" val="40622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2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8789" y="1285863"/>
            <a:ext cx="4894981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B9BD5"/>
                </a:solidFill>
              </a:rPr>
              <a:t>       프로젝트 소개</a:t>
            </a:r>
            <a:endParaRPr lang="en-US" altLang="ko-KR" sz="1600" b="1" dirty="0">
              <a:solidFill>
                <a:srgbClr val="5B9BD5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cxnSp>
        <p:nvCxnSpPr>
          <p:cNvPr id="10" name="직선 연결선 9"/>
          <p:cNvCxnSpPr>
            <a:cxnSpLocks/>
          </p:cNvCxnSpPr>
          <p:nvPr/>
        </p:nvCxnSpPr>
        <p:spPr>
          <a:xfrm>
            <a:off x="18086130" y="4519764"/>
            <a:ext cx="0" cy="80027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D9DFF1D9-AD1E-4933-80E1-66098CF2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460CE67-3E79-449B-8668-54BD9E5A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0D4CCC2-542C-4249-92D6-5D6BD02FA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6" y="2217768"/>
            <a:ext cx="12513496" cy="42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80DB7-FA7D-4B17-B590-E999655AD992}"/>
              </a:ext>
            </a:extLst>
          </p:cNvPr>
          <p:cNvSpPr txBox="1"/>
          <p:nvPr/>
        </p:nvSpPr>
        <p:spPr>
          <a:xfrm>
            <a:off x="3198014" y="255393"/>
            <a:ext cx="50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서비스의 기능과 활용대상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도형 51">
            <a:extLst>
              <a:ext uri="{FF2B5EF4-FFF2-40B4-BE49-F238E27FC236}">
                <a16:creationId xmlns:a16="http://schemas.microsoft.com/office/drawing/2014/main" id="{3CE78947-EF97-374F-AC51-08BF1DDD8D24}"/>
              </a:ext>
            </a:extLst>
          </p:cNvPr>
          <p:cNvSpPr>
            <a:spLocks/>
          </p:cNvSpPr>
          <p:nvPr/>
        </p:nvSpPr>
        <p:spPr>
          <a:xfrm>
            <a:off x="847993" y="2296719"/>
            <a:ext cx="10817566" cy="2664535"/>
          </a:xfrm>
          <a:prstGeom prst="round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58">
            <a:extLst>
              <a:ext uri="{FF2B5EF4-FFF2-40B4-BE49-F238E27FC236}">
                <a16:creationId xmlns:a16="http://schemas.microsoft.com/office/drawing/2014/main" id="{7A3E581A-493F-3646-B551-75E4F0C08E52}"/>
              </a:ext>
            </a:extLst>
          </p:cNvPr>
          <p:cNvSpPr txBox="1">
            <a:spLocks/>
          </p:cNvSpPr>
          <p:nvPr/>
        </p:nvSpPr>
        <p:spPr>
          <a:xfrm>
            <a:off x="4615621" y="1996522"/>
            <a:ext cx="2181860" cy="462280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등록 시스템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31" name="그림 30" descr="C:/Users/JangSeonghoonJohn/AppData/Roaming/PolarisOffice/ETemp/16012_12501776/fImage215781528145.png">
            <a:extLst>
              <a:ext uri="{FF2B5EF4-FFF2-40B4-BE49-F238E27FC236}">
                <a16:creationId xmlns:a16="http://schemas.microsoft.com/office/drawing/2014/main" id="{D1B67516-4511-464C-8155-53C591401F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33"/>
          <a:stretch>
            <a:fillRect/>
          </a:stretch>
        </p:blipFill>
        <p:spPr>
          <a:xfrm>
            <a:off x="4687129" y="2066714"/>
            <a:ext cx="415290" cy="329565"/>
          </a:xfrm>
          <a:prstGeom prst="rect">
            <a:avLst/>
          </a:prstGeom>
          <a:noFill/>
        </p:spPr>
      </p:pic>
      <p:pic>
        <p:nvPicPr>
          <p:cNvPr id="32" name="그림 31" descr="C:/Users/JangSeonghoonJohn/AppData/Roaming/PolarisOffice/ETemp/16012_12501776/fImage22010728467.png">
            <a:extLst>
              <a:ext uri="{FF2B5EF4-FFF2-40B4-BE49-F238E27FC236}">
                <a16:creationId xmlns:a16="http://schemas.microsoft.com/office/drawing/2014/main" id="{18525137-053A-D94D-8994-0B76FCEDD1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44" b="15759"/>
          <a:stretch>
            <a:fillRect/>
          </a:stretch>
        </p:blipFill>
        <p:spPr>
          <a:xfrm>
            <a:off x="5265976" y="2881609"/>
            <a:ext cx="1268095" cy="1100455"/>
          </a:xfrm>
          <a:prstGeom prst="rect">
            <a:avLst/>
          </a:prstGeom>
          <a:noFill/>
        </p:spPr>
      </p:pic>
      <p:cxnSp>
        <p:nvCxnSpPr>
          <p:cNvPr id="33" name="도형 11">
            <a:extLst>
              <a:ext uri="{FF2B5EF4-FFF2-40B4-BE49-F238E27FC236}">
                <a16:creationId xmlns:a16="http://schemas.microsoft.com/office/drawing/2014/main" id="{1225775A-D8F9-1144-A366-E2C98F947F71}"/>
              </a:ext>
            </a:extLst>
          </p:cNvPr>
          <p:cNvCxnSpPr/>
          <p:nvPr/>
        </p:nvCxnSpPr>
        <p:spPr>
          <a:xfrm flipV="1">
            <a:off x="3472736" y="3598213"/>
            <a:ext cx="1586865" cy="926"/>
          </a:xfrm>
          <a:prstGeom prst="straightConnector1">
            <a:avLst/>
          </a:prstGeom>
          <a:ln w="571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13">
            <a:extLst>
              <a:ext uri="{FF2B5EF4-FFF2-40B4-BE49-F238E27FC236}">
                <a16:creationId xmlns:a16="http://schemas.microsoft.com/office/drawing/2014/main" id="{DED27D74-526F-8944-8195-952FF5B72D18}"/>
              </a:ext>
            </a:extLst>
          </p:cNvPr>
          <p:cNvSpPr txBox="1">
            <a:spLocks/>
          </p:cNvSpPr>
          <p:nvPr/>
        </p:nvSpPr>
        <p:spPr>
          <a:xfrm>
            <a:off x="4897041" y="4095094"/>
            <a:ext cx="19818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 Semilight" charset="0"/>
                <a:ea typeface="맑은 고딕 Semilight" charset="0"/>
              </a:rPr>
              <a:t>어플리케이션</a:t>
            </a:r>
            <a:endParaRPr lang="ko-KR" altLang="en-US" sz="1800" b="0" strike="noStrike" cap="none" dirty="0">
              <a:latin typeface="맑은 고딕 Semilight" charset="0"/>
              <a:ea typeface="맑은 고딕 Semilight" charset="0"/>
            </a:endParaRPr>
          </a:p>
        </p:txBody>
      </p:sp>
      <p:sp>
        <p:nvSpPr>
          <p:cNvPr id="36" name="텍스트 상자 15">
            <a:extLst>
              <a:ext uri="{FF2B5EF4-FFF2-40B4-BE49-F238E27FC236}">
                <a16:creationId xmlns:a16="http://schemas.microsoft.com/office/drawing/2014/main" id="{4323A283-9774-A743-ADF5-3927E0A403C6}"/>
              </a:ext>
            </a:extLst>
          </p:cNvPr>
          <p:cNvSpPr txBox="1">
            <a:spLocks/>
          </p:cNvSpPr>
          <p:nvPr/>
        </p:nvSpPr>
        <p:spPr>
          <a:xfrm>
            <a:off x="3342216" y="3176134"/>
            <a:ext cx="1743710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 Semilight" charset="0"/>
                <a:ea typeface="맑은 고딕 Semilight" charset="0"/>
              </a:rPr>
              <a:t>매물 등록</a:t>
            </a:r>
            <a:endParaRPr lang="ko-KR" altLang="en-US" sz="1400" b="0" strike="noStrike" cap="none" dirty="0">
              <a:latin typeface="맑은 고딕 Semilight" charset="0"/>
              <a:ea typeface="맑은 고딕 Semilight" charset="0"/>
            </a:endParaRPr>
          </a:p>
        </p:txBody>
      </p:sp>
      <p:sp>
        <p:nvSpPr>
          <p:cNvPr id="38" name="텍스트 상자 21">
            <a:extLst>
              <a:ext uri="{FF2B5EF4-FFF2-40B4-BE49-F238E27FC236}">
                <a16:creationId xmlns:a16="http://schemas.microsoft.com/office/drawing/2014/main" id="{3B29B489-C95B-CC4B-8509-29660A4A8B0F}"/>
              </a:ext>
            </a:extLst>
          </p:cNvPr>
          <p:cNvSpPr txBox="1">
            <a:spLocks/>
          </p:cNvSpPr>
          <p:nvPr/>
        </p:nvSpPr>
        <p:spPr>
          <a:xfrm>
            <a:off x="8946089" y="4069956"/>
            <a:ext cx="198183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 Semilight" charset="0"/>
                <a:ea typeface="맑은 고딕 Semilight" charset="0"/>
              </a:rPr>
              <a:t>Amazon Web Service</a:t>
            </a:r>
            <a:endParaRPr lang="ko-KR" altLang="en-US" sz="1800" b="0" strike="noStrike" cap="none" dirty="0">
              <a:latin typeface="맑은 고딕 Semilight" charset="0"/>
              <a:ea typeface="맑은 고딕 Semilight" charset="0"/>
            </a:endParaRPr>
          </a:p>
        </p:txBody>
      </p:sp>
      <p:pic>
        <p:nvPicPr>
          <p:cNvPr id="39" name="그림 38" descr="C:/Users/JangSeonghoonJohn/AppData/Roaming/PolarisOffice/ETemp/16012_12501776/fImage213991119169.png">
            <a:extLst>
              <a:ext uri="{FF2B5EF4-FFF2-40B4-BE49-F238E27FC236}">
                <a16:creationId xmlns:a16="http://schemas.microsoft.com/office/drawing/2014/main" id="{6D985D21-0F3B-374E-81ED-F62105E4208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8" r="13114" b="16939"/>
          <a:stretch>
            <a:fillRect/>
          </a:stretch>
        </p:blipFill>
        <p:spPr>
          <a:xfrm>
            <a:off x="9345559" y="2885476"/>
            <a:ext cx="953135" cy="1061085"/>
          </a:xfrm>
          <a:prstGeom prst="rect">
            <a:avLst/>
          </a:prstGeom>
          <a:noFill/>
        </p:spPr>
      </p:pic>
      <p:cxnSp>
        <p:nvCxnSpPr>
          <p:cNvPr id="40" name="도형 23">
            <a:extLst>
              <a:ext uri="{FF2B5EF4-FFF2-40B4-BE49-F238E27FC236}">
                <a16:creationId xmlns:a16="http://schemas.microsoft.com/office/drawing/2014/main" id="{BF2D4A55-1FA3-0147-B39A-EBEB6FA954C1}"/>
              </a:ext>
            </a:extLst>
          </p:cNvPr>
          <p:cNvCxnSpPr/>
          <p:nvPr/>
        </p:nvCxnSpPr>
        <p:spPr>
          <a:xfrm flipV="1">
            <a:off x="6838008" y="3585474"/>
            <a:ext cx="2203614" cy="4111"/>
          </a:xfrm>
          <a:prstGeom prst="straightConnector1">
            <a:avLst/>
          </a:prstGeom>
          <a:ln w="571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25">
            <a:extLst>
              <a:ext uri="{FF2B5EF4-FFF2-40B4-BE49-F238E27FC236}">
                <a16:creationId xmlns:a16="http://schemas.microsoft.com/office/drawing/2014/main" id="{8F097439-9262-1F45-B912-3DC1BA8A5995}"/>
              </a:ext>
            </a:extLst>
          </p:cNvPr>
          <p:cNvSpPr txBox="1">
            <a:spLocks/>
          </p:cNvSpPr>
          <p:nvPr/>
        </p:nvSpPr>
        <p:spPr>
          <a:xfrm>
            <a:off x="7067960" y="2941442"/>
            <a:ext cx="1743710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 Semilight" charset="0"/>
                <a:ea typeface="맑은 고딕 Semilight" charset="0"/>
              </a:rPr>
              <a:t>사용자 입력 정보</a:t>
            </a:r>
            <a:endParaRPr lang="ko-KR" altLang="en-US" sz="1400" b="0" strike="noStrike" cap="none" dirty="0">
              <a:latin typeface="맑은 고딕 Semilight" charset="0"/>
              <a:ea typeface="맑은 고딕 Semilight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 Semilight" charset="0"/>
                <a:ea typeface="맑은 고딕 Semilight" charset="0"/>
              </a:rPr>
              <a:t>서버 내 저장</a:t>
            </a:r>
            <a:endParaRPr lang="ko-KR" altLang="en-US" sz="1400" b="0" strike="noStrike" cap="none" dirty="0">
              <a:latin typeface="맑은 고딕 Semilight" charset="0"/>
              <a:ea typeface="맑은 고딕 Semilight" charset="0"/>
            </a:endParaRPr>
          </a:p>
        </p:txBody>
      </p:sp>
      <p:pic>
        <p:nvPicPr>
          <p:cNvPr id="44" name="그림 43" descr="C:/Users/JangSeonghoonJohn/AppData/Roaming/PolarisOffice/ETemp/16012_12501776/fImage212477141.png">
            <a:extLst>
              <a:ext uri="{FF2B5EF4-FFF2-40B4-BE49-F238E27FC236}">
                <a16:creationId xmlns:a16="http://schemas.microsoft.com/office/drawing/2014/main" id="{EAE967E2-ACC2-2141-95E6-C224A4CC287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12020" r="10252" b="29086"/>
          <a:stretch>
            <a:fillRect/>
          </a:stretch>
        </p:blipFill>
        <p:spPr>
          <a:xfrm>
            <a:off x="1615679" y="2808584"/>
            <a:ext cx="1550670" cy="1123950"/>
          </a:xfrm>
          <a:prstGeom prst="rect">
            <a:avLst/>
          </a:prstGeom>
          <a:noFill/>
        </p:spPr>
      </p:pic>
      <p:sp>
        <p:nvSpPr>
          <p:cNvPr id="45" name="텍스트 상자 14">
            <a:extLst>
              <a:ext uri="{FF2B5EF4-FFF2-40B4-BE49-F238E27FC236}">
                <a16:creationId xmlns:a16="http://schemas.microsoft.com/office/drawing/2014/main" id="{5B2CDB56-642F-2B41-8E7C-A99C4312853A}"/>
              </a:ext>
            </a:extLst>
          </p:cNvPr>
          <p:cNvSpPr txBox="1">
            <a:spLocks/>
          </p:cNvSpPr>
          <p:nvPr/>
        </p:nvSpPr>
        <p:spPr>
          <a:xfrm>
            <a:off x="1400096" y="4046813"/>
            <a:ext cx="19818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>
                <a:latin typeface="맑은 고딕 Semilight" charset="0"/>
                <a:ea typeface="맑은 고딕 Semilight" charset="0"/>
              </a:rPr>
              <a:t>공급자</a:t>
            </a:r>
          </a:p>
        </p:txBody>
      </p:sp>
    </p:spTree>
    <p:extLst>
      <p:ext uri="{BB962C8B-B14F-4D97-AF65-F5344CB8AC3E}">
        <p14:creationId xmlns:p14="http://schemas.microsoft.com/office/powerpoint/2010/main" val="39973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2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8789" y="1285863"/>
            <a:ext cx="4894981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B9BD5"/>
                </a:solidFill>
              </a:rPr>
              <a:t>       프로젝트 소개</a:t>
            </a:r>
            <a:endParaRPr lang="en-US" altLang="ko-KR" sz="1600" b="1" dirty="0">
              <a:solidFill>
                <a:srgbClr val="5B9BD5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cxnSp>
        <p:nvCxnSpPr>
          <p:cNvPr id="10" name="직선 연결선 9"/>
          <p:cNvCxnSpPr>
            <a:cxnSpLocks/>
          </p:cNvCxnSpPr>
          <p:nvPr/>
        </p:nvCxnSpPr>
        <p:spPr>
          <a:xfrm>
            <a:off x="18086130" y="4519764"/>
            <a:ext cx="0" cy="80027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D9DFF1D9-AD1E-4933-80E1-66098CF2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460CE67-3E79-449B-8668-54BD9E5A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0D4CCC2-542C-4249-92D6-5D6BD02FA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6" y="2217768"/>
            <a:ext cx="12513496" cy="42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80DB7-FA7D-4B17-B590-E999655AD992}"/>
              </a:ext>
            </a:extLst>
          </p:cNvPr>
          <p:cNvSpPr txBox="1"/>
          <p:nvPr/>
        </p:nvSpPr>
        <p:spPr>
          <a:xfrm>
            <a:off x="3198014" y="255393"/>
            <a:ext cx="50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서비스의 기능과 활용대상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도형 51">
            <a:extLst>
              <a:ext uri="{FF2B5EF4-FFF2-40B4-BE49-F238E27FC236}">
                <a16:creationId xmlns:a16="http://schemas.microsoft.com/office/drawing/2014/main" id="{3CE78947-EF97-374F-AC51-08BF1DDD8D24}"/>
              </a:ext>
            </a:extLst>
          </p:cNvPr>
          <p:cNvSpPr>
            <a:spLocks/>
          </p:cNvSpPr>
          <p:nvPr/>
        </p:nvSpPr>
        <p:spPr>
          <a:xfrm>
            <a:off x="847993" y="2296719"/>
            <a:ext cx="10817566" cy="2664535"/>
          </a:xfrm>
          <a:prstGeom prst="round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58">
            <a:extLst>
              <a:ext uri="{FF2B5EF4-FFF2-40B4-BE49-F238E27FC236}">
                <a16:creationId xmlns:a16="http://schemas.microsoft.com/office/drawing/2014/main" id="{7A3E581A-493F-3646-B551-75E4F0C08E52}"/>
              </a:ext>
            </a:extLst>
          </p:cNvPr>
          <p:cNvSpPr txBox="1">
            <a:spLocks/>
          </p:cNvSpPr>
          <p:nvPr/>
        </p:nvSpPr>
        <p:spPr>
          <a:xfrm>
            <a:off x="4615621" y="1996522"/>
            <a:ext cx="2181860" cy="462280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검색 시스템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31" name="그림 30" descr="C:/Users/JangSeonghoonJohn/AppData/Roaming/PolarisOffice/ETemp/16012_12501776/fImage215781528145.png">
            <a:extLst>
              <a:ext uri="{FF2B5EF4-FFF2-40B4-BE49-F238E27FC236}">
                <a16:creationId xmlns:a16="http://schemas.microsoft.com/office/drawing/2014/main" id="{D1B67516-4511-464C-8155-53C591401F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33"/>
          <a:stretch>
            <a:fillRect/>
          </a:stretch>
        </p:blipFill>
        <p:spPr>
          <a:xfrm>
            <a:off x="4687129" y="2066714"/>
            <a:ext cx="415290" cy="329565"/>
          </a:xfrm>
          <a:prstGeom prst="rect">
            <a:avLst/>
          </a:prstGeom>
          <a:noFill/>
        </p:spPr>
      </p:pic>
      <p:pic>
        <p:nvPicPr>
          <p:cNvPr id="32" name="그림 31" descr="C:/Users/JangSeonghoonJohn/AppData/Roaming/PolarisOffice/ETemp/16012_12501776/fImage22010728467.png">
            <a:extLst>
              <a:ext uri="{FF2B5EF4-FFF2-40B4-BE49-F238E27FC236}">
                <a16:creationId xmlns:a16="http://schemas.microsoft.com/office/drawing/2014/main" id="{18525137-053A-D94D-8994-0B76FCEDD1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44" b="15759"/>
          <a:stretch>
            <a:fillRect/>
          </a:stretch>
        </p:blipFill>
        <p:spPr>
          <a:xfrm>
            <a:off x="5265976" y="2881609"/>
            <a:ext cx="1268095" cy="1100455"/>
          </a:xfrm>
          <a:prstGeom prst="rect">
            <a:avLst/>
          </a:prstGeom>
          <a:noFill/>
        </p:spPr>
      </p:pic>
      <p:cxnSp>
        <p:nvCxnSpPr>
          <p:cNvPr id="33" name="도형 11">
            <a:extLst>
              <a:ext uri="{FF2B5EF4-FFF2-40B4-BE49-F238E27FC236}">
                <a16:creationId xmlns:a16="http://schemas.microsoft.com/office/drawing/2014/main" id="{1225775A-D8F9-1144-A366-E2C98F947F71}"/>
              </a:ext>
            </a:extLst>
          </p:cNvPr>
          <p:cNvCxnSpPr/>
          <p:nvPr/>
        </p:nvCxnSpPr>
        <p:spPr>
          <a:xfrm flipV="1">
            <a:off x="3380237" y="3325940"/>
            <a:ext cx="1586865" cy="926"/>
          </a:xfrm>
          <a:prstGeom prst="straightConnector1">
            <a:avLst/>
          </a:prstGeom>
          <a:ln w="571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13">
            <a:extLst>
              <a:ext uri="{FF2B5EF4-FFF2-40B4-BE49-F238E27FC236}">
                <a16:creationId xmlns:a16="http://schemas.microsoft.com/office/drawing/2014/main" id="{DED27D74-526F-8944-8195-952FF5B72D18}"/>
              </a:ext>
            </a:extLst>
          </p:cNvPr>
          <p:cNvSpPr txBox="1">
            <a:spLocks/>
          </p:cNvSpPr>
          <p:nvPr/>
        </p:nvSpPr>
        <p:spPr>
          <a:xfrm>
            <a:off x="4897041" y="4095094"/>
            <a:ext cx="19818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 Semilight" charset="0"/>
                <a:ea typeface="맑은 고딕 Semilight" charset="0"/>
              </a:rPr>
              <a:t>어플리케이션</a:t>
            </a:r>
            <a:endParaRPr lang="ko-KR" altLang="en-US" sz="1800" b="0" strike="noStrike" cap="none" dirty="0">
              <a:latin typeface="맑은 고딕 Semilight" charset="0"/>
              <a:ea typeface="맑은 고딕 Semilight" charset="0"/>
            </a:endParaRPr>
          </a:p>
        </p:txBody>
      </p:sp>
      <p:sp>
        <p:nvSpPr>
          <p:cNvPr id="36" name="텍스트 상자 15">
            <a:extLst>
              <a:ext uri="{FF2B5EF4-FFF2-40B4-BE49-F238E27FC236}">
                <a16:creationId xmlns:a16="http://schemas.microsoft.com/office/drawing/2014/main" id="{4323A283-9774-A743-ADF5-3927E0A403C6}"/>
              </a:ext>
            </a:extLst>
          </p:cNvPr>
          <p:cNvSpPr txBox="1">
            <a:spLocks/>
          </p:cNvSpPr>
          <p:nvPr/>
        </p:nvSpPr>
        <p:spPr>
          <a:xfrm>
            <a:off x="3261126" y="2954358"/>
            <a:ext cx="1743710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 Semilight" charset="0"/>
                <a:ea typeface="맑은 고딕 Semilight" charset="0"/>
              </a:rPr>
              <a:t>매물 검색</a:t>
            </a:r>
            <a:endParaRPr lang="ko-KR" altLang="en-US" sz="1400" b="0" strike="noStrike" cap="none" dirty="0">
              <a:latin typeface="맑은 고딕 Semilight" charset="0"/>
              <a:ea typeface="맑은 고딕 Semilight" charset="0"/>
            </a:endParaRPr>
          </a:p>
        </p:txBody>
      </p:sp>
      <p:sp>
        <p:nvSpPr>
          <p:cNvPr id="38" name="텍스트 상자 21">
            <a:extLst>
              <a:ext uri="{FF2B5EF4-FFF2-40B4-BE49-F238E27FC236}">
                <a16:creationId xmlns:a16="http://schemas.microsoft.com/office/drawing/2014/main" id="{3B29B489-C95B-CC4B-8509-29660A4A8B0F}"/>
              </a:ext>
            </a:extLst>
          </p:cNvPr>
          <p:cNvSpPr txBox="1">
            <a:spLocks/>
          </p:cNvSpPr>
          <p:nvPr/>
        </p:nvSpPr>
        <p:spPr>
          <a:xfrm>
            <a:off x="8946089" y="4069956"/>
            <a:ext cx="198183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 Semilight" charset="0"/>
                <a:ea typeface="맑은 고딕 Semilight" charset="0"/>
              </a:rPr>
              <a:t>Amazon Web Service</a:t>
            </a:r>
            <a:endParaRPr lang="ko-KR" altLang="en-US" sz="1800" b="0" strike="noStrike" cap="none" dirty="0">
              <a:latin typeface="맑은 고딕 Semilight" charset="0"/>
              <a:ea typeface="맑은 고딕 Semilight" charset="0"/>
            </a:endParaRPr>
          </a:p>
        </p:txBody>
      </p:sp>
      <p:pic>
        <p:nvPicPr>
          <p:cNvPr id="39" name="그림 38" descr="C:/Users/JangSeonghoonJohn/AppData/Roaming/PolarisOffice/ETemp/16012_12501776/fImage213991119169.png">
            <a:extLst>
              <a:ext uri="{FF2B5EF4-FFF2-40B4-BE49-F238E27FC236}">
                <a16:creationId xmlns:a16="http://schemas.microsoft.com/office/drawing/2014/main" id="{6D985D21-0F3B-374E-81ED-F62105E4208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8" r="13114" b="16939"/>
          <a:stretch>
            <a:fillRect/>
          </a:stretch>
        </p:blipFill>
        <p:spPr>
          <a:xfrm>
            <a:off x="9345559" y="2885476"/>
            <a:ext cx="953135" cy="1061085"/>
          </a:xfrm>
          <a:prstGeom prst="rect">
            <a:avLst/>
          </a:prstGeom>
          <a:noFill/>
        </p:spPr>
      </p:pic>
      <p:sp>
        <p:nvSpPr>
          <p:cNvPr id="42" name="텍스트 상자 25">
            <a:extLst>
              <a:ext uri="{FF2B5EF4-FFF2-40B4-BE49-F238E27FC236}">
                <a16:creationId xmlns:a16="http://schemas.microsoft.com/office/drawing/2014/main" id="{8F097439-9262-1F45-B912-3DC1BA8A5995}"/>
              </a:ext>
            </a:extLst>
          </p:cNvPr>
          <p:cNvSpPr txBox="1">
            <a:spLocks/>
          </p:cNvSpPr>
          <p:nvPr/>
        </p:nvSpPr>
        <p:spPr>
          <a:xfrm>
            <a:off x="7131819" y="2862491"/>
            <a:ext cx="1743710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 Semilight" charset="0"/>
                <a:ea typeface="맑은 고딕 Semilight" charset="0"/>
              </a:rPr>
              <a:t>검색한 자료에 대한 정보 전송</a:t>
            </a:r>
            <a:endParaRPr lang="en-US" altLang="ko-KR" sz="1400" dirty="0">
              <a:latin typeface="맑은 고딕 Semilight" charset="0"/>
              <a:ea typeface="맑은 고딕 Semilight" charset="0"/>
            </a:endParaRPr>
          </a:p>
        </p:txBody>
      </p:sp>
      <p:pic>
        <p:nvPicPr>
          <p:cNvPr id="44" name="그림 43" descr="C:/Users/JangSeonghoonJohn/AppData/Roaming/PolarisOffice/ETemp/16012_12501776/fImage212477141.png">
            <a:extLst>
              <a:ext uri="{FF2B5EF4-FFF2-40B4-BE49-F238E27FC236}">
                <a16:creationId xmlns:a16="http://schemas.microsoft.com/office/drawing/2014/main" id="{EAE967E2-ACC2-2141-95E6-C224A4CC287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12020" r="10252" b="29086"/>
          <a:stretch>
            <a:fillRect/>
          </a:stretch>
        </p:blipFill>
        <p:spPr>
          <a:xfrm>
            <a:off x="1615679" y="2808584"/>
            <a:ext cx="1550670" cy="1123950"/>
          </a:xfrm>
          <a:prstGeom prst="rect">
            <a:avLst/>
          </a:prstGeom>
          <a:noFill/>
        </p:spPr>
      </p:pic>
      <p:sp>
        <p:nvSpPr>
          <p:cNvPr id="45" name="텍스트 상자 14">
            <a:extLst>
              <a:ext uri="{FF2B5EF4-FFF2-40B4-BE49-F238E27FC236}">
                <a16:creationId xmlns:a16="http://schemas.microsoft.com/office/drawing/2014/main" id="{5B2CDB56-642F-2B41-8E7C-A99C4312853A}"/>
              </a:ext>
            </a:extLst>
          </p:cNvPr>
          <p:cNvSpPr txBox="1">
            <a:spLocks/>
          </p:cNvSpPr>
          <p:nvPr/>
        </p:nvSpPr>
        <p:spPr>
          <a:xfrm>
            <a:off x="1400096" y="4046813"/>
            <a:ext cx="19818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 Semilight" charset="0"/>
                <a:ea typeface="맑은 고딕 Semilight" charset="0"/>
              </a:rPr>
              <a:t>수요자</a:t>
            </a:r>
            <a:endParaRPr lang="ko-KR" altLang="en-US" sz="1800" b="0" strike="noStrike" cap="none" dirty="0">
              <a:latin typeface="맑은 고딕 Semilight" charset="0"/>
              <a:ea typeface="맑은 고딕 Semilight" charset="0"/>
            </a:endParaRPr>
          </a:p>
        </p:txBody>
      </p:sp>
      <p:cxnSp>
        <p:nvCxnSpPr>
          <p:cNvPr id="54" name="도형 10">
            <a:extLst>
              <a:ext uri="{FF2B5EF4-FFF2-40B4-BE49-F238E27FC236}">
                <a16:creationId xmlns:a16="http://schemas.microsoft.com/office/drawing/2014/main" id="{ECA90379-21A8-034E-8C37-A7BB9D8D3341}"/>
              </a:ext>
            </a:extLst>
          </p:cNvPr>
          <p:cNvCxnSpPr/>
          <p:nvPr/>
        </p:nvCxnSpPr>
        <p:spPr>
          <a:xfrm flipV="1">
            <a:off x="6795211" y="3497098"/>
            <a:ext cx="2289208" cy="1270"/>
          </a:xfrm>
          <a:prstGeom prst="straightConnector1">
            <a:avLst/>
          </a:prstGeom>
          <a:ln w="571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10">
            <a:extLst>
              <a:ext uri="{FF2B5EF4-FFF2-40B4-BE49-F238E27FC236}">
                <a16:creationId xmlns:a16="http://schemas.microsoft.com/office/drawing/2014/main" id="{ECA90379-21A8-034E-8C37-A7BB9D8D3341}"/>
              </a:ext>
            </a:extLst>
          </p:cNvPr>
          <p:cNvCxnSpPr/>
          <p:nvPr/>
        </p:nvCxnSpPr>
        <p:spPr>
          <a:xfrm>
            <a:off x="3380237" y="3586956"/>
            <a:ext cx="1514537" cy="12027"/>
          </a:xfrm>
          <a:prstGeom prst="straightConnector1">
            <a:avLst/>
          </a:prstGeom>
          <a:ln w="571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상자 16">
            <a:extLst>
              <a:ext uri="{FF2B5EF4-FFF2-40B4-BE49-F238E27FC236}">
                <a16:creationId xmlns:a16="http://schemas.microsoft.com/office/drawing/2014/main" id="{AFF364B3-2573-CF4E-8214-3FE18EBB679D}"/>
              </a:ext>
            </a:extLst>
          </p:cNvPr>
          <p:cNvSpPr txBox="1">
            <a:spLocks/>
          </p:cNvSpPr>
          <p:nvPr/>
        </p:nvSpPr>
        <p:spPr>
          <a:xfrm>
            <a:off x="3287251" y="3729969"/>
            <a:ext cx="1743710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 Semilight" charset="0"/>
                <a:ea typeface="맑은 고딕 Semilight" charset="0"/>
              </a:rPr>
              <a:t>정보 출력</a:t>
            </a:r>
            <a:endParaRPr lang="ko-KR" altLang="en-US" sz="1400" b="0" strike="noStrike" cap="none" dirty="0">
              <a:latin typeface="맑은 고딕 Semilight" charset="0"/>
              <a:ea typeface="맑은 고딕 Semi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8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2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8789" y="1285863"/>
            <a:ext cx="4894981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B9BD5"/>
                </a:solidFill>
              </a:rPr>
              <a:t>       프로젝트 소개</a:t>
            </a:r>
            <a:endParaRPr lang="en-US" altLang="ko-KR" sz="1600" b="1" dirty="0">
              <a:solidFill>
                <a:srgbClr val="5B9BD5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cxnSp>
        <p:nvCxnSpPr>
          <p:cNvPr id="10" name="직선 연결선 9"/>
          <p:cNvCxnSpPr>
            <a:cxnSpLocks/>
          </p:cNvCxnSpPr>
          <p:nvPr/>
        </p:nvCxnSpPr>
        <p:spPr>
          <a:xfrm>
            <a:off x="18086130" y="4519764"/>
            <a:ext cx="0" cy="80027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D9DFF1D9-AD1E-4933-80E1-66098CF2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460CE67-3E79-449B-8668-54BD9E5A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0D4CCC2-542C-4249-92D6-5D6BD02FA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6" y="2217768"/>
            <a:ext cx="12513496" cy="42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80DB7-FA7D-4B17-B590-E999655AD992}"/>
              </a:ext>
            </a:extLst>
          </p:cNvPr>
          <p:cNvSpPr txBox="1"/>
          <p:nvPr/>
        </p:nvSpPr>
        <p:spPr>
          <a:xfrm>
            <a:off x="3198014" y="255393"/>
            <a:ext cx="50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서비스의 기능과 활용대상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8" name="그림 27" descr="C:/Users/JangSeonghoonJohn/AppData/Roaming/PolarisOffice/ETemp/16012_12501776/fImage140861309358.png">
            <a:extLst>
              <a:ext uri="{FF2B5EF4-FFF2-40B4-BE49-F238E27FC236}">
                <a16:creationId xmlns:a16="http://schemas.microsoft.com/office/drawing/2014/main" id="{D8436B6A-9744-9441-A674-148D448D0C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3" t="1990" r="18250" b="16064"/>
          <a:stretch>
            <a:fillRect/>
          </a:stretch>
        </p:blipFill>
        <p:spPr>
          <a:xfrm>
            <a:off x="5483587" y="3054855"/>
            <a:ext cx="1007745" cy="1270635"/>
          </a:xfrm>
          <a:prstGeom prst="rect">
            <a:avLst/>
          </a:prstGeom>
          <a:noFill/>
        </p:spPr>
      </p:pic>
      <p:pic>
        <p:nvPicPr>
          <p:cNvPr id="34" name="그림 33" descr="C:/Users/JangSeonghoonJohn/AppData/Roaming/PolarisOffice/ETemp/16012_12501776/fImage212471324464.png">
            <a:extLst>
              <a:ext uri="{FF2B5EF4-FFF2-40B4-BE49-F238E27FC236}">
                <a16:creationId xmlns:a16="http://schemas.microsoft.com/office/drawing/2014/main" id="{1C29B328-1531-424D-9FFA-7A79F3CCD0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12020" r="10252" b="29086"/>
          <a:stretch>
            <a:fillRect/>
          </a:stretch>
        </p:blipFill>
        <p:spPr>
          <a:xfrm>
            <a:off x="1348641" y="2996305"/>
            <a:ext cx="1624888" cy="1186312"/>
          </a:xfrm>
          <a:prstGeom prst="rect">
            <a:avLst/>
          </a:prstGeom>
          <a:noFill/>
        </p:spPr>
      </p:pic>
      <p:cxnSp>
        <p:nvCxnSpPr>
          <p:cNvPr id="37" name="도형 42">
            <a:extLst>
              <a:ext uri="{FF2B5EF4-FFF2-40B4-BE49-F238E27FC236}">
                <a16:creationId xmlns:a16="http://schemas.microsoft.com/office/drawing/2014/main" id="{A4F2EFF6-4EB4-0840-86D6-0B3D515CF936}"/>
              </a:ext>
            </a:extLst>
          </p:cNvPr>
          <p:cNvCxnSpPr/>
          <p:nvPr/>
        </p:nvCxnSpPr>
        <p:spPr>
          <a:xfrm>
            <a:off x="7043302" y="3876416"/>
            <a:ext cx="1844790" cy="0"/>
          </a:xfrm>
          <a:prstGeom prst="straightConnector1">
            <a:avLst/>
          </a:prstGeom>
          <a:ln w="571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6">
            <a:extLst>
              <a:ext uri="{FF2B5EF4-FFF2-40B4-BE49-F238E27FC236}">
                <a16:creationId xmlns:a16="http://schemas.microsoft.com/office/drawing/2014/main" id="{AA71B241-9E66-274C-BAD1-02A85EA067BB}"/>
              </a:ext>
            </a:extLst>
          </p:cNvPr>
          <p:cNvCxnSpPr/>
          <p:nvPr/>
        </p:nvCxnSpPr>
        <p:spPr>
          <a:xfrm>
            <a:off x="3377076" y="3482860"/>
            <a:ext cx="1592940" cy="32865"/>
          </a:xfrm>
          <a:prstGeom prst="straightConnector1">
            <a:avLst/>
          </a:prstGeom>
          <a:ln w="571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48">
            <a:extLst>
              <a:ext uri="{FF2B5EF4-FFF2-40B4-BE49-F238E27FC236}">
                <a16:creationId xmlns:a16="http://schemas.microsoft.com/office/drawing/2014/main" id="{A7DDAFE0-DC88-5845-BFB8-CAE3AA6EEAC0}"/>
              </a:ext>
            </a:extLst>
          </p:cNvPr>
          <p:cNvSpPr txBox="1">
            <a:spLocks/>
          </p:cNvSpPr>
          <p:nvPr/>
        </p:nvSpPr>
        <p:spPr>
          <a:xfrm>
            <a:off x="3226941" y="3101171"/>
            <a:ext cx="174307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latin typeface="맑은 고딕 Semilight" charset="0"/>
                <a:ea typeface="맑은 고딕 Semilight" charset="0"/>
              </a:rPr>
              <a:t>후기 작성</a:t>
            </a:r>
          </a:p>
        </p:txBody>
      </p:sp>
      <p:sp>
        <p:nvSpPr>
          <p:cNvPr id="50" name="도형 51">
            <a:extLst>
              <a:ext uri="{FF2B5EF4-FFF2-40B4-BE49-F238E27FC236}">
                <a16:creationId xmlns:a16="http://schemas.microsoft.com/office/drawing/2014/main" id="{C7734BFC-9F6F-AF45-8407-61234AC861A2}"/>
              </a:ext>
            </a:extLst>
          </p:cNvPr>
          <p:cNvSpPr>
            <a:spLocks/>
          </p:cNvSpPr>
          <p:nvPr/>
        </p:nvSpPr>
        <p:spPr>
          <a:xfrm>
            <a:off x="895739" y="2534025"/>
            <a:ext cx="10860300" cy="2496802"/>
          </a:xfrm>
          <a:prstGeom prst="round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4">
            <a:extLst>
              <a:ext uri="{FF2B5EF4-FFF2-40B4-BE49-F238E27FC236}">
                <a16:creationId xmlns:a16="http://schemas.microsoft.com/office/drawing/2014/main" id="{BF8AA7C0-88AE-1840-AB97-52ED5B690C2F}"/>
              </a:ext>
            </a:extLst>
          </p:cNvPr>
          <p:cNvSpPr txBox="1">
            <a:spLocks/>
          </p:cNvSpPr>
          <p:nvPr/>
        </p:nvSpPr>
        <p:spPr>
          <a:xfrm>
            <a:off x="4837828" y="4396230"/>
            <a:ext cx="19818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 Semilight" charset="0"/>
                <a:ea typeface="맑은 고딕 Semilight" charset="0"/>
              </a:rPr>
              <a:t>어플리케이션</a:t>
            </a:r>
            <a:endParaRPr lang="ko-KR" altLang="en-US" sz="1800" b="0" strike="noStrike" cap="none" dirty="0">
              <a:latin typeface="맑은 고딕 Semilight" charset="0"/>
              <a:ea typeface="맑은 고딕 Semilight" charset="0"/>
            </a:endParaRPr>
          </a:p>
        </p:txBody>
      </p:sp>
      <p:sp>
        <p:nvSpPr>
          <p:cNvPr id="52" name="텍스트 상자 58">
            <a:extLst>
              <a:ext uri="{FF2B5EF4-FFF2-40B4-BE49-F238E27FC236}">
                <a16:creationId xmlns:a16="http://schemas.microsoft.com/office/drawing/2014/main" id="{AECC9606-E078-E24F-882B-F3146343F5EA}"/>
              </a:ext>
            </a:extLst>
          </p:cNvPr>
          <p:cNvSpPr txBox="1">
            <a:spLocks/>
          </p:cNvSpPr>
          <p:nvPr/>
        </p:nvSpPr>
        <p:spPr>
          <a:xfrm>
            <a:off x="4644210" y="2301677"/>
            <a:ext cx="2181860" cy="462280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평가 시스템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53" name="그림 52" descr="C:/Users/JangSeonghoonJohn/AppData/Roaming/PolarisOffice/ETemp/16012_12501776/fImage215781528145.png">
            <a:extLst>
              <a:ext uri="{FF2B5EF4-FFF2-40B4-BE49-F238E27FC236}">
                <a16:creationId xmlns:a16="http://schemas.microsoft.com/office/drawing/2014/main" id="{2949BCBE-8B00-6E4F-9320-CF9FABD0B3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33"/>
          <a:stretch>
            <a:fillRect/>
          </a:stretch>
        </p:blipFill>
        <p:spPr>
          <a:xfrm>
            <a:off x="4665091" y="2354167"/>
            <a:ext cx="415290" cy="329565"/>
          </a:xfrm>
          <a:prstGeom prst="rect">
            <a:avLst/>
          </a:prstGeom>
          <a:noFill/>
        </p:spPr>
      </p:pic>
      <p:sp>
        <p:nvSpPr>
          <p:cNvPr id="57" name="텍스트 상자 52">
            <a:extLst>
              <a:ext uri="{FF2B5EF4-FFF2-40B4-BE49-F238E27FC236}">
                <a16:creationId xmlns:a16="http://schemas.microsoft.com/office/drawing/2014/main" id="{D52D8AC8-69CA-CF4A-83E5-03D35A58FB04}"/>
              </a:ext>
            </a:extLst>
          </p:cNvPr>
          <p:cNvSpPr txBox="1">
            <a:spLocks/>
          </p:cNvSpPr>
          <p:nvPr/>
        </p:nvSpPr>
        <p:spPr>
          <a:xfrm>
            <a:off x="1128471" y="4331266"/>
            <a:ext cx="19818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 Semilight" charset="0"/>
                <a:ea typeface="맑은 고딕 Semilight" charset="0"/>
              </a:rPr>
              <a:t>사용자</a:t>
            </a:r>
            <a:endParaRPr lang="ko-KR" altLang="en-US" sz="1800" b="0" strike="noStrike" cap="none" dirty="0">
              <a:latin typeface="맑은 고딕 Semilight" charset="0"/>
              <a:ea typeface="맑은 고딕 Semilight" charset="0"/>
            </a:endParaRPr>
          </a:p>
        </p:txBody>
      </p:sp>
      <p:pic>
        <p:nvPicPr>
          <p:cNvPr id="58" name="그림 57" descr="C:/Users/JangSeonghoonJohn/AppData/Roaming/PolarisOffice/ETemp/16012_12501776/fImage330011316962.png">
            <a:extLst>
              <a:ext uri="{FF2B5EF4-FFF2-40B4-BE49-F238E27FC236}">
                <a16:creationId xmlns:a16="http://schemas.microsoft.com/office/drawing/2014/main" id="{9E6288EA-195B-EB4C-9EC7-944076476CF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r="6351" b="14481"/>
          <a:stretch>
            <a:fillRect/>
          </a:stretch>
        </p:blipFill>
        <p:spPr>
          <a:xfrm>
            <a:off x="9526848" y="2745957"/>
            <a:ext cx="1641648" cy="1598073"/>
          </a:xfrm>
          <a:prstGeom prst="rect">
            <a:avLst/>
          </a:prstGeom>
          <a:noFill/>
        </p:spPr>
      </p:pic>
      <p:sp>
        <p:nvSpPr>
          <p:cNvPr id="59" name="포인트가 5개인 별[5] 5">
            <a:extLst>
              <a:ext uri="{FF2B5EF4-FFF2-40B4-BE49-F238E27FC236}">
                <a16:creationId xmlns:a16="http://schemas.microsoft.com/office/drawing/2014/main" id="{0ECEF59E-01A1-E343-A627-2CA7DEC412E8}"/>
              </a:ext>
            </a:extLst>
          </p:cNvPr>
          <p:cNvSpPr/>
          <p:nvPr/>
        </p:nvSpPr>
        <p:spPr>
          <a:xfrm>
            <a:off x="9239687" y="3258434"/>
            <a:ext cx="325078" cy="36088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rgbClr val="FFFF00"/>
                </a:solidFill>
              </a:rPr>
              <a:t>ㅊ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60" name="포인트가 5개인 별[5] 107">
            <a:extLst>
              <a:ext uri="{FF2B5EF4-FFF2-40B4-BE49-F238E27FC236}">
                <a16:creationId xmlns:a16="http://schemas.microsoft.com/office/drawing/2014/main" id="{ADBA336D-5853-FA46-BDA6-9DACD8EEC520}"/>
              </a:ext>
            </a:extLst>
          </p:cNvPr>
          <p:cNvSpPr/>
          <p:nvPr/>
        </p:nvSpPr>
        <p:spPr>
          <a:xfrm>
            <a:off x="9392087" y="3410834"/>
            <a:ext cx="325078" cy="36088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rgbClr val="FFFF00"/>
                </a:solidFill>
              </a:rPr>
              <a:t>ㅊ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61" name="포인트가 5개인 별[5] 108">
            <a:extLst>
              <a:ext uri="{FF2B5EF4-FFF2-40B4-BE49-F238E27FC236}">
                <a16:creationId xmlns:a16="http://schemas.microsoft.com/office/drawing/2014/main" id="{6266B88C-F634-DB4F-BDEA-96BF577B79D3}"/>
              </a:ext>
            </a:extLst>
          </p:cNvPr>
          <p:cNvSpPr/>
          <p:nvPr/>
        </p:nvSpPr>
        <p:spPr>
          <a:xfrm>
            <a:off x="9544487" y="3563234"/>
            <a:ext cx="325078" cy="36088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rgbClr val="FFFF00"/>
                </a:solidFill>
              </a:rPr>
              <a:t>ㅊ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62" name="포인트가 5개인 별[5] 109">
            <a:extLst>
              <a:ext uri="{FF2B5EF4-FFF2-40B4-BE49-F238E27FC236}">
                <a16:creationId xmlns:a16="http://schemas.microsoft.com/office/drawing/2014/main" id="{77684F6F-6907-E64A-BDCE-D19400CB66CA}"/>
              </a:ext>
            </a:extLst>
          </p:cNvPr>
          <p:cNvSpPr/>
          <p:nvPr/>
        </p:nvSpPr>
        <p:spPr>
          <a:xfrm>
            <a:off x="9696887" y="3715634"/>
            <a:ext cx="325078" cy="36088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rgbClr val="FFFF00"/>
                </a:solidFill>
              </a:rPr>
              <a:t>ㅊ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63" name="포인트가 5개인 별[5] 110">
            <a:extLst>
              <a:ext uri="{FF2B5EF4-FFF2-40B4-BE49-F238E27FC236}">
                <a16:creationId xmlns:a16="http://schemas.microsoft.com/office/drawing/2014/main" id="{E761092E-9B2A-CA47-A890-CE46C335EDAF}"/>
              </a:ext>
            </a:extLst>
          </p:cNvPr>
          <p:cNvSpPr/>
          <p:nvPr/>
        </p:nvSpPr>
        <p:spPr>
          <a:xfrm>
            <a:off x="9849287" y="3868034"/>
            <a:ext cx="325078" cy="36088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rgbClr val="FFFF00"/>
                </a:solidFill>
              </a:rPr>
              <a:t>ㅊ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0C98E3-F3C7-E342-A274-3B22F998FBD0}"/>
              </a:ext>
            </a:extLst>
          </p:cNvPr>
          <p:cNvSpPr txBox="1"/>
          <p:nvPr/>
        </p:nvSpPr>
        <p:spPr>
          <a:xfrm>
            <a:off x="8964126" y="4325778"/>
            <a:ext cx="279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높은 평가를 </a:t>
            </a:r>
            <a:r>
              <a:rPr kumimoji="1" lang="ko-KR" altLang="en-US"/>
              <a:t>받은 공급자</a:t>
            </a:r>
            <a:endParaRPr kumimoji="1" lang="ko-KR" altLang="en-US" dirty="0"/>
          </a:p>
        </p:txBody>
      </p:sp>
      <p:cxnSp>
        <p:nvCxnSpPr>
          <p:cNvPr id="66" name="도형 10">
            <a:extLst>
              <a:ext uri="{FF2B5EF4-FFF2-40B4-BE49-F238E27FC236}">
                <a16:creationId xmlns:a16="http://schemas.microsoft.com/office/drawing/2014/main" id="{ECA90379-21A8-034E-8C37-A7BB9D8D3341}"/>
              </a:ext>
            </a:extLst>
          </p:cNvPr>
          <p:cNvCxnSpPr/>
          <p:nvPr/>
        </p:nvCxnSpPr>
        <p:spPr>
          <a:xfrm>
            <a:off x="3380237" y="3950849"/>
            <a:ext cx="1514537" cy="12027"/>
          </a:xfrm>
          <a:prstGeom prst="straightConnector1">
            <a:avLst/>
          </a:prstGeom>
          <a:ln w="571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텍스트 상자 45">
            <a:extLst>
              <a:ext uri="{FF2B5EF4-FFF2-40B4-BE49-F238E27FC236}">
                <a16:creationId xmlns:a16="http://schemas.microsoft.com/office/drawing/2014/main" id="{44F814A5-BA43-8544-8EF5-28C8E4CD4674}"/>
              </a:ext>
            </a:extLst>
          </p:cNvPr>
          <p:cNvSpPr txBox="1">
            <a:spLocks/>
          </p:cNvSpPr>
          <p:nvPr/>
        </p:nvSpPr>
        <p:spPr>
          <a:xfrm>
            <a:off x="3246820" y="4105332"/>
            <a:ext cx="1791062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 Semilight" charset="0"/>
                <a:ea typeface="맑은 고딕 Semilight" charset="0"/>
              </a:rPr>
              <a:t>후기를 참고하여</a:t>
            </a:r>
            <a:endParaRPr lang="en-US" altLang="ko-KR" sz="1400" dirty="0">
              <a:latin typeface="맑은 고딕 Semilight" charset="0"/>
              <a:ea typeface="맑은 고딕 Semilight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latin typeface="맑은 고딕 Semilight" charset="0"/>
                <a:ea typeface="맑은 고딕 Semilight" charset="0"/>
              </a:rPr>
              <a:t>거주 공간 선택 가능 </a:t>
            </a:r>
          </a:p>
        </p:txBody>
      </p:sp>
      <p:sp>
        <p:nvSpPr>
          <p:cNvPr id="68" name="텍스트 상자 45">
            <a:extLst>
              <a:ext uri="{FF2B5EF4-FFF2-40B4-BE49-F238E27FC236}">
                <a16:creationId xmlns:a16="http://schemas.microsoft.com/office/drawing/2014/main" id="{44F814A5-BA43-8544-8EF5-28C8E4CD4674}"/>
              </a:ext>
            </a:extLst>
          </p:cNvPr>
          <p:cNvSpPr txBox="1">
            <a:spLocks/>
          </p:cNvSpPr>
          <p:nvPr/>
        </p:nvSpPr>
        <p:spPr>
          <a:xfrm>
            <a:off x="7048529" y="3491602"/>
            <a:ext cx="174307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latin typeface="맑은 고딕 Semilight" charset="0"/>
                <a:ea typeface="맑은 고딕 Semilight" charset="0"/>
              </a:rPr>
              <a:t>평점 및 후기 전달</a:t>
            </a:r>
          </a:p>
        </p:txBody>
      </p:sp>
    </p:spTree>
    <p:extLst>
      <p:ext uri="{BB962C8B-B14F-4D97-AF65-F5344CB8AC3E}">
        <p14:creationId xmlns:p14="http://schemas.microsoft.com/office/powerpoint/2010/main" val="197041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3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8014" y="255393"/>
            <a:ext cx="741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비즈니스 모델</a:t>
            </a: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392428" y="2548345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68789" y="1285863"/>
            <a:ext cx="489498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B9BD5"/>
                </a:solidFill>
              </a:rPr>
              <a:t>       시장세분화</a:t>
            </a:r>
            <a:endParaRPr lang="en-US" altLang="ko-KR" sz="1600" b="1" dirty="0">
              <a:solidFill>
                <a:srgbClr val="5B9BD5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66034FE-B208-4832-9E78-600D10ED7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390" y="13521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3056" y="3026720"/>
            <a:ext cx="48807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위의 표는 단기 임대에 대한 월간 블로그</a:t>
            </a:r>
            <a:r>
              <a:rPr lang="en-US" altLang="ko-KR" sz="1300" dirty="0"/>
              <a:t>,</a:t>
            </a:r>
            <a:r>
              <a:rPr lang="ko-KR" altLang="en-US" sz="1300" dirty="0"/>
              <a:t>카페 </a:t>
            </a:r>
            <a:r>
              <a:rPr lang="ko-KR" altLang="en-US" sz="1300" dirty="0" err="1"/>
              <a:t>발행량을</a:t>
            </a:r>
            <a:r>
              <a:rPr lang="ko-KR" altLang="en-US" sz="1300" dirty="0"/>
              <a:t> 통해서 많은 사람들이 단기 임대를 원하는 것을 확인할 수 있다</a:t>
            </a:r>
            <a:r>
              <a:rPr lang="en-US" altLang="ko-KR" sz="1300" dirty="0"/>
              <a:t>. 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다방에서 조사한 결과 </a:t>
            </a:r>
            <a:r>
              <a:rPr lang="en-US" altLang="ko-KR" sz="1300" dirty="0"/>
              <a:t>2018</a:t>
            </a:r>
            <a:r>
              <a:rPr lang="ko-KR" altLang="en-US" sz="1300" dirty="0"/>
              <a:t>년 서울 대학가 평균 월세는 </a:t>
            </a:r>
            <a:r>
              <a:rPr lang="en-US" altLang="ko-KR" sz="1300" dirty="0"/>
              <a:t>54</a:t>
            </a:r>
            <a:r>
              <a:rPr lang="ko-KR" altLang="en-US" sz="1300" dirty="0"/>
              <a:t>만원이었다</a:t>
            </a:r>
            <a:r>
              <a:rPr lang="en-US" altLang="ko-KR" sz="1300" dirty="0"/>
              <a:t>. </a:t>
            </a:r>
            <a:r>
              <a:rPr lang="ko-KR" altLang="en-US" sz="1300" dirty="0"/>
              <a:t>또한 대표적인 </a:t>
            </a:r>
            <a:r>
              <a:rPr lang="ko-KR" altLang="en-US" sz="1300" dirty="0" err="1"/>
              <a:t>업무지구인</a:t>
            </a:r>
            <a:r>
              <a:rPr lang="ko-KR" altLang="en-US" sz="1300" dirty="0"/>
              <a:t> 강남과</a:t>
            </a:r>
            <a:r>
              <a:rPr lang="en-US" altLang="ko-KR" sz="1300" dirty="0"/>
              <a:t>, </a:t>
            </a:r>
            <a:r>
              <a:rPr lang="ko-KR" altLang="en-US" sz="1300" dirty="0"/>
              <a:t>종로의 평균 월세는 각각 </a:t>
            </a:r>
            <a:r>
              <a:rPr lang="en-US" altLang="ko-KR" sz="1300" dirty="0"/>
              <a:t>59</a:t>
            </a:r>
            <a:r>
              <a:rPr lang="ko-KR" altLang="en-US" sz="1300" dirty="0"/>
              <a:t>만원</a:t>
            </a:r>
            <a:r>
              <a:rPr lang="en-US" altLang="ko-KR" sz="1300" dirty="0"/>
              <a:t>, 55</a:t>
            </a:r>
            <a:r>
              <a:rPr lang="ko-KR" altLang="en-US" sz="1300" dirty="0"/>
              <a:t>만원이었다</a:t>
            </a:r>
            <a:r>
              <a:rPr lang="en-US" altLang="ko-KR" sz="1300" dirty="0"/>
              <a:t>. 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7" y="2124441"/>
            <a:ext cx="59245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8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928</Words>
  <Application>Microsoft Macintosh PowerPoint</Application>
  <PresentationFormat>와이드스크린</PresentationFormat>
  <Paragraphs>205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맑은 고딕</vt:lpstr>
      <vt:lpstr>맑은 고딕 Semilight</vt:lpstr>
      <vt:lpstr>한컴바탕</vt:lpstr>
      <vt:lpstr>휴먼명조</vt:lpstr>
      <vt:lpstr>HCI Poppy</vt:lpstr>
      <vt:lpstr>HUFS L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희균</dc:creator>
  <cp:lastModifiedBy>이태규</cp:lastModifiedBy>
  <cp:revision>106</cp:revision>
  <dcterms:created xsi:type="dcterms:W3CDTF">2018-05-21T07:26:36Z</dcterms:created>
  <dcterms:modified xsi:type="dcterms:W3CDTF">2019-04-19T04:14:22Z</dcterms:modified>
</cp:coreProperties>
</file>