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2"/>
  </p:notesMasterIdLst>
  <p:handoutMasterIdLst>
    <p:handoutMasterId r:id="rId53"/>
  </p:handoutMasterIdLst>
  <p:sldIdLst>
    <p:sldId id="256" r:id="rId2"/>
    <p:sldId id="652" r:id="rId3"/>
    <p:sldId id="650" r:id="rId4"/>
    <p:sldId id="654" r:id="rId5"/>
    <p:sldId id="655" r:id="rId6"/>
    <p:sldId id="656" r:id="rId7"/>
    <p:sldId id="657" r:id="rId8"/>
    <p:sldId id="699" r:id="rId9"/>
    <p:sldId id="653" r:id="rId10"/>
    <p:sldId id="683" r:id="rId11"/>
    <p:sldId id="684" r:id="rId12"/>
    <p:sldId id="686" r:id="rId13"/>
    <p:sldId id="697" r:id="rId14"/>
    <p:sldId id="698" r:id="rId15"/>
    <p:sldId id="696" r:id="rId16"/>
    <p:sldId id="694" r:id="rId17"/>
    <p:sldId id="695" r:id="rId18"/>
    <p:sldId id="692" r:id="rId19"/>
    <p:sldId id="693" r:id="rId20"/>
    <p:sldId id="691" r:id="rId21"/>
    <p:sldId id="690" r:id="rId22"/>
    <p:sldId id="689" r:id="rId23"/>
    <p:sldId id="687" r:id="rId24"/>
    <p:sldId id="688" r:id="rId25"/>
    <p:sldId id="660" r:id="rId26"/>
    <p:sldId id="677" r:id="rId27"/>
    <p:sldId id="678" r:id="rId28"/>
    <p:sldId id="679" r:id="rId29"/>
    <p:sldId id="680" r:id="rId30"/>
    <p:sldId id="681" r:id="rId31"/>
    <p:sldId id="682" r:id="rId32"/>
    <p:sldId id="676" r:id="rId33"/>
    <p:sldId id="670" r:id="rId34"/>
    <p:sldId id="672" r:id="rId35"/>
    <p:sldId id="673" r:id="rId36"/>
    <p:sldId id="674" r:id="rId37"/>
    <p:sldId id="675" r:id="rId38"/>
    <p:sldId id="700" r:id="rId39"/>
    <p:sldId id="661" r:id="rId40"/>
    <p:sldId id="662" r:id="rId41"/>
    <p:sldId id="659" r:id="rId42"/>
    <p:sldId id="663" r:id="rId43"/>
    <p:sldId id="664" r:id="rId44"/>
    <p:sldId id="665" r:id="rId45"/>
    <p:sldId id="666" r:id="rId46"/>
    <p:sldId id="667" r:id="rId47"/>
    <p:sldId id="668" r:id="rId48"/>
    <p:sldId id="669" r:id="rId49"/>
    <p:sldId id="658" r:id="rId50"/>
    <p:sldId id="651"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03" userDrawn="1">
          <p15:clr>
            <a:srgbClr val="A4A3A4"/>
          </p15:clr>
        </p15:guide>
        <p15:guide id="2" pos="455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46"/>
    <a:srgbClr val="4F81BD"/>
    <a:srgbClr val="FAFAFA"/>
    <a:srgbClr val="FDFDFD"/>
    <a:srgbClr val="FAA757"/>
    <a:srgbClr val="3366FF"/>
    <a:srgbClr val="6066C9"/>
    <a:srgbClr val="FFC2C2"/>
    <a:srgbClr val="FE6C76"/>
    <a:srgbClr val="FBA1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945758-CB39-4C63-AC8D-393D28D29407}" v="5" dt="2021-02-14T23:42:01.085"/>
    <p1510:client id="{A10A0AD2-FFCC-4341-A2D5-5F236717D130}" v="1" dt="2021-02-15T04:54:59.710"/>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45" autoAdjust="0"/>
    <p:restoredTop sz="59694" autoAdjust="0"/>
  </p:normalViewPr>
  <p:slideViewPr>
    <p:cSldViewPr snapToGrid="0">
      <p:cViewPr varScale="1">
        <p:scale>
          <a:sx n="68" d="100"/>
          <a:sy n="68" d="100"/>
        </p:scale>
        <p:origin x="3090" y="60"/>
      </p:cViewPr>
      <p:guideLst>
        <p:guide orient="horz" pos="3203"/>
        <p:guide pos="45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1858"/>
    </p:cViewPr>
  </p:sorterViewPr>
  <p:notesViewPr>
    <p:cSldViewPr snapToGrid="0">
      <p:cViewPr varScale="1">
        <p:scale>
          <a:sx n="51" d="100"/>
          <a:sy n="51" d="100"/>
        </p:scale>
        <p:origin x="2692" y="-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wen Noel Newton Fernando" userId="f932e6a7-513b-4f8f-b71e-1f37278898b3" providerId="ADAL" clId="{A10A0AD2-FFCC-4341-A2D5-5F236717D130}"/>
    <pc:docChg chg="custSel modSld">
      <pc:chgData name="Owen Noel Newton Fernando" userId="f932e6a7-513b-4f8f-b71e-1f37278898b3" providerId="ADAL" clId="{A10A0AD2-FFCC-4341-A2D5-5F236717D130}" dt="2021-02-15T04:55:17.015" v="40" actId="729"/>
      <pc:docMkLst>
        <pc:docMk/>
      </pc:docMkLst>
      <pc:sldChg chg="modNotesTx">
        <pc:chgData name="Owen Noel Newton Fernando" userId="f932e6a7-513b-4f8f-b71e-1f37278898b3" providerId="ADAL" clId="{A10A0AD2-FFCC-4341-A2D5-5F236717D130}" dt="2021-02-15T04:51:34.064" v="9" actId="33524"/>
        <pc:sldMkLst>
          <pc:docMk/>
          <pc:sldMk cId="3704112878" sldId="657"/>
        </pc:sldMkLst>
      </pc:sldChg>
      <pc:sldChg chg="modNotesTx">
        <pc:chgData name="Owen Noel Newton Fernando" userId="f932e6a7-513b-4f8f-b71e-1f37278898b3" providerId="ADAL" clId="{A10A0AD2-FFCC-4341-A2D5-5F236717D130}" dt="2021-02-15T04:52:58.182" v="13" actId="33524"/>
        <pc:sldMkLst>
          <pc:docMk/>
          <pc:sldMk cId="1308271861" sldId="666"/>
        </pc:sldMkLst>
      </pc:sldChg>
      <pc:sldChg chg="modNotesTx">
        <pc:chgData name="Owen Noel Newton Fernando" userId="f932e6a7-513b-4f8f-b71e-1f37278898b3" providerId="ADAL" clId="{A10A0AD2-FFCC-4341-A2D5-5F236717D130}" dt="2021-02-15T04:52:50.776" v="12" actId="33524"/>
        <pc:sldMkLst>
          <pc:docMk/>
          <pc:sldMk cId="164327270" sldId="667"/>
        </pc:sldMkLst>
      </pc:sldChg>
      <pc:sldChg chg="mod modShow">
        <pc:chgData name="Owen Noel Newton Fernando" userId="f932e6a7-513b-4f8f-b71e-1f37278898b3" providerId="ADAL" clId="{A10A0AD2-FFCC-4341-A2D5-5F236717D130}" dt="2021-02-15T04:55:17.015" v="40" actId="729"/>
        <pc:sldMkLst>
          <pc:docMk/>
          <pc:sldMk cId="278277216" sldId="696"/>
        </pc:sldMkLst>
      </pc:sldChg>
      <pc:sldChg chg="modSp mod modNotesTx">
        <pc:chgData name="Owen Noel Newton Fernando" userId="f932e6a7-513b-4f8f-b71e-1f37278898b3" providerId="ADAL" clId="{A10A0AD2-FFCC-4341-A2D5-5F236717D130}" dt="2021-02-15T04:55:04.711" v="39" actId="14100"/>
        <pc:sldMkLst>
          <pc:docMk/>
          <pc:sldMk cId="2563713170" sldId="697"/>
        </pc:sldMkLst>
        <pc:spChg chg="mod">
          <ac:chgData name="Owen Noel Newton Fernando" userId="f932e6a7-513b-4f8f-b71e-1f37278898b3" providerId="ADAL" clId="{A10A0AD2-FFCC-4341-A2D5-5F236717D130}" dt="2021-02-15T04:54:53.988" v="37" actId="14100"/>
          <ac:spMkLst>
            <pc:docMk/>
            <pc:sldMk cId="2563713170" sldId="697"/>
            <ac:spMk id="133" creationId="{00000000-0000-0000-0000-000000000000}"/>
          </ac:spMkLst>
        </pc:spChg>
        <pc:spChg chg="mod">
          <ac:chgData name="Owen Noel Newton Fernando" userId="f932e6a7-513b-4f8f-b71e-1f37278898b3" providerId="ADAL" clId="{A10A0AD2-FFCC-4341-A2D5-5F236717D130}" dt="2021-02-15T04:55:04.711" v="39" actId="14100"/>
          <ac:spMkLst>
            <pc:docMk/>
            <pc:sldMk cId="2563713170" sldId="697"/>
            <ac:spMk id="134" creationId="{00000000-0000-0000-0000-000000000000}"/>
          </ac:spMkLst>
        </pc:spChg>
      </pc:sldChg>
      <pc:sldChg chg="modSp mod">
        <pc:chgData name="Owen Noel Newton Fernando" userId="f932e6a7-513b-4f8f-b71e-1f37278898b3" providerId="ADAL" clId="{A10A0AD2-FFCC-4341-A2D5-5F236717D130}" dt="2021-02-15T04:54:30.255" v="35" actId="1035"/>
        <pc:sldMkLst>
          <pc:docMk/>
          <pc:sldMk cId="525980365" sldId="698"/>
        </pc:sldMkLst>
        <pc:spChg chg="mod">
          <ac:chgData name="Owen Noel Newton Fernando" userId="f932e6a7-513b-4f8f-b71e-1f37278898b3" providerId="ADAL" clId="{A10A0AD2-FFCC-4341-A2D5-5F236717D130}" dt="2021-02-15T04:54:30.255" v="35" actId="1035"/>
          <ac:spMkLst>
            <pc:docMk/>
            <pc:sldMk cId="525980365" sldId="698"/>
            <ac:spMk id="3" creationId="{00000000-0000-0000-0000-000000000000}"/>
          </ac:spMkLst>
        </pc:spChg>
        <pc:spChg chg="mod">
          <ac:chgData name="Owen Noel Newton Fernando" userId="f932e6a7-513b-4f8f-b71e-1f37278898b3" providerId="ADAL" clId="{A10A0AD2-FFCC-4341-A2D5-5F236717D130}" dt="2021-02-15T04:54:30.255" v="35" actId="1035"/>
          <ac:spMkLst>
            <pc:docMk/>
            <pc:sldMk cId="525980365" sldId="698"/>
            <ac:spMk id="51" creationId="{00000000-0000-0000-0000-000000000000}"/>
          </ac:spMkLst>
        </pc:spChg>
        <pc:spChg chg="mod">
          <ac:chgData name="Owen Noel Newton Fernando" userId="f932e6a7-513b-4f8f-b71e-1f37278898b3" providerId="ADAL" clId="{A10A0AD2-FFCC-4341-A2D5-5F236717D130}" dt="2021-02-15T04:54:22.671" v="22" actId="1036"/>
          <ac:spMkLst>
            <pc:docMk/>
            <pc:sldMk cId="525980365" sldId="698"/>
            <ac:spMk id="133" creationId="{00000000-0000-0000-0000-000000000000}"/>
          </ac:spMkLst>
        </pc:spChg>
        <pc:spChg chg="mod">
          <ac:chgData name="Owen Noel Newton Fernando" userId="f932e6a7-513b-4f8f-b71e-1f37278898b3" providerId="ADAL" clId="{A10A0AD2-FFCC-4341-A2D5-5F236717D130}" dt="2021-02-15T04:54:16.213" v="18" actId="14100"/>
          <ac:spMkLst>
            <pc:docMk/>
            <pc:sldMk cId="525980365" sldId="698"/>
            <ac:spMk id="134" creationId="{00000000-0000-0000-0000-000000000000}"/>
          </ac:spMkLst>
        </pc:spChg>
      </pc:sldChg>
    </pc:docChg>
  </pc:docChgLst>
  <pc:docChgLst>
    <pc:chgData name="Owen Noel Newton Fernando" userId="f932e6a7-513b-4f8f-b71e-1f37278898b3" providerId="ADAL" clId="{26945758-CB39-4C63-AC8D-393D28D29407}"/>
    <pc:docChg chg="custSel addSld delSld modSld">
      <pc:chgData name="Owen Noel Newton Fernando" userId="f932e6a7-513b-4f8f-b71e-1f37278898b3" providerId="ADAL" clId="{26945758-CB39-4C63-AC8D-393D28D29407}" dt="2021-02-15T03:35:25.557" v="27" actId="47"/>
      <pc:docMkLst>
        <pc:docMk/>
      </pc:docMkLst>
      <pc:sldChg chg="modSp new add del mod">
        <pc:chgData name="Owen Noel Newton Fernando" userId="f932e6a7-513b-4f8f-b71e-1f37278898b3" providerId="ADAL" clId="{26945758-CB39-4C63-AC8D-393D28D29407}" dt="2021-02-15T03:35:25.557" v="27" actId="47"/>
        <pc:sldMkLst>
          <pc:docMk/>
          <pc:sldMk cId="2514106679" sldId="701"/>
        </pc:sldMkLst>
        <pc:spChg chg="mod">
          <ac:chgData name="Owen Noel Newton Fernando" userId="f932e6a7-513b-4f8f-b71e-1f37278898b3" providerId="ADAL" clId="{26945758-CB39-4C63-AC8D-393D28D29407}" dt="2021-02-14T23:42:21.653" v="26" actId="20577"/>
          <ac:spMkLst>
            <pc:docMk/>
            <pc:sldMk cId="2514106679" sldId="701"/>
            <ac:spMk id="2" creationId="{0FFC6EE1-DBE3-47B3-AE17-648EF5E5C825}"/>
          </ac:spMkLst>
        </pc:spChg>
        <pc:spChg chg="mod">
          <ac:chgData name="Owen Noel Newton Fernando" userId="f932e6a7-513b-4f8f-b71e-1f37278898b3" providerId="ADAL" clId="{26945758-CB39-4C63-AC8D-393D28D29407}" dt="2021-02-14T23:42:01.084" v="6" actId="14100"/>
          <ac:spMkLst>
            <pc:docMk/>
            <pc:sldMk cId="2514106679" sldId="701"/>
            <ac:spMk id="3" creationId="{569D8A6B-D249-41D2-ABE3-0168CF385052}"/>
          </ac:spMkLst>
        </pc:spChg>
        <pc:graphicFrameChg chg="mod">
          <ac:chgData name="Owen Noel Newton Fernando" userId="f932e6a7-513b-4f8f-b71e-1f37278898b3" providerId="ADAL" clId="{26945758-CB39-4C63-AC8D-393D28D29407}" dt="2021-02-14T23:42:01.084" v="6" actId="14100"/>
          <ac:graphicFrameMkLst>
            <pc:docMk/>
            <pc:sldMk cId="2514106679" sldId="701"/>
            <ac:graphicFrameMk id="5" creationId="{E4F511C2-20A9-49B6-9375-244CA9EE5E24}"/>
          </ac:graphicFrameMkLst>
        </pc:graphicFrameChg>
      </pc:sldChg>
      <pc:sldChg chg="addSp">
        <pc:chgData name="Owen Noel Newton Fernando" userId="f932e6a7-513b-4f8f-b71e-1f37278898b3" providerId="ADAL" clId="{26945758-CB39-4C63-AC8D-393D28D29407}" dt="2021-02-14T23:41:38.269" v="1"/>
        <pc:sldMkLst>
          <pc:docMk/>
          <pc:sldMk cId="2962609942" sldId="701"/>
        </pc:sldMkLst>
        <pc:spChg chg="add">
          <ac:chgData name="Owen Noel Newton Fernando" userId="f932e6a7-513b-4f8f-b71e-1f37278898b3" providerId="ADAL" clId="{26945758-CB39-4C63-AC8D-393D28D29407}" dt="2021-02-14T23:41:38.269" v="1"/>
          <ac:spMkLst>
            <pc:docMk/>
            <pc:sldMk cId="2962609942" sldId="701"/>
            <ac:spMk id="3" creationId="{569D8A6B-D249-41D2-ABE3-0168CF385052}"/>
          </ac:spMkLst>
        </pc:spChg>
      </pc:sldChg>
    </pc:docChg>
  </pc:docChgLst>
  <pc:docChgLst>
    <pc:chgData name="Owen Noel Newton Fernando" userId="f932e6a7-513b-4f8f-b71e-1f37278898b3" providerId="ADAL" clId="{5BECAB18-4A9A-4F5A-90E3-1C0ACF1AB1CF}"/>
    <pc:docChg chg="undo custSel addSld modSld">
      <pc:chgData name="Owen Noel Newton Fernando" userId="f932e6a7-513b-4f8f-b71e-1f37278898b3" providerId="ADAL" clId="{5BECAB18-4A9A-4F5A-90E3-1C0ACF1AB1CF}" dt="2021-02-10T07:52:13.511" v="38" actId="20577"/>
      <pc:docMkLst>
        <pc:docMk/>
      </pc:docMkLst>
      <pc:sldChg chg="addSp delSp modSp add mod">
        <pc:chgData name="Owen Noel Newton Fernando" userId="f932e6a7-513b-4f8f-b71e-1f37278898b3" providerId="ADAL" clId="{5BECAB18-4A9A-4F5A-90E3-1C0ACF1AB1CF}" dt="2021-02-10T07:52:13.511" v="38" actId="20577"/>
        <pc:sldMkLst>
          <pc:docMk/>
          <pc:sldMk cId="2618409792" sldId="700"/>
        </pc:sldMkLst>
        <pc:spChg chg="mod">
          <ac:chgData name="Owen Noel Newton Fernando" userId="f932e6a7-513b-4f8f-b71e-1f37278898b3" providerId="ADAL" clId="{5BECAB18-4A9A-4F5A-90E3-1C0ACF1AB1CF}" dt="2021-02-10T07:50:58.382" v="10" actId="1076"/>
          <ac:spMkLst>
            <pc:docMk/>
            <pc:sldMk cId="2618409792" sldId="700"/>
            <ac:spMk id="3" creationId="{00000000-0000-0000-0000-000000000000}"/>
          </ac:spMkLst>
        </pc:spChg>
        <pc:spChg chg="mod">
          <ac:chgData name="Owen Noel Newton Fernando" userId="f932e6a7-513b-4f8f-b71e-1f37278898b3" providerId="ADAL" clId="{5BECAB18-4A9A-4F5A-90E3-1C0ACF1AB1CF}" dt="2021-02-10T07:50:43.767" v="5"/>
          <ac:spMkLst>
            <pc:docMk/>
            <pc:sldMk cId="2618409792" sldId="700"/>
            <ac:spMk id="45" creationId="{A7E6EF2B-4C2D-4A61-8DE6-0D5A2A6382A4}"/>
          </ac:spMkLst>
        </pc:spChg>
        <pc:spChg chg="mod">
          <ac:chgData name="Owen Noel Newton Fernando" userId="f932e6a7-513b-4f8f-b71e-1f37278898b3" providerId="ADAL" clId="{5BECAB18-4A9A-4F5A-90E3-1C0ACF1AB1CF}" dt="2021-02-10T07:50:43.767" v="5"/>
          <ac:spMkLst>
            <pc:docMk/>
            <pc:sldMk cId="2618409792" sldId="700"/>
            <ac:spMk id="46" creationId="{ACB9DADA-ADB5-4214-A9BA-352FC26E1771}"/>
          </ac:spMkLst>
        </pc:spChg>
        <pc:spChg chg="mod">
          <ac:chgData name="Owen Noel Newton Fernando" userId="f932e6a7-513b-4f8f-b71e-1f37278898b3" providerId="ADAL" clId="{5BECAB18-4A9A-4F5A-90E3-1C0ACF1AB1CF}" dt="2021-02-10T07:50:43.767" v="5"/>
          <ac:spMkLst>
            <pc:docMk/>
            <pc:sldMk cId="2618409792" sldId="700"/>
            <ac:spMk id="47" creationId="{6079AD79-7165-4A7D-92F8-7E385D7E5056}"/>
          </ac:spMkLst>
        </pc:spChg>
        <pc:spChg chg="mod">
          <ac:chgData name="Owen Noel Newton Fernando" userId="f932e6a7-513b-4f8f-b71e-1f37278898b3" providerId="ADAL" clId="{5BECAB18-4A9A-4F5A-90E3-1C0ACF1AB1CF}" dt="2021-02-10T07:50:43.767" v="5"/>
          <ac:spMkLst>
            <pc:docMk/>
            <pc:sldMk cId="2618409792" sldId="700"/>
            <ac:spMk id="48" creationId="{BE48EEC5-39FE-4D6D-BE20-2FC1445BA39E}"/>
          </ac:spMkLst>
        </pc:spChg>
        <pc:spChg chg="mod">
          <ac:chgData name="Owen Noel Newton Fernando" userId="f932e6a7-513b-4f8f-b71e-1f37278898b3" providerId="ADAL" clId="{5BECAB18-4A9A-4F5A-90E3-1C0ACF1AB1CF}" dt="2021-02-10T07:50:43.767" v="5"/>
          <ac:spMkLst>
            <pc:docMk/>
            <pc:sldMk cId="2618409792" sldId="700"/>
            <ac:spMk id="49" creationId="{B9265907-83D1-4765-9615-1A6DA64033DF}"/>
          </ac:spMkLst>
        </pc:spChg>
        <pc:spChg chg="mod">
          <ac:chgData name="Owen Noel Newton Fernando" userId="f932e6a7-513b-4f8f-b71e-1f37278898b3" providerId="ADAL" clId="{5BECAB18-4A9A-4F5A-90E3-1C0ACF1AB1CF}" dt="2021-02-10T07:50:43.767" v="5"/>
          <ac:spMkLst>
            <pc:docMk/>
            <pc:sldMk cId="2618409792" sldId="700"/>
            <ac:spMk id="50" creationId="{807B7846-E1B6-4E8C-9FF1-4B719CD675F4}"/>
          </ac:spMkLst>
        </pc:spChg>
        <pc:spChg chg="mod">
          <ac:chgData name="Owen Noel Newton Fernando" userId="f932e6a7-513b-4f8f-b71e-1f37278898b3" providerId="ADAL" clId="{5BECAB18-4A9A-4F5A-90E3-1C0ACF1AB1CF}" dt="2021-02-10T07:50:43.767" v="5"/>
          <ac:spMkLst>
            <pc:docMk/>
            <pc:sldMk cId="2618409792" sldId="700"/>
            <ac:spMk id="51" creationId="{19323963-E09B-437F-B4BC-B10C3587837D}"/>
          </ac:spMkLst>
        </pc:spChg>
        <pc:spChg chg="mod">
          <ac:chgData name="Owen Noel Newton Fernando" userId="f932e6a7-513b-4f8f-b71e-1f37278898b3" providerId="ADAL" clId="{5BECAB18-4A9A-4F5A-90E3-1C0ACF1AB1CF}" dt="2021-02-10T07:50:43.767" v="5"/>
          <ac:spMkLst>
            <pc:docMk/>
            <pc:sldMk cId="2618409792" sldId="700"/>
            <ac:spMk id="52" creationId="{CCFAC5FE-836F-41A8-A035-2BE5B701E97B}"/>
          </ac:spMkLst>
        </pc:spChg>
        <pc:spChg chg="mod">
          <ac:chgData name="Owen Noel Newton Fernando" userId="f932e6a7-513b-4f8f-b71e-1f37278898b3" providerId="ADAL" clId="{5BECAB18-4A9A-4F5A-90E3-1C0ACF1AB1CF}" dt="2021-02-10T07:51:37.551" v="32" actId="1076"/>
          <ac:spMkLst>
            <pc:docMk/>
            <pc:sldMk cId="2618409792" sldId="700"/>
            <ac:spMk id="53" creationId="{00000000-0000-0000-0000-000000000000}"/>
          </ac:spMkLst>
        </pc:spChg>
        <pc:spChg chg="mod">
          <ac:chgData name="Owen Noel Newton Fernando" userId="f932e6a7-513b-4f8f-b71e-1f37278898b3" providerId="ADAL" clId="{5BECAB18-4A9A-4F5A-90E3-1C0ACF1AB1CF}" dt="2021-02-10T07:51:43.035" v="33" actId="1076"/>
          <ac:spMkLst>
            <pc:docMk/>
            <pc:sldMk cId="2618409792" sldId="700"/>
            <ac:spMk id="54" creationId="{00000000-0000-0000-0000-000000000000}"/>
          </ac:spMkLst>
        </pc:spChg>
        <pc:spChg chg="mod">
          <ac:chgData name="Owen Noel Newton Fernando" userId="f932e6a7-513b-4f8f-b71e-1f37278898b3" providerId="ADAL" clId="{5BECAB18-4A9A-4F5A-90E3-1C0ACF1AB1CF}" dt="2021-02-10T07:50:43.767" v="5"/>
          <ac:spMkLst>
            <pc:docMk/>
            <pc:sldMk cId="2618409792" sldId="700"/>
            <ac:spMk id="56" creationId="{A4044B84-49B2-4A3C-B3D8-99F77BFBB089}"/>
          </ac:spMkLst>
        </pc:spChg>
        <pc:spChg chg="mod">
          <ac:chgData name="Owen Noel Newton Fernando" userId="f932e6a7-513b-4f8f-b71e-1f37278898b3" providerId="ADAL" clId="{5BECAB18-4A9A-4F5A-90E3-1C0ACF1AB1CF}" dt="2021-02-10T07:50:43.767" v="5"/>
          <ac:spMkLst>
            <pc:docMk/>
            <pc:sldMk cId="2618409792" sldId="700"/>
            <ac:spMk id="57" creationId="{29D989DC-384C-4B8F-8DA9-8B81DDD8E927}"/>
          </ac:spMkLst>
        </pc:spChg>
        <pc:spChg chg="mod">
          <ac:chgData name="Owen Noel Newton Fernando" userId="f932e6a7-513b-4f8f-b71e-1f37278898b3" providerId="ADAL" clId="{5BECAB18-4A9A-4F5A-90E3-1C0ACF1AB1CF}" dt="2021-02-10T07:50:43.767" v="5"/>
          <ac:spMkLst>
            <pc:docMk/>
            <pc:sldMk cId="2618409792" sldId="700"/>
            <ac:spMk id="58" creationId="{65B9CA69-4BF6-452B-AE28-D67484B1A763}"/>
          </ac:spMkLst>
        </pc:spChg>
        <pc:spChg chg="mod">
          <ac:chgData name="Owen Noel Newton Fernando" userId="f932e6a7-513b-4f8f-b71e-1f37278898b3" providerId="ADAL" clId="{5BECAB18-4A9A-4F5A-90E3-1C0ACF1AB1CF}" dt="2021-02-10T07:50:43.767" v="5"/>
          <ac:spMkLst>
            <pc:docMk/>
            <pc:sldMk cId="2618409792" sldId="700"/>
            <ac:spMk id="59" creationId="{FC2B5F00-055A-4426-90BA-C9A7E1DC080D}"/>
          </ac:spMkLst>
        </pc:spChg>
        <pc:spChg chg="mod">
          <ac:chgData name="Owen Noel Newton Fernando" userId="f932e6a7-513b-4f8f-b71e-1f37278898b3" providerId="ADAL" clId="{5BECAB18-4A9A-4F5A-90E3-1C0ACF1AB1CF}" dt="2021-02-10T07:50:43.767" v="5"/>
          <ac:spMkLst>
            <pc:docMk/>
            <pc:sldMk cId="2618409792" sldId="700"/>
            <ac:spMk id="60" creationId="{D50F2F06-D25B-4135-B1C7-037854F23F1E}"/>
          </ac:spMkLst>
        </pc:spChg>
        <pc:spChg chg="mod">
          <ac:chgData name="Owen Noel Newton Fernando" userId="f932e6a7-513b-4f8f-b71e-1f37278898b3" providerId="ADAL" clId="{5BECAB18-4A9A-4F5A-90E3-1C0ACF1AB1CF}" dt="2021-02-10T07:50:43.767" v="5"/>
          <ac:spMkLst>
            <pc:docMk/>
            <pc:sldMk cId="2618409792" sldId="700"/>
            <ac:spMk id="61" creationId="{C6E1D36D-C5AD-4B7B-A37E-3F79D538D0CB}"/>
          </ac:spMkLst>
        </pc:spChg>
        <pc:spChg chg="mod">
          <ac:chgData name="Owen Noel Newton Fernando" userId="f932e6a7-513b-4f8f-b71e-1f37278898b3" providerId="ADAL" clId="{5BECAB18-4A9A-4F5A-90E3-1C0ACF1AB1CF}" dt="2021-02-10T07:50:43.767" v="5"/>
          <ac:spMkLst>
            <pc:docMk/>
            <pc:sldMk cId="2618409792" sldId="700"/>
            <ac:spMk id="62" creationId="{44E41529-F0CA-45F3-B69B-001C5DA58338}"/>
          </ac:spMkLst>
        </pc:spChg>
        <pc:spChg chg="mod">
          <ac:chgData name="Owen Noel Newton Fernando" userId="f932e6a7-513b-4f8f-b71e-1f37278898b3" providerId="ADAL" clId="{5BECAB18-4A9A-4F5A-90E3-1C0ACF1AB1CF}" dt="2021-02-10T07:50:43.767" v="5"/>
          <ac:spMkLst>
            <pc:docMk/>
            <pc:sldMk cId="2618409792" sldId="700"/>
            <ac:spMk id="63" creationId="{C5A0B32B-F11A-4678-9A47-0867B8432C55}"/>
          </ac:spMkLst>
        </pc:spChg>
        <pc:spChg chg="mod">
          <ac:chgData name="Owen Noel Newton Fernando" userId="f932e6a7-513b-4f8f-b71e-1f37278898b3" providerId="ADAL" clId="{5BECAB18-4A9A-4F5A-90E3-1C0ACF1AB1CF}" dt="2021-02-10T07:50:43.767" v="5"/>
          <ac:spMkLst>
            <pc:docMk/>
            <pc:sldMk cId="2618409792" sldId="700"/>
            <ac:spMk id="64" creationId="{A17515BE-F1ED-40C8-82F8-6201DDDB2463}"/>
          </ac:spMkLst>
        </pc:spChg>
        <pc:spChg chg="mod">
          <ac:chgData name="Owen Noel Newton Fernando" userId="f932e6a7-513b-4f8f-b71e-1f37278898b3" providerId="ADAL" clId="{5BECAB18-4A9A-4F5A-90E3-1C0ACF1AB1CF}" dt="2021-02-10T07:50:43.767" v="5"/>
          <ac:spMkLst>
            <pc:docMk/>
            <pc:sldMk cId="2618409792" sldId="700"/>
            <ac:spMk id="65" creationId="{4236754B-8F0B-4CE6-B8A9-4488B0F34430}"/>
          </ac:spMkLst>
        </pc:spChg>
        <pc:spChg chg="mod">
          <ac:chgData name="Owen Noel Newton Fernando" userId="f932e6a7-513b-4f8f-b71e-1f37278898b3" providerId="ADAL" clId="{5BECAB18-4A9A-4F5A-90E3-1C0ACF1AB1CF}" dt="2021-02-10T07:50:43.767" v="5"/>
          <ac:spMkLst>
            <pc:docMk/>
            <pc:sldMk cId="2618409792" sldId="700"/>
            <ac:spMk id="66" creationId="{ECE610B8-3392-4F75-AE85-3880E15C29E6}"/>
          </ac:spMkLst>
        </pc:spChg>
        <pc:spChg chg="mod">
          <ac:chgData name="Owen Noel Newton Fernando" userId="f932e6a7-513b-4f8f-b71e-1f37278898b3" providerId="ADAL" clId="{5BECAB18-4A9A-4F5A-90E3-1C0ACF1AB1CF}" dt="2021-02-10T07:50:43.767" v="5"/>
          <ac:spMkLst>
            <pc:docMk/>
            <pc:sldMk cId="2618409792" sldId="700"/>
            <ac:spMk id="67" creationId="{7871A0A5-926C-4C9C-A080-5B9CA13E8AF5}"/>
          </ac:spMkLst>
        </pc:spChg>
        <pc:spChg chg="mod">
          <ac:chgData name="Owen Noel Newton Fernando" userId="f932e6a7-513b-4f8f-b71e-1f37278898b3" providerId="ADAL" clId="{5BECAB18-4A9A-4F5A-90E3-1C0ACF1AB1CF}" dt="2021-02-10T07:50:43.767" v="5"/>
          <ac:spMkLst>
            <pc:docMk/>
            <pc:sldMk cId="2618409792" sldId="700"/>
            <ac:spMk id="68" creationId="{2B8E38D3-904E-4C60-B1B4-FC6BD6C5C4C0}"/>
          </ac:spMkLst>
        </pc:spChg>
        <pc:spChg chg="mod">
          <ac:chgData name="Owen Noel Newton Fernando" userId="f932e6a7-513b-4f8f-b71e-1f37278898b3" providerId="ADAL" clId="{5BECAB18-4A9A-4F5A-90E3-1C0ACF1AB1CF}" dt="2021-02-10T07:50:43.767" v="5"/>
          <ac:spMkLst>
            <pc:docMk/>
            <pc:sldMk cId="2618409792" sldId="700"/>
            <ac:spMk id="69" creationId="{2F113A0F-A517-479F-958B-CBA74A065ACD}"/>
          </ac:spMkLst>
        </pc:spChg>
        <pc:spChg chg="mod">
          <ac:chgData name="Owen Noel Newton Fernando" userId="f932e6a7-513b-4f8f-b71e-1f37278898b3" providerId="ADAL" clId="{5BECAB18-4A9A-4F5A-90E3-1C0ACF1AB1CF}" dt="2021-02-10T07:50:43.767" v="5"/>
          <ac:spMkLst>
            <pc:docMk/>
            <pc:sldMk cId="2618409792" sldId="700"/>
            <ac:spMk id="70" creationId="{54EFEE31-5179-4845-8AF3-47CF84D7F08E}"/>
          </ac:spMkLst>
        </pc:spChg>
        <pc:spChg chg="mod">
          <ac:chgData name="Owen Noel Newton Fernando" userId="f932e6a7-513b-4f8f-b71e-1f37278898b3" providerId="ADAL" clId="{5BECAB18-4A9A-4F5A-90E3-1C0ACF1AB1CF}" dt="2021-02-10T07:50:43.767" v="5"/>
          <ac:spMkLst>
            <pc:docMk/>
            <pc:sldMk cId="2618409792" sldId="700"/>
            <ac:spMk id="71" creationId="{106A4EBA-6B7B-494E-A600-9A7F91B2DC88}"/>
          </ac:spMkLst>
        </pc:spChg>
        <pc:spChg chg="add mod">
          <ac:chgData name="Owen Noel Newton Fernando" userId="f932e6a7-513b-4f8f-b71e-1f37278898b3" providerId="ADAL" clId="{5BECAB18-4A9A-4F5A-90E3-1C0ACF1AB1CF}" dt="2021-02-10T07:51:28.381" v="30" actId="1076"/>
          <ac:spMkLst>
            <pc:docMk/>
            <pc:sldMk cId="2618409792" sldId="700"/>
            <ac:spMk id="83" creationId="{566A871C-A125-4F74-94A6-8EC45DD6634D}"/>
          </ac:spMkLst>
        </pc:spChg>
        <pc:spChg chg="add mod">
          <ac:chgData name="Owen Noel Newton Fernando" userId="f932e6a7-513b-4f8f-b71e-1f37278898b3" providerId="ADAL" clId="{5BECAB18-4A9A-4F5A-90E3-1C0ACF1AB1CF}" dt="2021-02-10T07:52:13.511" v="38" actId="20577"/>
          <ac:spMkLst>
            <pc:docMk/>
            <pc:sldMk cId="2618409792" sldId="700"/>
            <ac:spMk id="85" creationId="{A3FD878D-B1B3-4F55-9B9D-B5DECC4D9A4E}"/>
          </ac:spMkLst>
        </pc:spChg>
        <pc:grpChg chg="add del mod">
          <ac:chgData name="Owen Noel Newton Fernando" userId="f932e6a7-513b-4f8f-b71e-1f37278898b3" providerId="ADAL" clId="{5BECAB18-4A9A-4F5A-90E3-1C0ACF1AB1CF}" dt="2021-02-10T07:50:45.984" v="6"/>
          <ac:grpSpMkLst>
            <pc:docMk/>
            <pc:sldMk cId="2618409792" sldId="700"/>
            <ac:grpSpMk id="44" creationId="{A6B02A1E-5FC6-440C-88B3-1DC1ECBD2D5E}"/>
          </ac:grpSpMkLst>
        </pc:grpChg>
        <pc:cxnChg chg="mod">
          <ac:chgData name="Owen Noel Newton Fernando" userId="f932e6a7-513b-4f8f-b71e-1f37278898b3" providerId="ADAL" clId="{5BECAB18-4A9A-4F5A-90E3-1C0ACF1AB1CF}" dt="2021-02-10T07:51:33.879" v="31" actId="14100"/>
          <ac:cxnSpMkLst>
            <pc:docMk/>
            <pc:sldMk cId="2618409792" sldId="700"/>
            <ac:cxnSpMk id="55" creationId="{00000000-0000-0000-0000-000000000000}"/>
          </ac:cxnSpMkLst>
        </pc:cxnChg>
        <pc:cxnChg chg="mod">
          <ac:chgData name="Owen Noel Newton Fernando" userId="f932e6a7-513b-4f8f-b71e-1f37278898b3" providerId="ADAL" clId="{5BECAB18-4A9A-4F5A-90E3-1C0ACF1AB1CF}" dt="2021-02-10T07:50:43.767" v="5"/>
          <ac:cxnSpMkLst>
            <pc:docMk/>
            <pc:sldMk cId="2618409792" sldId="700"/>
            <ac:cxnSpMk id="72" creationId="{FADAB3D7-8284-47D1-A68E-4E000654EF16}"/>
          </ac:cxnSpMkLst>
        </pc:cxnChg>
        <pc:cxnChg chg="mod">
          <ac:chgData name="Owen Noel Newton Fernando" userId="f932e6a7-513b-4f8f-b71e-1f37278898b3" providerId="ADAL" clId="{5BECAB18-4A9A-4F5A-90E3-1C0ACF1AB1CF}" dt="2021-02-10T07:50:43.767" v="5"/>
          <ac:cxnSpMkLst>
            <pc:docMk/>
            <pc:sldMk cId="2618409792" sldId="700"/>
            <ac:cxnSpMk id="73" creationId="{3ADCBF30-7CAB-438E-8A80-BAC2B082A44A}"/>
          </ac:cxnSpMkLst>
        </pc:cxnChg>
        <pc:cxnChg chg="mod">
          <ac:chgData name="Owen Noel Newton Fernando" userId="f932e6a7-513b-4f8f-b71e-1f37278898b3" providerId="ADAL" clId="{5BECAB18-4A9A-4F5A-90E3-1C0ACF1AB1CF}" dt="2021-02-10T07:50:43.767" v="5"/>
          <ac:cxnSpMkLst>
            <pc:docMk/>
            <pc:sldMk cId="2618409792" sldId="700"/>
            <ac:cxnSpMk id="74" creationId="{4819B69C-911F-4CD2-8E77-3EE5AEA2434F}"/>
          </ac:cxnSpMkLst>
        </pc:cxnChg>
        <pc:cxnChg chg="mod">
          <ac:chgData name="Owen Noel Newton Fernando" userId="f932e6a7-513b-4f8f-b71e-1f37278898b3" providerId="ADAL" clId="{5BECAB18-4A9A-4F5A-90E3-1C0ACF1AB1CF}" dt="2021-02-10T07:50:43.767" v="5"/>
          <ac:cxnSpMkLst>
            <pc:docMk/>
            <pc:sldMk cId="2618409792" sldId="700"/>
            <ac:cxnSpMk id="75" creationId="{66869493-A95D-446C-9FA7-7D5D696E8E26}"/>
          </ac:cxnSpMkLst>
        </pc:cxnChg>
        <pc:cxnChg chg="mod">
          <ac:chgData name="Owen Noel Newton Fernando" userId="f932e6a7-513b-4f8f-b71e-1f37278898b3" providerId="ADAL" clId="{5BECAB18-4A9A-4F5A-90E3-1C0ACF1AB1CF}" dt="2021-02-10T07:50:43.767" v="5"/>
          <ac:cxnSpMkLst>
            <pc:docMk/>
            <pc:sldMk cId="2618409792" sldId="700"/>
            <ac:cxnSpMk id="76" creationId="{D9FA086B-280C-4C5C-85A2-37687D52A017}"/>
          </ac:cxnSpMkLst>
        </pc:cxnChg>
        <pc:cxnChg chg="mod">
          <ac:chgData name="Owen Noel Newton Fernando" userId="f932e6a7-513b-4f8f-b71e-1f37278898b3" providerId="ADAL" clId="{5BECAB18-4A9A-4F5A-90E3-1C0ACF1AB1CF}" dt="2021-02-10T07:50:43.767" v="5"/>
          <ac:cxnSpMkLst>
            <pc:docMk/>
            <pc:sldMk cId="2618409792" sldId="700"/>
            <ac:cxnSpMk id="77" creationId="{B76BF780-5513-4EB9-BEC8-6E40919F3511}"/>
          </ac:cxnSpMkLst>
        </pc:cxnChg>
        <pc:cxnChg chg="mod">
          <ac:chgData name="Owen Noel Newton Fernando" userId="f932e6a7-513b-4f8f-b71e-1f37278898b3" providerId="ADAL" clId="{5BECAB18-4A9A-4F5A-90E3-1C0ACF1AB1CF}" dt="2021-02-10T07:50:43.767" v="5"/>
          <ac:cxnSpMkLst>
            <pc:docMk/>
            <pc:sldMk cId="2618409792" sldId="700"/>
            <ac:cxnSpMk id="78" creationId="{2FA6D433-62C4-4C1D-8296-1ED6AEF42ACB}"/>
          </ac:cxnSpMkLst>
        </pc:cxnChg>
        <pc:cxnChg chg="mod">
          <ac:chgData name="Owen Noel Newton Fernando" userId="f932e6a7-513b-4f8f-b71e-1f37278898b3" providerId="ADAL" clId="{5BECAB18-4A9A-4F5A-90E3-1C0ACF1AB1CF}" dt="2021-02-10T07:50:43.767" v="5"/>
          <ac:cxnSpMkLst>
            <pc:docMk/>
            <pc:sldMk cId="2618409792" sldId="700"/>
            <ac:cxnSpMk id="79" creationId="{91D68641-5971-41FA-97EE-787ED30CFDE4}"/>
          </ac:cxnSpMkLst>
        </pc:cxnChg>
        <pc:cxnChg chg="mod">
          <ac:chgData name="Owen Noel Newton Fernando" userId="f932e6a7-513b-4f8f-b71e-1f37278898b3" providerId="ADAL" clId="{5BECAB18-4A9A-4F5A-90E3-1C0ACF1AB1CF}" dt="2021-02-10T07:50:43.767" v="5"/>
          <ac:cxnSpMkLst>
            <pc:docMk/>
            <pc:sldMk cId="2618409792" sldId="700"/>
            <ac:cxnSpMk id="80" creationId="{73C3E07E-06D4-47BE-AA35-730C2CF18BA2}"/>
          </ac:cxnSpMkLst>
        </pc:cxnChg>
        <pc:cxnChg chg="mod">
          <ac:chgData name="Owen Noel Newton Fernando" userId="f932e6a7-513b-4f8f-b71e-1f37278898b3" providerId="ADAL" clId="{5BECAB18-4A9A-4F5A-90E3-1C0ACF1AB1CF}" dt="2021-02-10T07:50:43.767" v="5"/>
          <ac:cxnSpMkLst>
            <pc:docMk/>
            <pc:sldMk cId="2618409792" sldId="700"/>
            <ac:cxnSpMk id="81" creationId="{0A9A41F2-29B9-4EB4-9452-1E4A83C46919}"/>
          </ac:cxnSpMkLst>
        </pc:cxnChg>
        <pc:cxnChg chg="mod">
          <ac:chgData name="Owen Noel Newton Fernando" userId="f932e6a7-513b-4f8f-b71e-1f37278898b3" providerId="ADAL" clId="{5BECAB18-4A9A-4F5A-90E3-1C0ACF1AB1CF}" dt="2021-02-10T07:50:43.767" v="5"/>
          <ac:cxnSpMkLst>
            <pc:docMk/>
            <pc:sldMk cId="2618409792" sldId="700"/>
            <ac:cxnSpMk id="82" creationId="{882DD3B7-A532-4733-936D-8E49AFD51566}"/>
          </ac:cxnSpMkLst>
        </pc:cxnChg>
        <pc:cxnChg chg="add mod">
          <ac:chgData name="Owen Noel Newton Fernando" userId="f932e6a7-513b-4f8f-b71e-1f37278898b3" providerId="ADAL" clId="{5BECAB18-4A9A-4F5A-90E3-1C0ACF1AB1CF}" dt="2021-02-10T07:51:50.181" v="35" actId="1076"/>
          <ac:cxnSpMkLst>
            <pc:docMk/>
            <pc:sldMk cId="2618409792" sldId="700"/>
            <ac:cxnSpMk id="84" creationId="{3EA6D377-3BED-4BD8-8EC4-9F7861ADC51C}"/>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31FDF5-100E-4A10-900C-8B7ED96D787B}" type="datetimeFigureOut">
              <a:rPr lang="en-GB" smtClean="0"/>
              <a:t>15/02/2021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127259-7AE2-4A84-AF71-5871E78EA8A8}" type="slidenum">
              <a:rPr lang="en-GB" smtClean="0"/>
              <a:t>‹#›</a:t>
            </a:fld>
            <a:endParaRPr lang="en-GB"/>
          </a:p>
        </p:txBody>
      </p:sp>
    </p:spTree>
    <p:extLst>
      <p:ext uri="{BB962C8B-B14F-4D97-AF65-F5344CB8AC3E}">
        <p14:creationId xmlns:p14="http://schemas.microsoft.com/office/powerpoint/2010/main" val="2643809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EEED9-72E5-4845-9609-DE66875C3125}" type="datetimeFigureOut">
              <a:rPr lang="en-GB" smtClean="0"/>
              <a:t>15/02/2021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1AFFA-5214-4CD7-AC14-54BF2F08C1EF}" type="slidenum">
              <a:rPr lang="en-GB" smtClean="0"/>
              <a:t>‹#›</a:t>
            </a:fld>
            <a:endParaRPr lang="en-GB"/>
          </a:p>
        </p:txBody>
      </p:sp>
    </p:spTree>
    <p:extLst>
      <p:ext uri="{BB962C8B-B14F-4D97-AF65-F5344CB8AC3E}">
        <p14:creationId xmlns:p14="http://schemas.microsoft.com/office/powerpoint/2010/main" val="3203855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31AFFA-5214-4CD7-AC14-54BF2F08C1EF}" type="slidenum">
              <a:rPr lang="en-GB" smtClean="0"/>
              <a:t>1</a:t>
            </a:fld>
            <a:endParaRPr lang="en-GB"/>
          </a:p>
        </p:txBody>
      </p:sp>
    </p:spTree>
    <p:extLst>
      <p:ext uri="{BB962C8B-B14F-4D97-AF65-F5344CB8AC3E}">
        <p14:creationId xmlns:p14="http://schemas.microsoft.com/office/powerpoint/2010/main" val="1392353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per the given trees in the slide, the left sided tree is not a binary search tree because it is not satisfying the rule L &lt; C&lt; R. The right sided tree is a binary search tree.</a:t>
            </a:r>
          </a:p>
          <a:p>
            <a:endParaRPr lang="en-SG" dirty="0"/>
          </a:p>
          <a:p>
            <a:r>
              <a:rPr lang="en-GB" dirty="0"/>
              <a:t>If we want to search </a:t>
            </a:r>
            <a:r>
              <a:rPr lang="en-GB" dirty="0" err="1"/>
              <a:t>Irit</a:t>
            </a:r>
            <a:r>
              <a:rPr lang="en-GB" dirty="0"/>
              <a:t>; using a </a:t>
            </a:r>
            <a:r>
              <a:rPr lang="en-GB" dirty="0" err="1"/>
              <a:t>linkedlists</a:t>
            </a:r>
            <a:r>
              <a:rPr lang="en-GB" dirty="0"/>
              <a:t> we have to go through 5 nodes.</a:t>
            </a:r>
          </a:p>
          <a:p>
            <a:endParaRPr lang="en-SG" dirty="0"/>
          </a:p>
          <a:p>
            <a:r>
              <a:rPr lang="en-GB" dirty="0"/>
              <a:t>If we use a binary search tree, we can complete the search using 3 nodes.</a:t>
            </a:r>
          </a:p>
          <a:p>
            <a:endParaRPr lang="en-SG" dirty="0"/>
          </a:p>
          <a:p>
            <a:pPr marL="171450" lvl="0" indent="-171450">
              <a:buFont typeface="Arial" pitchFamily="34" charset="0"/>
              <a:buChar char="•"/>
            </a:pPr>
            <a:r>
              <a:rPr lang="en-GB" dirty="0"/>
              <a:t>First, the root node, ‘Jane’ is not equal to ‘</a:t>
            </a:r>
            <a:r>
              <a:rPr lang="en-GB" dirty="0" err="1"/>
              <a:t>Irit</a:t>
            </a:r>
            <a:r>
              <a:rPr lang="en-GB" dirty="0"/>
              <a:t>’. Since ‘I’ comes before ‘J’ in the alphabet, we have to search ‘</a:t>
            </a:r>
            <a:r>
              <a:rPr lang="en-GB" dirty="0" err="1"/>
              <a:t>Irit</a:t>
            </a:r>
            <a:r>
              <a:rPr lang="en-GB" dirty="0"/>
              <a:t>’ in Jane’s left subtree. Jane’s left subtree ‘Brian’ is not ‘</a:t>
            </a:r>
            <a:r>
              <a:rPr lang="en-GB" dirty="0" err="1"/>
              <a:t>Irit</a:t>
            </a:r>
            <a:r>
              <a:rPr lang="en-GB" dirty="0"/>
              <a:t>’. </a:t>
            </a:r>
          </a:p>
          <a:p>
            <a:pPr marL="171450" lvl="0" indent="-171450">
              <a:buFont typeface="Arial" pitchFamily="34" charset="0"/>
              <a:buChar char="•"/>
            </a:pPr>
            <a:endParaRPr lang="en-GB" dirty="0"/>
          </a:p>
          <a:p>
            <a:pPr marL="171450" lvl="0" indent="-171450">
              <a:buFont typeface="Arial" pitchFamily="34" charset="0"/>
              <a:buChar char="•"/>
            </a:pPr>
            <a:r>
              <a:rPr lang="en-GB" dirty="0"/>
              <a:t>‘I’ comes after ‘B’ therefore we have to search ‘</a:t>
            </a:r>
            <a:r>
              <a:rPr lang="en-GB" dirty="0" err="1"/>
              <a:t>Irit</a:t>
            </a:r>
            <a:r>
              <a:rPr lang="en-GB" dirty="0"/>
              <a:t>’ in Brian’s right subtree. </a:t>
            </a:r>
          </a:p>
          <a:p>
            <a:pPr marL="171450" lvl="0" indent="-171450">
              <a:buFont typeface="Arial" pitchFamily="34" charset="0"/>
              <a:buChar char="•"/>
            </a:pPr>
            <a:endParaRPr lang="en-GB" dirty="0"/>
          </a:p>
          <a:p>
            <a:pPr marL="171450" lvl="0" indent="-171450">
              <a:buFont typeface="Arial" pitchFamily="34" charset="0"/>
              <a:buChar char="•"/>
            </a:pPr>
            <a:r>
              <a:rPr lang="en-GB" dirty="0"/>
              <a:t>Then ‘</a:t>
            </a:r>
            <a:r>
              <a:rPr lang="en-GB" dirty="0" err="1"/>
              <a:t>Irit</a:t>
            </a:r>
            <a:r>
              <a:rPr lang="en-GB" dirty="0"/>
              <a:t>’ is equal to our request.</a:t>
            </a:r>
            <a:r>
              <a:rPr lang="en-SG" dirty="0"/>
              <a:t> </a:t>
            </a:r>
            <a:r>
              <a:rPr lang="en-GB" dirty="0"/>
              <a:t>Using the tree in the left side, if we want to search for Brian we have to go through 5 nodes. But using the binary  search tree.</a:t>
            </a:r>
          </a:p>
          <a:p>
            <a:pPr marL="171450" lvl="0" indent="-171450">
              <a:buFont typeface="Arial" pitchFamily="34" charset="0"/>
              <a:buChar char="•"/>
            </a:pPr>
            <a:endParaRPr lang="en-GB" dirty="0"/>
          </a:p>
          <a:p>
            <a:pPr marL="171450" lvl="0" indent="-171450">
              <a:buFont typeface="Arial" pitchFamily="34" charset="0"/>
              <a:buChar char="•"/>
            </a:pPr>
            <a:r>
              <a:rPr lang="en-GB" dirty="0"/>
              <a:t> We can perform the search using 2 nodes.</a:t>
            </a:r>
            <a:r>
              <a:rPr lang="en-SG" dirty="0"/>
              <a:t> </a:t>
            </a:r>
            <a:r>
              <a:rPr lang="en-GB" dirty="0"/>
              <a:t>Binary search trees are more efficient for the item search. </a:t>
            </a:r>
          </a:p>
          <a:p>
            <a:pPr marL="171450" lvl="0" indent="-171450">
              <a:buFont typeface="Arial" pitchFamily="34" charset="0"/>
              <a:buChar char="•"/>
            </a:pPr>
            <a:endParaRPr lang="en-GB" dirty="0"/>
          </a:p>
          <a:p>
            <a:pPr marL="171450" lvl="0" indent="-171450">
              <a:buFont typeface="Arial" pitchFamily="34" charset="0"/>
              <a:buChar char="•"/>
            </a:pPr>
            <a:r>
              <a:rPr lang="en-GB" dirty="0"/>
              <a:t>Worst case of the given binary search tree is visiting 3 nodes because the given tree has 3 levels.</a:t>
            </a:r>
            <a:endParaRPr lang="en-SG" dirty="0"/>
          </a:p>
          <a:p>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13</a:t>
            </a:fld>
            <a:endParaRPr lang="en-GB"/>
          </a:p>
        </p:txBody>
      </p:sp>
    </p:spTree>
    <p:extLst>
      <p:ext uri="{BB962C8B-B14F-4D97-AF65-F5344CB8AC3E}">
        <p14:creationId xmlns:p14="http://schemas.microsoft.com/office/powerpoint/2010/main" val="3130338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16</a:t>
            </a:fld>
            <a:endParaRPr lang="en-GB"/>
          </a:p>
        </p:txBody>
      </p:sp>
    </p:spTree>
    <p:extLst>
      <p:ext uri="{BB962C8B-B14F-4D97-AF65-F5344CB8AC3E}">
        <p14:creationId xmlns:p14="http://schemas.microsoft.com/office/powerpoint/2010/main" val="347141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 all binary search trees are efficient for searches. </a:t>
            </a:r>
          </a:p>
          <a:p>
            <a:endParaRPr lang="en-GB"/>
          </a:p>
          <a:p>
            <a:r>
              <a:rPr lang="en-GB"/>
              <a:t>For an example, between the given two trees in the slides the left sided tree is a binary search tree with h=2 and efficient for search. </a:t>
            </a:r>
          </a:p>
          <a:p>
            <a:endParaRPr lang="en-GB"/>
          </a:p>
          <a:p>
            <a:r>
              <a:rPr lang="en-GB"/>
              <a:t>But the right sided tree which is also a binary search tree because it satisfy the rules, is not efficient.</a:t>
            </a:r>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17</a:t>
            </a:fld>
            <a:endParaRPr lang="en-GB"/>
          </a:p>
        </p:txBody>
      </p:sp>
    </p:spTree>
    <p:extLst>
      <p:ext uri="{BB962C8B-B14F-4D97-AF65-F5344CB8AC3E}">
        <p14:creationId xmlns:p14="http://schemas.microsoft.com/office/powerpoint/2010/main" val="2928003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18</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r>
              <a:rPr lang="en-GB"/>
              <a:t>According to the game which we discussed in last lecture where we asked several questions to guess a number between 1 and 15, we formed a binary search tree,</a:t>
            </a:r>
            <a:endParaRPr lang="en-SG"/>
          </a:p>
          <a:p>
            <a:endParaRPr lang="en-SG"/>
          </a:p>
          <a:p>
            <a:r>
              <a:rPr lang="en-GB"/>
              <a:t>We have picked the middle number of the range of 1-15 which is 8 and check if it is the correct number. </a:t>
            </a:r>
          </a:p>
          <a:p>
            <a:r>
              <a:rPr lang="en-GB"/>
              <a:t>`</a:t>
            </a:r>
          </a:p>
          <a:p>
            <a:r>
              <a:rPr lang="en-GB"/>
              <a:t>If it is not correct, we hacked whether the correct number is larger than to 8 or smaller than to 8. If it is smaller than 8. </a:t>
            </a:r>
          </a:p>
          <a:p>
            <a:endParaRPr lang="en-GB"/>
          </a:p>
          <a:p>
            <a:r>
              <a:rPr lang="en-GB"/>
              <a:t>We pick the range of 1-8 and get the middle of that range which is 4 and if 4 is not the correct answer we again checked whether the correct number is larger than 4 or smaller than 4 likewise we can continue the questions until we get the correct number.</a:t>
            </a:r>
            <a:endParaRPr lang="en-SG"/>
          </a:p>
          <a:p>
            <a:endParaRPr lang="en-SG"/>
          </a:p>
          <a:p>
            <a:r>
              <a:rPr lang="en-GB"/>
              <a:t>If the correct number is 8, we need to ask only one question. This is the best case.</a:t>
            </a:r>
          </a:p>
          <a:p>
            <a:endParaRPr lang="en-SG"/>
          </a:p>
          <a:p>
            <a:r>
              <a:rPr lang="en-GB"/>
              <a:t>If the correct number is 1, 3, 5, 7, 9, 11, 13, or 15 we need to ask 4 questions. This is the worst case.</a:t>
            </a:r>
            <a:endParaRPr lang="en-SG"/>
          </a:p>
          <a:p>
            <a:endParaRPr lang="en-GB"/>
          </a:p>
          <a:p>
            <a:r>
              <a:rPr lang="en-GB"/>
              <a:t>This is an efficient method to search.</a:t>
            </a:r>
            <a:endParaRPr lang="en-SG"/>
          </a:p>
          <a:p>
            <a:endParaRPr lang="en-SG" dirty="0"/>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15 February 2021</a:t>
            </a:fld>
            <a:endParaRPr lang="en-US" altLang="en-US" sz="1300"/>
          </a:p>
        </p:txBody>
      </p:sp>
    </p:spTree>
    <p:extLst>
      <p:ext uri="{BB962C8B-B14F-4D97-AF65-F5344CB8AC3E}">
        <p14:creationId xmlns:p14="http://schemas.microsoft.com/office/powerpoint/2010/main" val="4067481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19</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15 February 2021</a:t>
            </a:fld>
            <a:endParaRPr lang="en-US" altLang="en-US" sz="1300"/>
          </a:p>
        </p:txBody>
      </p:sp>
    </p:spTree>
    <p:extLst>
      <p:ext uri="{BB962C8B-B14F-4D97-AF65-F5344CB8AC3E}">
        <p14:creationId xmlns:p14="http://schemas.microsoft.com/office/powerpoint/2010/main" val="1294164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20</a:t>
            </a:fld>
            <a:endParaRPr lang="en-GB"/>
          </a:p>
        </p:txBody>
      </p:sp>
    </p:spTree>
    <p:extLst>
      <p:ext uri="{BB962C8B-B14F-4D97-AF65-F5344CB8AC3E}">
        <p14:creationId xmlns:p14="http://schemas.microsoft.com/office/powerpoint/2010/main" val="3999433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For the given first tree using in-order traversal we can output the sequence as;</a:t>
            </a:r>
            <a:endParaRPr lang="en-SG"/>
          </a:p>
          <a:p>
            <a:r>
              <a:rPr lang="en-GB"/>
              <a:t>	A, B, C, D, E, F, G, H and I</a:t>
            </a:r>
            <a:endParaRPr lang="en-SG"/>
          </a:p>
          <a:p>
            <a:endParaRPr lang="en-US"/>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21</a:t>
            </a:fld>
            <a:endParaRPr lang="en-GB"/>
          </a:p>
        </p:txBody>
      </p:sp>
    </p:spTree>
    <p:extLst>
      <p:ext uri="{BB962C8B-B14F-4D97-AF65-F5344CB8AC3E}">
        <p14:creationId xmlns:p14="http://schemas.microsoft.com/office/powerpoint/2010/main" val="1268565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We get a sorted linkedlist if we flatten a binary search tree because we can map binary search tree into a linkedlist as shown in the slide.</a:t>
            </a:r>
            <a:endParaRPr lang="en-SG"/>
          </a:p>
          <a:p>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22</a:t>
            </a:fld>
            <a:endParaRPr lang="en-GB"/>
          </a:p>
        </p:txBody>
      </p:sp>
    </p:spTree>
    <p:extLst>
      <p:ext uri="{BB962C8B-B14F-4D97-AF65-F5344CB8AC3E}">
        <p14:creationId xmlns:p14="http://schemas.microsoft.com/office/powerpoint/2010/main" val="3029726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Binary Search Tree - L&lt; C&lt; R</a:t>
            </a:r>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26</a:t>
            </a:fld>
            <a:endParaRPr lang="en-GB"/>
          </a:p>
        </p:txBody>
      </p:sp>
    </p:spTree>
    <p:extLst>
      <p:ext uri="{BB962C8B-B14F-4D97-AF65-F5344CB8AC3E}">
        <p14:creationId xmlns:p14="http://schemas.microsoft.com/office/powerpoint/2010/main" val="3363962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Binary Search Tree - L&lt; C&lt; R</a:t>
            </a:r>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27</a:t>
            </a:fld>
            <a:endParaRPr lang="en-GB"/>
          </a:p>
        </p:txBody>
      </p:sp>
    </p:spTree>
    <p:extLst>
      <p:ext uri="{BB962C8B-B14F-4D97-AF65-F5344CB8AC3E}">
        <p14:creationId xmlns:p14="http://schemas.microsoft.com/office/powerpoint/2010/main" val="2236105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2</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15 February 2021</a:t>
            </a:fld>
            <a:endParaRPr lang="en-US" altLang="en-US" sz="1300"/>
          </a:p>
        </p:txBody>
      </p:sp>
    </p:spTree>
    <p:extLst>
      <p:ext uri="{BB962C8B-B14F-4D97-AF65-F5344CB8AC3E}">
        <p14:creationId xmlns:p14="http://schemas.microsoft.com/office/powerpoint/2010/main" val="40105667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BST Traversal</a:t>
            </a:r>
          </a:p>
          <a:p>
            <a:endParaRPr lang="en-SG" b="1" u="sng"/>
          </a:p>
          <a:p>
            <a:r>
              <a:rPr lang="en-GB"/>
              <a:t>Using the tree traversal template we can construct the code for BST Traversal.</a:t>
            </a:r>
            <a:endParaRPr lang="en-SG"/>
          </a:p>
          <a:p>
            <a:pPr marL="171450" lvl="0" indent="-171450">
              <a:buFont typeface="Arial" pitchFamily="34" charset="0"/>
              <a:buChar char="•"/>
            </a:pPr>
            <a:r>
              <a:rPr lang="en-GB"/>
              <a:t>After defining the function ‘BSTT’ with a btnode typed pointer and a character typed variable we first check whether the current node is NULL or NOT NULL.</a:t>
            </a:r>
            <a:endParaRPr lang="en-SG"/>
          </a:p>
          <a:p>
            <a:r>
              <a:rPr lang="en-GB"/>
              <a:t>	</a:t>
            </a:r>
          </a:p>
          <a:p>
            <a:r>
              <a:rPr lang="en-GB"/>
              <a:t>	void BSTT ()btnode *cur, char C){</a:t>
            </a:r>
            <a:endParaRPr lang="en-SG"/>
          </a:p>
          <a:p>
            <a:r>
              <a:rPr lang="en-GB"/>
              <a:t>		if (cur==NULL) return;</a:t>
            </a:r>
            <a:endParaRPr lang="en-SG"/>
          </a:p>
          <a:p>
            <a:r>
              <a:rPr lang="en-GB"/>
              <a:t>	}</a:t>
            </a:r>
            <a:endParaRPr lang="en-SG"/>
          </a:p>
          <a:p>
            <a:pPr marL="171450" lvl="0" indent="-171450">
              <a:buFont typeface="Arial" pitchFamily="34" charset="0"/>
              <a:buChar char="•"/>
            </a:pPr>
            <a:r>
              <a:rPr lang="en-GB"/>
              <a:t>If current node is NOT NULL, we check whether the pointer ‘cur’ points at the required node. If ‘yes’ we output a massage and return.</a:t>
            </a:r>
            <a:endParaRPr lang="en-SG"/>
          </a:p>
          <a:p>
            <a:r>
              <a:rPr lang="en-GB"/>
              <a:t>	if (c==cur -&gt; item) {</a:t>
            </a:r>
            <a:endParaRPr lang="en-SG"/>
          </a:p>
          <a:p>
            <a:r>
              <a:rPr lang="en-GB"/>
              <a:t>	printf (“found!\n”); return;</a:t>
            </a:r>
            <a:endParaRPr lang="en-SG"/>
          </a:p>
          <a:p>
            <a:r>
              <a:rPr lang="en-GB"/>
              <a:t>	}</a:t>
            </a:r>
            <a:endParaRPr lang="en-SG"/>
          </a:p>
          <a:p>
            <a:pPr marL="171450" lvl="0" indent="-171450">
              <a:buFont typeface="Arial" pitchFamily="34" charset="0"/>
              <a:buChar char="•"/>
            </a:pPr>
            <a:r>
              <a:rPr lang="en-GB"/>
              <a:t>If the current node is not what we required we check whether C is less than the current item. If it is less than current item, it should be in current item’s left subtree. Therefore we have to move to the left child node.</a:t>
            </a:r>
            <a:endParaRPr lang="en-SG"/>
          </a:p>
          <a:p>
            <a:r>
              <a:rPr lang="en-GB"/>
              <a:t>	if (c&lt; cur -&gt; item)</a:t>
            </a:r>
            <a:endParaRPr lang="en-SG"/>
          </a:p>
          <a:p>
            <a:r>
              <a:rPr lang="en-GB"/>
              <a:t>	BSTT ( cur -&gt; left, C);</a:t>
            </a:r>
          </a:p>
          <a:p>
            <a:endParaRPr lang="en-GB"/>
          </a:p>
          <a:p>
            <a:pPr marL="171450" lvl="0" indent="-171450">
              <a:buFont typeface="Arial" pitchFamily="34" charset="0"/>
              <a:buChar char="•"/>
            </a:pPr>
            <a:r>
              <a:rPr lang="en-GB"/>
              <a:t>Else we have to check the right sub tree.</a:t>
            </a:r>
            <a:endParaRPr lang="en-SG"/>
          </a:p>
          <a:p>
            <a:r>
              <a:rPr lang="en-GB"/>
              <a:t>	else</a:t>
            </a:r>
            <a:endParaRPr lang="en-SG"/>
          </a:p>
          <a:p>
            <a:r>
              <a:rPr lang="en-GB"/>
              <a:t>	BSTT (cur -&gt; right, C);</a:t>
            </a:r>
            <a:endParaRPr lang="en-SG"/>
          </a:p>
          <a:p>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28</a:t>
            </a:fld>
            <a:endParaRPr lang="en-GB"/>
          </a:p>
        </p:txBody>
      </p:sp>
    </p:spTree>
    <p:extLst>
      <p:ext uri="{BB962C8B-B14F-4D97-AF65-F5344CB8AC3E}">
        <p14:creationId xmlns:p14="http://schemas.microsoft.com/office/powerpoint/2010/main" val="209923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For an example, if you want search for ‘B’ in the given binary search tree;</a:t>
            </a:r>
          </a:p>
          <a:p>
            <a:endParaRPr lang="en-SG"/>
          </a:p>
          <a:p>
            <a:pPr marL="171450" lvl="0" indent="-171450">
              <a:buFont typeface="Arial" pitchFamily="34" charset="0"/>
              <a:buChar char="•"/>
            </a:pPr>
            <a:r>
              <a:rPr lang="en-GB"/>
              <a:t>You start with ‘H’ which is the root node.</a:t>
            </a:r>
          </a:p>
          <a:p>
            <a:pPr marL="171450" lvl="0" indent="-171450">
              <a:buFont typeface="Arial" pitchFamily="34" charset="0"/>
              <a:buChar char="•"/>
            </a:pPr>
            <a:endParaRPr lang="en-SG"/>
          </a:p>
          <a:p>
            <a:pPr marL="171450" lvl="0" indent="-171450">
              <a:buFont typeface="Arial" pitchFamily="34" charset="0"/>
              <a:buChar char="•"/>
            </a:pPr>
            <a:r>
              <a:rPr lang="en-GB"/>
              <a:t>Check whether ‘H’ is what we are searching for. Since we are searching for ‘B’, ‘H’ is not the correct node.</a:t>
            </a:r>
          </a:p>
          <a:p>
            <a:pPr marL="171450" lvl="0" indent="-171450">
              <a:buFont typeface="Arial" pitchFamily="34" charset="0"/>
              <a:buChar char="•"/>
            </a:pPr>
            <a:endParaRPr lang="en-SG"/>
          </a:p>
          <a:p>
            <a:pPr marL="171450" lvl="0" indent="-171450">
              <a:buFont typeface="Arial" pitchFamily="34" charset="0"/>
              <a:buChar char="•"/>
            </a:pPr>
            <a:r>
              <a:rPr lang="en-GB"/>
              <a:t>Then we check whether ‘B’ is less than ‘H’. ‘B’ comes before ‘H’ in the alphabet. Therefore ‘B’ &lt; ‘H’. Then we move to the left subtree of ‘H’, which is ‘E’.</a:t>
            </a:r>
          </a:p>
          <a:p>
            <a:pPr marL="171450" lvl="0" indent="-171450">
              <a:buFont typeface="Arial" pitchFamily="34" charset="0"/>
              <a:buChar char="•"/>
            </a:pPr>
            <a:endParaRPr lang="en-SG"/>
          </a:p>
          <a:p>
            <a:pPr marL="171450" lvl="0" indent="-171450">
              <a:buFont typeface="Arial" pitchFamily="34" charset="0"/>
              <a:buChar char="•"/>
            </a:pPr>
            <a:r>
              <a:rPr lang="en-GB"/>
              <a:t>We now check again whether ‘E’ is what we are searching for. Since ‘E’ is not what we want we check whether ‘B’ is less than ‘E’. Since ‘B’ comes before ‘E’ in the alphabet, ‘B’ &lt; ‘E’ Therefore we move to the left child node of ‘E’ which is ‘B’.</a:t>
            </a:r>
          </a:p>
          <a:p>
            <a:pPr marL="171450" lvl="0" indent="-171450">
              <a:buFont typeface="Arial" pitchFamily="34" charset="0"/>
              <a:buChar char="•"/>
            </a:pPr>
            <a:endParaRPr lang="en-SG"/>
          </a:p>
          <a:p>
            <a:pPr marL="171450" lvl="0" indent="-171450">
              <a:buFont typeface="Arial" pitchFamily="34" charset="0"/>
              <a:buChar char="•"/>
            </a:pPr>
            <a:r>
              <a:rPr lang="en-GB"/>
              <a:t>Now we check whether ‘B’ is what we are searching for. Since the answer is ‘yes’, we can print the massage.</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29</a:t>
            </a:fld>
            <a:endParaRPr lang="en-GB"/>
          </a:p>
        </p:txBody>
      </p:sp>
    </p:spTree>
    <p:extLst>
      <p:ext uri="{BB962C8B-B14F-4D97-AF65-F5344CB8AC3E}">
        <p14:creationId xmlns:p14="http://schemas.microsoft.com/office/powerpoint/2010/main" val="3830200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Same process should follow to search node ‘K’. </a:t>
            </a:r>
          </a:p>
          <a:p>
            <a:endParaRPr lang="en-GB"/>
          </a:p>
          <a:p>
            <a:r>
              <a:rPr lang="en-GB"/>
              <a:t>This time ‘K’ comes after ‘H’ in the alphabet ‘K’ is large than ‘H’. </a:t>
            </a:r>
          </a:p>
          <a:p>
            <a:endParaRPr lang="en-GB"/>
          </a:p>
          <a:p>
            <a:r>
              <a:rPr lang="en-GB"/>
              <a:t>Therefore we have to check with right subtree of ‘H’ this time.</a:t>
            </a:r>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30</a:t>
            </a:fld>
            <a:endParaRPr lang="en-GB"/>
          </a:p>
        </p:txBody>
      </p:sp>
    </p:spTree>
    <p:extLst>
      <p:ext uri="{BB962C8B-B14F-4D97-AF65-F5344CB8AC3E}">
        <p14:creationId xmlns:p14="http://schemas.microsoft.com/office/powerpoint/2010/main" val="2895914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What if we remove node ‘D’ and search for it?</a:t>
            </a:r>
          </a:p>
          <a:p>
            <a:endParaRPr lang="en-SG" b="1"/>
          </a:p>
          <a:p>
            <a:r>
              <a:rPr lang="en-GB"/>
              <a:t>We start from the root node ‘H’ and follow the discussed process until ‘C’.</a:t>
            </a:r>
          </a:p>
          <a:p>
            <a:endParaRPr lang="en-GB"/>
          </a:p>
          <a:p>
            <a:r>
              <a:rPr lang="en-GB"/>
              <a:t> Now ‘D’ is larger than ‘C’. Therefore we move from ‘C’ to its right child node. </a:t>
            </a:r>
          </a:p>
          <a:p>
            <a:endParaRPr lang="en-GB"/>
          </a:p>
          <a:p>
            <a:r>
              <a:rPr lang="en-GB"/>
              <a:t>Now the pointer points at an empty node because we have already removed ‘D. </a:t>
            </a:r>
          </a:p>
          <a:p>
            <a:endParaRPr lang="en-GB"/>
          </a:p>
          <a:p>
            <a:r>
              <a:rPr lang="en-GB"/>
              <a:t>Therefore cur==NULL, and we can print a massage.</a:t>
            </a:r>
            <a:endParaRPr lang="en-SG"/>
          </a:p>
          <a:p>
            <a:r>
              <a:rPr lang="en-GB"/>
              <a:t>		if (cur== NULL) { printf (“can’t find!”); return; }</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31</a:t>
            </a:fld>
            <a:endParaRPr lang="en-GB"/>
          </a:p>
        </p:txBody>
      </p:sp>
    </p:spTree>
    <p:extLst>
      <p:ext uri="{BB962C8B-B14F-4D97-AF65-F5344CB8AC3E}">
        <p14:creationId xmlns:p14="http://schemas.microsoft.com/office/powerpoint/2010/main" val="3269403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For the given binary search tree in the slide we try to insert node ‘D’ and still maintain the tree as a binary search tree.</a:t>
            </a:r>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33</a:t>
            </a:fld>
            <a:endParaRPr lang="en-GB"/>
          </a:p>
        </p:txBody>
      </p:sp>
    </p:spTree>
    <p:extLst>
      <p:ext uri="{BB962C8B-B14F-4D97-AF65-F5344CB8AC3E}">
        <p14:creationId xmlns:p14="http://schemas.microsoft.com/office/powerpoint/2010/main" val="1722376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There is only one unique position a node can be inserted in. Therefore there is only one answer.</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34</a:t>
            </a:fld>
            <a:endParaRPr lang="en-GB"/>
          </a:p>
        </p:txBody>
      </p:sp>
    </p:spTree>
    <p:extLst>
      <p:ext uri="{BB962C8B-B14F-4D97-AF65-F5344CB8AC3E}">
        <p14:creationId xmlns:p14="http://schemas.microsoft.com/office/powerpoint/2010/main" val="3069692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Before inserting the node we use Binary Tree Traversal Template to identify the correct empty location for the node.</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35</a:t>
            </a:fld>
            <a:endParaRPr lang="en-GB"/>
          </a:p>
        </p:txBody>
      </p:sp>
    </p:spTree>
    <p:extLst>
      <p:ext uri="{BB962C8B-B14F-4D97-AF65-F5344CB8AC3E}">
        <p14:creationId xmlns:p14="http://schemas.microsoft.com/office/powerpoint/2010/main" val="4245778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Since we are trying to insert node ‘D’. </a:t>
            </a:r>
          </a:p>
          <a:p>
            <a:endParaRPr lang="en-GB"/>
          </a:p>
          <a:p>
            <a:r>
              <a:rPr lang="en-GB"/>
              <a:t>We first traverse the tree for node ‘D’. </a:t>
            </a:r>
          </a:p>
          <a:p>
            <a:endParaRPr lang="en-GB"/>
          </a:p>
          <a:p>
            <a:r>
              <a:rPr lang="en-GB"/>
              <a:t>Once we found that ‘D’ should be inserted as the right child node of ‘C’ because ‘D’ is larger than ‘C’. </a:t>
            </a:r>
          </a:p>
          <a:p>
            <a:endParaRPr lang="en-GB"/>
          </a:p>
          <a:p>
            <a:r>
              <a:rPr lang="en-GB"/>
              <a:t>We can add the node to the BST.</a:t>
            </a:r>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36</a:t>
            </a:fld>
            <a:endParaRPr lang="en-GB"/>
          </a:p>
        </p:txBody>
      </p:sp>
    </p:spTree>
    <p:extLst>
      <p:ext uri="{BB962C8B-B14F-4D97-AF65-F5344CB8AC3E}">
        <p14:creationId xmlns:p14="http://schemas.microsoft.com/office/powerpoint/2010/main" val="2069396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37</a:t>
            </a:fld>
            <a:endParaRPr lang="en-GB"/>
          </a:p>
        </p:txBody>
      </p:sp>
    </p:spTree>
    <p:extLst>
      <p:ext uri="{BB962C8B-B14F-4D97-AF65-F5344CB8AC3E}">
        <p14:creationId xmlns:p14="http://schemas.microsoft.com/office/powerpoint/2010/main" val="376769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38</a:t>
            </a:fld>
            <a:endParaRPr lang="en-GB"/>
          </a:p>
        </p:txBody>
      </p:sp>
    </p:spTree>
    <p:extLst>
      <p:ext uri="{BB962C8B-B14F-4D97-AF65-F5344CB8AC3E}">
        <p14:creationId xmlns:p14="http://schemas.microsoft.com/office/powerpoint/2010/main" val="376769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Item search-linked list</a:t>
            </a:r>
          </a:p>
          <a:p>
            <a:endParaRPr lang="en-GB" b="1" u="sng"/>
          </a:p>
          <a:p>
            <a:r>
              <a:rPr lang="en-GB"/>
              <a:t>As per the given example in the slide, to search ‘Irit’ the ‘cur’ pointer points at nodes starting from index [0] until it points at ‘Irit’. How many nodes are visited during the search?</a:t>
            </a:r>
          </a:p>
          <a:p>
            <a:endParaRPr lang="en-GB"/>
          </a:p>
          <a:p>
            <a:r>
              <a:rPr lang="en-GB"/>
              <a:t>Best case: If we search for ‘john’, we have to point the ‘cur’ only once because ‘jhon’ is the first node. Therefore 1 node is the best case.</a:t>
            </a:r>
          </a:p>
          <a:p>
            <a:endParaRPr lang="en-SG"/>
          </a:p>
          <a:p>
            <a:r>
              <a:rPr lang="en-GB"/>
              <a:t>Worst case: Worst case happens if we search for ‘simon’. Then we have to go through whole list since ‘simon’ is in 7</a:t>
            </a:r>
            <a:r>
              <a:rPr lang="en-GB" baseline="30000"/>
              <a:t>th</a:t>
            </a:r>
            <a:r>
              <a:rPr lang="en-GB"/>
              <a:t> node. Therefore 7 node is the worst case.</a:t>
            </a:r>
          </a:p>
          <a:p>
            <a:endParaRPr lang="en-SG"/>
          </a:p>
          <a:p>
            <a:r>
              <a:rPr lang="en-GB"/>
              <a:t>Average case is; (1+2+3+…+7) / 7 = 4 nodes</a:t>
            </a:r>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4</a:t>
            </a:fld>
            <a:endParaRPr lang="en-GB"/>
          </a:p>
        </p:txBody>
      </p:sp>
    </p:spTree>
    <p:extLst>
      <p:ext uri="{BB962C8B-B14F-4D97-AF65-F5344CB8AC3E}">
        <p14:creationId xmlns:p14="http://schemas.microsoft.com/office/powerpoint/2010/main" val="1324248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There are 3 cases we should consider when we try to remove a node from a BST.</a:t>
            </a:r>
            <a:endParaRPr lang="en-SG"/>
          </a:p>
          <a:p>
            <a:endParaRPr lang="en-SG"/>
          </a:p>
          <a:p>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41</a:t>
            </a:fld>
            <a:endParaRPr lang="en-GB"/>
          </a:p>
        </p:txBody>
      </p:sp>
    </p:spTree>
    <p:extLst>
      <p:ext uri="{BB962C8B-B14F-4D97-AF65-F5344CB8AC3E}">
        <p14:creationId xmlns:p14="http://schemas.microsoft.com/office/powerpoint/2010/main" val="32593805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Case 1: X has no children</a:t>
            </a:r>
            <a:endParaRPr lang="en-SG" b="1"/>
          </a:p>
          <a:p>
            <a:endParaRPr lang="en-GB"/>
          </a:p>
          <a:p>
            <a:r>
              <a:rPr lang="en-GB"/>
              <a:t>If the node which we are trying to remove has no children, or in other world, if we are trying to remove a leaf node, we can just remove the node and the remaining tree is still a BST.</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42</a:t>
            </a:fld>
            <a:endParaRPr lang="en-GB"/>
          </a:p>
        </p:txBody>
      </p:sp>
    </p:spTree>
    <p:extLst>
      <p:ext uri="{BB962C8B-B14F-4D97-AF65-F5344CB8AC3E}">
        <p14:creationId xmlns:p14="http://schemas.microsoft.com/office/powerpoint/2010/main" val="1364164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Case 2: If X has one child Y</a:t>
            </a:r>
          </a:p>
          <a:p>
            <a:endParaRPr lang="en-SG"/>
          </a:p>
          <a:p>
            <a:r>
              <a:rPr lang="en-GB"/>
              <a:t>The nodes coloured in ‘pink’ in the slide has only one child node. </a:t>
            </a:r>
          </a:p>
          <a:p>
            <a:endParaRPr lang="en-GB"/>
          </a:p>
          <a:p>
            <a:r>
              <a:rPr lang="en-GB"/>
              <a:t>For an example if we want to remove node ‘F’ from the BST, we can replace node ‘F’ with node ‘G’ because ‘F’ has only one child which is ‘G’.</a:t>
            </a:r>
          </a:p>
          <a:p>
            <a:endParaRPr lang="en-SG"/>
          </a:p>
          <a:p>
            <a:r>
              <a:rPr lang="en-GB"/>
              <a:t>Same logic can be applied to node ‘L’ and node ‘C’. ‘L’ can be replaced with ‘J’ and ‘C’ and be replaced with ‘D’.</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43</a:t>
            </a:fld>
            <a:endParaRPr lang="en-GB"/>
          </a:p>
        </p:txBody>
      </p:sp>
    </p:spTree>
    <p:extLst>
      <p:ext uri="{BB962C8B-B14F-4D97-AF65-F5344CB8AC3E}">
        <p14:creationId xmlns:p14="http://schemas.microsoft.com/office/powerpoint/2010/main" val="40623844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Case 3: When X has two children </a:t>
            </a:r>
            <a:endParaRPr lang="en-SG" b="1"/>
          </a:p>
          <a:p>
            <a:endParaRPr lang="en-GB"/>
          </a:p>
          <a:p>
            <a:r>
              <a:rPr lang="en-GB"/>
              <a:t>This case is little bit complicated.</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44</a:t>
            </a:fld>
            <a:endParaRPr lang="en-GB"/>
          </a:p>
        </p:txBody>
      </p:sp>
    </p:spTree>
    <p:extLst>
      <p:ext uri="{BB962C8B-B14F-4D97-AF65-F5344CB8AC3E}">
        <p14:creationId xmlns:p14="http://schemas.microsoft.com/office/powerpoint/2010/main" val="14976725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successor of X?</a:t>
            </a:r>
            <a:endParaRPr lang="en-SG" dirty="0"/>
          </a:p>
          <a:p>
            <a:endParaRPr lang="en-GB" dirty="0"/>
          </a:p>
          <a:p>
            <a:r>
              <a:rPr lang="en-GB" dirty="0"/>
              <a:t>For an example, in the given tree, the successor of ‘H’ is ‘I’, because ‘I’ comes immediately after ‘H’ in the sorted list. ‘I’ is the node visited after ‘H’ using in-order traversal also.</a:t>
            </a:r>
          </a:p>
          <a:p>
            <a:endParaRPr lang="en-SG" dirty="0"/>
          </a:p>
          <a:p>
            <a:r>
              <a:rPr lang="en-GB" dirty="0"/>
              <a:t>Now we have to swap ‘H’ with ‘I’ if we want to remove ‘H’, because if we replace the node with its in-order successor, it ensures the BST rule (L &lt; C &lt; R) is maintained.</a:t>
            </a:r>
          </a:p>
          <a:p>
            <a:endParaRPr lang="en-SG" dirty="0"/>
          </a:p>
          <a:p>
            <a:r>
              <a:rPr lang="en-GB" dirty="0"/>
              <a:t>Therefore, first we swap ‘H’ with ‘I’ and then ‘H’ become a leaf node. Now we can apply case 1 which we discussed and remove ‘H’.</a:t>
            </a:r>
          </a:p>
          <a:p>
            <a:endParaRPr lang="en-SG" dirty="0"/>
          </a:p>
          <a:p>
            <a:r>
              <a:rPr lang="en-GB" dirty="0"/>
              <a:t>Now the BST rule is maintained as before.</a:t>
            </a:r>
            <a:endParaRPr lang="en-SG" dirty="0"/>
          </a:p>
          <a:p>
            <a:endParaRPr lang="zh-CN" altLang="en-US" dirty="0"/>
          </a:p>
        </p:txBody>
      </p:sp>
      <p:sp>
        <p:nvSpPr>
          <p:cNvPr id="4" name="Slide Number Placeholder 3"/>
          <p:cNvSpPr>
            <a:spLocks noGrp="1"/>
          </p:cNvSpPr>
          <p:nvPr>
            <p:ph type="sldNum" sz="quarter" idx="10"/>
          </p:nvPr>
        </p:nvSpPr>
        <p:spPr/>
        <p:txBody>
          <a:bodyPr/>
          <a:lstStyle/>
          <a:p>
            <a:fld id="{2031AFFA-5214-4CD7-AC14-54BF2F08C1EF}" type="slidenum">
              <a:rPr lang="en-GB" smtClean="0"/>
              <a:t>45</a:t>
            </a:fld>
            <a:endParaRPr lang="en-GB"/>
          </a:p>
        </p:txBody>
      </p:sp>
    </p:spTree>
    <p:extLst>
      <p:ext uri="{BB962C8B-B14F-4D97-AF65-F5344CB8AC3E}">
        <p14:creationId xmlns:p14="http://schemas.microsoft.com/office/powerpoint/2010/main" val="1341516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discussed in the previous slide, if we want to remove node X which has two children;</a:t>
            </a:r>
            <a:endParaRPr lang="en-SG" dirty="0"/>
          </a:p>
          <a:p>
            <a:pPr lvl="0"/>
            <a:endParaRPr lang="en-GB" dirty="0"/>
          </a:p>
          <a:p>
            <a:pPr marL="171450" lvl="0" indent="-171450">
              <a:buFont typeface="Arial" pitchFamily="34" charset="0"/>
              <a:buChar char="•"/>
            </a:pPr>
            <a:r>
              <a:rPr lang="en-GB" dirty="0"/>
              <a:t>First, we swap X with its successor </a:t>
            </a:r>
            <a:endParaRPr lang="en-SG" dirty="0"/>
          </a:p>
          <a:p>
            <a:pPr marL="171450" lvl="0" indent="-171450">
              <a:buFont typeface="Arial" pitchFamily="34" charset="0"/>
              <a:buChar char="•"/>
            </a:pPr>
            <a:r>
              <a:rPr lang="en-GB" dirty="0"/>
              <a:t>Then perform case 1 or case 2 to remove X.</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46</a:t>
            </a:fld>
            <a:endParaRPr lang="en-GB"/>
          </a:p>
        </p:txBody>
      </p:sp>
    </p:spTree>
    <p:extLst>
      <p:ext uri="{BB962C8B-B14F-4D97-AF65-F5344CB8AC3E}">
        <p14:creationId xmlns:p14="http://schemas.microsoft.com/office/powerpoint/2010/main" val="20480129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a:t>The node immediately after it in the sorted list, or</a:t>
            </a:r>
          </a:p>
          <a:p>
            <a:pPr marL="171450" indent="-171450">
              <a:buFont typeface="Arial" panose="020B0604020202020204" pitchFamily="34" charset="0"/>
              <a:buChar char="•"/>
            </a:pPr>
            <a:r>
              <a:rPr lang="en-SG"/>
              <a:t>The next node visited using an in‐order traversal</a:t>
            </a:r>
          </a:p>
          <a:p>
            <a:endParaRPr lang="en-SG"/>
          </a:p>
          <a:p>
            <a:r>
              <a:rPr lang="en-SG"/>
              <a:t>X has two children, so X’s successor is minimum node in its right subtree.</a:t>
            </a:r>
          </a:p>
          <a:p>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48</a:t>
            </a:fld>
            <a:endParaRPr lang="en-GB"/>
          </a:p>
        </p:txBody>
      </p:sp>
    </p:spTree>
    <p:extLst>
      <p:ext uri="{BB962C8B-B14F-4D97-AF65-F5344CB8AC3E}">
        <p14:creationId xmlns:p14="http://schemas.microsoft.com/office/powerpoint/2010/main" val="38444678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We can swap X with its predecessor instead of the successor as well.</a:t>
            </a:r>
            <a:endParaRPr lang="en-SG"/>
          </a:p>
          <a:p>
            <a:endParaRPr lang="zh-CN" altLang="en-US"/>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49</a:t>
            </a:fld>
            <a:endParaRPr lang="en-GB"/>
          </a:p>
        </p:txBody>
      </p:sp>
    </p:spTree>
    <p:extLst>
      <p:ext uri="{BB962C8B-B14F-4D97-AF65-F5344CB8AC3E}">
        <p14:creationId xmlns:p14="http://schemas.microsoft.com/office/powerpoint/2010/main" val="3311465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Item search-linked list</a:t>
            </a:r>
          </a:p>
          <a:p>
            <a:endParaRPr lang="en-GB" b="1" u="sng"/>
          </a:p>
          <a:p>
            <a:r>
              <a:rPr lang="en-GB"/>
              <a:t>As per the given example in the slide, to search ‘Irit’ the ‘cur’ pointer points at nodes starting from index [0] until it points at ‘Irit’. How many nodes are visited during the search?</a:t>
            </a:r>
          </a:p>
          <a:p>
            <a:endParaRPr lang="en-GB"/>
          </a:p>
          <a:p>
            <a:r>
              <a:rPr lang="en-GB"/>
              <a:t>Best case: If we search for ‘john’, we have to point the ‘cur’ only once because ‘jhon’ is the first node. Therefore 1 node is the best case.</a:t>
            </a:r>
          </a:p>
          <a:p>
            <a:endParaRPr lang="en-SG"/>
          </a:p>
          <a:p>
            <a:r>
              <a:rPr lang="en-GB"/>
              <a:t>Worst case: Worst case happens if we search for ‘simon’. Then we have to go through whole list since ‘simon’ is in 7</a:t>
            </a:r>
            <a:r>
              <a:rPr lang="en-GB" baseline="30000"/>
              <a:t>th</a:t>
            </a:r>
            <a:r>
              <a:rPr lang="en-GB"/>
              <a:t> node. Therefore 7 node is the worst case.</a:t>
            </a:r>
          </a:p>
          <a:p>
            <a:endParaRPr lang="en-SG"/>
          </a:p>
          <a:p>
            <a:r>
              <a:rPr lang="en-GB"/>
              <a:t>Average case is; (1+2+3+…+7) / 7 = 4 nodes</a:t>
            </a:r>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5</a:t>
            </a:fld>
            <a:endParaRPr lang="en-GB"/>
          </a:p>
        </p:txBody>
      </p:sp>
    </p:spTree>
    <p:extLst>
      <p:ext uri="{BB962C8B-B14F-4D97-AF65-F5344CB8AC3E}">
        <p14:creationId xmlns:p14="http://schemas.microsoft.com/office/powerpoint/2010/main" val="2652221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sorting the given list in alphabetical order if we try to search a given name X;</a:t>
            </a:r>
          </a:p>
          <a:p>
            <a:endParaRPr lang="en-GB" dirty="0"/>
          </a:p>
          <a:p>
            <a:pPr marL="171450" lvl="0" indent="-171450">
              <a:buFont typeface="Arial" pitchFamily="34" charset="0"/>
              <a:buChar char="•"/>
            </a:pPr>
            <a:r>
              <a:rPr lang="en-GB" dirty="0"/>
              <a:t>We first have to divide the names into groups</a:t>
            </a:r>
          </a:p>
          <a:p>
            <a:pPr marL="171450" lvl="0" indent="-171450">
              <a:buFont typeface="Arial" pitchFamily="34" charset="0"/>
              <a:buChar char="•"/>
            </a:pPr>
            <a:endParaRPr lang="en-GB" dirty="0"/>
          </a:p>
          <a:p>
            <a:pPr marL="628650" lvl="1" indent="-171450">
              <a:buFont typeface="Arial" pitchFamily="34" charset="0"/>
              <a:buChar char="•"/>
            </a:pPr>
            <a:r>
              <a:rPr lang="en-GB" dirty="0"/>
              <a:t>We can pick a name from the middle; ‘Jane’ and check if X is ‘Jane’. If X!=’Jane’; the X should be in either jane’s left subgroup or in jane’s right subgroup.</a:t>
            </a:r>
          </a:p>
          <a:p>
            <a:pPr marL="628650" lvl="1" indent="-171450">
              <a:buFont typeface="Arial" pitchFamily="34" charset="0"/>
              <a:buChar char="•"/>
            </a:pPr>
            <a:endParaRPr lang="en-SG" dirty="0"/>
          </a:p>
          <a:p>
            <a:pPr marL="628650" lvl="1" indent="-171450">
              <a:buFont typeface="Arial" pitchFamily="34" charset="0"/>
              <a:buChar char="•"/>
            </a:pPr>
            <a:r>
              <a:rPr lang="en-GB" dirty="0"/>
              <a:t>If X is in jane’s left subgroup ; (For the names before jane)</a:t>
            </a:r>
          </a:p>
          <a:p>
            <a:pPr marL="628650" lvl="1" indent="-171450">
              <a:buFont typeface="Arial" pitchFamily="34" charset="0"/>
              <a:buChar char="•"/>
            </a:pPr>
            <a:endParaRPr lang="en-SG" dirty="0"/>
          </a:p>
          <a:p>
            <a:pPr marL="1085850" lvl="2" indent="-171450">
              <a:buFont typeface="Arial" pitchFamily="34" charset="0"/>
              <a:buChar char="•"/>
            </a:pPr>
            <a:r>
              <a:rPr lang="en-GB" dirty="0"/>
              <a:t>Then again, we pick the middle name of the subgroup ‘Brian’ and check whether X is Brian. If not, we have to check whether to search Brian’s left subgroup or Brian’s right subgroup.</a:t>
            </a:r>
          </a:p>
          <a:p>
            <a:pPr lvl="2"/>
            <a:endParaRPr lang="en-SG" dirty="0"/>
          </a:p>
          <a:p>
            <a:pPr marL="628650" lvl="1" indent="-171450">
              <a:buFont typeface="Arial" pitchFamily="34" charset="0"/>
              <a:buChar char="•"/>
            </a:pPr>
            <a:r>
              <a:rPr lang="en-GB" dirty="0"/>
              <a:t>If X is in jane’s right subgroup. (For the names after jane)</a:t>
            </a:r>
          </a:p>
          <a:p>
            <a:pPr marL="628650" lvl="1" indent="-171450">
              <a:buFont typeface="Arial" pitchFamily="34" charset="0"/>
              <a:buChar char="•"/>
            </a:pPr>
            <a:endParaRPr lang="en-SG" dirty="0"/>
          </a:p>
          <a:p>
            <a:pPr marL="1085850" lvl="2" indent="-171450">
              <a:buFont typeface="Arial" pitchFamily="34" charset="0"/>
              <a:buChar char="•"/>
            </a:pPr>
            <a:r>
              <a:rPr lang="en-GB" dirty="0"/>
              <a:t>We pick the middle name of the subgroup which is ‘peter’ and check whether X is Peter. If X is before peter we check with John. Otherwise, we check with Simon.</a:t>
            </a:r>
            <a:endParaRPr lang="en-SG" dirty="0"/>
          </a:p>
          <a:p>
            <a:pPr lvl="0"/>
            <a:endParaRPr lang="en-SG" dirty="0"/>
          </a:p>
          <a:p>
            <a:r>
              <a:rPr lang="en-GB" dirty="0"/>
              <a:t>This is actually a </a:t>
            </a:r>
            <a:r>
              <a:rPr lang="en-GB" u="sng" dirty="0"/>
              <a:t>binary search tree</a:t>
            </a:r>
            <a:endParaRPr lang="en-SG" dirty="0"/>
          </a:p>
          <a:p>
            <a:pPr lvl="0"/>
            <a:endParaRPr lang="en-SG" dirty="0"/>
          </a:p>
          <a:p>
            <a:endParaRPr lang="en-US"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7</a:t>
            </a:fld>
            <a:endParaRPr lang="en-GB"/>
          </a:p>
        </p:txBody>
      </p:sp>
    </p:spTree>
    <p:extLst>
      <p:ext uri="{BB962C8B-B14F-4D97-AF65-F5344CB8AC3E}">
        <p14:creationId xmlns:p14="http://schemas.microsoft.com/office/powerpoint/2010/main" val="2195292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8</a:t>
            </a:fld>
            <a:endParaRPr lang="en-GB"/>
          </a:p>
        </p:txBody>
      </p:sp>
    </p:spTree>
    <p:extLst>
      <p:ext uri="{BB962C8B-B14F-4D97-AF65-F5344CB8AC3E}">
        <p14:creationId xmlns:p14="http://schemas.microsoft.com/office/powerpoint/2010/main" val="2077751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Binary Search Tree - L&lt; C&lt; R</a:t>
            </a:r>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10</a:t>
            </a:fld>
            <a:endParaRPr lang="en-GB"/>
          </a:p>
        </p:txBody>
      </p:sp>
    </p:spTree>
    <p:extLst>
      <p:ext uri="{BB962C8B-B14F-4D97-AF65-F5344CB8AC3E}">
        <p14:creationId xmlns:p14="http://schemas.microsoft.com/office/powerpoint/2010/main" val="316990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Binary Search Tree cannot have duplicate nodes.</a:t>
            </a:r>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11</a:t>
            </a:fld>
            <a:endParaRPr lang="en-GB"/>
          </a:p>
        </p:txBody>
      </p:sp>
    </p:spTree>
    <p:extLst>
      <p:ext uri="{BB962C8B-B14F-4D97-AF65-F5344CB8AC3E}">
        <p14:creationId xmlns:p14="http://schemas.microsoft.com/office/powerpoint/2010/main" val="72128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12</a:t>
            </a:fld>
            <a:endParaRPr lang="en-GB"/>
          </a:p>
        </p:txBody>
      </p:sp>
    </p:spTree>
    <p:extLst>
      <p:ext uri="{BB962C8B-B14F-4D97-AF65-F5344CB8AC3E}">
        <p14:creationId xmlns:p14="http://schemas.microsoft.com/office/powerpoint/2010/main" val="40587692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8" y="0"/>
            <a:ext cx="9151808" cy="6857999"/>
          </a:xfrm>
          <a:prstGeom prst="rect">
            <a:avLst/>
          </a:prstGeom>
          <a:solidFill>
            <a:schemeClr val="tx1">
              <a:alpha val="38000"/>
            </a:schemeClr>
          </a:solidFill>
        </p:spPr>
      </p:pic>
      <p:sp>
        <p:nvSpPr>
          <p:cNvPr id="10" name="Rectangle 9"/>
          <p:cNvSpPr/>
          <p:nvPr userDrawn="1"/>
        </p:nvSpPr>
        <p:spPr>
          <a:xfrm>
            <a:off x="0" y="2052735"/>
            <a:ext cx="9144000" cy="2743201"/>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 y="2006081"/>
            <a:ext cx="7772400" cy="1503881"/>
          </a:xfrm>
        </p:spPr>
        <p:txBody>
          <a:bodyPr anchor="b"/>
          <a:lstStyle>
            <a:lvl1pPr algn="ctr">
              <a:defRPr sz="24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600">
                <a:solidFill>
                  <a:schemeClr val="bg1"/>
                </a:solidFill>
                <a:latin typeface="+mn-lt"/>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6" name="Picture 2" descr="https://lh3.googleusercontent.com/-SopXTghmfjQ/VrwtwwavOXI/AAAAAAAABYw/eA1lMnzRaiU/s512/2016-02-10.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165" y="239571"/>
            <a:ext cx="3094317" cy="1674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605928" y="5973054"/>
            <a:ext cx="7932144" cy="523220"/>
          </a:xfrm>
          <a:prstGeom prst="rect">
            <a:avLst/>
          </a:prstGeom>
          <a:noFill/>
        </p:spPr>
        <p:txBody>
          <a:bodyPr wrap="square" rtlCol="0">
            <a:spAutoFit/>
          </a:bodyPr>
          <a:lstStyle/>
          <a:p>
            <a:pPr algn="ctr"/>
            <a:r>
              <a:rPr lang="en-US" sz="1400" b="1" dirty="0">
                <a:solidFill>
                  <a:schemeClr val="bg1"/>
                </a:solidFill>
                <a:latin typeface="+mj-lt"/>
              </a:rPr>
              <a:t>College of Engineering</a:t>
            </a:r>
          </a:p>
          <a:p>
            <a:pPr algn="ctr"/>
            <a:r>
              <a:rPr lang="en-US" sz="1400" dirty="0">
                <a:solidFill>
                  <a:schemeClr val="bg1"/>
                </a:solidFill>
                <a:latin typeface="+mj-lt"/>
              </a:rPr>
              <a:t>School of Computer Engineering</a:t>
            </a:r>
          </a:p>
        </p:txBody>
      </p:sp>
    </p:spTree>
    <p:extLst>
      <p:ext uri="{BB962C8B-B14F-4D97-AF65-F5344CB8AC3E}">
        <p14:creationId xmlns:p14="http://schemas.microsoft.com/office/powerpoint/2010/main" val="154741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173800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4216169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830953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08" y="0"/>
            <a:ext cx="9151807" cy="6857999"/>
          </a:xfrm>
          <a:prstGeom prst="rect">
            <a:avLst/>
          </a:prstGeom>
          <a:solidFill>
            <a:schemeClr val="tx1">
              <a:alpha val="38000"/>
            </a:schemeClr>
          </a:solidFill>
        </p:spPr>
      </p:pic>
      <p:sp>
        <p:nvSpPr>
          <p:cNvPr id="6" name="Rectangle 5"/>
          <p:cNvSpPr/>
          <p:nvPr userDrawn="1"/>
        </p:nvSpPr>
        <p:spPr>
          <a:xfrm>
            <a:off x="-58608" y="2431973"/>
            <a:ext cx="9244941" cy="1994054"/>
          </a:xfrm>
          <a:prstGeom prst="rect">
            <a:avLst/>
          </a:prstGeom>
          <a:solidFill>
            <a:schemeClr val="tx1">
              <a:alpha val="20000"/>
            </a:schemeClr>
          </a:solidFill>
          <a:ln w="31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defRPr/>
            </a:pPr>
            <a:endParaRPr lang="en-US" altLang="en-US" sz="1350">
              <a:solidFill>
                <a:schemeClr val="bg1"/>
              </a:solidFill>
              <a:latin typeface="Verdana" pitchFamily="34" charset="0"/>
            </a:endParaRPr>
          </a:p>
        </p:txBody>
      </p:sp>
      <p:pic>
        <p:nvPicPr>
          <p:cNvPr id="4" name="Picture 2" descr="https://lh3.googleusercontent.com/-SopXTghmfjQ/VrwtwwavOXI/AAAAAAAABYw/eA1lMnzRaiU/s512/2016-02-10.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165" y="239571"/>
            <a:ext cx="3094317" cy="1674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userDrawn="1"/>
        </p:nvSpPr>
        <p:spPr>
          <a:xfrm>
            <a:off x="605928" y="5973054"/>
            <a:ext cx="7932144" cy="523220"/>
          </a:xfrm>
          <a:prstGeom prst="rect">
            <a:avLst/>
          </a:prstGeom>
          <a:noFill/>
        </p:spPr>
        <p:txBody>
          <a:bodyPr wrap="square" rtlCol="0">
            <a:spAutoFit/>
          </a:bodyPr>
          <a:lstStyle/>
          <a:p>
            <a:pPr algn="ctr"/>
            <a:r>
              <a:rPr lang="en-US" sz="1400" b="1" dirty="0">
                <a:solidFill>
                  <a:schemeClr val="bg1"/>
                </a:solidFill>
                <a:latin typeface="+mj-lt"/>
              </a:rPr>
              <a:t>College of Engineering</a:t>
            </a:r>
          </a:p>
          <a:p>
            <a:pPr algn="ctr"/>
            <a:r>
              <a:rPr lang="en-US" sz="1400" dirty="0">
                <a:solidFill>
                  <a:schemeClr val="bg1"/>
                </a:solidFill>
                <a:latin typeface="+mj-lt"/>
              </a:rPr>
              <a:t>School of Computer Engineering</a:t>
            </a:r>
          </a:p>
        </p:txBody>
      </p:sp>
    </p:spTree>
    <p:extLst>
      <p:ext uri="{BB962C8B-B14F-4D97-AF65-F5344CB8AC3E}">
        <p14:creationId xmlns:p14="http://schemas.microsoft.com/office/powerpoint/2010/main" val="4174095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Font typeface="Arial" panose="020B0604020202020204" pitchFamily="34" charset="0"/>
              <a:buNone/>
              <a:defRPr sz="2200">
                <a:latin typeface="+mn-lt"/>
                <a:ea typeface="Verdana" panose="020B0604030504040204" pitchFamily="34" charset="0"/>
                <a:cs typeface="Verdana" panose="020B0604030504040204" pitchFamily="34" charset="0"/>
              </a:defRPr>
            </a:lvl1pPr>
            <a:lvl2pPr marL="457200" indent="0">
              <a:buFont typeface="Arial" panose="020B0604020202020204" pitchFamily="34" charset="0"/>
              <a:buNone/>
              <a:defRPr sz="2000"/>
            </a:lvl2pPr>
            <a:lvl3pPr marL="914400" indent="0">
              <a:buFont typeface="Arial" panose="020B0604020202020204" pitchFamily="34" charset="0"/>
              <a:buNone/>
              <a:defRPr sz="1800"/>
            </a:lvl3pPr>
            <a:lvl4pPr marL="1371600" indent="0">
              <a:buFont typeface="Arial" panose="020B0604020202020204" pitchFamily="34" charset="0"/>
              <a:buNone/>
              <a:defRPr sz="1600"/>
            </a:lvl4pPr>
            <a:lvl5pPr marL="1828800" indent="0">
              <a:buFont typeface="Arial" panose="020B0604020202020204" pitchFamily="34" charse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9488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245033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7" name="Text Placeholder 2"/>
          <p:cNvSpPr>
            <a:spLocks noGrp="1"/>
          </p:cNvSpPr>
          <p:nvPr>
            <p:ph idx="1"/>
          </p:nvPr>
        </p:nvSpPr>
        <p:spPr>
          <a:xfrm>
            <a:off x="628650" y="920554"/>
            <a:ext cx="7886700" cy="49577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983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164919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1455425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286496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4178526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229178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320888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16" cstate="print">
            <a:extLst>
              <a:ext uri="{28A0092B-C50C-407E-A947-70E740481C1C}">
                <a14:useLocalDpi xmlns:a14="http://schemas.microsoft.com/office/drawing/2010/main" val="0"/>
              </a:ext>
            </a:extLst>
          </a:blip>
          <a:srcRect l="390"/>
          <a:stretch/>
        </p:blipFill>
        <p:spPr>
          <a:xfrm>
            <a:off x="-17417" y="0"/>
            <a:ext cx="9159892" cy="6857999"/>
          </a:xfrm>
          <a:prstGeom prst="rect">
            <a:avLst/>
          </a:prstGeom>
        </p:spPr>
      </p:pic>
      <p:sp>
        <p:nvSpPr>
          <p:cNvPr id="8" name="Rounded Rectangle 3"/>
          <p:cNvSpPr/>
          <p:nvPr userDrawn="1"/>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2" name="Title Placeholder 1"/>
          <p:cNvSpPr>
            <a:spLocks noGrp="1"/>
          </p:cNvSpPr>
          <p:nvPr>
            <p:ph type="title"/>
          </p:nvPr>
        </p:nvSpPr>
        <p:spPr>
          <a:xfrm>
            <a:off x="83976" y="0"/>
            <a:ext cx="8985379" cy="56916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28650" y="920554"/>
            <a:ext cx="7886700" cy="49577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a:spLocks noChangeArrowheads="1"/>
          </p:cNvSpPr>
          <p:nvPr userDrawn="1"/>
        </p:nvSpPr>
        <p:spPr bwMode="auto">
          <a:xfrm>
            <a:off x="2663429" y="6629400"/>
            <a:ext cx="38481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900" b="0" dirty="0">
                <a:solidFill>
                  <a:srgbClr val="474747"/>
                </a:solidFill>
                <a:latin typeface="Verdana" panose="020B0604030504040204" pitchFamily="34" charset="0"/>
                <a:ea typeface="Verdana" panose="020B0604030504040204" pitchFamily="34" charset="0"/>
                <a:cs typeface="Verdana" panose="020B0604030504040204" pitchFamily="34" charset="0"/>
              </a:rPr>
              <a:t>Content Copyright Nanyang Technological University</a:t>
            </a:r>
          </a:p>
        </p:txBody>
      </p:sp>
      <p:sp>
        <p:nvSpPr>
          <p:cNvPr id="10" name="Rectangle 6"/>
          <p:cNvSpPr txBox="1">
            <a:spLocks noChangeArrowheads="1"/>
          </p:cNvSpPr>
          <p:nvPr userDrawn="1"/>
        </p:nvSpPr>
        <p:spPr>
          <a:xfrm>
            <a:off x="7268766" y="6611981"/>
            <a:ext cx="1752600" cy="263525"/>
          </a:xfrm>
          <a:prstGeom prst="rect">
            <a:avLst/>
          </a:prstGeom>
        </p:spPr>
        <p:txBody>
          <a:bodyPr anchor="ct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algn="r" eaLnBrk="1" hangingPunct="1">
              <a:defRPr/>
            </a:pPr>
            <a:fld id="{F46D539D-DEC7-4435-BF19-E7719BE9AEE7}" type="slidenum">
              <a:rPr lang="en-US" altLang="en-US" sz="900" b="0" smtClean="0">
                <a:solidFill>
                  <a:srgbClr val="898989"/>
                </a:solidFill>
                <a:latin typeface="Verdana" panose="020B0604030504040204" pitchFamily="34" charset="0"/>
              </a:rPr>
              <a:pPr algn="r" eaLnBrk="1" hangingPunct="1">
                <a:defRPr/>
              </a:pPr>
              <a:t>‹#›</a:t>
            </a:fld>
            <a:endParaRPr lang="en-US" altLang="en-US" sz="900" b="0">
              <a:solidFill>
                <a:srgbClr val="898989"/>
              </a:solidFill>
              <a:latin typeface="Verdana" panose="020B0604030504040204" pitchFamily="34" charset="0"/>
            </a:endParaRPr>
          </a:p>
        </p:txBody>
      </p:sp>
      <p:sp>
        <p:nvSpPr>
          <p:cNvPr id="11" name="Rectangle 17"/>
          <p:cNvSpPr>
            <a:spLocks noChangeArrowheads="1"/>
          </p:cNvSpPr>
          <p:nvPr userDrawn="1"/>
        </p:nvSpPr>
        <p:spPr bwMode="auto">
          <a:xfrm>
            <a:off x="0" y="6610350"/>
            <a:ext cx="9144000" cy="19050"/>
          </a:xfrm>
          <a:prstGeom prst="rect">
            <a:avLst/>
          </a:prstGeom>
          <a:solidFill>
            <a:schemeClr val="bg2">
              <a:lumMod val="90000"/>
            </a:schemeClr>
          </a:solidFill>
          <a:ln>
            <a:noFill/>
          </a:ln>
        </p:spPr>
        <p:txBody>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sz="1800"/>
          </a:p>
        </p:txBody>
      </p:sp>
    </p:spTree>
    <p:extLst>
      <p:ext uri="{BB962C8B-B14F-4D97-AF65-F5344CB8AC3E}">
        <p14:creationId xmlns:p14="http://schemas.microsoft.com/office/powerpoint/2010/main" val="16858518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ctr" defTabSz="914400" rtl="0" eaLnBrk="1" latinLnBrk="0" hangingPunct="1">
        <a:lnSpc>
          <a:spcPct val="90000"/>
        </a:lnSpc>
        <a:spcBef>
          <a:spcPct val="0"/>
        </a:spcBef>
        <a:buNone/>
        <a:defRPr sz="2000" b="1" kern="1200" cap="all" baseline="0">
          <a:solidFill>
            <a:schemeClr val="bg1"/>
          </a:solidFill>
          <a:latin typeface="+mj-lt"/>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13.xml"/><Relationship Id="rId16" Type="http://schemas.openxmlformats.org/officeDocument/2006/relationships/image" Target="../media/image21.png"/><Relationship Id="rId1" Type="http://schemas.openxmlformats.org/officeDocument/2006/relationships/slideLayout" Target="../slideLayouts/slideLayout14.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a:spLocks noChangeArrowheads="1"/>
          </p:cNvSpPr>
          <p:nvPr/>
        </p:nvSpPr>
        <p:spPr bwMode="auto">
          <a:xfrm>
            <a:off x="0" y="2562765"/>
            <a:ext cx="9151351"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algn="ctr">
              <a:lnSpc>
                <a:spcPct val="150000"/>
              </a:lnSpc>
            </a:pPr>
            <a:r>
              <a:rPr lang="en-US" altLang="en-US" sz="2000">
                <a:solidFill>
                  <a:schemeClr val="bg1"/>
                </a:solidFill>
                <a:latin typeface="Verdana" panose="020B0604030504040204" pitchFamily="34" charset="0"/>
              </a:rPr>
              <a:t>CE1007/CZ1007 DATA STRUCTURES</a:t>
            </a:r>
            <a:endParaRPr lang="en-US" altLang="en-US" sz="2000" dirty="0">
              <a:solidFill>
                <a:schemeClr val="bg1"/>
              </a:solidFill>
              <a:latin typeface="Verdana" panose="020B0604030504040204" pitchFamily="34" charset="0"/>
            </a:endParaRPr>
          </a:p>
          <a:p>
            <a:pPr algn="ctr">
              <a:lnSpc>
                <a:spcPct val="150000"/>
              </a:lnSpc>
            </a:pPr>
            <a:r>
              <a:rPr lang="en-US" sz="1800" b="0">
                <a:solidFill>
                  <a:schemeClr val="bg1"/>
                </a:solidFill>
                <a:latin typeface="+mj-lt"/>
                <a:ea typeface="Verdana" panose="020B0604030504040204" pitchFamily="34" charset="0"/>
                <a:cs typeface="Verdana" panose="020B0604030504040204" pitchFamily="34" charset="0"/>
              </a:rPr>
              <a:t>Lecture 09: </a:t>
            </a:r>
            <a:r>
              <a:rPr lang="en-US" sz="1800">
                <a:solidFill>
                  <a:schemeClr val="bg1"/>
                </a:solidFill>
                <a:latin typeface="+mj-lt"/>
              </a:rPr>
              <a:t>Binary Search Trees</a:t>
            </a:r>
            <a:endParaRPr lang="en-US" altLang="en-US" sz="1800" dirty="0">
              <a:solidFill>
                <a:schemeClr val="bg1"/>
              </a:solidFill>
              <a:latin typeface="+mj-lt"/>
            </a:endParaRPr>
          </a:p>
          <a:p>
            <a:pPr algn="ctr" eaLnBrk="1" hangingPunct="1">
              <a:lnSpc>
                <a:spcPct val="150000"/>
              </a:lnSpc>
            </a:pPr>
            <a:r>
              <a:rPr lang="fr-FR" altLang="en-US" sz="1400" b="0" dirty="0">
                <a:solidFill>
                  <a:schemeClr val="bg1"/>
                </a:solidFill>
                <a:latin typeface="Verdana" panose="020B0604030504040204" pitchFamily="34" charset="0"/>
                <a:ea typeface="Verdana" panose="020B0604030504040204" pitchFamily="34" charset="0"/>
                <a:cs typeface="Verdana" panose="020B0604030504040204" pitchFamily="34" charset="0"/>
              </a:rPr>
              <a:t>Dr. Owen Noel Newton Fernando</a:t>
            </a:r>
            <a:endParaRPr lang="en-US" altLang="en-US" sz="1400" b="0" dirty="0">
              <a:solidFill>
                <a:schemeClr val="bg1"/>
              </a:solidFill>
              <a:latin typeface="Verdana" panose="020B0604030504040204" pitchFamily="34" charset="0"/>
            </a:endParaRPr>
          </a:p>
        </p:txBody>
      </p:sp>
      <p:sp>
        <p:nvSpPr>
          <p:cNvPr id="2" name="TextBox 1"/>
          <p:cNvSpPr txBox="1"/>
          <p:nvPr/>
        </p:nvSpPr>
        <p:spPr>
          <a:xfrm>
            <a:off x="2447861" y="6242304"/>
            <a:ext cx="4248279" cy="307777"/>
          </a:xfrm>
          <a:prstGeom prst="rect">
            <a:avLst/>
          </a:prstGeom>
          <a:solidFill>
            <a:srgbClr val="A20D0D"/>
          </a:solidFill>
        </p:spPr>
        <p:txBody>
          <a:bodyPr wrap="none" rtlCol="0">
            <a:spAutoFit/>
          </a:bodyPr>
          <a:lstStyle/>
          <a:p>
            <a:pPr algn="ctr"/>
            <a:r>
              <a:rPr lang="en-SG" sz="1400">
                <a:solidFill>
                  <a:schemeClr val="bg1"/>
                </a:solidFill>
              </a:rPr>
              <a:t>School of Computer Science and Engineering</a:t>
            </a:r>
          </a:p>
        </p:txBody>
      </p:sp>
    </p:spTree>
    <p:extLst>
      <p:ext uri="{BB962C8B-B14F-4D97-AF65-F5344CB8AC3E}">
        <p14:creationId xmlns:p14="http://schemas.microsoft.com/office/powerpoint/2010/main" val="4076967408"/>
      </p:ext>
    </p:extLst>
  </p:cSld>
  <p:clrMapOvr>
    <a:masterClrMapping/>
  </p:clrMapOvr>
  <p:transition>
    <p:wipe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Binary Search Tree(BST)</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BSTs are a special form of BT</a:t>
            </a:r>
          </a:p>
          <a:p>
            <a:pPr>
              <a:lnSpc>
                <a:spcPct val="150000"/>
              </a:lnSpc>
            </a:pPr>
            <a:r>
              <a:rPr lang="en-SG" sz="1800">
                <a:solidFill>
                  <a:srgbClr val="FF0000"/>
                </a:solidFill>
              </a:rPr>
              <a:t>BST rule</a:t>
            </a:r>
            <a:r>
              <a:rPr lang="en-SG" sz="1800"/>
              <a:t>:  </a:t>
            </a:r>
            <a:br>
              <a:rPr lang="en-SG" sz="1800"/>
            </a:br>
            <a:r>
              <a:rPr lang="en-SG" sz="1800"/>
              <a:t>At every node </a:t>
            </a:r>
            <a:r>
              <a:rPr lang="en-SG" sz="1800">
                <a:solidFill>
                  <a:srgbClr val="F79646"/>
                </a:solidFill>
              </a:rPr>
              <a:t>C</a:t>
            </a:r>
            <a:r>
              <a:rPr lang="en-SG" sz="1800"/>
              <a:t>,</a:t>
            </a:r>
            <a:br>
              <a:rPr lang="en-SG" sz="1800"/>
            </a:br>
            <a:r>
              <a:rPr lang="en-SG" sz="1600">
                <a:solidFill>
                  <a:srgbClr val="F79646"/>
                </a:solidFill>
              </a:rPr>
              <a:t>L &lt; C &lt; R</a:t>
            </a:r>
            <a:r>
              <a:rPr lang="en-SG" sz="1600"/>
              <a:t>, where</a:t>
            </a:r>
          </a:p>
          <a:p>
            <a:pPr lvl="1">
              <a:lnSpc>
                <a:spcPct val="100000"/>
              </a:lnSpc>
              <a:buFont typeface="Verdana" panose="020B0604030504040204" pitchFamily="34" charset="0"/>
              <a:buChar char="-"/>
            </a:pPr>
            <a:r>
              <a:rPr lang="en-SG" sz="1600">
                <a:solidFill>
                  <a:srgbClr val="F79646"/>
                </a:solidFill>
              </a:rPr>
              <a:t>C</a:t>
            </a:r>
            <a:r>
              <a:rPr lang="en-SG" sz="1600"/>
              <a:t> is the data in the current node</a:t>
            </a:r>
          </a:p>
          <a:p>
            <a:pPr lvl="1">
              <a:lnSpc>
                <a:spcPct val="100000"/>
              </a:lnSpc>
              <a:buFont typeface="Verdana" panose="020B0604030504040204" pitchFamily="34" charset="0"/>
              <a:buChar char="-"/>
            </a:pPr>
            <a:r>
              <a:rPr lang="en-SG" sz="1600">
                <a:solidFill>
                  <a:srgbClr val="F79646"/>
                </a:solidFill>
              </a:rPr>
              <a:t>L</a:t>
            </a:r>
            <a:r>
              <a:rPr lang="en-SG" sz="1600"/>
              <a:t> represents the data in any/ all nodes from C’s left subtree</a:t>
            </a:r>
          </a:p>
          <a:p>
            <a:pPr lvl="1">
              <a:lnSpc>
                <a:spcPct val="100000"/>
              </a:lnSpc>
              <a:buFont typeface="Verdana" panose="020B0604030504040204" pitchFamily="34" charset="0"/>
              <a:buChar char="-"/>
            </a:pPr>
            <a:r>
              <a:rPr lang="en-SG" sz="1600">
                <a:solidFill>
                  <a:srgbClr val="F79646"/>
                </a:solidFill>
              </a:rPr>
              <a:t>R</a:t>
            </a:r>
            <a:r>
              <a:rPr lang="en-SG" sz="1600"/>
              <a:t> represents the data in any/all nodes from C’s right subtree</a:t>
            </a:r>
          </a:p>
        </p:txBody>
      </p:sp>
      <p:grpSp>
        <p:nvGrpSpPr>
          <p:cNvPr id="4" name="Group 3"/>
          <p:cNvGrpSpPr/>
          <p:nvPr/>
        </p:nvGrpSpPr>
        <p:grpSpPr>
          <a:xfrm>
            <a:off x="5037896" y="196769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grpSp>
        <p:nvGrpSpPr>
          <p:cNvPr id="61" name="Group 60"/>
          <p:cNvGrpSpPr/>
          <p:nvPr/>
        </p:nvGrpSpPr>
        <p:grpSpPr>
          <a:xfrm>
            <a:off x="4917441" y="1630111"/>
            <a:ext cx="3021152" cy="2919689"/>
            <a:chOff x="4439995" y="1140406"/>
            <a:chExt cx="3676087" cy="3552629"/>
          </a:xfrm>
        </p:grpSpPr>
        <p:sp>
          <p:nvSpPr>
            <p:cNvPr id="55" name="object 2"/>
            <p:cNvSpPr/>
            <p:nvPr/>
          </p:nvSpPr>
          <p:spPr>
            <a:xfrm>
              <a:off x="6117564" y="1447832"/>
              <a:ext cx="739775" cy="670560"/>
            </a:xfrm>
            <a:custGeom>
              <a:avLst/>
              <a:gdLst/>
              <a:ahLst/>
              <a:cxnLst/>
              <a:rect l="l" t="t" r="r" b="b"/>
              <a:pathLst>
                <a:path w="739775" h="670560">
                  <a:moveTo>
                    <a:pt x="0" y="335038"/>
                  </a:moveTo>
                  <a:lnTo>
                    <a:pt x="4840" y="280693"/>
                  </a:lnTo>
                  <a:lnTo>
                    <a:pt x="18855" y="229140"/>
                  </a:lnTo>
                  <a:lnTo>
                    <a:pt x="41282" y="181068"/>
                  </a:lnTo>
                  <a:lnTo>
                    <a:pt x="71359" y="137168"/>
                  </a:lnTo>
                  <a:lnTo>
                    <a:pt x="108326" y="98130"/>
                  </a:lnTo>
                  <a:lnTo>
                    <a:pt x="151421" y="64642"/>
                  </a:lnTo>
                  <a:lnTo>
                    <a:pt x="199882" y="37396"/>
                  </a:lnTo>
                  <a:lnTo>
                    <a:pt x="252948" y="17080"/>
                  </a:lnTo>
                  <a:lnTo>
                    <a:pt x="309858" y="4385"/>
                  </a:lnTo>
                  <a:lnTo>
                    <a:pt x="369850" y="0"/>
                  </a:lnTo>
                  <a:lnTo>
                    <a:pt x="400183" y="1110"/>
                  </a:lnTo>
                  <a:lnTo>
                    <a:pt x="458729" y="9737"/>
                  </a:lnTo>
                  <a:lnTo>
                    <a:pt x="513812" y="26328"/>
                  </a:lnTo>
                  <a:lnTo>
                    <a:pt x="564671" y="50196"/>
                  </a:lnTo>
                  <a:lnTo>
                    <a:pt x="610544" y="80649"/>
                  </a:lnTo>
                  <a:lnTo>
                    <a:pt x="650670" y="116998"/>
                  </a:lnTo>
                  <a:lnTo>
                    <a:pt x="684287" y="158554"/>
                  </a:lnTo>
                  <a:lnTo>
                    <a:pt x="710635" y="204626"/>
                  </a:lnTo>
                  <a:lnTo>
                    <a:pt x="728950" y="254524"/>
                  </a:lnTo>
                  <a:lnTo>
                    <a:pt x="738473" y="307559"/>
                  </a:lnTo>
                  <a:lnTo>
                    <a:pt x="739699" y="335038"/>
                  </a:lnTo>
                  <a:lnTo>
                    <a:pt x="738473" y="362516"/>
                  </a:lnTo>
                  <a:lnTo>
                    <a:pt x="728950" y="415551"/>
                  </a:lnTo>
                  <a:lnTo>
                    <a:pt x="710635" y="465449"/>
                  </a:lnTo>
                  <a:lnTo>
                    <a:pt x="684287" y="511521"/>
                  </a:lnTo>
                  <a:lnTo>
                    <a:pt x="650670" y="553077"/>
                  </a:lnTo>
                  <a:lnTo>
                    <a:pt x="610544" y="589426"/>
                  </a:lnTo>
                  <a:lnTo>
                    <a:pt x="564671" y="619879"/>
                  </a:lnTo>
                  <a:lnTo>
                    <a:pt x="513812" y="643746"/>
                  </a:lnTo>
                  <a:lnTo>
                    <a:pt x="458729" y="660338"/>
                  </a:lnTo>
                  <a:lnTo>
                    <a:pt x="400183" y="668965"/>
                  </a:lnTo>
                  <a:lnTo>
                    <a:pt x="369850" y="670075"/>
                  </a:lnTo>
                  <a:lnTo>
                    <a:pt x="339516" y="668965"/>
                  </a:lnTo>
                  <a:lnTo>
                    <a:pt x="280970" y="660338"/>
                  </a:lnTo>
                  <a:lnTo>
                    <a:pt x="225887" y="643746"/>
                  </a:lnTo>
                  <a:lnTo>
                    <a:pt x="175028" y="619879"/>
                  </a:lnTo>
                  <a:lnTo>
                    <a:pt x="129155" y="589426"/>
                  </a:lnTo>
                  <a:lnTo>
                    <a:pt x="89029" y="553077"/>
                  </a:lnTo>
                  <a:lnTo>
                    <a:pt x="55412" y="511521"/>
                  </a:lnTo>
                  <a:lnTo>
                    <a:pt x="29064" y="465449"/>
                  </a:lnTo>
                  <a:lnTo>
                    <a:pt x="10748" y="415551"/>
                  </a:lnTo>
                  <a:lnTo>
                    <a:pt x="1226" y="362516"/>
                  </a:lnTo>
                  <a:lnTo>
                    <a:pt x="0" y="335038"/>
                  </a:lnTo>
                  <a:close/>
                </a:path>
              </a:pathLst>
            </a:custGeom>
            <a:ln w="19050">
              <a:solidFill>
                <a:srgbClr val="FAA757"/>
              </a:solidFill>
            </a:ln>
          </p:spPr>
          <p:txBody>
            <a:bodyPr wrap="square" lIns="0" tIns="0" rIns="0" bIns="0" rtlCol="0"/>
            <a:lstStyle/>
            <a:p>
              <a:endParaRPr sz="1400">
                <a:solidFill>
                  <a:prstClr val="black"/>
                </a:solidFill>
                <a:latin typeface="Verdana (Body)"/>
              </a:endParaRPr>
            </a:p>
          </p:txBody>
        </p:sp>
        <p:sp>
          <p:nvSpPr>
            <p:cNvPr id="56" name="object 3"/>
            <p:cNvSpPr/>
            <p:nvPr/>
          </p:nvSpPr>
          <p:spPr>
            <a:xfrm>
              <a:off x="4439995" y="2072390"/>
              <a:ext cx="1974214" cy="2620645"/>
            </a:xfrm>
            <a:custGeom>
              <a:avLst/>
              <a:gdLst/>
              <a:ahLst/>
              <a:cxnLst/>
              <a:rect l="l" t="t" r="r" b="b"/>
              <a:pathLst>
                <a:path w="1974215" h="2620645">
                  <a:moveTo>
                    <a:pt x="986826" y="0"/>
                  </a:moveTo>
                  <a:lnTo>
                    <a:pt x="905891" y="4343"/>
                  </a:lnTo>
                  <a:lnTo>
                    <a:pt x="826758" y="17148"/>
                  </a:lnTo>
                  <a:lnTo>
                    <a:pt x="749681" y="38077"/>
                  </a:lnTo>
                  <a:lnTo>
                    <a:pt x="674913" y="66793"/>
                  </a:lnTo>
                  <a:lnTo>
                    <a:pt x="602709" y="102960"/>
                  </a:lnTo>
                  <a:lnTo>
                    <a:pt x="533323" y="146240"/>
                  </a:lnTo>
                  <a:lnTo>
                    <a:pt x="467008" y="196295"/>
                  </a:lnTo>
                  <a:lnTo>
                    <a:pt x="404019" y="252789"/>
                  </a:lnTo>
                  <a:lnTo>
                    <a:pt x="344610" y="315384"/>
                  </a:lnTo>
                  <a:lnTo>
                    <a:pt x="289035" y="383743"/>
                  </a:lnTo>
                  <a:lnTo>
                    <a:pt x="237546" y="457529"/>
                  </a:lnTo>
                  <a:lnTo>
                    <a:pt x="190400" y="536405"/>
                  </a:lnTo>
                  <a:lnTo>
                    <a:pt x="147849" y="620034"/>
                  </a:lnTo>
                  <a:lnTo>
                    <a:pt x="110147" y="708078"/>
                  </a:lnTo>
                  <a:lnTo>
                    <a:pt x="77549" y="800200"/>
                  </a:lnTo>
                  <a:lnTo>
                    <a:pt x="50309" y="896063"/>
                  </a:lnTo>
                  <a:lnTo>
                    <a:pt x="28679" y="995330"/>
                  </a:lnTo>
                  <a:lnTo>
                    <a:pt x="12915" y="1097664"/>
                  </a:lnTo>
                  <a:lnTo>
                    <a:pt x="3271" y="1202727"/>
                  </a:lnTo>
                  <a:lnTo>
                    <a:pt x="0" y="1310182"/>
                  </a:lnTo>
                  <a:lnTo>
                    <a:pt x="3271" y="1417638"/>
                  </a:lnTo>
                  <a:lnTo>
                    <a:pt x="12915" y="1522701"/>
                  </a:lnTo>
                  <a:lnTo>
                    <a:pt x="28679" y="1625034"/>
                  </a:lnTo>
                  <a:lnTo>
                    <a:pt x="50309" y="1724301"/>
                  </a:lnTo>
                  <a:lnTo>
                    <a:pt x="77549" y="1820165"/>
                  </a:lnTo>
                  <a:lnTo>
                    <a:pt x="110147" y="1912287"/>
                  </a:lnTo>
                  <a:lnTo>
                    <a:pt x="147849" y="2000331"/>
                  </a:lnTo>
                  <a:lnTo>
                    <a:pt x="190400" y="2083959"/>
                  </a:lnTo>
                  <a:lnTo>
                    <a:pt x="237546" y="2162835"/>
                  </a:lnTo>
                  <a:lnTo>
                    <a:pt x="289035" y="2236621"/>
                  </a:lnTo>
                  <a:lnTo>
                    <a:pt x="344610" y="2304981"/>
                  </a:lnTo>
                  <a:lnTo>
                    <a:pt x="404019" y="2367576"/>
                  </a:lnTo>
                  <a:lnTo>
                    <a:pt x="467008" y="2424070"/>
                  </a:lnTo>
                  <a:lnTo>
                    <a:pt x="533323" y="2474125"/>
                  </a:lnTo>
                  <a:lnTo>
                    <a:pt x="602709" y="2517404"/>
                  </a:lnTo>
                  <a:lnTo>
                    <a:pt x="674913" y="2553571"/>
                  </a:lnTo>
                  <a:lnTo>
                    <a:pt x="749681" y="2582288"/>
                  </a:lnTo>
                  <a:lnTo>
                    <a:pt x="826758" y="2603217"/>
                  </a:lnTo>
                  <a:lnTo>
                    <a:pt x="905891" y="2616022"/>
                  </a:lnTo>
                  <a:lnTo>
                    <a:pt x="986826" y="2620365"/>
                  </a:lnTo>
                  <a:lnTo>
                    <a:pt x="1067761" y="2616022"/>
                  </a:lnTo>
                  <a:lnTo>
                    <a:pt x="1146895" y="2603217"/>
                  </a:lnTo>
                  <a:lnTo>
                    <a:pt x="1223972" y="2582288"/>
                  </a:lnTo>
                  <a:lnTo>
                    <a:pt x="1298740" y="2553571"/>
                  </a:lnTo>
                  <a:lnTo>
                    <a:pt x="1370944" y="2517404"/>
                  </a:lnTo>
                  <a:lnTo>
                    <a:pt x="1440330" y="2474125"/>
                  </a:lnTo>
                  <a:lnTo>
                    <a:pt x="1506644" y="2424070"/>
                  </a:lnTo>
                  <a:lnTo>
                    <a:pt x="1569633" y="2367576"/>
                  </a:lnTo>
                  <a:lnTo>
                    <a:pt x="1629043" y="2304981"/>
                  </a:lnTo>
                  <a:lnTo>
                    <a:pt x="1684618" y="2236621"/>
                  </a:lnTo>
                  <a:lnTo>
                    <a:pt x="1736106" y="2162835"/>
                  </a:lnTo>
                  <a:lnTo>
                    <a:pt x="1783253" y="2083959"/>
                  </a:lnTo>
                  <a:lnTo>
                    <a:pt x="1825804" y="2000331"/>
                  </a:lnTo>
                  <a:lnTo>
                    <a:pt x="1863505" y="1912287"/>
                  </a:lnTo>
                  <a:lnTo>
                    <a:pt x="1896103" y="1820165"/>
                  </a:lnTo>
                  <a:lnTo>
                    <a:pt x="1923344" y="1724301"/>
                  </a:lnTo>
                  <a:lnTo>
                    <a:pt x="1944973" y="1625034"/>
                  </a:lnTo>
                  <a:lnTo>
                    <a:pt x="1960737" y="1522701"/>
                  </a:lnTo>
                  <a:lnTo>
                    <a:pt x="1970382" y="1417638"/>
                  </a:lnTo>
                  <a:lnTo>
                    <a:pt x="1973653" y="1310182"/>
                  </a:lnTo>
                  <a:lnTo>
                    <a:pt x="1970382" y="1202727"/>
                  </a:lnTo>
                  <a:lnTo>
                    <a:pt x="1960737" y="1097664"/>
                  </a:lnTo>
                  <a:lnTo>
                    <a:pt x="1944973" y="995330"/>
                  </a:lnTo>
                  <a:lnTo>
                    <a:pt x="1923344" y="896063"/>
                  </a:lnTo>
                  <a:lnTo>
                    <a:pt x="1896103" y="800200"/>
                  </a:lnTo>
                  <a:lnTo>
                    <a:pt x="1863505" y="708078"/>
                  </a:lnTo>
                  <a:lnTo>
                    <a:pt x="1825804" y="620034"/>
                  </a:lnTo>
                  <a:lnTo>
                    <a:pt x="1783253" y="536405"/>
                  </a:lnTo>
                  <a:lnTo>
                    <a:pt x="1736106" y="457529"/>
                  </a:lnTo>
                  <a:lnTo>
                    <a:pt x="1684618" y="383743"/>
                  </a:lnTo>
                  <a:lnTo>
                    <a:pt x="1629043" y="315384"/>
                  </a:lnTo>
                  <a:lnTo>
                    <a:pt x="1569633" y="252789"/>
                  </a:lnTo>
                  <a:lnTo>
                    <a:pt x="1506644" y="196295"/>
                  </a:lnTo>
                  <a:lnTo>
                    <a:pt x="1440330" y="146240"/>
                  </a:lnTo>
                  <a:lnTo>
                    <a:pt x="1370944" y="102960"/>
                  </a:lnTo>
                  <a:lnTo>
                    <a:pt x="1298740" y="66793"/>
                  </a:lnTo>
                  <a:lnTo>
                    <a:pt x="1223972" y="38077"/>
                  </a:lnTo>
                  <a:lnTo>
                    <a:pt x="1146895" y="17148"/>
                  </a:lnTo>
                  <a:lnTo>
                    <a:pt x="1067761" y="4343"/>
                  </a:lnTo>
                  <a:lnTo>
                    <a:pt x="986826" y="0"/>
                  </a:lnTo>
                  <a:close/>
                </a:path>
              </a:pathLst>
            </a:custGeom>
            <a:noFill/>
            <a:ln w="19050">
              <a:solidFill>
                <a:srgbClr val="FAA757"/>
              </a:solidFill>
            </a:ln>
          </p:spPr>
          <p:txBody>
            <a:bodyPr wrap="square" lIns="0" tIns="0" rIns="0" bIns="0" rtlCol="0"/>
            <a:lstStyle/>
            <a:p>
              <a:endParaRPr sz="1400">
                <a:solidFill>
                  <a:prstClr val="black"/>
                </a:solidFill>
                <a:latin typeface="Verdana (Body)"/>
              </a:endParaRPr>
            </a:p>
          </p:txBody>
        </p:sp>
        <p:sp>
          <p:nvSpPr>
            <p:cNvPr id="57" name="object 6"/>
            <p:cNvSpPr/>
            <p:nvPr/>
          </p:nvSpPr>
          <p:spPr>
            <a:xfrm>
              <a:off x="6413647" y="1967697"/>
              <a:ext cx="1702435" cy="2303780"/>
            </a:xfrm>
            <a:custGeom>
              <a:avLst/>
              <a:gdLst/>
              <a:ahLst/>
              <a:cxnLst/>
              <a:rect l="l" t="t" r="r" b="b"/>
              <a:pathLst>
                <a:path w="1702434" h="2303779">
                  <a:moveTo>
                    <a:pt x="0" y="1151581"/>
                  </a:moveTo>
                  <a:lnTo>
                    <a:pt x="2820" y="1057134"/>
                  </a:lnTo>
                  <a:lnTo>
                    <a:pt x="11137" y="964789"/>
                  </a:lnTo>
                  <a:lnTo>
                    <a:pt x="24730" y="874843"/>
                  </a:lnTo>
                  <a:lnTo>
                    <a:pt x="43381" y="787592"/>
                  </a:lnTo>
                  <a:lnTo>
                    <a:pt x="66871" y="703334"/>
                  </a:lnTo>
                  <a:lnTo>
                    <a:pt x="94980" y="622363"/>
                  </a:lnTo>
                  <a:lnTo>
                    <a:pt x="127490" y="544977"/>
                  </a:lnTo>
                  <a:lnTo>
                    <a:pt x="164182" y="471472"/>
                  </a:lnTo>
                  <a:lnTo>
                    <a:pt x="204836" y="402144"/>
                  </a:lnTo>
                  <a:lnTo>
                    <a:pt x="249234" y="337290"/>
                  </a:lnTo>
                  <a:lnTo>
                    <a:pt x="297157" y="277206"/>
                  </a:lnTo>
                  <a:lnTo>
                    <a:pt x="348386" y="222188"/>
                  </a:lnTo>
                  <a:lnTo>
                    <a:pt x="402701" y="172533"/>
                  </a:lnTo>
                  <a:lnTo>
                    <a:pt x="459884" y="128537"/>
                  </a:lnTo>
                  <a:lnTo>
                    <a:pt x="519716" y="90496"/>
                  </a:lnTo>
                  <a:lnTo>
                    <a:pt x="581977" y="58708"/>
                  </a:lnTo>
                  <a:lnTo>
                    <a:pt x="646449" y="33468"/>
                  </a:lnTo>
                  <a:lnTo>
                    <a:pt x="712913" y="15072"/>
                  </a:lnTo>
                  <a:lnTo>
                    <a:pt x="781150" y="3817"/>
                  </a:lnTo>
                  <a:lnTo>
                    <a:pt x="850940" y="0"/>
                  </a:lnTo>
                  <a:lnTo>
                    <a:pt x="920731" y="3817"/>
                  </a:lnTo>
                  <a:lnTo>
                    <a:pt x="988967" y="15072"/>
                  </a:lnTo>
                  <a:lnTo>
                    <a:pt x="1055431" y="33468"/>
                  </a:lnTo>
                  <a:lnTo>
                    <a:pt x="1119903" y="58708"/>
                  </a:lnTo>
                  <a:lnTo>
                    <a:pt x="1182165" y="90496"/>
                  </a:lnTo>
                  <a:lnTo>
                    <a:pt x="1241996" y="128537"/>
                  </a:lnTo>
                  <a:lnTo>
                    <a:pt x="1299179" y="172533"/>
                  </a:lnTo>
                  <a:lnTo>
                    <a:pt x="1353495" y="222188"/>
                  </a:lnTo>
                  <a:lnTo>
                    <a:pt x="1404723" y="277206"/>
                  </a:lnTo>
                  <a:lnTo>
                    <a:pt x="1452646" y="337290"/>
                  </a:lnTo>
                  <a:lnTo>
                    <a:pt x="1497044" y="402144"/>
                  </a:lnTo>
                  <a:lnTo>
                    <a:pt x="1537699" y="471472"/>
                  </a:lnTo>
                  <a:lnTo>
                    <a:pt x="1574390" y="544977"/>
                  </a:lnTo>
                  <a:lnTo>
                    <a:pt x="1606900" y="622363"/>
                  </a:lnTo>
                  <a:lnTo>
                    <a:pt x="1635010" y="703334"/>
                  </a:lnTo>
                  <a:lnTo>
                    <a:pt x="1658499" y="787592"/>
                  </a:lnTo>
                  <a:lnTo>
                    <a:pt x="1677150" y="874843"/>
                  </a:lnTo>
                  <a:lnTo>
                    <a:pt x="1690744" y="964789"/>
                  </a:lnTo>
                  <a:lnTo>
                    <a:pt x="1699060" y="1057134"/>
                  </a:lnTo>
                  <a:lnTo>
                    <a:pt x="1701881" y="1151581"/>
                  </a:lnTo>
                  <a:lnTo>
                    <a:pt x="1699060" y="1246029"/>
                  </a:lnTo>
                  <a:lnTo>
                    <a:pt x="1690744" y="1338374"/>
                  </a:lnTo>
                  <a:lnTo>
                    <a:pt x="1677150" y="1428320"/>
                  </a:lnTo>
                  <a:lnTo>
                    <a:pt x="1658499" y="1515570"/>
                  </a:lnTo>
                  <a:lnTo>
                    <a:pt x="1635010" y="1599829"/>
                  </a:lnTo>
                  <a:lnTo>
                    <a:pt x="1606900" y="1680799"/>
                  </a:lnTo>
                  <a:lnTo>
                    <a:pt x="1574390" y="1758185"/>
                  </a:lnTo>
                  <a:lnTo>
                    <a:pt x="1537699" y="1831690"/>
                  </a:lnTo>
                  <a:lnTo>
                    <a:pt x="1497044" y="1901018"/>
                  </a:lnTo>
                  <a:lnTo>
                    <a:pt x="1452646" y="1965872"/>
                  </a:lnTo>
                  <a:lnTo>
                    <a:pt x="1404723" y="2025957"/>
                  </a:lnTo>
                  <a:lnTo>
                    <a:pt x="1353495" y="2080974"/>
                  </a:lnTo>
                  <a:lnTo>
                    <a:pt x="1299179" y="2130630"/>
                  </a:lnTo>
                  <a:lnTo>
                    <a:pt x="1241996" y="2174625"/>
                  </a:lnTo>
                  <a:lnTo>
                    <a:pt x="1182165" y="2212666"/>
                  </a:lnTo>
                  <a:lnTo>
                    <a:pt x="1119903" y="2244455"/>
                  </a:lnTo>
                  <a:lnTo>
                    <a:pt x="1055431" y="2269695"/>
                  </a:lnTo>
                  <a:lnTo>
                    <a:pt x="988967" y="2288091"/>
                  </a:lnTo>
                  <a:lnTo>
                    <a:pt x="920731" y="2299346"/>
                  </a:lnTo>
                  <a:lnTo>
                    <a:pt x="850940" y="2303163"/>
                  </a:lnTo>
                  <a:lnTo>
                    <a:pt x="781150" y="2299346"/>
                  </a:lnTo>
                  <a:lnTo>
                    <a:pt x="712913" y="2288091"/>
                  </a:lnTo>
                  <a:lnTo>
                    <a:pt x="646449" y="2269695"/>
                  </a:lnTo>
                  <a:lnTo>
                    <a:pt x="581977" y="2244455"/>
                  </a:lnTo>
                  <a:lnTo>
                    <a:pt x="519716" y="2212666"/>
                  </a:lnTo>
                  <a:lnTo>
                    <a:pt x="459884" y="2174625"/>
                  </a:lnTo>
                  <a:lnTo>
                    <a:pt x="402701" y="2130630"/>
                  </a:lnTo>
                  <a:lnTo>
                    <a:pt x="348386" y="2080974"/>
                  </a:lnTo>
                  <a:lnTo>
                    <a:pt x="297157" y="2025957"/>
                  </a:lnTo>
                  <a:lnTo>
                    <a:pt x="249234" y="1965872"/>
                  </a:lnTo>
                  <a:lnTo>
                    <a:pt x="204836" y="1901018"/>
                  </a:lnTo>
                  <a:lnTo>
                    <a:pt x="164182" y="1831690"/>
                  </a:lnTo>
                  <a:lnTo>
                    <a:pt x="127490" y="1758185"/>
                  </a:lnTo>
                  <a:lnTo>
                    <a:pt x="94980" y="1680799"/>
                  </a:lnTo>
                  <a:lnTo>
                    <a:pt x="66871" y="1599829"/>
                  </a:lnTo>
                  <a:lnTo>
                    <a:pt x="43381" y="1515570"/>
                  </a:lnTo>
                  <a:lnTo>
                    <a:pt x="24730" y="1428320"/>
                  </a:lnTo>
                  <a:lnTo>
                    <a:pt x="11137" y="1338374"/>
                  </a:lnTo>
                  <a:lnTo>
                    <a:pt x="2820" y="1246029"/>
                  </a:lnTo>
                  <a:lnTo>
                    <a:pt x="0" y="1151581"/>
                  </a:lnTo>
                  <a:close/>
                </a:path>
              </a:pathLst>
            </a:custGeom>
            <a:ln w="19050">
              <a:solidFill>
                <a:srgbClr val="FAA757"/>
              </a:solidFill>
            </a:ln>
          </p:spPr>
          <p:txBody>
            <a:bodyPr wrap="square" lIns="0" tIns="0" rIns="0" bIns="0" rtlCol="0"/>
            <a:lstStyle/>
            <a:p>
              <a:endParaRPr sz="1400">
                <a:solidFill>
                  <a:prstClr val="black"/>
                </a:solidFill>
                <a:latin typeface="Verdana (Body)"/>
              </a:endParaRPr>
            </a:p>
          </p:txBody>
        </p:sp>
        <p:sp>
          <p:nvSpPr>
            <p:cNvPr id="58" name="object 8"/>
            <p:cNvSpPr txBox="1"/>
            <p:nvPr/>
          </p:nvSpPr>
          <p:spPr>
            <a:xfrm>
              <a:off x="6440256" y="1140406"/>
              <a:ext cx="147320" cy="215444"/>
            </a:xfrm>
            <a:prstGeom prst="rect">
              <a:avLst/>
            </a:prstGeom>
          </p:spPr>
          <p:txBody>
            <a:bodyPr vert="horz" wrap="square" lIns="0" tIns="0" rIns="0" bIns="0" rtlCol="0">
              <a:spAutoFit/>
            </a:bodyPr>
            <a:lstStyle/>
            <a:p>
              <a:pPr marL="12700"/>
              <a:r>
                <a:rPr sz="1400" dirty="0">
                  <a:solidFill>
                    <a:srgbClr val="F79646"/>
                  </a:solidFill>
                  <a:latin typeface="Verdana (Body)"/>
                  <a:cs typeface="Calibri"/>
                </a:rPr>
                <a:t>C</a:t>
              </a:r>
              <a:endParaRPr sz="1400" dirty="0">
                <a:solidFill>
                  <a:prstClr val="black"/>
                </a:solidFill>
                <a:latin typeface="Verdana (Body)"/>
                <a:cs typeface="Calibri"/>
              </a:endParaRPr>
            </a:p>
          </p:txBody>
        </p:sp>
        <p:sp>
          <p:nvSpPr>
            <p:cNvPr id="59" name="object 9"/>
            <p:cNvSpPr txBox="1"/>
            <p:nvPr/>
          </p:nvSpPr>
          <p:spPr>
            <a:xfrm>
              <a:off x="4951607" y="1820446"/>
              <a:ext cx="121920" cy="215444"/>
            </a:xfrm>
            <a:prstGeom prst="rect">
              <a:avLst/>
            </a:prstGeom>
          </p:spPr>
          <p:txBody>
            <a:bodyPr vert="horz" wrap="square" lIns="0" tIns="0" rIns="0" bIns="0" rtlCol="0">
              <a:spAutoFit/>
            </a:bodyPr>
            <a:lstStyle/>
            <a:p>
              <a:pPr marL="12700"/>
              <a:r>
                <a:rPr sz="1400" dirty="0">
                  <a:solidFill>
                    <a:srgbClr val="F79646"/>
                  </a:solidFill>
                  <a:latin typeface="Verdana (Body)"/>
                  <a:cs typeface="Calibri"/>
                </a:rPr>
                <a:t>L</a:t>
              </a:r>
              <a:endParaRPr sz="1400">
                <a:solidFill>
                  <a:prstClr val="black"/>
                </a:solidFill>
                <a:latin typeface="Verdana (Body)"/>
                <a:cs typeface="Calibri"/>
              </a:endParaRPr>
            </a:p>
          </p:txBody>
        </p:sp>
        <p:sp>
          <p:nvSpPr>
            <p:cNvPr id="60" name="object 10"/>
            <p:cNvSpPr txBox="1"/>
            <p:nvPr/>
          </p:nvSpPr>
          <p:spPr>
            <a:xfrm>
              <a:off x="7086714" y="1730421"/>
              <a:ext cx="149860" cy="215444"/>
            </a:xfrm>
            <a:prstGeom prst="rect">
              <a:avLst/>
            </a:prstGeom>
          </p:spPr>
          <p:txBody>
            <a:bodyPr vert="horz" wrap="square" lIns="0" tIns="0" rIns="0" bIns="0" rtlCol="0">
              <a:spAutoFit/>
            </a:bodyPr>
            <a:lstStyle/>
            <a:p>
              <a:pPr marL="12700"/>
              <a:r>
                <a:rPr sz="1400" spc="-10" dirty="0">
                  <a:solidFill>
                    <a:srgbClr val="F79646"/>
                  </a:solidFill>
                  <a:latin typeface="Verdana (Body)"/>
                  <a:cs typeface="Calibri"/>
                </a:rPr>
                <a:t>R</a:t>
              </a:r>
              <a:endParaRPr sz="1400" dirty="0">
                <a:solidFill>
                  <a:prstClr val="black"/>
                </a:solidFill>
                <a:latin typeface="Verdana (Body)"/>
                <a:cs typeface="Calibri"/>
              </a:endParaRPr>
            </a:p>
          </p:txBody>
        </p:sp>
      </p:grpSp>
    </p:spTree>
    <p:extLst>
      <p:ext uri="{BB962C8B-B14F-4D97-AF65-F5344CB8AC3E}">
        <p14:creationId xmlns:p14="http://schemas.microsoft.com/office/powerpoint/2010/main" val="322453106"/>
      </p:ext>
    </p:extLst>
  </p:cSld>
  <p:clrMapOvr>
    <a:masterClrMapping/>
  </p:clrMapOvr>
  <p:transition>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Binary Search Tree</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BSTs are a special form of BT</a:t>
            </a:r>
          </a:p>
          <a:p>
            <a:pPr>
              <a:lnSpc>
                <a:spcPct val="150000"/>
              </a:lnSpc>
            </a:pPr>
            <a:r>
              <a:rPr lang="en-SG" sz="1800"/>
              <a:t>At every node C,</a:t>
            </a:r>
            <a:br>
              <a:rPr lang="en-SG" sz="1800"/>
            </a:br>
            <a:r>
              <a:rPr lang="en-SG" sz="1600"/>
              <a:t>L &lt;</a:t>
            </a:r>
            <a:r>
              <a:rPr lang="en-SG" sz="1600">
                <a:solidFill>
                  <a:srgbClr val="FF0000"/>
                </a:solidFill>
              </a:rPr>
              <a:t>=</a:t>
            </a:r>
            <a:r>
              <a:rPr lang="en-SG" sz="1600"/>
              <a:t> C &lt;</a:t>
            </a:r>
            <a:r>
              <a:rPr lang="en-SG" sz="1600">
                <a:solidFill>
                  <a:srgbClr val="FF0000"/>
                </a:solidFill>
              </a:rPr>
              <a:t>=</a:t>
            </a:r>
            <a:r>
              <a:rPr lang="en-SG" sz="1600"/>
              <a:t> R, where</a:t>
            </a:r>
          </a:p>
          <a:p>
            <a:pPr lvl="1">
              <a:lnSpc>
                <a:spcPct val="100000"/>
              </a:lnSpc>
              <a:buFont typeface="Verdana" panose="020B0604030504040204" pitchFamily="34" charset="0"/>
              <a:buChar char="-"/>
            </a:pPr>
            <a:r>
              <a:rPr lang="en-SG" sz="1600"/>
              <a:t>C is the data in the current node</a:t>
            </a:r>
          </a:p>
          <a:p>
            <a:pPr lvl="1">
              <a:lnSpc>
                <a:spcPct val="100000"/>
              </a:lnSpc>
              <a:buFont typeface="Verdana" panose="020B0604030504040204" pitchFamily="34" charset="0"/>
              <a:buChar char="-"/>
            </a:pPr>
            <a:r>
              <a:rPr lang="en-SG" sz="1600"/>
              <a:t>L represents the data in any/ all nodes from C’s left subtree</a:t>
            </a:r>
          </a:p>
          <a:p>
            <a:pPr lvl="1">
              <a:lnSpc>
                <a:spcPct val="100000"/>
              </a:lnSpc>
              <a:buFont typeface="Verdana" panose="020B0604030504040204" pitchFamily="34" charset="0"/>
              <a:buChar char="-"/>
            </a:pPr>
            <a:r>
              <a:rPr lang="en-SG" sz="1600"/>
              <a:t>R represents the data in any/all nodes from C’s right subtree</a:t>
            </a:r>
          </a:p>
        </p:txBody>
      </p:sp>
      <p:grpSp>
        <p:nvGrpSpPr>
          <p:cNvPr id="4" name="Group 3"/>
          <p:cNvGrpSpPr/>
          <p:nvPr/>
        </p:nvGrpSpPr>
        <p:grpSpPr>
          <a:xfrm>
            <a:off x="5037896" y="196769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798887" y="2992020"/>
              <a:ext cx="158085" cy="365692"/>
            </a:xfrm>
            <a:prstGeom prst="ellipse">
              <a:avLst/>
            </a:prstGeom>
          </p:spPr>
          <p:txBody>
            <a:bodyPr vert="horz" wrap="square" lIns="0" tIns="0" rIns="0" bIns="0" rtlCol="0">
              <a:spAutoFit/>
            </a:bodyPr>
            <a:lstStyle/>
            <a:p>
              <a:pPr marL="12700"/>
              <a:r>
                <a:rPr lang="en-SG" sz="1400" dirty="0">
                  <a:solidFill>
                    <a:srgbClr val="FF0000"/>
                  </a:solidFill>
                  <a:latin typeface="Verdana (Body)"/>
                  <a:cs typeface="Calibri"/>
                </a:rPr>
                <a:t>H</a:t>
              </a:r>
              <a:endParaRPr sz="1400">
                <a:solidFill>
                  <a:srgbClr val="FF0000"/>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65692"/>
            </a:xfrm>
            <a:prstGeom prst="ellipse">
              <a:avLst/>
            </a:prstGeom>
          </p:spPr>
          <p:txBody>
            <a:bodyPr vert="horz" wrap="square" lIns="0" tIns="0" rIns="0" bIns="0" rtlCol="0">
              <a:spAutoFit/>
            </a:bodyPr>
            <a:lstStyle/>
            <a:p>
              <a:pPr marL="12700"/>
              <a:r>
                <a:rPr lang="en-SG" sz="1400" dirty="0">
                  <a:solidFill>
                    <a:srgbClr val="FF0000"/>
                  </a:solidFill>
                  <a:latin typeface="Verdana (Body)"/>
                  <a:cs typeface="Calibri"/>
                </a:rPr>
                <a:t>B</a:t>
              </a:r>
              <a:endParaRPr sz="1400">
                <a:solidFill>
                  <a:srgbClr val="FF0000"/>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0" name="文本框 6"/>
          <p:cNvSpPr txBox="1"/>
          <p:nvPr/>
        </p:nvSpPr>
        <p:spPr>
          <a:xfrm>
            <a:off x="990034" y="3312310"/>
            <a:ext cx="4738852" cy="2705636"/>
          </a:xfrm>
          <a:prstGeom prst="star32">
            <a:avLst/>
          </a:prstGeom>
          <a:solidFill>
            <a:schemeClr val="bg1"/>
          </a:solidFill>
          <a:ln w="38100">
            <a:solidFill>
              <a:srgbClr val="FF0000"/>
            </a:solidFill>
          </a:ln>
        </p:spPr>
        <p:txBody>
          <a:bodyPr wrap="square" rtlCol="0">
            <a:spAutoFit/>
          </a:bodyPr>
          <a:lstStyle/>
          <a:p>
            <a:r>
              <a:rPr lang="en-US" altLang="zh-CN" sz="2000" dirty="0">
                <a:solidFill>
                  <a:prstClr val="black"/>
                </a:solidFill>
              </a:rPr>
              <a:t>NO </a:t>
            </a:r>
            <a:r>
              <a:rPr lang="en-US" altLang="zh-CN" sz="2400" b="1" dirty="0">
                <a:solidFill>
                  <a:srgbClr val="FF0000"/>
                </a:solidFill>
                <a:cs typeface="Calibri"/>
              </a:rPr>
              <a:t>=</a:t>
            </a:r>
            <a:r>
              <a:rPr lang="en-US" altLang="zh-CN" sz="2800" b="1" dirty="0">
                <a:solidFill>
                  <a:srgbClr val="FF0000"/>
                </a:solidFill>
                <a:cs typeface="Calibri"/>
              </a:rPr>
              <a:t> </a:t>
            </a:r>
            <a:r>
              <a:rPr lang="en-US" altLang="zh-CN" sz="2000" dirty="0">
                <a:solidFill>
                  <a:prstClr val="black"/>
                </a:solidFill>
              </a:rPr>
              <a:t>in the BST!</a:t>
            </a:r>
          </a:p>
          <a:p>
            <a:r>
              <a:rPr lang="en-US" altLang="zh-CN" sz="2000" dirty="0">
                <a:solidFill>
                  <a:prstClr val="black"/>
                </a:solidFill>
              </a:rPr>
              <a:t>There must be no duplicate nodes in BST!</a:t>
            </a:r>
            <a:endParaRPr lang="zh-CN" altLang="en-US" sz="2000" dirty="0">
              <a:solidFill>
                <a:prstClr val="black"/>
              </a:solidFill>
            </a:endParaRPr>
          </a:p>
        </p:txBody>
      </p:sp>
      <p:sp>
        <p:nvSpPr>
          <p:cNvPr id="51" name="文本框 1"/>
          <p:cNvSpPr txBox="1"/>
          <p:nvPr/>
        </p:nvSpPr>
        <p:spPr>
          <a:xfrm>
            <a:off x="6148963" y="4461473"/>
            <a:ext cx="1989434" cy="340519"/>
          </a:xfrm>
          <a:prstGeom prst="wedgeRoundRectCallout">
            <a:avLst>
              <a:gd name="adj1" fmla="val -44191"/>
              <a:gd name="adj2" fmla="val -157607"/>
              <a:gd name="adj3" fmla="val 16667"/>
            </a:avLst>
          </a:prstGeom>
          <a:solidFill>
            <a:srgbClr val="FFFF00"/>
          </a:solidFill>
          <a:ln>
            <a:solidFill>
              <a:srgbClr val="9900CC"/>
            </a:solidFill>
          </a:ln>
        </p:spPr>
        <p:txBody>
          <a:bodyPr wrap="square" rtlCol="0">
            <a:spAutoFit/>
          </a:bodyPr>
          <a:lstStyle/>
          <a:p>
            <a:r>
              <a:rPr lang="en-US" altLang="zh-CN" sz="1400" b="1" dirty="0"/>
              <a:t>This is not a BST!</a:t>
            </a:r>
            <a:endParaRPr lang="zh-CN" altLang="en-US" sz="1400" b="1" dirty="0"/>
          </a:p>
        </p:txBody>
      </p:sp>
    </p:spTree>
    <p:extLst>
      <p:ext uri="{BB962C8B-B14F-4D97-AF65-F5344CB8AC3E}">
        <p14:creationId xmlns:p14="http://schemas.microsoft.com/office/powerpoint/2010/main" val="2528411491"/>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up)">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This is a BST, satisfies ‘L &lt; C &lt; R’</a:t>
            </a:r>
          </a:p>
        </p:txBody>
      </p:sp>
      <p:sp>
        <p:nvSpPr>
          <p:cNvPr id="2" name="Title 1"/>
          <p:cNvSpPr>
            <a:spLocks noGrp="1"/>
          </p:cNvSpPr>
          <p:nvPr>
            <p:ph type="title"/>
          </p:nvPr>
        </p:nvSpPr>
        <p:spPr/>
        <p:txBody>
          <a:bodyPr/>
          <a:lstStyle/>
          <a:p>
            <a:r>
              <a:rPr lang="en-SG"/>
              <a:t>BST is for efficient item search</a:t>
            </a:r>
          </a:p>
        </p:txBody>
      </p:sp>
      <p:grpSp>
        <p:nvGrpSpPr>
          <p:cNvPr id="34" name="Group 33"/>
          <p:cNvGrpSpPr/>
          <p:nvPr/>
        </p:nvGrpSpPr>
        <p:grpSpPr>
          <a:xfrm>
            <a:off x="4143094" y="2862996"/>
            <a:ext cx="4052636" cy="1511712"/>
            <a:chOff x="4143094" y="2862996"/>
            <a:chExt cx="4052636" cy="1511712"/>
          </a:xfrm>
        </p:grpSpPr>
        <p:sp>
          <p:nvSpPr>
            <p:cNvPr id="35" name="Rectangle 13"/>
            <p:cNvSpPr>
              <a:spLocks noChangeArrowheads="1"/>
            </p:cNvSpPr>
            <p:nvPr/>
          </p:nvSpPr>
          <p:spPr bwMode="auto">
            <a:xfrm>
              <a:off x="5927538" y="2862996"/>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Jane</a:t>
              </a:r>
            </a:p>
          </p:txBody>
        </p:sp>
        <p:sp>
          <p:nvSpPr>
            <p:cNvPr id="36" name="Rectangle 14"/>
            <p:cNvSpPr>
              <a:spLocks noChangeArrowheads="1"/>
            </p:cNvSpPr>
            <p:nvPr/>
          </p:nvSpPr>
          <p:spPr bwMode="auto">
            <a:xfrm>
              <a:off x="4143094"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37" name="Rectangle 15"/>
            <p:cNvSpPr>
              <a:spLocks noChangeArrowheads="1"/>
            </p:cNvSpPr>
            <p:nvPr/>
          </p:nvSpPr>
          <p:spPr bwMode="auto">
            <a:xfrm>
              <a:off x="6522353"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38" name="Rectangle 16"/>
            <p:cNvSpPr>
              <a:spLocks noChangeArrowheads="1"/>
            </p:cNvSpPr>
            <p:nvPr/>
          </p:nvSpPr>
          <p:spPr bwMode="auto">
            <a:xfrm>
              <a:off x="4737909" y="334674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Brian</a:t>
              </a:r>
            </a:p>
          </p:txBody>
        </p:sp>
        <p:sp>
          <p:nvSpPr>
            <p:cNvPr id="39" name="Rectangle 17"/>
            <p:cNvSpPr>
              <a:spLocks noChangeArrowheads="1"/>
            </p:cNvSpPr>
            <p:nvPr/>
          </p:nvSpPr>
          <p:spPr bwMode="auto">
            <a:xfrm>
              <a:off x="5332724"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latin typeface="Verdana (Body)"/>
                </a:rPr>
                <a:t>Irit</a:t>
              </a:r>
              <a:endParaRPr kumimoji="0" lang="en-US" altLang="zh-CN" sz="1400" b="0" i="0" u="none" strike="noStrike" kern="0" cap="none" spc="0" normalizeH="0" baseline="0" noProof="0" dirty="0">
                <a:ln>
                  <a:noFill/>
                </a:ln>
                <a:solidFill>
                  <a:prstClr val="black"/>
                </a:solidFill>
                <a:effectLst/>
                <a:uLnTx/>
                <a:uFillTx/>
                <a:latin typeface="Verdana (Body)"/>
              </a:endParaRPr>
            </a:p>
          </p:txBody>
        </p:sp>
        <p:sp>
          <p:nvSpPr>
            <p:cNvPr id="40" name="Rectangle 18"/>
            <p:cNvSpPr>
              <a:spLocks noChangeArrowheads="1"/>
            </p:cNvSpPr>
            <p:nvPr/>
          </p:nvSpPr>
          <p:spPr bwMode="auto">
            <a:xfrm>
              <a:off x="7711982" y="4011897"/>
              <a:ext cx="483748" cy="362811"/>
            </a:xfrm>
            <a:prstGeom prst="rect">
              <a:avLst/>
            </a:prstGeom>
            <a:solidFill>
              <a:srgbClr val="F79646">
                <a:lumMod val="20000"/>
                <a:lumOff val="80000"/>
              </a:srgbClr>
            </a:solidFill>
            <a:ln w="28575">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41" name="Rectangle 19"/>
            <p:cNvSpPr>
              <a:spLocks noChangeArrowheads="1"/>
            </p:cNvSpPr>
            <p:nvPr/>
          </p:nvSpPr>
          <p:spPr bwMode="auto">
            <a:xfrm>
              <a:off x="7117168" y="334674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Peter</a:t>
              </a:r>
            </a:p>
          </p:txBody>
        </p:sp>
        <p:cxnSp>
          <p:nvCxnSpPr>
            <p:cNvPr id="42" name="直接箭头连接符 10"/>
            <p:cNvCxnSpPr>
              <a:stCxn id="38" idx="2"/>
              <a:endCxn id="39" idx="0"/>
            </p:cNvCxnSpPr>
            <p:nvPr/>
          </p:nvCxnSpPr>
          <p:spPr>
            <a:xfrm>
              <a:off x="4979783"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3" name="直接箭头连接符 11"/>
            <p:cNvCxnSpPr>
              <a:stCxn id="35" idx="1"/>
              <a:endCxn id="38" idx="0"/>
            </p:cNvCxnSpPr>
            <p:nvPr/>
          </p:nvCxnSpPr>
          <p:spPr>
            <a:xfrm flipH="1">
              <a:off x="4979783" y="3044401"/>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4" name="直接箭头连接符 12"/>
            <p:cNvCxnSpPr>
              <a:stCxn id="35" idx="3"/>
              <a:endCxn id="41" idx="0"/>
            </p:cNvCxnSpPr>
            <p:nvPr/>
          </p:nvCxnSpPr>
          <p:spPr>
            <a:xfrm>
              <a:off x="6411286" y="3044401"/>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5" name="直接箭头连接符 13"/>
            <p:cNvCxnSpPr>
              <a:stCxn id="41" idx="2"/>
              <a:endCxn id="37" idx="0"/>
            </p:cNvCxnSpPr>
            <p:nvPr/>
          </p:nvCxnSpPr>
          <p:spPr>
            <a:xfrm flipH="1">
              <a:off x="6764227"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6" name="直接箭头连接符 14"/>
            <p:cNvCxnSpPr>
              <a:stCxn id="41" idx="2"/>
              <a:endCxn id="40" idx="0"/>
            </p:cNvCxnSpPr>
            <p:nvPr/>
          </p:nvCxnSpPr>
          <p:spPr>
            <a:xfrm>
              <a:off x="7359042" y="3709555"/>
              <a:ext cx="594814"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7" name="直接箭头连接符 15"/>
            <p:cNvCxnSpPr>
              <a:stCxn id="38" idx="2"/>
              <a:endCxn id="36" idx="0"/>
            </p:cNvCxnSpPr>
            <p:nvPr/>
          </p:nvCxnSpPr>
          <p:spPr>
            <a:xfrm flipH="1">
              <a:off x="4384968"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1360013295"/>
      </p:ext>
    </p:extLst>
  </p:cSld>
  <p:clrMapOvr>
    <a:masterClrMapping/>
  </p:clrMapOvr>
  <p:transition>
    <p:wipe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BST is efficient for item search</a:t>
            </a:r>
          </a:p>
        </p:txBody>
      </p:sp>
      <p:sp>
        <p:nvSpPr>
          <p:cNvPr id="94" name="Rectangle 13"/>
          <p:cNvSpPr>
            <a:spLocks noChangeArrowheads="1"/>
          </p:cNvSpPr>
          <p:nvPr/>
        </p:nvSpPr>
        <p:spPr bwMode="auto">
          <a:xfrm>
            <a:off x="5927538" y="2862996"/>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Jane</a:t>
            </a:r>
          </a:p>
        </p:txBody>
      </p:sp>
      <p:sp>
        <p:nvSpPr>
          <p:cNvPr id="95" name="Rectangle 14"/>
          <p:cNvSpPr>
            <a:spLocks noChangeArrowheads="1"/>
          </p:cNvSpPr>
          <p:nvPr/>
        </p:nvSpPr>
        <p:spPr bwMode="auto">
          <a:xfrm>
            <a:off x="4143094"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96" name="Rectangle 15"/>
          <p:cNvSpPr>
            <a:spLocks noChangeArrowheads="1"/>
          </p:cNvSpPr>
          <p:nvPr/>
        </p:nvSpPr>
        <p:spPr bwMode="auto">
          <a:xfrm>
            <a:off x="6522353"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97" name="Rectangle 16"/>
          <p:cNvSpPr>
            <a:spLocks noChangeArrowheads="1"/>
          </p:cNvSpPr>
          <p:nvPr/>
        </p:nvSpPr>
        <p:spPr bwMode="auto">
          <a:xfrm>
            <a:off x="4737909" y="334674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Brian</a:t>
            </a:r>
          </a:p>
        </p:txBody>
      </p:sp>
      <p:sp>
        <p:nvSpPr>
          <p:cNvPr id="98" name="Rectangle 17"/>
          <p:cNvSpPr>
            <a:spLocks noChangeArrowheads="1"/>
          </p:cNvSpPr>
          <p:nvPr/>
        </p:nvSpPr>
        <p:spPr bwMode="auto">
          <a:xfrm>
            <a:off x="5332724"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latin typeface="Verdana (Body)"/>
              </a:rPr>
              <a:t>Irit</a:t>
            </a:r>
            <a:endParaRPr kumimoji="0" lang="en-US" altLang="zh-CN" sz="1400" b="0" i="0" u="none" strike="noStrike" kern="0" cap="none" spc="0" normalizeH="0" baseline="0" noProof="0" dirty="0">
              <a:ln>
                <a:noFill/>
              </a:ln>
              <a:solidFill>
                <a:prstClr val="black"/>
              </a:solidFill>
              <a:effectLst/>
              <a:uLnTx/>
              <a:uFillTx/>
              <a:latin typeface="Verdana (Body)"/>
            </a:endParaRPr>
          </a:p>
        </p:txBody>
      </p:sp>
      <p:sp>
        <p:nvSpPr>
          <p:cNvPr id="99" name="Rectangle 18"/>
          <p:cNvSpPr>
            <a:spLocks noChangeArrowheads="1"/>
          </p:cNvSpPr>
          <p:nvPr/>
        </p:nvSpPr>
        <p:spPr bwMode="auto">
          <a:xfrm>
            <a:off x="7711982" y="4011897"/>
            <a:ext cx="483748" cy="362811"/>
          </a:xfrm>
          <a:prstGeom prst="rect">
            <a:avLst/>
          </a:prstGeom>
          <a:solidFill>
            <a:srgbClr val="F79646">
              <a:lumMod val="20000"/>
              <a:lumOff val="80000"/>
            </a:srgbClr>
          </a:solidFill>
          <a:ln w="28575">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100" name="Rectangle 19"/>
          <p:cNvSpPr>
            <a:spLocks noChangeArrowheads="1"/>
          </p:cNvSpPr>
          <p:nvPr/>
        </p:nvSpPr>
        <p:spPr bwMode="auto">
          <a:xfrm>
            <a:off x="7117168" y="334674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Peter</a:t>
            </a:r>
          </a:p>
        </p:txBody>
      </p:sp>
      <p:cxnSp>
        <p:nvCxnSpPr>
          <p:cNvPr id="101" name="直接箭头连接符 10"/>
          <p:cNvCxnSpPr>
            <a:stCxn id="97" idx="2"/>
            <a:endCxn id="98" idx="0"/>
          </p:cNvCxnSpPr>
          <p:nvPr/>
        </p:nvCxnSpPr>
        <p:spPr>
          <a:xfrm>
            <a:off x="4979783"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2" name="直接箭头连接符 11"/>
          <p:cNvCxnSpPr>
            <a:stCxn id="94" idx="1"/>
            <a:endCxn id="97" idx="0"/>
          </p:cNvCxnSpPr>
          <p:nvPr/>
        </p:nvCxnSpPr>
        <p:spPr>
          <a:xfrm flipH="1">
            <a:off x="4979783" y="3044401"/>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3" name="直接箭头连接符 12"/>
          <p:cNvCxnSpPr>
            <a:stCxn id="94" idx="3"/>
            <a:endCxn id="100" idx="0"/>
          </p:cNvCxnSpPr>
          <p:nvPr/>
        </p:nvCxnSpPr>
        <p:spPr>
          <a:xfrm>
            <a:off x="6411286" y="3044401"/>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4" name="直接箭头连接符 13"/>
          <p:cNvCxnSpPr>
            <a:stCxn id="100" idx="2"/>
            <a:endCxn id="96" idx="0"/>
          </p:cNvCxnSpPr>
          <p:nvPr/>
        </p:nvCxnSpPr>
        <p:spPr>
          <a:xfrm flipH="1">
            <a:off x="6764227"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5" name="直接箭头连接符 14"/>
          <p:cNvCxnSpPr>
            <a:stCxn id="100" idx="2"/>
            <a:endCxn id="99" idx="0"/>
          </p:cNvCxnSpPr>
          <p:nvPr/>
        </p:nvCxnSpPr>
        <p:spPr>
          <a:xfrm>
            <a:off x="7359042" y="3709555"/>
            <a:ext cx="594814"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6" name="直接箭头连接符 15"/>
          <p:cNvCxnSpPr>
            <a:stCxn id="97" idx="2"/>
            <a:endCxn id="95" idx="0"/>
          </p:cNvCxnSpPr>
          <p:nvPr/>
        </p:nvCxnSpPr>
        <p:spPr>
          <a:xfrm flipH="1">
            <a:off x="4384968"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sp>
        <p:nvSpPr>
          <p:cNvPr id="107" name="Rectangle 3"/>
          <p:cNvSpPr>
            <a:spLocks noChangeArrowheads="1"/>
          </p:cNvSpPr>
          <p:nvPr/>
        </p:nvSpPr>
        <p:spPr bwMode="auto">
          <a:xfrm>
            <a:off x="3451575" y="4011897"/>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Jane</a:t>
            </a:r>
          </a:p>
        </p:txBody>
      </p:sp>
      <p:sp>
        <p:nvSpPr>
          <p:cNvPr id="108" name="Rectangle 4"/>
          <p:cNvSpPr>
            <a:spLocks noChangeArrowheads="1"/>
          </p:cNvSpPr>
          <p:nvPr/>
        </p:nvSpPr>
        <p:spPr bwMode="auto">
          <a:xfrm>
            <a:off x="2302674" y="2681591"/>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 Anna</a:t>
            </a:r>
          </a:p>
        </p:txBody>
      </p:sp>
      <p:sp>
        <p:nvSpPr>
          <p:cNvPr id="109" name="Rectangle 5"/>
          <p:cNvSpPr>
            <a:spLocks noChangeArrowheads="1"/>
          </p:cNvSpPr>
          <p:nvPr/>
        </p:nvSpPr>
        <p:spPr bwMode="auto">
          <a:xfrm>
            <a:off x="1093304" y="4011897"/>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John</a:t>
            </a:r>
          </a:p>
        </p:txBody>
      </p:sp>
      <p:sp>
        <p:nvSpPr>
          <p:cNvPr id="110" name="Rectangle 6"/>
          <p:cNvSpPr>
            <a:spLocks noChangeArrowheads="1"/>
          </p:cNvSpPr>
          <p:nvPr/>
        </p:nvSpPr>
        <p:spPr bwMode="auto">
          <a:xfrm>
            <a:off x="2907359" y="3346744"/>
            <a:ext cx="483748" cy="362811"/>
          </a:xfrm>
          <a:prstGeom prst="rect">
            <a:avLst/>
          </a:prstGeom>
          <a:solidFill>
            <a:srgbClr val="1F497D">
              <a:lumMod val="40000"/>
              <a:lumOff val="6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Verdana (Body)"/>
              </a:rPr>
              <a:t>Brian</a:t>
            </a:r>
          </a:p>
        </p:txBody>
      </p:sp>
      <p:sp>
        <p:nvSpPr>
          <p:cNvPr id="111" name="Rectangle 7"/>
          <p:cNvSpPr>
            <a:spLocks noChangeArrowheads="1"/>
          </p:cNvSpPr>
          <p:nvPr/>
        </p:nvSpPr>
        <p:spPr bwMode="auto">
          <a:xfrm>
            <a:off x="1637520" y="3346744"/>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Irit</a:t>
            </a:r>
          </a:p>
        </p:txBody>
      </p:sp>
      <p:sp>
        <p:nvSpPr>
          <p:cNvPr id="112" name="Rectangle 8"/>
          <p:cNvSpPr>
            <a:spLocks noChangeArrowheads="1"/>
          </p:cNvSpPr>
          <p:nvPr/>
        </p:nvSpPr>
        <p:spPr bwMode="auto">
          <a:xfrm>
            <a:off x="2665485" y="4011897"/>
            <a:ext cx="483748" cy="362811"/>
          </a:xfrm>
          <a:prstGeom prst="rect">
            <a:avLst/>
          </a:prstGeom>
          <a:solidFill>
            <a:srgbClr val="8BB4FF"/>
          </a:solidFill>
          <a:ln w="28575">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Simon</a:t>
            </a:r>
          </a:p>
        </p:txBody>
      </p:sp>
      <p:sp>
        <p:nvSpPr>
          <p:cNvPr id="113" name="Rectangle 9"/>
          <p:cNvSpPr>
            <a:spLocks noChangeArrowheads="1"/>
          </p:cNvSpPr>
          <p:nvPr/>
        </p:nvSpPr>
        <p:spPr bwMode="auto">
          <a:xfrm>
            <a:off x="1818926" y="4011897"/>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Peter</a:t>
            </a:r>
          </a:p>
        </p:txBody>
      </p:sp>
      <p:cxnSp>
        <p:nvCxnSpPr>
          <p:cNvPr id="114" name="AutoShape 11"/>
          <p:cNvCxnSpPr>
            <a:cxnSpLocks noChangeShapeType="1"/>
            <a:stCxn id="108" idx="2"/>
            <a:endCxn id="111" idx="0"/>
          </p:cNvCxnSpPr>
          <p:nvPr/>
        </p:nvCxnSpPr>
        <p:spPr bwMode="auto">
          <a:xfrm flipH="1">
            <a:off x="1879394" y="3055740"/>
            <a:ext cx="665153"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AutoShape 12"/>
          <p:cNvCxnSpPr>
            <a:cxnSpLocks noChangeShapeType="1"/>
            <a:stCxn id="108" idx="2"/>
            <a:endCxn id="110" idx="0"/>
          </p:cNvCxnSpPr>
          <p:nvPr/>
        </p:nvCxnSpPr>
        <p:spPr bwMode="auto">
          <a:xfrm>
            <a:off x="2544548" y="3055740"/>
            <a:ext cx="604685"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AutoShape 14"/>
          <p:cNvCxnSpPr>
            <a:cxnSpLocks noChangeShapeType="1"/>
            <a:stCxn id="111" idx="2"/>
            <a:endCxn id="109" idx="0"/>
          </p:cNvCxnSpPr>
          <p:nvPr/>
        </p:nvCxnSpPr>
        <p:spPr bwMode="auto">
          <a:xfrm flipH="1">
            <a:off x="1335178" y="3720893"/>
            <a:ext cx="544216"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AutoShape 15"/>
          <p:cNvCxnSpPr>
            <a:cxnSpLocks noChangeShapeType="1"/>
            <a:stCxn id="111" idx="2"/>
            <a:endCxn id="113" idx="0"/>
          </p:cNvCxnSpPr>
          <p:nvPr/>
        </p:nvCxnSpPr>
        <p:spPr bwMode="auto">
          <a:xfrm>
            <a:off x="1879394" y="3720893"/>
            <a:ext cx="181405"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AutoShape 16"/>
          <p:cNvCxnSpPr>
            <a:cxnSpLocks noChangeShapeType="1"/>
            <a:stCxn id="110" idx="2"/>
            <a:endCxn id="112" idx="0"/>
          </p:cNvCxnSpPr>
          <p:nvPr/>
        </p:nvCxnSpPr>
        <p:spPr bwMode="auto">
          <a:xfrm flipH="1">
            <a:off x="2907359" y="3720893"/>
            <a:ext cx="241874"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17"/>
          <p:cNvCxnSpPr>
            <a:cxnSpLocks noChangeShapeType="1"/>
            <a:stCxn id="110" idx="2"/>
            <a:endCxn id="107" idx="0"/>
          </p:cNvCxnSpPr>
          <p:nvPr/>
        </p:nvCxnSpPr>
        <p:spPr bwMode="auto">
          <a:xfrm>
            <a:off x="3149233" y="3720893"/>
            <a:ext cx="544216"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 name="Rectangle 13"/>
          <p:cNvSpPr>
            <a:spLocks noChangeArrowheads="1"/>
          </p:cNvSpPr>
          <p:nvPr/>
        </p:nvSpPr>
        <p:spPr bwMode="auto">
          <a:xfrm>
            <a:off x="3176498" y="1821772"/>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Jane</a:t>
            </a:r>
          </a:p>
        </p:txBody>
      </p:sp>
      <p:sp>
        <p:nvSpPr>
          <p:cNvPr id="121" name="Rectangle 14"/>
          <p:cNvSpPr>
            <a:spLocks noChangeArrowheads="1"/>
          </p:cNvSpPr>
          <p:nvPr/>
        </p:nvSpPr>
        <p:spPr bwMode="auto">
          <a:xfrm>
            <a:off x="1991694" y="1820503"/>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122" name="Rectangle 15"/>
          <p:cNvSpPr>
            <a:spLocks noChangeArrowheads="1"/>
          </p:cNvSpPr>
          <p:nvPr/>
        </p:nvSpPr>
        <p:spPr bwMode="auto">
          <a:xfrm>
            <a:off x="1366165" y="1820503"/>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123" name="Rectangle 16"/>
          <p:cNvSpPr>
            <a:spLocks noChangeArrowheads="1"/>
          </p:cNvSpPr>
          <p:nvPr/>
        </p:nvSpPr>
        <p:spPr bwMode="auto">
          <a:xfrm>
            <a:off x="4377116" y="1820503"/>
            <a:ext cx="483748" cy="362811"/>
          </a:xfrm>
          <a:prstGeom prst="rect">
            <a:avLst/>
          </a:prstGeom>
          <a:solidFill>
            <a:srgbClr val="1F497D">
              <a:lumMod val="40000"/>
              <a:lumOff val="6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Brian</a:t>
            </a:r>
          </a:p>
        </p:txBody>
      </p:sp>
      <p:sp>
        <p:nvSpPr>
          <p:cNvPr id="124" name="Rectangle 17"/>
          <p:cNvSpPr>
            <a:spLocks noChangeArrowheads="1"/>
          </p:cNvSpPr>
          <p:nvPr/>
        </p:nvSpPr>
        <p:spPr bwMode="auto">
          <a:xfrm>
            <a:off x="3797790" y="1817886"/>
            <a:ext cx="483748" cy="362811"/>
          </a:xfrm>
          <a:prstGeom prst="rect">
            <a:avLst/>
          </a:prstGeom>
          <a:solidFill>
            <a:srgbClr val="1F497D">
              <a:lumMod val="40000"/>
              <a:lumOff val="6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latin typeface="Verdana (Body)"/>
              </a:rPr>
              <a:t>Irit</a:t>
            </a:r>
            <a:endParaRPr kumimoji="0" lang="en-US" altLang="zh-CN" sz="1400" b="0" i="0" u="none" strike="noStrike" kern="0" cap="none" spc="0" normalizeH="0" baseline="0" noProof="0" dirty="0">
              <a:ln>
                <a:noFill/>
              </a:ln>
              <a:solidFill>
                <a:prstClr val="black"/>
              </a:solidFill>
              <a:effectLst/>
              <a:uLnTx/>
              <a:uFillTx/>
              <a:latin typeface="Verdana (Body)"/>
            </a:endParaRPr>
          </a:p>
        </p:txBody>
      </p:sp>
      <p:sp>
        <p:nvSpPr>
          <p:cNvPr id="125" name="Rectangle 18"/>
          <p:cNvSpPr>
            <a:spLocks noChangeArrowheads="1"/>
          </p:cNvSpPr>
          <p:nvPr/>
        </p:nvSpPr>
        <p:spPr bwMode="auto">
          <a:xfrm>
            <a:off x="4963288" y="1820503"/>
            <a:ext cx="483748" cy="362811"/>
          </a:xfrm>
          <a:prstGeom prst="rect">
            <a:avLst/>
          </a:prstGeom>
          <a:solidFill>
            <a:srgbClr val="8BB4FF"/>
          </a:solidFill>
          <a:ln w="28575">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126" name="Rectangle 19"/>
          <p:cNvSpPr>
            <a:spLocks noChangeArrowheads="1"/>
          </p:cNvSpPr>
          <p:nvPr/>
        </p:nvSpPr>
        <p:spPr bwMode="auto">
          <a:xfrm>
            <a:off x="2586872" y="1820503"/>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Peter</a:t>
            </a:r>
          </a:p>
        </p:txBody>
      </p:sp>
      <p:cxnSp>
        <p:nvCxnSpPr>
          <p:cNvPr id="127" name="直接箭头连接符 36"/>
          <p:cNvCxnSpPr>
            <a:stCxn id="122" idx="3"/>
            <a:endCxn id="121" idx="1"/>
          </p:cNvCxnSpPr>
          <p:nvPr/>
        </p:nvCxnSpPr>
        <p:spPr>
          <a:xfrm>
            <a:off x="1849913" y="2001908"/>
            <a:ext cx="141781"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28" name="直接箭头连接符 37"/>
          <p:cNvCxnSpPr/>
          <p:nvPr/>
        </p:nvCxnSpPr>
        <p:spPr>
          <a:xfrm>
            <a:off x="2463235" y="2001908"/>
            <a:ext cx="141781"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29" name="直接箭头连接符 38"/>
          <p:cNvCxnSpPr/>
          <p:nvPr/>
        </p:nvCxnSpPr>
        <p:spPr>
          <a:xfrm>
            <a:off x="3067920" y="2001908"/>
            <a:ext cx="141781"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0" name="直接箭头连接符 39"/>
          <p:cNvCxnSpPr/>
          <p:nvPr/>
        </p:nvCxnSpPr>
        <p:spPr>
          <a:xfrm>
            <a:off x="3650278" y="2001908"/>
            <a:ext cx="141781"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1" name="直接箭头连接符 40"/>
          <p:cNvCxnSpPr/>
          <p:nvPr/>
        </p:nvCxnSpPr>
        <p:spPr>
          <a:xfrm>
            <a:off x="4250313" y="2001908"/>
            <a:ext cx="141781"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2" name="直接箭头连接符 41"/>
          <p:cNvCxnSpPr/>
          <p:nvPr/>
        </p:nvCxnSpPr>
        <p:spPr>
          <a:xfrm>
            <a:off x="4842351" y="2001908"/>
            <a:ext cx="141781" cy="0"/>
          </a:xfrm>
          <a:prstGeom prst="straightConnector1">
            <a:avLst/>
          </a:prstGeom>
          <a:noFill/>
          <a:ln w="38100" cap="flat" cmpd="sng" algn="ctr">
            <a:solidFill>
              <a:srgbClr val="4F81BD">
                <a:shade val="95000"/>
                <a:satMod val="105000"/>
              </a:srgbClr>
            </a:solidFill>
            <a:prstDash val="solid"/>
            <a:tailEnd type="triangle"/>
          </a:ln>
          <a:effectLst/>
        </p:spPr>
      </p:cxnSp>
      <p:sp>
        <p:nvSpPr>
          <p:cNvPr id="133" name="文本框 42"/>
          <p:cNvSpPr txBox="1"/>
          <p:nvPr/>
        </p:nvSpPr>
        <p:spPr>
          <a:xfrm>
            <a:off x="972367" y="4613965"/>
            <a:ext cx="3765542" cy="1015663"/>
          </a:xfrm>
          <a:prstGeom prst="rect">
            <a:avLst/>
          </a:prstGeom>
          <a:solidFill>
            <a:srgbClr val="4F81BD">
              <a:lumMod val="20000"/>
              <a:lumOff val="8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How many nodes are visited during search?</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 --best case: 1 node  (Anna)</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--worst case: </a:t>
            </a:r>
            <a:r>
              <a:rPr kumimoji="0" lang="en-US" altLang="zh-CN" sz="1200" b="1" i="0" u="none" strike="noStrike" kern="0" cap="none" spc="0" normalizeH="0" baseline="0" noProof="0" dirty="0">
                <a:ln>
                  <a:noFill/>
                </a:ln>
                <a:solidFill>
                  <a:srgbClr val="FF0000"/>
                </a:solidFill>
                <a:effectLst/>
                <a:uLnTx/>
                <a:uFillTx/>
                <a:latin typeface="Verdana (Body)"/>
                <a:ea typeface="宋体" panose="02010600030101010101" pitchFamily="2" charset="-122"/>
              </a:rPr>
              <a:t>7 </a:t>
            </a: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nodes (Jane)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--Avg. case:  (1+2+3+…+7)/7=</a:t>
            </a:r>
            <a:r>
              <a:rPr kumimoji="0" lang="en-US" altLang="zh-CN" sz="1200" b="1" i="0" u="none" strike="noStrike" kern="0" cap="none" spc="0" normalizeH="0" baseline="0" noProof="0" dirty="0">
                <a:ln>
                  <a:noFill/>
                </a:ln>
                <a:solidFill>
                  <a:srgbClr val="FF0000"/>
                </a:solidFill>
                <a:effectLst/>
                <a:uLnTx/>
                <a:uFillTx/>
                <a:latin typeface="Verdana (Body)"/>
                <a:ea typeface="宋体" panose="02010600030101010101" pitchFamily="2" charset="-122"/>
              </a:rPr>
              <a:t>4</a:t>
            </a: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 nodes</a:t>
            </a:r>
          </a:p>
        </p:txBody>
      </p:sp>
      <p:sp>
        <p:nvSpPr>
          <p:cNvPr id="134" name="文本框 43"/>
          <p:cNvSpPr txBox="1"/>
          <p:nvPr/>
        </p:nvSpPr>
        <p:spPr>
          <a:xfrm>
            <a:off x="4600477" y="4616582"/>
            <a:ext cx="3765542" cy="1200329"/>
          </a:xfrm>
          <a:prstGeom prst="rect">
            <a:avLst/>
          </a:prstGeom>
          <a:solidFill>
            <a:srgbClr val="F79646">
              <a:lumMod val="20000"/>
              <a:lumOff val="8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How many nodes are visited during search?</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 --best case: 1 node  (Jane)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--worst case: </a:t>
            </a:r>
            <a:r>
              <a:rPr kumimoji="0" lang="en-US" altLang="zh-CN" sz="1200" b="1" i="0" u="none" strike="noStrike" kern="0" cap="none" spc="0" normalizeH="0" baseline="0" noProof="0" dirty="0">
                <a:ln>
                  <a:noFill/>
                </a:ln>
                <a:solidFill>
                  <a:srgbClr val="FF0000"/>
                </a:solidFill>
                <a:effectLst/>
                <a:uLnTx/>
                <a:uFillTx/>
                <a:latin typeface="Verdana (Body)"/>
                <a:ea typeface="宋体" panose="02010600030101010101" pitchFamily="2" charset="-122"/>
              </a:rPr>
              <a:t>3</a:t>
            </a: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 nodes (Anna)</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--Avg. case:  (1+2*2+3*4)/7=</a:t>
            </a:r>
            <a:r>
              <a:rPr kumimoji="0" lang="en-US" altLang="zh-CN" sz="1200" b="1" i="0" u="none" strike="noStrike" kern="0" cap="none" spc="0" normalizeH="0" baseline="0" noProof="0" dirty="0">
                <a:ln>
                  <a:noFill/>
                </a:ln>
                <a:solidFill>
                  <a:srgbClr val="FF0000"/>
                </a:solidFill>
                <a:effectLst/>
                <a:uLnTx/>
                <a:uFillTx/>
                <a:latin typeface="Verdana (Body)"/>
                <a:ea typeface="宋体" panose="02010600030101010101" pitchFamily="2" charset="-122"/>
              </a:rPr>
              <a:t>2.43</a:t>
            </a: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 nodes</a:t>
            </a:r>
          </a:p>
        </p:txBody>
      </p:sp>
      <p:sp>
        <p:nvSpPr>
          <p:cNvPr id="135" name="文本框 46"/>
          <p:cNvSpPr txBox="1"/>
          <p:nvPr/>
        </p:nvSpPr>
        <p:spPr>
          <a:xfrm>
            <a:off x="3622915" y="1466952"/>
            <a:ext cx="1219435"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5 nodes</a:t>
            </a:r>
            <a:endParaRPr lang="zh-CN" altLang="en-US" sz="1400" dirty="0">
              <a:solidFill>
                <a:prstClr val="black"/>
              </a:solidFill>
              <a:latin typeface="Verdana (Body)"/>
              <a:ea typeface="宋体" panose="02010600030101010101" pitchFamily="2" charset="-122"/>
            </a:endParaRPr>
          </a:p>
        </p:txBody>
      </p:sp>
      <p:sp>
        <p:nvSpPr>
          <p:cNvPr id="137" name="文本框 48"/>
          <p:cNvSpPr txBox="1"/>
          <p:nvPr/>
        </p:nvSpPr>
        <p:spPr>
          <a:xfrm>
            <a:off x="3066493" y="3041791"/>
            <a:ext cx="1183819"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5 nodes</a:t>
            </a:r>
            <a:endParaRPr lang="zh-CN" altLang="en-US" sz="1400" dirty="0">
              <a:solidFill>
                <a:prstClr val="black"/>
              </a:solidFill>
              <a:latin typeface="Verdana (Body)"/>
              <a:ea typeface="宋体" panose="02010600030101010101" pitchFamily="2" charset="-122"/>
            </a:endParaRPr>
          </a:p>
        </p:txBody>
      </p:sp>
      <p:sp>
        <p:nvSpPr>
          <p:cNvPr id="138" name="文本框 49"/>
          <p:cNvSpPr txBox="1"/>
          <p:nvPr/>
        </p:nvSpPr>
        <p:spPr>
          <a:xfrm>
            <a:off x="4413488" y="3041791"/>
            <a:ext cx="919236"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2 nodes</a:t>
            </a:r>
            <a:endParaRPr lang="zh-CN" altLang="en-US" sz="1400" dirty="0">
              <a:solidFill>
                <a:prstClr val="black"/>
              </a:solidFill>
              <a:latin typeface="Verdana (Body)"/>
              <a:ea typeface="宋体" panose="02010600030101010101" pitchFamily="2" charset="-122"/>
            </a:endParaRPr>
          </a:p>
        </p:txBody>
      </p:sp>
    </p:spTree>
    <p:extLst>
      <p:ext uri="{BB962C8B-B14F-4D97-AF65-F5344CB8AC3E}">
        <p14:creationId xmlns:p14="http://schemas.microsoft.com/office/powerpoint/2010/main" val="256371317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24"/>
                                        </p:tgtEl>
                                        <p:attrNameLst>
                                          <p:attrName>fillcolor</p:attrName>
                                        </p:attrNameLst>
                                      </p:cBhvr>
                                      <p:to>
                                        <a:srgbClr val="C00000"/>
                                      </p:to>
                                    </p:animClr>
                                    <p:set>
                                      <p:cBhvr>
                                        <p:cTn id="7" dur="2000" fill="hold"/>
                                        <p:tgtEl>
                                          <p:spTgt spid="124"/>
                                        </p:tgtEl>
                                        <p:attrNameLst>
                                          <p:attrName>fill.type</p:attrName>
                                        </p:attrNameLst>
                                      </p:cBhvr>
                                      <p:to>
                                        <p:strVal val="solid"/>
                                      </p:to>
                                    </p:set>
                                    <p:set>
                                      <p:cBhvr>
                                        <p:cTn id="8" dur="2000" fill="hold"/>
                                        <p:tgtEl>
                                          <p:spTgt spid="12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135"/>
                                        </p:tgtEl>
                                        <p:attrNameLst>
                                          <p:attrName>style.visibility</p:attrName>
                                        </p:attrNameLst>
                                      </p:cBhvr>
                                      <p:to>
                                        <p:strVal val="visible"/>
                                      </p:to>
                                    </p:set>
                                    <p:anim calcmode="lin" valueType="num">
                                      <p:cBhvr>
                                        <p:cTn id="13" dur="500" fill="hold"/>
                                        <p:tgtEl>
                                          <p:spTgt spid="135"/>
                                        </p:tgtEl>
                                        <p:attrNameLst>
                                          <p:attrName>ppt_w</p:attrName>
                                        </p:attrNameLst>
                                      </p:cBhvr>
                                      <p:tavLst>
                                        <p:tav tm="0">
                                          <p:val>
                                            <p:fltVal val="0"/>
                                          </p:val>
                                        </p:tav>
                                        <p:tav tm="100000">
                                          <p:val>
                                            <p:strVal val="#ppt_w"/>
                                          </p:val>
                                        </p:tav>
                                      </p:tavLst>
                                    </p:anim>
                                    <p:anim calcmode="lin" valueType="num">
                                      <p:cBhvr>
                                        <p:cTn id="14" dur="500" fill="hold"/>
                                        <p:tgtEl>
                                          <p:spTgt spid="135"/>
                                        </p:tgtEl>
                                        <p:attrNameLst>
                                          <p:attrName>ppt_h</p:attrName>
                                        </p:attrNameLst>
                                      </p:cBhvr>
                                      <p:tavLst>
                                        <p:tav tm="0">
                                          <p:val>
                                            <p:fltVal val="0"/>
                                          </p:val>
                                        </p:tav>
                                        <p:tav tm="100000">
                                          <p:val>
                                            <p:strVal val="#ppt_h"/>
                                          </p:val>
                                        </p:tav>
                                      </p:tavLst>
                                    </p:anim>
                                    <p:animEffect transition="in" filter="fade">
                                      <p:cBhvr>
                                        <p:cTn id="15" dur="500"/>
                                        <p:tgtEl>
                                          <p:spTgt spid="13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2000" fill="hold"/>
                                        <p:tgtEl>
                                          <p:spTgt spid="110"/>
                                        </p:tgtEl>
                                        <p:attrNameLst>
                                          <p:attrName>fillcolor</p:attrName>
                                        </p:attrNameLst>
                                      </p:cBhvr>
                                      <p:to>
                                        <a:srgbClr val="C00000"/>
                                      </p:to>
                                    </p:animClr>
                                    <p:set>
                                      <p:cBhvr>
                                        <p:cTn id="20" dur="2000" fill="hold"/>
                                        <p:tgtEl>
                                          <p:spTgt spid="110"/>
                                        </p:tgtEl>
                                        <p:attrNameLst>
                                          <p:attrName>fill.type</p:attrName>
                                        </p:attrNameLst>
                                      </p:cBhvr>
                                      <p:to>
                                        <p:strVal val="solid"/>
                                      </p:to>
                                    </p:set>
                                    <p:set>
                                      <p:cBhvr>
                                        <p:cTn id="21" dur="2000" fill="hold"/>
                                        <p:tgtEl>
                                          <p:spTgt spid="110"/>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37"/>
                                        </p:tgtEl>
                                        <p:attrNameLst>
                                          <p:attrName>style.visibility</p:attrName>
                                        </p:attrNameLst>
                                      </p:cBhvr>
                                      <p:to>
                                        <p:strVal val="visible"/>
                                      </p:to>
                                    </p:set>
                                    <p:anim calcmode="lin" valueType="num">
                                      <p:cBhvr>
                                        <p:cTn id="26" dur="500" fill="hold"/>
                                        <p:tgtEl>
                                          <p:spTgt spid="137"/>
                                        </p:tgtEl>
                                        <p:attrNameLst>
                                          <p:attrName>ppt_w</p:attrName>
                                        </p:attrNameLst>
                                      </p:cBhvr>
                                      <p:tavLst>
                                        <p:tav tm="0">
                                          <p:val>
                                            <p:fltVal val="0"/>
                                          </p:val>
                                        </p:tav>
                                        <p:tav tm="100000">
                                          <p:val>
                                            <p:strVal val="#ppt_w"/>
                                          </p:val>
                                        </p:tav>
                                      </p:tavLst>
                                    </p:anim>
                                    <p:anim calcmode="lin" valueType="num">
                                      <p:cBhvr>
                                        <p:cTn id="27" dur="500" fill="hold"/>
                                        <p:tgtEl>
                                          <p:spTgt spid="137"/>
                                        </p:tgtEl>
                                        <p:attrNameLst>
                                          <p:attrName>ppt_h</p:attrName>
                                        </p:attrNameLst>
                                      </p:cBhvr>
                                      <p:tavLst>
                                        <p:tav tm="0">
                                          <p:val>
                                            <p:fltVal val="0"/>
                                          </p:val>
                                        </p:tav>
                                        <p:tav tm="100000">
                                          <p:val>
                                            <p:strVal val="#ppt_h"/>
                                          </p:val>
                                        </p:tav>
                                      </p:tavLst>
                                    </p:anim>
                                    <p:animEffect transition="in" filter="fade">
                                      <p:cBhvr>
                                        <p:cTn id="28" dur="500"/>
                                        <p:tgtEl>
                                          <p:spTgt spid="137"/>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mph" presetSubtype="0" fill="hold" grpId="0" nodeType="clickEffect">
                                  <p:stCondLst>
                                    <p:cond delay="0"/>
                                  </p:stCondLst>
                                  <p:childTnLst>
                                    <p:animEffect transition="out" filter="fade">
                                      <p:cBhvr>
                                        <p:cTn id="32" dur="500" tmFilter="0, 0; .2, .5; .8, .5; 1, 0"/>
                                        <p:tgtEl>
                                          <p:spTgt spid="97"/>
                                        </p:tgtEl>
                                      </p:cBhvr>
                                    </p:animEffect>
                                    <p:animScale>
                                      <p:cBhvr>
                                        <p:cTn id="33" dur="250" autoRev="1" fill="hold"/>
                                        <p:tgtEl>
                                          <p:spTgt spid="97"/>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38"/>
                                        </p:tgtEl>
                                        <p:attrNameLst>
                                          <p:attrName>style.visibility</p:attrName>
                                        </p:attrNameLst>
                                      </p:cBhvr>
                                      <p:to>
                                        <p:strVal val="visible"/>
                                      </p:to>
                                    </p:set>
                                    <p:anim calcmode="lin" valueType="num">
                                      <p:cBhvr>
                                        <p:cTn id="38" dur="500" fill="hold"/>
                                        <p:tgtEl>
                                          <p:spTgt spid="138"/>
                                        </p:tgtEl>
                                        <p:attrNameLst>
                                          <p:attrName>ppt_w</p:attrName>
                                        </p:attrNameLst>
                                      </p:cBhvr>
                                      <p:tavLst>
                                        <p:tav tm="0">
                                          <p:val>
                                            <p:fltVal val="0"/>
                                          </p:val>
                                        </p:tav>
                                        <p:tav tm="100000">
                                          <p:val>
                                            <p:strVal val="#ppt_w"/>
                                          </p:val>
                                        </p:tav>
                                      </p:tavLst>
                                    </p:anim>
                                    <p:anim calcmode="lin" valueType="num">
                                      <p:cBhvr>
                                        <p:cTn id="39" dur="500" fill="hold"/>
                                        <p:tgtEl>
                                          <p:spTgt spid="138"/>
                                        </p:tgtEl>
                                        <p:attrNameLst>
                                          <p:attrName>ppt_h</p:attrName>
                                        </p:attrNameLst>
                                      </p:cBhvr>
                                      <p:tavLst>
                                        <p:tav tm="0">
                                          <p:val>
                                            <p:fltVal val="0"/>
                                          </p:val>
                                        </p:tav>
                                        <p:tav tm="100000">
                                          <p:val>
                                            <p:strVal val="#ppt_h"/>
                                          </p:val>
                                        </p:tav>
                                      </p:tavLst>
                                    </p:anim>
                                    <p:animEffect transition="in" filter="fade">
                                      <p:cBhvr>
                                        <p:cTn id="40" dur="500"/>
                                        <p:tgtEl>
                                          <p:spTgt spid="138"/>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34"/>
                                        </p:tgtEl>
                                        <p:attrNameLst>
                                          <p:attrName>style.visibility</p:attrName>
                                        </p:attrNameLst>
                                      </p:cBhvr>
                                      <p:to>
                                        <p:strVal val="visible"/>
                                      </p:to>
                                    </p:set>
                                    <p:anim calcmode="lin" valueType="num">
                                      <p:cBhvr>
                                        <p:cTn id="45" dur="500" fill="hold"/>
                                        <p:tgtEl>
                                          <p:spTgt spid="134"/>
                                        </p:tgtEl>
                                        <p:attrNameLst>
                                          <p:attrName>ppt_w</p:attrName>
                                        </p:attrNameLst>
                                      </p:cBhvr>
                                      <p:tavLst>
                                        <p:tav tm="0">
                                          <p:val>
                                            <p:fltVal val="0"/>
                                          </p:val>
                                        </p:tav>
                                        <p:tav tm="100000">
                                          <p:val>
                                            <p:strVal val="#ppt_w"/>
                                          </p:val>
                                        </p:tav>
                                      </p:tavLst>
                                    </p:anim>
                                    <p:anim calcmode="lin" valueType="num">
                                      <p:cBhvr>
                                        <p:cTn id="46" dur="500" fill="hold"/>
                                        <p:tgtEl>
                                          <p:spTgt spid="134"/>
                                        </p:tgtEl>
                                        <p:attrNameLst>
                                          <p:attrName>ppt_h</p:attrName>
                                        </p:attrNameLst>
                                      </p:cBhvr>
                                      <p:tavLst>
                                        <p:tav tm="0">
                                          <p:val>
                                            <p:fltVal val="0"/>
                                          </p:val>
                                        </p:tav>
                                        <p:tav tm="100000">
                                          <p:val>
                                            <p:strVal val="#ppt_h"/>
                                          </p:val>
                                        </p:tav>
                                      </p:tavLst>
                                    </p:anim>
                                    <p:animEffect transition="in" filter="fade">
                                      <p:cBhvr>
                                        <p:cTn id="47"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34" grpId="0" animBg="1"/>
      <p:bldP spid="135" grpId="0"/>
      <p:bldP spid="137" grpId="0"/>
      <p:bldP spid="1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BST is efficient for item search</a:t>
            </a:r>
          </a:p>
        </p:txBody>
      </p:sp>
      <p:sp>
        <p:nvSpPr>
          <p:cNvPr id="94" name="Rectangle 13"/>
          <p:cNvSpPr>
            <a:spLocks noChangeArrowheads="1"/>
          </p:cNvSpPr>
          <p:nvPr/>
        </p:nvSpPr>
        <p:spPr bwMode="auto">
          <a:xfrm>
            <a:off x="5927538" y="1796213"/>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Jane</a:t>
            </a:r>
          </a:p>
        </p:txBody>
      </p:sp>
      <p:sp>
        <p:nvSpPr>
          <p:cNvPr id="95" name="Rectangle 14"/>
          <p:cNvSpPr>
            <a:spLocks noChangeArrowheads="1"/>
          </p:cNvSpPr>
          <p:nvPr/>
        </p:nvSpPr>
        <p:spPr bwMode="auto">
          <a:xfrm>
            <a:off x="4143094" y="294511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96" name="Rectangle 15"/>
          <p:cNvSpPr>
            <a:spLocks noChangeArrowheads="1"/>
          </p:cNvSpPr>
          <p:nvPr/>
        </p:nvSpPr>
        <p:spPr bwMode="auto">
          <a:xfrm>
            <a:off x="6522353" y="294511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97" name="Rectangle 16"/>
          <p:cNvSpPr>
            <a:spLocks noChangeArrowheads="1"/>
          </p:cNvSpPr>
          <p:nvPr/>
        </p:nvSpPr>
        <p:spPr bwMode="auto">
          <a:xfrm>
            <a:off x="4737909" y="2279961"/>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Brian</a:t>
            </a:r>
          </a:p>
        </p:txBody>
      </p:sp>
      <p:sp>
        <p:nvSpPr>
          <p:cNvPr id="98" name="Rectangle 17"/>
          <p:cNvSpPr>
            <a:spLocks noChangeArrowheads="1"/>
          </p:cNvSpPr>
          <p:nvPr/>
        </p:nvSpPr>
        <p:spPr bwMode="auto">
          <a:xfrm>
            <a:off x="5332724" y="294511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latin typeface="Verdana (Body)"/>
              </a:rPr>
              <a:t>Irit</a:t>
            </a:r>
            <a:endParaRPr kumimoji="0" lang="en-US" altLang="zh-CN" sz="1400" b="0" i="0" u="none" strike="noStrike" kern="0" cap="none" spc="0" normalizeH="0" baseline="0" noProof="0" dirty="0">
              <a:ln>
                <a:noFill/>
              </a:ln>
              <a:solidFill>
                <a:prstClr val="black"/>
              </a:solidFill>
              <a:effectLst/>
              <a:uLnTx/>
              <a:uFillTx/>
              <a:latin typeface="Verdana (Body)"/>
            </a:endParaRPr>
          </a:p>
        </p:txBody>
      </p:sp>
      <p:sp>
        <p:nvSpPr>
          <p:cNvPr id="99" name="Rectangle 18"/>
          <p:cNvSpPr>
            <a:spLocks noChangeArrowheads="1"/>
          </p:cNvSpPr>
          <p:nvPr/>
        </p:nvSpPr>
        <p:spPr bwMode="auto">
          <a:xfrm>
            <a:off x="7711982" y="2945114"/>
            <a:ext cx="483748" cy="362811"/>
          </a:xfrm>
          <a:prstGeom prst="rect">
            <a:avLst/>
          </a:prstGeom>
          <a:solidFill>
            <a:srgbClr val="F79646">
              <a:lumMod val="20000"/>
              <a:lumOff val="80000"/>
            </a:srgbClr>
          </a:solidFill>
          <a:ln w="28575">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100" name="Rectangle 19"/>
          <p:cNvSpPr>
            <a:spLocks noChangeArrowheads="1"/>
          </p:cNvSpPr>
          <p:nvPr/>
        </p:nvSpPr>
        <p:spPr bwMode="auto">
          <a:xfrm>
            <a:off x="7117168" y="2279961"/>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Peter</a:t>
            </a:r>
          </a:p>
        </p:txBody>
      </p:sp>
      <p:cxnSp>
        <p:nvCxnSpPr>
          <p:cNvPr id="101" name="直接箭头连接符 10"/>
          <p:cNvCxnSpPr>
            <a:stCxn id="97" idx="2"/>
            <a:endCxn id="98" idx="0"/>
          </p:cNvCxnSpPr>
          <p:nvPr/>
        </p:nvCxnSpPr>
        <p:spPr>
          <a:xfrm>
            <a:off x="4979783" y="2642772"/>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2" name="直接箭头连接符 11"/>
          <p:cNvCxnSpPr>
            <a:stCxn id="94" idx="1"/>
            <a:endCxn id="97" idx="0"/>
          </p:cNvCxnSpPr>
          <p:nvPr/>
        </p:nvCxnSpPr>
        <p:spPr>
          <a:xfrm flipH="1">
            <a:off x="4979783" y="1977618"/>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3" name="直接箭头连接符 12"/>
          <p:cNvCxnSpPr>
            <a:stCxn id="94" idx="3"/>
            <a:endCxn id="100" idx="0"/>
          </p:cNvCxnSpPr>
          <p:nvPr/>
        </p:nvCxnSpPr>
        <p:spPr>
          <a:xfrm>
            <a:off x="6411286" y="1977618"/>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4" name="直接箭头连接符 13"/>
          <p:cNvCxnSpPr>
            <a:stCxn id="100" idx="2"/>
            <a:endCxn id="96" idx="0"/>
          </p:cNvCxnSpPr>
          <p:nvPr/>
        </p:nvCxnSpPr>
        <p:spPr>
          <a:xfrm flipH="1">
            <a:off x="6764227" y="2642772"/>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5" name="直接箭头连接符 14"/>
          <p:cNvCxnSpPr>
            <a:stCxn id="100" idx="2"/>
            <a:endCxn id="99" idx="0"/>
          </p:cNvCxnSpPr>
          <p:nvPr/>
        </p:nvCxnSpPr>
        <p:spPr>
          <a:xfrm>
            <a:off x="7359042" y="2642772"/>
            <a:ext cx="594814"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6" name="直接箭头连接符 15"/>
          <p:cNvCxnSpPr>
            <a:stCxn id="97" idx="2"/>
            <a:endCxn id="95" idx="0"/>
          </p:cNvCxnSpPr>
          <p:nvPr/>
        </p:nvCxnSpPr>
        <p:spPr>
          <a:xfrm flipH="1">
            <a:off x="4384968" y="2642772"/>
            <a:ext cx="594815" cy="302342"/>
          </a:xfrm>
          <a:prstGeom prst="straightConnector1">
            <a:avLst/>
          </a:prstGeom>
          <a:noFill/>
          <a:ln w="38100" cap="flat" cmpd="sng" algn="ctr">
            <a:solidFill>
              <a:srgbClr val="4F81BD">
                <a:shade val="95000"/>
                <a:satMod val="105000"/>
              </a:srgbClr>
            </a:solidFill>
            <a:prstDash val="solid"/>
            <a:tailEnd type="triangle"/>
          </a:ln>
          <a:effectLst/>
        </p:spPr>
      </p:cxnSp>
      <p:sp>
        <p:nvSpPr>
          <p:cNvPr id="107" name="Rectangle 3"/>
          <p:cNvSpPr>
            <a:spLocks noChangeArrowheads="1"/>
          </p:cNvSpPr>
          <p:nvPr/>
        </p:nvSpPr>
        <p:spPr bwMode="auto">
          <a:xfrm>
            <a:off x="3451575" y="2945114"/>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Jane</a:t>
            </a:r>
          </a:p>
        </p:txBody>
      </p:sp>
      <p:sp>
        <p:nvSpPr>
          <p:cNvPr id="108" name="Rectangle 4"/>
          <p:cNvSpPr>
            <a:spLocks noChangeArrowheads="1"/>
          </p:cNvSpPr>
          <p:nvPr/>
        </p:nvSpPr>
        <p:spPr bwMode="auto">
          <a:xfrm>
            <a:off x="2302674" y="1614808"/>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 Anna</a:t>
            </a:r>
          </a:p>
        </p:txBody>
      </p:sp>
      <p:sp>
        <p:nvSpPr>
          <p:cNvPr id="109" name="Rectangle 5"/>
          <p:cNvSpPr>
            <a:spLocks noChangeArrowheads="1"/>
          </p:cNvSpPr>
          <p:nvPr/>
        </p:nvSpPr>
        <p:spPr bwMode="auto">
          <a:xfrm>
            <a:off x="1093304" y="2945114"/>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John</a:t>
            </a:r>
          </a:p>
        </p:txBody>
      </p:sp>
      <p:sp>
        <p:nvSpPr>
          <p:cNvPr id="110" name="Rectangle 6"/>
          <p:cNvSpPr>
            <a:spLocks noChangeArrowheads="1"/>
          </p:cNvSpPr>
          <p:nvPr/>
        </p:nvSpPr>
        <p:spPr bwMode="auto">
          <a:xfrm>
            <a:off x="2907359" y="2279961"/>
            <a:ext cx="483748" cy="362811"/>
          </a:xfrm>
          <a:prstGeom prst="rect">
            <a:avLst/>
          </a:prstGeom>
          <a:solidFill>
            <a:srgbClr val="1F497D">
              <a:lumMod val="40000"/>
              <a:lumOff val="6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Verdana (Body)"/>
              </a:rPr>
              <a:t>Brian</a:t>
            </a:r>
          </a:p>
        </p:txBody>
      </p:sp>
      <p:sp>
        <p:nvSpPr>
          <p:cNvPr id="111" name="Rectangle 7"/>
          <p:cNvSpPr>
            <a:spLocks noChangeArrowheads="1"/>
          </p:cNvSpPr>
          <p:nvPr/>
        </p:nvSpPr>
        <p:spPr bwMode="auto">
          <a:xfrm>
            <a:off x="1637520" y="2279961"/>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Irit</a:t>
            </a:r>
          </a:p>
        </p:txBody>
      </p:sp>
      <p:sp>
        <p:nvSpPr>
          <p:cNvPr id="112" name="Rectangle 8"/>
          <p:cNvSpPr>
            <a:spLocks noChangeArrowheads="1"/>
          </p:cNvSpPr>
          <p:nvPr/>
        </p:nvSpPr>
        <p:spPr bwMode="auto">
          <a:xfrm>
            <a:off x="2665485" y="2945114"/>
            <a:ext cx="483748" cy="362811"/>
          </a:xfrm>
          <a:prstGeom prst="rect">
            <a:avLst/>
          </a:prstGeom>
          <a:solidFill>
            <a:srgbClr val="8BB4FF"/>
          </a:solidFill>
          <a:ln w="28575">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Simon</a:t>
            </a:r>
          </a:p>
        </p:txBody>
      </p:sp>
      <p:sp>
        <p:nvSpPr>
          <p:cNvPr id="113" name="Rectangle 9"/>
          <p:cNvSpPr>
            <a:spLocks noChangeArrowheads="1"/>
          </p:cNvSpPr>
          <p:nvPr/>
        </p:nvSpPr>
        <p:spPr bwMode="auto">
          <a:xfrm>
            <a:off x="1818926" y="2945114"/>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Peter</a:t>
            </a:r>
          </a:p>
        </p:txBody>
      </p:sp>
      <p:cxnSp>
        <p:nvCxnSpPr>
          <p:cNvPr id="114" name="AutoShape 11"/>
          <p:cNvCxnSpPr>
            <a:cxnSpLocks noChangeShapeType="1"/>
            <a:stCxn id="108" idx="2"/>
            <a:endCxn id="111" idx="0"/>
          </p:cNvCxnSpPr>
          <p:nvPr/>
        </p:nvCxnSpPr>
        <p:spPr bwMode="auto">
          <a:xfrm flipH="1">
            <a:off x="1879394" y="1988957"/>
            <a:ext cx="665153"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AutoShape 12"/>
          <p:cNvCxnSpPr>
            <a:cxnSpLocks noChangeShapeType="1"/>
            <a:stCxn id="108" idx="2"/>
            <a:endCxn id="110" idx="0"/>
          </p:cNvCxnSpPr>
          <p:nvPr/>
        </p:nvCxnSpPr>
        <p:spPr bwMode="auto">
          <a:xfrm>
            <a:off x="2544548" y="1988957"/>
            <a:ext cx="604685"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AutoShape 14"/>
          <p:cNvCxnSpPr>
            <a:cxnSpLocks noChangeShapeType="1"/>
            <a:stCxn id="111" idx="2"/>
            <a:endCxn id="109" idx="0"/>
          </p:cNvCxnSpPr>
          <p:nvPr/>
        </p:nvCxnSpPr>
        <p:spPr bwMode="auto">
          <a:xfrm flipH="1">
            <a:off x="1335178" y="2654110"/>
            <a:ext cx="544216"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AutoShape 15"/>
          <p:cNvCxnSpPr>
            <a:cxnSpLocks noChangeShapeType="1"/>
            <a:stCxn id="111" idx="2"/>
            <a:endCxn id="113" idx="0"/>
          </p:cNvCxnSpPr>
          <p:nvPr/>
        </p:nvCxnSpPr>
        <p:spPr bwMode="auto">
          <a:xfrm>
            <a:off x="1879394" y="2654110"/>
            <a:ext cx="181405"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AutoShape 16"/>
          <p:cNvCxnSpPr>
            <a:cxnSpLocks noChangeShapeType="1"/>
            <a:stCxn id="110" idx="2"/>
            <a:endCxn id="112" idx="0"/>
          </p:cNvCxnSpPr>
          <p:nvPr/>
        </p:nvCxnSpPr>
        <p:spPr bwMode="auto">
          <a:xfrm flipH="1">
            <a:off x="2907359" y="2654110"/>
            <a:ext cx="241874"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17"/>
          <p:cNvCxnSpPr>
            <a:cxnSpLocks noChangeShapeType="1"/>
            <a:stCxn id="110" idx="2"/>
            <a:endCxn id="107" idx="0"/>
          </p:cNvCxnSpPr>
          <p:nvPr/>
        </p:nvCxnSpPr>
        <p:spPr bwMode="auto">
          <a:xfrm>
            <a:off x="3149233" y="2654110"/>
            <a:ext cx="544216"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 name="文本框 42"/>
          <p:cNvSpPr txBox="1"/>
          <p:nvPr/>
        </p:nvSpPr>
        <p:spPr>
          <a:xfrm>
            <a:off x="891342" y="3603454"/>
            <a:ext cx="3493626" cy="1015663"/>
          </a:xfrm>
          <a:prstGeom prst="rect">
            <a:avLst/>
          </a:prstGeom>
          <a:solidFill>
            <a:srgbClr val="4F81BD">
              <a:lumMod val="20000"/>
              <a:lumOff val="8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How many nodes are visited during search?</a:t>
            </a:r>
          </a:p>
          <a:p>
            <a:pPr lvl="0">
              <a:defRPr/>
            </a:pPr>
            <a:r>
              <a:rPr lang="en-SG" altLang="zh-CN" sz="1200" b="1" kern="0" dirty="0">
                <a:solidFill>
                  <a:prstClr val="black"/>
                </a:solidFill>
                <a:latin typeface="Verdana (Body)"/>
                <a:ea typeface="宋体" panose="02010600030101010101" pitchFamily="2" charset="-122"/>
              </a:rPr>
              <a:t>In general, for a BT with </a:t>
            </a:r>
            <a:r>
              <a:rPr lang="en-SG" altLang="zh-CN" sz="1200" b="1" kern="0" dirty="0">
                <a:solidFill>
                  <a:srgbClr val="FF0000"/>
                </a:solidFill>
                <a:latin typeface="Verdana (Body)"/>
                <a:ea typeface="宋体" panose="02010600030101010101" pitchFamily="2" charset="-122"/>
              </a:rPr>
              <a:t>n</a:t>
            </a:r>
            <a:r>
              <a:rPr lang="en-SG" altLang="zh-CN" sz="1200" b="1" kern="0" dirty="0">
                <a:solidFill>
                  <a:prstClr val="black"/>
                </a:solidFill>
                <a:latin typeface="Verdana (Body)"/>
                <a:ea typeface="宋体" panose="02010600030101010101" pitchFamily="2" charset="-122"/>
              </a:rPr>
              <a:t> nodes:</a:t>
            </a:r>
            <a:endPar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endParaRPr>
          </a:p>
          <a:p>
            <a:pPr lvl="0">
              <a:defRPr/>
            </a:pPr>
            <a:r>
              <a:rPr lang="en-SG" altLang="zh-CN" sz="1200" b="1" kern="0" dirty="0">
                <a:solidFill>
                  <a:prstClr val="black"/>
                </a:solidFill>
                <a:latin typeface="Verdana (Body)"/>
                <a:ea typeface="宋体" panose="02010600030101010101" pitchFamily="2" charset="-122"/>
              </a:rPr>
              <a:t>--best case: First node in traversal</a:t>
            </a:r>
          </a:p>
          <a:p>
            <a:pPr lvl="0">
              <a:defRPr/>
            </a:pPr>
            <a:r>
              <a:rPr lang="en-SG" altLang="zh-CN" sz="1200" b="1" kern="0" dirty="0">
                <a:solidFill>
                  <a:prstClr val="black"/>
                </a:solidFill>
                <a:latin typeface="Verdana (Body)"/>
                <a:ea typeface="宋体" panose="02010600030101010101" pitchFamily="2" charset="-122"/>
              </a:rPr>
              <a:t>--worst case: </a:t>
            </a:r>
            <a:r>
              <a:rPr lang="en-SG" altLang="zh-CN" sz="1200" b="1" kern="0" dirty="0">
                <a:solidFill>
                  <a:srgbClr val="FF0000"/>
                </a:solidFill>
                <a:latin typeface="Verdana (Body)"/>
                <a:ea typeface="宋体" panose="02010600030101010101" pitchFamily="2" charset="-122"/>
              </a:rPr>
              <a:t>Last node in traversal, n</a:t>
            </a:r>
          </a:p>
        </p:txBody>
      </p:sp>
      <p:sp>
        <p:nvSpPr>
          <p:cNvPr id="134" name="文本框 43"/>
          <p:cNvSpPr txBox="1"/>
          <p:nvPr/>
        </p:nvSpPr>
        <p:spPr>
          <a:xfrm>
            <a:off x="4465148" y="3588839"/>
            <a:ext cx="3730582" cy="1384995"/>
          </a:xfrm>
          <a:prstGeom prst="rect">
            <a:avLst/>
          </a:prstGeom>
          <a:solidFill>
            <a:srgbClr val="F79646">
              <a:lumMod val="20000"/>
              <a:lumOff val="80000"/>
            </a:srgbClr>
          </a:solidFill>
        </p:spPr>
        <p:txBody>
          <a:bodyPr wrap="square" rtlCol="0">
            <a:spAutoFit/>
          </a:bodyPr>
          <a:lstStyle/>
          <a:p>
            <a:pPr lvl="0"/>
            <a:r>
              <a:rPr lang="en-SG" altLang="zh-CN" sz="1200" b="1" kern="0" dirty="0">
                <a:solidFill>
                  <a:prstClr val="black"/>
                </a:solidFill>
                <a:latin typeface="Verdana (Body)"/>
                <a:ea typeface="宋体" panose="02010600030101010101" pitchFamily="2" charset="-122"/>
              </a:rPr>
              <a:t>How many nodes are visited during search?</a:t>
            </a:r>
          </a:p>
          <a:p>
            <a:pPr lvl="0"/>
            <a:r>
              <a:rPr lang="en-SG" altLang="zh-CN" sz="1200" b="1" kern="0" dirty="0">
                <a:solidFill>
                  <a:prstClr val="black"/>
                </a:solidFill>
                <a:latin typeface="Verdana (Body)"/>
                <a:ea typeface="宋体" panose="02010600030101010101" pitchFamily="2" charset="-122"/>
              </a:rPr>
              <a:t>In general, for a BST with </a:t>
            </a:r>
            <a:r>
              <a:rPr lang="en-SG" altLang="zh-CN" sz="1200" b="1" kern="0" dirty="0">
                <a:solidFill>
                  <a:srgbClr val="FF0000"/>
                </a:solidFill>
                <a:latin typeface="Verdana (Body)"/>
                <a:ea typeface="宋体" panose="02010600030101010101" pitchFamily="2" charset="-122"/>
              </a:rPr>
              <a:t>n</a:t>
            </a:r>
            <a:r>
              <a:rPr lang="en-SG" altLang="zh-CN" sz="1200" b="1" kern="0" dirty="0">
                <a:solidFill>
                  <a:prstClr val="black"/>
                </a:solidFill>
                <a:latin typeface="Verdana (Body)"/>
                <a:ea typeface="宋体" panose="02010600030101010101" pitchFamily="2" charset="-122"/>
              </a:rPr>
              <a:t> nodes:</a:t>
            </a:r>
          </a:p>
          <a:p>
            <a:pPr lvl="0"/>
            <a:r>
              <a:rPr lang="en-SG" altLang="zh-CN" sz="1200" b="1" kern="0" dirty="0">
                <a:solidFill>
                  <a:prstClr val="black"/>
                </a:solidFill>
                <a:latin typeface="Verdana (Body)"/>
                <a:ea typeface="宋体" panose="02010600030101010101" pitchFamily="2" charset="-122"/>
              </a:rPr>
              <a:t>--best case: First node in traversal</a:t>
            </a:r>
          </a:p>
          <a:p>
            <a:pPr lvl="0"/>
            <a:r>
              <a:rPr lang="en-SG" altLang="zh-CN" sz="1200" b="1" kern="0" dirty="0">
                <a:solidFill>
                  <a:prstClr val="black"/>
                </a:solidFill>
                <a:latin typeface="Verdana (Body)"/>
                <a:ea typeface="宋体" panose="02010600030101010101" pitchFamily="2" charset="-122"/>
              </a:rPr>
              <a:t>--worst case: </a:t>
            </a:r>
          </a:p>
          <a:p>
            <a:pPr lvl="0"/>
            <a:r>
              <a:rPr lang="en-SG" altLang="zh-CN" sz="1200" b="1" kern="0" dirty="0">
                <a:solidFill>
                  <a:prstClr val="black"/>
                </a:solidFill>
                <a:latin typeface="Verdana (Body)"/>
                <a:ea typeface="宋体" panose="02010600030101010101" pitchFamily="2" charset="-122"/>
              </a:rPr>
              <a:t> </a:t>
            </a:r>
            <a:r>
              <a:rPr lang="en-SG" altLang="zh-CN" sz="1200" b="1" kern="0" dirty="0">
                <a:solidFill>
                  <a:srgbClr val="FF0000"/>
                </a:solidFill>
                <a:latin typeface="Verdana (Body)"/>
                <a:ea typeface="宋体" panose="02010600030101010101" pitchFamily="2" charset="-122"/>
              </a:rPr>
              <a:t>leaf node: the height of the root + 1   </a:t>
            </a:r>
          </a:p>
          <a:p>
            <a:pPr lvl="0"/>
            <a:r>
              <a:rPr lang="en-SG" altLang="zh-CN" sz="1200" b="1" kern="0" dirty="0">
                <a:solidFill>
                  <a:srgbClr val="FF0000"/>
                </a:solidFill>
                <a:latin typeface="Verdana (Body)"/>
                <a:ea typeface="宋体" panose="02010600030101010101" pitchFamily="2" charset="-122"/>
              </a:rPr>
              <a:t>        Minimal height H = </a:t>
            </a:r>
            <a:r>
              <a:rPr lang="en-US" altLang="zh-CN" sz="1200" b="1" dirty="0">
                <a:solidFill>
                  <a:srgbClr val="FF0000"/>
                </a:solidFill>
                <a:sym typeface="Symbol" panose="05050102010706020507" pitchFamily="18" charset="2"/>
              </a:rPr>
              <a:t></a:t>
            </a:r>
            <a:r>
              <a:rPr lang="en-SG" altLang="zh-CN" sz="1200" b="1" kern="0" dirty="0">
                <a:solidFill>
                  <a:srgbClr val="FF0000"/>
                </a:solidFill>
                <a:latin typeface="Verdana (Body)"/>
                <a:ea typeface="宋体" panose="02010600030101010101" pitchFamily="2" charset="-122"/>
              </a:rPr>
              <a:t>log</a:t>
            </a:r>
            <a:r>
              <a:rPr lang="en-SG" altLang="zh-CN" sz="1200" b="1" kern="0" baseline="-25000" dirty="0">
                <a:solidFill>
                  <a:srgbClr val="FF0000"/>
                </a:solidFill>
                <a:latin typeface="Verdana (Body)"/>
                <a:ea typeface="宋体" panose="02010600030101010101" pitchFamily="2" charset="-122"/>
              </a:rPr>
              <a:t>2</a:t>
            </a:r>
            <a:r>
              <a:rPr lang="en-SG" altLang="zh-CN" sz="1200" b="1" kern="0" dirty="0">
                <a:solidFill>
                  <a:srgbClr val="FF0000"/>
                </a:solidFill>
                <a:latin typeface="Verdana (Body)"/>
                <a:ea typeface="宋体" panose="02010600030101010101" pitchFamily="2" charset="-122"/>
              </a:rPr>
              <a:t>n</a:t>
            </a:r>
            <a:r>
              <a:rPr lang="en-US" altLang="zh-CN" sz="1200" b="1" dirty="0">
                <a:solidFill>
                  <a:srgbClr val="FF0000"/>
                </a:solidFill>
                <a:sym typeface="Symbol" panose="05050102010706020507" pitchFamily="18" charset="2"/>
              </a:rPr>
              <a:t></a:t>
            </a:r>
            <a:endParaRPr kumimoji="0" lang="en-US" altLang="zh-CN" sz="1200" b="1" i="0" u="none" strike="noStrike" kern="0" cap="none" spc="0" normalizeH="0" baseline="0" noProof="0" dirty="0">
              <a:ln>
                <a:noFill/>
              </a:ln>
              <a:solidFill>
                <a:srgbClr val="FF0000"/>
              </a:solidFill>
              <a:effectLst/>
              <a:uLnTx/>
              <a:uFillTx/>
              <a:latin typeface="Verdana (Body)"/>
              <a:ea typeface="宋体" panose="02010600030101010101" pitchFamily="2" charset="-122"/>
            </a:endParaRPr>
          </a:p>
        </p:txBody>
      </p:sp>
      <p:sp>
        <p:nvSpPr>
          <p:cNvPr id="136" name="文本框 47"/>
          <p:cNvSpPr txBox="1"/>
          <p:nvPr/>
        </p:nvSpPr>
        <p:spPr>
          <a:xfrm>
            <a:off x="5574597" y="2602240"/>
            <a:ext cx="1189629"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3 nodes</a:t>
            </a:r>
            <a:endParaRPr lang="zh-CN" altLang="en-US" sz="1400" dirty="0">
              <a:solidFill>
                <a:prstClr val="black"/>
              </a:solidFill>
              <a:latin typeface="Verdana (Body)"/>
              <a:ea typeface="宋体" panose="02010600030101010101" pitchFamily="2" charset="-122"/>
            </a:endParaRPr>
          </a:p>
        </p:txBody>
      </p:sp>
      <p:sp>
        <p:nvSpPr>
          <p:cNvPr id="137" name="文本框 48"/>
          <p:cNvSpPr txBox="1"/>
          <p:nvPr/>
        </p:nvSpPr>
        <p:spPr>
          <a:xfrm>
            <a:off x="3066494" y="1975009"/>
            <a:ext cx="1144954" cy="304952"/>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5 nodes</a:t>
            </a:r>
            <a:endParaRPr lang="zh-CN" altLang="en-US" sz="1400" dirty="0">
              <a:solidFill>
                <a:prstClr val="black"/>
              </a:solidFill>
              <a:latin typeface="Verdana (Body)"/>
              <a:ea typeface="宋体" panose="02010600030101010101" pitchFamily="2" charset="-122"/>
            </a:endParaRPr>
          </a:p>
        </p:txBody>
      </p:sp>
      <p:sp>
        <p:nvSpPr>
          <p:cNvPr id="138" name="文本框 49"/>
          <p:cNvSpPr txBox="1"/>
          <p:nvPr/>
        </p:nvSpPr>
        <p:spPr>
          <a:xfrm>
            <a:off x="4465148" y="1843418"/>
            <a:ext cx="1030303"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2 nodes</a:t>
            </a:r>
            <a:endParaRPr lang="zh-CN" altLang="en-US" sz="1400" dirty="0">
              <a:solidFill>
                <a:prstClr val="black"/>
              </a:solidFill>
              <a:latin typeface="Verdana (Body)"/>
              <a:ea typeface="宋体" panose="02010600030101010101" pitchFamily="2" charset="-122"/>
            </a:endParaRPr>
          </a:p>
        </p:txBody>
      </p:sp>
      <p:sp>
        <p:nvSpPr>
          <p:cNvPr id="154" name="文本框 35"/>
          <p:cNvSpPr txBox="1"/>
          <p:nvPr/>
        </p:nvSpPr>
        <p:spPr>
          <a:xfrm rot="1200195">
            <a:off x="6508256" y="1546765"/>
            <a:ext cx="1828795"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a:ln>
                  <a:solidFill>
                    <a:srgbClr val="FFC000"/>
                  </a:solidFill>
                </a:ln>
                <a:solidFill>
                  <a:srgbClr val="F79646"/>
                </a:solidFill>
                <a:latin typeface="Verdana (Body)"/>
                <a:ea typeface="宋体" panose="02010600030101010101" pitchFamily="2" charset="-122"/>
              </a:rPr>
              <a:t>E</a:t>
            </a:r>
            <a:r>
              <a:rPr kumimoji="0" lang="en-US" altLang="zh-CN" sz="2400" b="1" i="0" u="none" strike="noStrike" kern="0" cap="none" spc="0" normalizeH="0" baseline="0" noProof="0">
                <a:ln>
                  <a:solidFill>
                    <a:srgbClr val="FFC000"/>
                  </a:solidFill>
                </a:ln>
                <a:solidFill>
                  <a:srgbClr val="F79646"/>
                </a:solidFill>
                <a:effectLst/>
                <a:uLnTx/>
                <a:uFillTx/>
                <a:latin typeface="Verdana (Body)"/>
                <a:ea typeface="宋体" panose="02010600030101010101" pitchFamily="2" charset="-122"/>
              </a:rPr>
              <a:t>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sp>
        <p:nvSpPr>
          <p:cNvPr id="155" name="文本框 35"/>
          <p:cNvSpPr txBox="1"/>
          <p:nvPr/>
        </p:nvSpPr>
        <p:spPr>
          <a:xfrm rot="1200195">
            <a:off x="2573965" y="1816443"/>
            <a:ext cx="2142232"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rPr>
              <a:t>inefficient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sp>
        <p:nvSpPr>
          <p:cNvPr id="51" name="TextBox 50"/>
          <p:cNvSpPr txBox="1"/>
          <p:nvPr/>
        </p:nvSpPr>
        <p:spPr>
          <a:xfrm>
            <a:off x="1107722" y="5209227"/>
            <a:ext cx="6604260"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cs typeface="Calibri"/>
              </a:rPr>
              <a:t>As </a:t>
            </a:r>
            <a:r>
              <a:rPr lang="en-US" altLang="zh-CN" sz="1400" b="1" dirty="0">
                <a:solidFill>
                  <a:srgbClr val="FF0000"/>
                </a:solidFill>
                <a:latin typeface="Verdana (Body)"/>
                <a:ea typeface="宋体" panose="02010600030101010101" pitchFamily="2" charset="-122"/>
                <a:cs typeface="Calibri"/>
              </a:rPr>
              <a:t>n</a:t>
            </a:r>
            <a:r>
              <a:rPr lang="en-US" altLang="zh-CN" sz="1400" dirty="0">
                <a:solidFill>
                  <a:prstClr val="black"/>
                </a:solidFill>
                <a:latin typeface="Verdana (Body)"/>
                <a:ea typeface="宋体" panose="02010600030101010101" pitchFamily="2" charset="-122"/>
                <a:cs typeface="Calibri"/>
              </a:rPr>
              <a:t> becomes a big number, the difference between them becomes even greater</a:t>
            </a:r>
          </a:p>
        </p:txBody>
      </p:sp>
      <p:sp>
        <p:nvSpPr>
          <p:cNvPr id="3" name="Rectangle 2"/>
          <p:cNvSpPr/>
          <p:nvPr/>
        </p:nvSpPr>
        <p:spPr>
          <a:xfrm>
            <a:off x="1118114" y="5708706"/>
            <a:ext cx="6661162" cy="276999"/>
          </a:xfrm>
          <a:prstGeom prst="rect">
            <a:avLst/>
          </a:prstGeom>
        </p:spPr>
        <p:txBody>
          <a:bodyPr wrap="square">
            <a:spAutoFit/>
          </a:bodyPr>
          <a:lstStyle/>
          <a:p>
            <a:r>
              <a:rPr lang="en-US" sz="1200" b="1" dirty="0">
                <a:solidFill>
                  <a:srgbClr val="3366FF"/>
                </a:solidFill>
              </a:rPr>
              <a:t>Height of a node = number of links from that node to the deepest leaf node</a:t>
            </a:r>
          </a:p>
        </p:txBody>
      </p:sp>
    </p:spTree>
    <p:extLst>
      <p:ext uri="{BB962C8B-B14F-4D97-AF65-F5344CB8AC3E}">
        <p14:creationId xmlns:p14="http://schemas.microsoft.com/office/powerpoint/2010/main" val="525980365"/>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p:cTn id="7" dur="500" fill="hold"/>
                                        <p:tgtEl>
                                          <p:spTgt spid="154"/>
                                        </p:tgtEl>
                                        <p:attrNameLst>
                                          <p:attrName>ppt_w</p:attrName>
                                        </p:attrNameLst>
                                      </p:cBhvr>
                                      <p:tavLst>
                                        <p:tav tm="0">
                                          <p:val>
                                            <p:fltVal val="0"/>
                                          </p:val>
                                        </p:tav>
                                        <p:tav tm="100000">
                                          <p:val>
                                            <p:strVal val="#ppt_w"/>
                                          </p:val>
                                        </p:tav>
                                      </p:tavLst>
                                    </p:anim>
                                    <p:anim calcmode="lin" valueType="num">
                                      <p:cBhvr>
                                        <p:cTn id="8" dur="500" fill="hold"/>
                                        <p:tgtEl>
                                          <p:spTgt spid="154"/>
                                        </p:tgtEl>
                                        <p:attrNameLst>
                                          <p:attrName>ppt_h</p:attrName>
                                        </p:attrNameLst>
                                      </p:cBhvr>
                                      <p:tavLst>
                                        <p:tav tm="0">
                                          <p:val>
                                            <p:fltVal val="0"/>
                                          </p:val>
                                        </p:tav>
                                        <p:tav tm="100000">
                                          <p:val>
                                            <p:strVal val="#ppt_h"/>
                                          </p:val>
                                        </p:tav>
                                      </p:tavLst>
                                    </p:anim>
                                    <p:animEffect transition="in" filter="fade">
                                      <p:cBhvr>
                                        <p:cTn id="9" dur="500"/>
                                        <p:tgtEl>
                                          <p:spTgt spid="15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55"/>
                                        </p:tgtEl>
                                        <p:attrNameLst>
                                          <p:attrName>style.visibility</p:attrName>
                                        </p:attrNameLst>
                                      </p:cBhvr>
                                      <p:to>
                                        <p:strVal val="visible"/>
                                      </p:to>
                                    </p:set>
                                    <p:anim calcmode="lin" valueType="num">
                                      <p:cBhvr>
                                        <p:cTn id="14" dur="500" fill="hold"/>
                                        <p:tgtEl>
                                          <p:spTgt spid="155"/>
                                        </p:tgtEl>
                                        <p:attrNameLst>
                                          <p:attrName>ppt_w</p:attrName>
                                        </p:attrNameLst>
                                      </p:cBhvr>
                                      <p:tavLst>
                                        <p:tav tm="0">
                                          <p:val>
                                            <p:fltVal val="0"/>
                                          </p:val>
                                        </p:tav>
                                        <p:tav tm="100000">
                                          <p:val>
                                            <p:strVal val="#ppt_w"/>
                                          </p:val>
                                        </p:tav>
                                      </p:tavLst>
                                    </p:anim>
                                    <p:anim calcmode="lin" valueType="num">
                                      <p:cBhvr>
                                        <p:cTn id="15" dur="500" fill="hold"/>
                                        <p:tgtEl>
                                          <p:spTgt spid="155"/>
                                        </p:tgtEl>
                                        <p:attrNameLst>
                                          <p:attrName>ppt_h</p:attrName>
                                        </p:attrNameLst>
                                      </p:cBhvr>
                                      <p:tavLst>
                                        <p:tav tm="0">
                                          <p:val>
                                            <p:fltVal val="0"/>
                                          </p:val>
                                        </p:tav>
                                        <p:tav tm="100000">
                                          <p:val>
                                            <p:strVal val="#ppt_h"/>
                                          </p:val>
                                        </p:tav>
                                      </p:tavLst>
                                    </p:anim>
                                    <p:animEffect transition="in" filter="fade">
                                      <p:cBhvr>
                                        <p:cTn id="16"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1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How do we get Minimal H= </a:t>
            </a:r>
            <a:r>
              <a:rPr lang="en-US" altLang="zh-CN">
                <a:sym typeface="Symbol" panose="05050102010706020507" pitchFamily="18" charset="2"/>
              </a:rPr>
              <a:t></a:t>
            </a:r>
            <a:r>
              <a:rPr lang="en-US" altLang="zh-CN" cap="none">
                <a:sym typeface="Symbol" panose="05050102010706020507" pitchFamily="18" charset="2"/>
              </a:rPr>
              <a:t>log</a:t>
            </a:r>
            <a:r>
              <a:rPr lang="en-SG" cap="none" baseline="-25000"/>
              <a:t>2</a:t>
            </a:r>
            <a:r>
              <a:rPr lang="en-SG" cap="none"/>
              <a:t>n</a:t>
            </a:r>
            <a:r>
              <a:rPr lang="en-US" altLang="zh-CN">
                <a:sym typeface="Symbol" panose="05050102010706020507" pitchFamily="18" charset="2"/>
              </a:rPr>
              <a:t></a:t>
            </a:r>
            <a:endParaRPr lang="en-SG"/>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For a tree with height </a:t>
            </a:r>
            <a:r>
              <a:rPr lang="en-SG" sz="1800" i="1"/>
              <a:t>H</a:t>
            </a:r>
            <a:r>
              <a:rPr lang="en-SG" sz="1800"/>
              <a:t>, we have:</a:t>
            </a:r>
          </a:p>
          <a:p>
            <a:pPr marL="0" indent="0">
              <a:lnSpc>
                <a:spcPct val="150000"/>
              </a:lnSpc>
              <a:buNone/>
            </a:pPr>
            <a:r>
              <a:rPr lang="en-SG" sz="1800"/>
              <a:t>	</a:t>
            </a:r>
            <a:r>
              <a:rPr lang="en-SG" sz="1800" i="1"/>
              <a:t>n</a:t>
            </a:r>
            <a:r>
              <a:rPr lang="en-SG" sz="1800"/>
              <a:t> </a:t>
            </a:r>
            <a:r>
              <a:rPr lang="en-US" altLang="zh-CN" sz="1800">
                <a:sym typeface="Symbol" panose="05050102010706020507" pitchFamily="18" charset="2"/>
              </a:rPr>
              <a:t></a:t>
            </a:r>
            <a:r>
              <a:rPr lang="en-SG" sz="1800"/>
              <a:t> 2</a:t>
            </a:r>
            <a:r>
              <a:rPr lang="en-SG" sz="1800" baseline="30000"/>
              <a:t>H+1</a:t>
            </a:r>
            <a:r>
              <a:rPr lang="en-SG" sz="1800"/>
              <a:t> -1 </a:t>
            </a:r>
          </a:p>
          <a:p>
            <a:pPr marL="0" indent="0">
              <a:lnSpc>
                <a:spcPct val="150000"/>
              </a:lnSpc>
              <a:buNone/>
            </a:pPr>
            <a:r>
              <a:rPr lang="en-SG" sz="1800"/>
              <a:t>      where </a:t>
            </a:r>
            <a:r>
              <a:rPr lang="en-SG" sz="1800" i="1"/>
              <a:t>n</a:t>
            </a:r>
            <a:r>
              <a:rPr lang="en-SG" sz="1800"/>
              <a:t> is the size of the tree. </a:t>
            </a:r>
          </a:p>
          <a:p>
            <a:pPr>
              <a:lnSpc>
                <a:spcPct val="150000"/>
              </a:lnSpc>
            </a:pPr>
            <a:r>
              <a:rPr lang="en-SG" sz="1800"/>
              <a:t>Tree Height </a:t>
            </a:r>
            <a:r>
              <a:rPr lang="en-US" altLang="zh-CN" sz="1800">
                <a:sym typeface="Wingdings" panose="05000000000000000000" pitchFamily="2" charset="2"/>
              </a:rPr>
              <a:t></a:t>
            </a:r>
            <a:r>
              <a:rPr lang="en-SG" sz="1800"/>
              <a:t>  H </a:t>
            </a:r>
            <a:r>
              <a:rPr lang="en-US" altLang="zh-CN" sz="1800">
                <a:sym typeface="Symbol" panose="05050102010706020507" pitchFamily="18" charset="2"/>
              </a:rPr>
              <a:t></a:t>
            </a:r>
            <a:r>
              <a:rPr lang="en-SG" sz="1800"/>
              <a:t> </a:t>
            </a:r>
            <a:r>
              <a:rPr lang="en-US" altLang="zh-CN" sz="1800" b="1">
                <a:solidFill>
                  <a:srgbClr val="FF0000"/>
                </a:solidFill>
                <a:sym typeface="Symbol" panose="05050102010706020507" pitchFamily="18" charset="2"/>
              </a:rPr>
              <a:t>log</a:t>
            </a:r>
            <a:r>
              <a:rPr lang="en-US" altLang="zh-CN" sz="1800" b="1" baseline="-25000">
                <a:solidFill>
                  <a:srgbClr val="FF0000"/>
                </a:solidFill>
                <a:sym typeface="Symbol" panose="05050102010706020507" pitchFamily="18" charset="2"/>
              </a:rPr>
              <a:t>2</a:t>
            </a:r>
            <a:r>
              <a:rPr lang="en-US" altLang="zh-CN" sz="1800" b="1">
                <a:solidFill>
                  <a:srgbClr val="FF0000"/>
                </a:solidFill>
                <a:sym typeface="Symbol" panose="05050102010706020507" pitchFamily="18" charset="2"/>
              </a:rPr>
              <a:t>n</a:t>
            </a:r>
            <a:r>
              <a:rPr lang="en-SG" sz="1800" b="1">
                <a:solidFill>
                  <a:srgbClr val="FF0000"/>
                </a:solidFill>
              </a:rPr>
              <a:t> </a:t>
            </a:r>
          </a:p>
          <a:p>
            <a:pPr>
              <a:lnSpc>
                <a:spcPct val="150000"/>
              </a:lnSpc>
            </a:pPr>
            <a:r>
              <a:rPr lang="en-SG" sz="1800"/>
              <a:t>Minimal Height = </a:t>
            </a:r>
            <a:r>
              <a:rPr lang="en-US" altLang="zh-CN" sz="1800" b="1">
                <a:solidFill>
                  <a:srgbClr val="FF0000"/>
                </a:solidFill>
                <a:sym typeface="Symbol" panose="05050102010706020507" pitchFamily="18" charset="2"/>
              </a:rPr>
              <a:t>log</a:t>
            </a:r>
            <a:r>
              <a:rPr lang="en-US" altLang="zh-CN" sz="1800" b="1" baseline="-25000">
                <a:solidFill>
                  <a:srgbClr val="FF0000"/>
                </a:solidFill>
                <a:sym typeface="Symbol" panose="05050102010706020507" pitchFamily="18" charset="2"/>
              </a:rPr>
              <a:t>2</a:t>
            </a:r>
            <a:r>
              <a:rPr lang="en-US" altLang="zh-CN" sz="1800" b="1">
                <a:solidFill>
                  <a:srgbClr val="FF0000"/>
                </a:solidFill>
                <a:sym typeface="Symbol" panose="05050102010706020507" pitchFamily="18" charset="2"/>
              </a:rPr>
              <a:t>n</a:t>
            </a:r>
            <a:endParaRPr lang="en-SG" sz="1800" b="1">
              <a:solidFill>
                <a:srgbClr val="FF0000"/>
              </a:solidFill>
            </a:endParaRPr>
          </a:p>
          <a:p>
            <a:pPr>
              <a:lnSpc>
                <a:spcPct val="150000"/>
              </a:lnSpc>
            </a:pPr>
            <a:r>
              <a:rPr lang="en-SG" sz="1800"/>
              <a:t>Height of a node = number of links from that node to the deepest leaf node</a:t>
            </a:r>
          </a:p>
          <a:p>
            <a:pPr>
              <a:lnSpc>
                <a:spcPct val="150000"/>
              </a:lnSpc>
            </a:pPr>
            <a:endParaRPr lang="en-SG" sz="1800"/>
          </a:p>
          <a:p>
            <a:pPr>
              <a:lnSpc>
                <a:spcPct val="150000"/>
              </a:lnSpc>
            </a:pPr>
            <a:endParaRPr lang="en-SG" sz="1800"/>
          </a:p>
        </p:txBody>
      </p:sp>
      <p:grpSp>
        <p:nvGrpSpPr>
          <p:cNvPr id="46" name="Group 45"/>
          <p:cNvGrpSpPr/>
          <p:nvPr/>
        </p:nvGrpSpPr>
        <p:grpSpPr>
          <a:xfrm>
            <a:off x="5921591" y="1636782"/>
            <a:ext cx="1806970" cy="1981025"/>
            <a:chOff x="6705600" y="2032176"/>
            <a:chExt cx="2216537" cy="2430043"/>
          </a:xfrm>
        </p:grpSpPr>
        <p:sp>
          <p:nvSpPr>
            <p:cNvPr id="25" name="object 11"/>
            <p:cNvSpPr/>
            <p:nvPr/>
          </p:nvSpPr>
          <p:spPr>
            <a:xfrm>
              <a:off x="7457664" y="2032176"/>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sp>
          <p:nvSpPr>
            <p:cNvPr id="26" name="object 12"/>
            <p:cNvSpPr txBox="1"/>
            <p:nvPr/>
          </p:nvSpPr>
          <p:spPr>
            <a:xfrm>
              <a:off x="7613138" y="2073719"/>
              <a:ext cx="158085"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lang="en-US" sz="1400" dirty="0">
                  <a:solidFill>
                    <a:prstClr val="black"/>
                  </a:solidFill>
                  <a:latin typeface="Verdana (Body)"/>
                  <a:cs typeface="Calibri"/>
                </a:rPr>
                <a:t>D</a:t>
              </a:r>
              <a:endParaRPr sz="1400" dirty="0">
                <a:solidFill>
                  <a:prstClr val="black"/>
                </a:solidFill>
                <a:latin typeface="Verdana (Body)"/>
                <a:cs typeface="Calibri"/>
              </a:endParaRPr>
            </a:p>
          </p:txBody>
        </p:sp>
        <p:sp>
          <p:nvSpPr>
            <p:cNvPr id="27" name="object 14"/>
            <p:cNvSpPr/>
            <p:nvPr/>
          </p:nvSpPr>
          <p:spPr>
            <a:xfrm>
              <a:off x="7014850" y="2677590"/>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sp>
          <p:nvSpPr>
            <p:cNvPr id="28" name="object 15"/>
            <p:cNvSpPr txBox="1"/>
            <p:nvPr/>
          </p:nvSpPr>
          <p:spPr>
            <a:xfrm>
              <a:off x="7163989" y="2719133"/>
              <a:ext cx="172721"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29" name="object 17"/>
            <p:cNvSpPr/>
            <p:nvPr/>
          </p:nvSpPr>
          <p:spPr>
            <a:xfrm>
              <a:off x="7900447" y="2677590"/>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sp>
          <p:nvSpPr>
            <p:cNvPr id="30" name="object 18"/>
            <p:cNvSpPr txBox="1"/>
            <p:nvPr/>
          </p:nvSpPr>
          <p:spPr>
            <a:xfrm>
              <a:off x="8059225" y="2719133"/>
              <a:ext cx="150765"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lang="en-US" sz="1400" dirty="0">
                  <a:solidFill>
                    <a:prstClr val="black"/>
                  </a:solidFill>
                  <a:latin typeface="Verdana (Body)"/>
                  <a:cs typeface="Calibri"/>
                </a:rPr>
                <a:t>E</a:t>
              </a:r>
              <a:endParaRPr sz="1400" dirty="0">
                <a:solidFill>
                  <a:prstClr val="black"/>
                </a:solidFill>
                <a:latin typeface="Verdana (Body)"/>
                <a:cs typeface="Calibri"/>
              </a:endParaRPr>
            </a:p>
          </p:txBody>
        </p:sp>
        <p:sp>
          <p:nvSpPr>
            <p:cNvPr id="31" name="object 65"/>
            <p:cNvSpPr/>
            <p:nvPr/>
          </p:nvSpPr>
          <p:spPr>
            <a:xfrm>
              <a:off x="7314499" y="3368633"/>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sp>
          <p:nvSpPr>
            <p:cNvPr id="32" name="object 66"/>
            <p:cNvSpPr txBox="1"/>
            <p:nvPr/>
          </p:nvSpPr>
          <p:spPr>
            <a:xfrm>
              <a:off x="7464853" y="3410176"/>
              <a:ext cx="169794"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400" dirty="0">
                  <a:solidFill>
                    <a:prstClr val="black"/>
                  </a:solidFill>
                  <a:latin typeface="Verdana (Body)"/>
                  <a:cs typeface="Calibri"/>
                </a:rPr>
                <a:t>C</a:t>
              </a:r>
            </a:p>
          </p:txBody>
        </p:sp>
        <p:sp>
          <p:nvSpPr>
            <p:cNvPr id="33" name="object 71"/>
            <p:cNvSpPr/>
            <p:nvPr/>
          </p:nvSpPr>
          <p:spPr>
            <a:xfrm>
              <a:off x="6705600" y="3368633"/>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sp>
          <p:nvSpPr>
            <p:cNvPr id="34" name="object 72"/>
            <p:cNvSpPr txBox="1"/>
            <p:nvPr/>
          </p:nvSpPr>
          <p:spPr>
            <a:xfrm>
              <a:off x="6850757" y="3410176"/>
              <a:ext cx="182236"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35" name="object 77"/>
            <p:cNvSpPr/>
            <p:nvPr/>
          </p:nvSpPr>
          <p:spPr>
            <a:xfrm>
              <a:off x="8411292" y="3368633"/>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sp>
          <p:nvSpPr>
            <p:cNvPr id="36" name="object 78"/>
            <p:cNvSpPr txBox="1"/>
            <p:nvPr/>
          </p:nvSpPr>
          <p:spPr>
            <a:xfrm>
              <a:off x="8570679" y="3411063"/>
              <a:ext cx="191750"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lang="en-US" altLang="zh-CN" sz="1400" dirty="0">
                  <a:solidFill>
                    <a:prstClr val="black"/>
                  </a:solidFill>
                  <a:latin typeface="Verdana (Body)"/>
                  <a:ea typeface="宋体" panose="02010600030101010101" pitchFamily="2" charset="-122"/>
                  <a:cs typeface="Calibri"/>
                </a:rPr>
                <a:t>F</a:t>
              </a:r>
              <a:endParaRPr sz="1400" dirty="0">
                <a:solidFill>
                  <a:prstClr val="black"/>
                </a:solidFill>
                <a:latin typeface="Verdana (Body)"/>
                <a:cs typeface="Calibri"/>
              </a:endParaRPr>
            </a:p>
          </p:txBody>
        </p:sp>
        <p:cxnSp>
          <p:nvCxnSpPr>
            <p:cNvPr id="37" name="直接箭头连接符 16"/>
            <p:cNvCxnSpPr>
              <a:stCxn id="25" idx="4"/>
              <a:endCxn id="27" idx="7"/>
            </p:cNvCxnSpPr>
            <p:nvPr/>
          </p:nvCxnSpPr>
          <p:spPr>
            <a:xfrm flipH="1">
              <a:off x="7450883" y="2473330"/>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17"/>
            <p:cNvCxnSpPr>
              <a:stCxn id="25" idx="4"/>
              <a:endCxn id="29" idx="1"/>
            </p:cNvCxnSpPr>
            <p:nvPr/>
          </p:nvCxnSpPr>
          <p:spPr>
            <a:xfrm>
              <a:off x="7713087" y="2473330"/>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18"/>
            <p:cNvCxnSpPr>
              <a:stCxn id="27" idx="4"/>
              <a:endCxn id="31" idx="0"/>
            </p:cNvCxnSpPr>
            <p:nvPr/>
          </p:nvCxnSpPr>
          <p:spPr>
            <a:xfrm>
              <a:off x="7270273" y="3118744"/>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19"/>
            <p:cNvCxnSpPr>
              <a:stCxn id="27" idx="4"/>
              <a:endCxn id="33" idx="0"/>
            </p:cNvCxnSpPr>
            <p:nvPr/>
          </p:nvCxnSpPr>
          <p:spPr>
            <a:xfrm flipH="1">
              <a:off x="6961023" y="3118744"/>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20"/>
            <p:cNvCxnSpPr>
              <a:stCxn id="29" idx="5"/>
              <a:endCxn id="35" idx="0"/>
            </p:cNvCxnSpPr>
            <p:nvPr/>
          </p:nvCxnSpPr>
          <p:spPr>
            <a:xfrm>
              <a:off x="8336480" y="3054138"/>
              <a:ext cx="330235" cy="314495"/>
            </a:xfrm>
            <a:prstGeom prst="straightConnector1">
              <a:avLst/>
            </a:prstGeom>
            <a:noFill/>
            <a:ln w="38100" cap="flat" cmpd="sng" algn="ctr">
              <a:solidFill>
                <a:srgbClr val="4F81BD">
                  <a:shade val="95000"/>
                  <a:satMod val="105000"/>
                </a:srgbClr>
              </a:solidFill>
              <a:prstDash val="solid"/>
              <a:tailEnd type="triangle"/>
            </a:ln>
            <a:effectLst/>
          </p:spPr>
        </p:cxnSp>
        <p:sp>
          <p:nvSpPr>
            <p:cNvPr id="42" name="object 71"/>
            <p:cNvSpPr/>
            <p:nvPr/>
          </p:nvSpPr>
          <p:spPr>
            <a:xfrm>
              <a:off x="7834858" y="3375896"/>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cxnSp>
          <p:nvCxnSpPr>
            <p:cNvPr id="43" name="直接箭头连接符 22"/>
            <p:cNvCxnSpPr>
              <a:stCxn id="29" idx="4"/>
              <a:endCxn id="42" idx="0"/>
            </p:cNvCxnSpPr>
            <p:nvPr/>
          </p:nvCxnSpPr>
          <p:spPr>
            <a:xfrm flipH="1">
              <a:off x="8090281" y="3118744"/>
              <a:ext cx="65589" cy="257152"/>
            </a:xfrm>
            <a:prstGeom prst="straightConnector1">
              <a:avLst/>
            </a:prstGeom>
            <a:noFill/>
            <a:ln w="38100" cap="flat" cmpd="sng" algn="ctr">
              <a:solidFill>
                <a:srgbClr val="4F81BD">
                  <a:shade val="95000"/>
                  <a:satMod val="105000"/>
                </a:srgbClr>
              </a:solidFill>
              <a:prstDash val="solid"/>
              <a:tailEnd type="triangle"/>
            </a:ln>
            <a:effectLst/>
          </p:spPr>
        </p:cxnSp>
        <p:sp>
          <p:nvSpPr>
            <p:cNvPr id="44" name="object 66"/>
            <p:cNvSpPr txBox="1"/>
            <p:nvPr/>
          </p:nvSpPr>
          <p:spPr>
            <a:xfrm>
              <a:off x="7983606" y="3408412"/>
              <a:ext cx="169794"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lang="en-US" sz="1400" dirty="0">
                  <a:solidFill>
                    <a:prstClr val="black"/>
                  </a:solidFill>
                  <a:latin typeface="Verdana (Body)"/>
                  <a:cs typeface="Calibri"/>
                </a:rPr>
                <a:t>D</a:t>
              </a:r>
              <a:endParaRPr sz="1400" dirty="0">
                <a:solidFill>
                  <a:prstClr val="black"/>
                </a:solidFill>
                <a:latin typeface="Verdana (Body)"/>
                <a:cs typeface="Calibri"/>
              </a:endParaRPr>
            </a:p>
          </p:txBody>
        </p:sp>
        <p:sp>
          <p:nvSpPr>
            <p:cNvPr id="45" name="文本框 28"/>
            <p:cNvSpPr txBox="1"/>
            <p:nvPr/>
          </p:nvSpPr>
          <p:spPr>
            <a:xfrm>
              <a:off x="7163988" y="3938999"/>
              <a:ext cx="1533011" cy="523220"/>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Maximal size tree with H=2</a:t>
              </a:r>
              <a:endParaRPr lang="zh-CN" altLang="en-US" sz="1400" dirty="0">
                <a:solidFill>
                  <a:prstClr val="black"/>
                </a:solidFill>
                <a:latin typeface="Verdana (Body)"/>
                <a:ea typeface="宋体" panose="02010600030101010101" pitchFamily="2" charset="-122"/>
              </a:endParaRPr>
            </a:p>
          </p:txBody>
        </p:sp>
      </p:grpSp>
    </p:spTree>
    <p:extLst>
      <p:ext uri="{BB962C8B-B14F-4D97-AF65-F5344CB8AC3E}">
        <p14:creationId xmlns:p14="http://schemas.microsoft.com/office/powerpoint/2010/main" val="278277216"/>
      </p:ext>
    </p:extLst>
  </p:cSld>
  <p:clrMapOvr>
    <a:masterClrMapping/>
  </p:clrMapOvr>
  <p:transition>
    <p:wipe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1097280" y="4318387"/>
            <a:ext cx="6974399" cy="138433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sz="1600"/>
              <a:t>How do we check if a given item X is stored in the tree? </a:t>
            </a:r>
          </a:p>
          <a:p>
            <a:pPr>
              <a:lnSpc>
                <a:spcPct val="100000"/>
              </a:lnSpc>
            </a:pPr>
            <a:r>
              <a:rPr lang="en-SG" sz="1600"/>
              <a:t>To find D, we need to visit H-E-B-C-D, 5 nodes. </a:t>
            </a:r>
          </a:p>
          <a:p>
            <a:pPr>
              <a:lnSpc>
                <a:spcPct val="100000"/>
              </a:lnSpc>
            </a:pPr>
            <a:r>
              <a:rPr lang="en-SG" sz="1600"/>
              <a:t>To find any node in the tree, at most visit 5 nodes.</a:t>
            </a:r>
          </a:p>
          <a:p>
            <a:pPr>
              <a:lnSpc>
                <a:spcPct val="100000"/>
              </a:lnSpc>
            </a:pPr>
            <a:r>
              <a:rPr lang="en-SG" sz="1600"/>
              <a:t>But for the linked list, the worst case need to visit all nodes - 13 nodes.</a:t>
            </a:r>
          </a:p>
        </p:txBody>
      </p:sp>
      <p:sp>
        <p:nvSpPr>
          <p:cNvPr id="2" name="Title 1"/>
          <p:cNvSpPr>
            <a:spLocks noGrp="1"/>
          </p:cNvSpPr>
          <p:nvPr>
            <p:ph type="title"/>
          </p:nvPr>
        </p:nvSpPr>
        <p:spPr/>
        <p:txBody>
          <a:bodyPr/>
          <a:lstStyle/>
          <a:p>
            <a:r>
              <a:rPr lang="en-SG"/>
              <a:t>Another BST</a:t>
            </a:r>
          </a:p>
        </p:txBody>
      </p:sp>
      <p:sp>
        <p:nvSpPr>
          <p:cNvPr id="81" name="文本框 3"/>
          <p:cNvSpPr txBox="1"/>
          <p:nvPr/>
        </p:nvSpPr>
        <p:spPr>
          <a:xfrm>
            <a:off x="1164038"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A</a:t>
            </a:r>
            <a:endParaRPr lang="zh-CN" altLang="en-US" sz="1400" b="1" dirty="0">
              <a:solidFill>
                <a:srgbClr val="333333"/>
              </a:solidFill>
              <a:latin typeface="Verdana (Body)"/>
              <a:ea typeface="宋体" panose="02010600030101010101" pitchFamily="2" charset="-122"/>
            </a:endParaRPr>
          </a:p>
        </p:txBody>
      </p:sp>
      <p:cxnSp>
        <p:nvCxnSpPr>
          <p:cNvPr id="82" name="直接箭头连接符 5"/>
          <p:cNvCxnSpPr/>
          <p:nvPr/>
        </p:nvCxnSpPr>
        <p:spPr>
          <a:xfrm>
            <a:off x="1405986"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83" name="文本框 53"/>
          <p:cNvSpPr txBox="1"/>
          <p:nvPr/>
        </p:nvSpPr>
        <p:spPr>
          <a:xfrm>
            <a:off x="1722024" y="3869771"/>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B</a:t>
            </a:r>
            <a:endParaRPr lang="zh-CN" altLang="en-US" sz="1400" b="1" dirty="0">
              <a:solidFill>
                <a:srgbClr val="333333"/>
              </a:solidFill>
              <a:latin typeface="Verdana (Body)"/>
              <a:ea typeface="宋体" panose="02010600030101010101" pitchFamily="2" charset="-122"/>
            </a:endParaRPr>
          </a:p>
        </p:txBody>
      </p:sp>
      <p:cxnSp>
        <p:nvCxnSpPr>
          <p:cNvPr id="84" name="直接箭头连接符 54"/>
          <p:cNvCxnSpPr/>
          <p:nvPr/>
        </p:nvCxnSpPr>
        <p:spPr>
          <a:xfrm>
            <a:off x="1963971"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85" name="文本框 55"/>
          <p:cNvSpPr txBox="1"/>
          <p:nvPr/>
        </p:nvSpPr>
        <p:spPr>
          <a:xfrm>
            <a:off x="2272983"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C</a:t>
            </a:r>
            <a:endParaRPr lang="zh-CN" altLang="en-US" sz="1400" b="1" dirty="0">
              <a:solidFill>
                <a:srgbClr val="333333"/>
              </a:solidFill>
              <a:latin typeface="Verdana (Body)"/>
              <a:ea typeface="宋体" panose="02010600030101010101" pitchFamily="2" charset="-122"/>
            </a:endParaRPr>
          </a:p>
        </p:txBody>
      </p:sp>
      <p:cxnSp>
        <p:nvCxnSpPr>
          <p:cNvPr id="86" name="直接箭头连接符 56"/>
          <p:cNvCxnSpPr/>
          <p:nvPr/>
        </p:nvCxnSpPr>
        <p:spPr>
          <a:xfrm>
            <a:off x="2514931"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87" name="文本框 57"/>
          <p:cNvSpPr txBox="1"/>
          <p:nvPr/>
        </p:nvSpPr>
        <p:spPr>
          <a:xfrm>
            <a:off x="2812868"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D</a:t>
            </a:r>
            <a:endParaRPr lang="zh-CN" altLang="en-US" sz="1400" b="1" dirty="0">
              <a:solidFill>
                <a:srgbClr val="333333"/>
              </a:solidFill>
              <a:latin typeface="Verdana (Body)"/>
              <a:ea typeface="宋体" panose="02010600030101010101" pitchFamily="2" charset="-122"/>
            </a:endParaRPr>
          </a:p>
        </p:txBody>
      </p:sp>
      <p:cxnSp>
        <p:nvCxnSpPr>
          <p:cNvPr id="88" name="直接箭头连接符 58"/>
          <p:cNvCxnSpPr>
            <a:endCxn id="89" idx="1"/>
          </p:cNvCxnSpPr>
          <p:nvPr/>
        </p:nvCxnSpPr>
        <p:spPr>
          <a:xfrm>
            <a:off x="3054816" y="4011894"/>
            <a:ext cx="208774" cy="11765"/>
          </a:xfrm>
          <a:prstGeom prst="straightConnector1">
            <a:avLst/>
          </a:prstGeom>
          <a:noFill/>
          <a:ln w="38100" cap="flat" cmpd="sng" algn="ctr">
            <a:solidFill>
              <a:srgbClr val="4F81BD">
                <a:shade val="95000"/>
                <a:satMod val="105000"/>
              </a:srgbClr>
            </a:solidFill>
            <a:prstDash val="solid"/>
            <a:tailEnd type="triangle"/>
          </a:ln>
          <a:effectLst/>
        </p:spPr>
      </p:cxnSp>
      <p:sp>
        <p:nvSpPr>
          <p:cNvPr id="89" name="文本框 59"/>
          <p:cNvSpPr txBox="1"/>
          <p:nvPr/>
        </p:nvSpPr>
        <p:spPr>
          <a:xfrm>
            <a:off x="3263590"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E</a:t>
            </a:r>
            <a:endParaRPr lang="zh-CN" altLang="en-US" sz="1400" b="1" dirty="0">
              <a:solidFill>
                <a:srgbClr val="333333"/>
              </a:solidFill>
              <a:latin typeface="Verdana (Body)"/>
              <a:ea typeface="宋体" panose="02010600030101010101" pitchFamily="2" charset="-122"/>
            </a:endParaRPr>
          </a:p>
        </p:txBody>
      </p:sp>
      <p:cxnSp>
        <p:nvCxnSpPr>
          <p:cNvPr id="90" name="直接箭头连接符 60"/>
          <p:cNvCxnSpPr>
            <a:endCxn id="91" idx="1"/>
          </p:cNvCxnSpPr>
          <p:nvPr/>
        </p:nvCxnSpPr>
        <p:spPr>
          <a:xfrm>
            <a:off x="3505538" y="4011894"/>
            <a:ext cx="207138" cy="11765"/>
          </a:xfrm>
          <a:prstGeom prst="straightConnector1">
            <a:avLst/>
          </a:prstGeom>
          <a:noFill/>
          <a:ln w="38100" cap="flat" cmpd="sng" algn="ctr">
            <a:solidFill>
              <a:srgbClr val="4F81BD">
                <a:shade val="95000"/>
                <a:satMod val="105000"/>
              </a:srgbClr>
            </a:solidFill>
            <a:prstDash val="solid"/>
            <a:tailEnd type="triangle"/>
          </a:ln>
          <a:effectLst/>
        </p:spPr>
      </p:cxnSp>
      <p:sp>
        <p:nvSpPr>
          <p:cNvPr id="91" name="文本框 62"/>
          <p:cNvSpPr txBox="1"/>
          <p:nvPr/>
        </p:nvSpPr>
        <p:spPr>
          <a:xfrm>
            <a:off x="3712676"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F</a:t>
            </a:r>
            <a:endParaRPr lang="zh-CN" altLang="en-US" sz="1400" b="1" dirty="0">
              <a:solidFill>
                <a:srgbClr val="333333"/>
              </a:solidFill>
              <a:latin typeface="Verdana (Body)"/>
              <a:ea typeface="宋体" panose="02010600030101010101" pitchFamily="2" charset="-122"/>
            </a:endParaRPr>
          </a:p>
        </p:txBody>
      </p:sp>
      <p:cxnSp>
        <p:nvCxnSpPr>
          <p:cNvPr id="92" name="直接箭头连接符 63"/>
          <p:cNvCxnSpPr>
            <a:endCxn id="93" idx="1"/>
          </p:cNvCxnSpPr>
          <p:nvPr/>
        </p:nvCxnSpPr>
        <p:spPr>
          <a:xfrm>
            <a:off x="3954624" y="4011894"/>
            <a:ext cx="230924" cy="11765"/>
          </a:xfrm>
          <a:prstGeom prst="straightConnector1">
            <a:avLst/>
          </a:prstGeom>
          <a:noFill/>
          <a:ln w="38100" cap="flat" cmpd="sng" algn="ctr">
            <a:solidFill>
              <a:srgbClr val="4F81BD">
                <a:shade val="95000"/>
                <a:satMod val="105000"/>
              </a:srgbClr>
            </a:solidFill>
            <a:prstDash val="solid"/>
            <a:tailEnd type="triangle"/>
          </a:ln>
          <a:effectLst/>
        </p:spPr>
      </p:cxnSp>
      <p:sp>
        <p:nvSpPr>
          <p:cNvPr id="93" name="文本框 64"/>
          <p:cNvSpPr txBox="1"/>
          <p:nvPr/>
        </p:nvSpPr>
        <p:spPr>
          <a:xfrm>
            <a:off x="4185548"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G</a:t>
            </a:r>
            <a:endParaRPr lang="zh-CN" altLang="en-US" sz="1400" b="1" dirty="0">
              <a:solidFill>
                <a:srgbClr val="333333"/>
              </a:solidFill>
              <a:latin typeface="Verdana (Body)"/>
              <a:ea typeface="宋体" panose="02010600030101010101" pitchFamily="2" charset="-122"/>
            </a:endParaRPr>
          </a:p>
        </p:txBody>
      </p:sp>
      <p:cxnSp>
        <p:nvCxnSpPr>
          <p:cNvPr id="94" name="直接箭头连接符 65"/>
          <p:cNvCxnSpPr/>
          <p:nvPr/>
        </p:nvCxnSpPr>
        <p:spPr>
          <a:xfrm>
            <a:off x="4427495"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95" name="文本框 68"/>
          <p:cNvSpPr txBox="1"/>
          <p:nvPr/>
        </p:nvSpPr>
        <p:spPr>
          <a:xfrm>
            <a:off x="4752195"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H</a:t>
            </a:r>
            <a:endParaRPr lang="zh-CN" altLang="en-US" sz="1400" b="1" dirty="0">
              <a:solidFill>
                <a:srgbClr val="333333"/>
              </a:solidFill>
              <a:latin typeface="Verdana (Body)"/>
              <a:ea typeface="宋体" panose="02010600030101010101" pitchFamily="2" charset="-122"/>
            </a:endParaRPr>
          </a:p>
        </p:txBody>
      </p:sp>
      <p:cxnSp>
        <p:nvCxnSpPr>
          <p:cNvPr id="96" name="直接箭头连接符 69"/>
          <p:cNvCxnSpPr/>
          <p:nvPr/>
        </p:nvCxnSpPr>
        <p:spPr>
          <a:xfrm>
            <a:off x="4943232"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97" name="文本框 70"/>
          <p:cNvSpPr txBox="1"/>
          <p:nvPr/>
        </p:nvSpPr>
        <p:spPr>
          <a:xfrm>
            <a:off x="5363142"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I</a:t>
            </a:r>
            <a:endParaRPr lang="zh-CN" altLang="en-US" sz="1400" b="1" dirty="0">
              <a:solidFill>
                <a:srgbClr val="333333"/>
              </a:solidFill>
              <a:latin typeface="Verdana (Body)"/>
              <a:ea typeface="宋体" panose="02010600030101010101" pitchFamily="2" charset="-122"/>
            </a:endParaRPr>
          </a:p>
        </p:txBody>
      </p:sp>
      <p:cxnSp>
        <p:nvCxnSpPr>
          <p:cNvPr id="98" name="直接箭头连接符 71"/>
          <p:cNvCxnSpPr/>
          <p:nvPr/>
        </p:nvCxnSpPr>
        <p:spPr>
          <a:xfrm>
            <a:off x="5605090"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99" name="文本框 72"/>
          <p:cNvSpPr txBox="1"/>
          <p:nvPr/>
        </p:nvSpPr>
        <p:spPr>
          <a:xfrm>
            <a:off x="5903027"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J</a:t>
            </a:r>
            <a:endParaRPr lang="zh-CN" altLang="en-US" sz="1400" b="1" dirty="0">
              <a:solidFill>
                <a:srgbClr val="333333"/>
              </a:solidFill>
              <a:latin typeface="Verdana (Body)"/>
              <a:ea typeface="宋体" panose="02010600030101010101" pitchFamily="2" charset="-122"/>
            </a:endParaRPr>
          </a:p>
        </p:txBody>
      </p:sp>
      <p:cxnSp>
        <p:nvCxnSpPr>
          <p:cNvPr id="100" name="直接箭头连接符 73"/>
          <p:cNvCxnSpPr/>
          <p:nvPr/>
        </p:nvCxnSpPr>
        <p:spPr>
          <a:xfrm>
            <a:off x="6144974"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101" name="文本框 74"/>
          <p:cNvSpPr txBox="1"/>
          <p:nvPr/>
        </p:nvSpPr>
        <p:spPr>
          <a:xfrm>
            <a:off x="6502899"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K</a:t>
            </a:r>
            <a:endParaRPr lang="zh-CN" altLang="en-US" sz="1400" b="1" dirty="0">
              <a:solidFill>
                <a:srgbClr val="333333"/>
              </a:solidFill>
              <a:latin typeface="Verdana (Body)"/>
              <a:ea typeface="宋体" panose="02010600030101010101" pitchFamily="2" charset="-122"/>
            </a:endParaRPr>
          </a:p>
        </p:txBody>
      </p:sp>
      <p:cxnSp>
        <p:nvCxnSpPr>
          <p:cNvPr id="102" name="直接箭头连接符 75"/>
          <p:cNvCxnSpPr/>
          <p:nvPr/>
        </p:nvCxnSpPr>
        <p:spPr>
          <a:xfrm>
            <a:off x="6744846"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103" name="文本框 76"/>
          <p:cNvSpPr txBox="1"/>
          <p:nvPr/>
        </p:nvSpPr>
        <p:spPr>
          <a:xfrm>
            <a:off x="7071959"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L</a:t>
            </a:r>
            <a:endParaRPr lang="zh-CN" altLang="en-US" sz="1400" b="1" dirty="0">
              <a:solidFill>
                <a:srgbClr val="333333"/>
              </a:solidFill>
              <a:latin typeface="Verdana (Body)"/>
              <a:ea typeface="宋体" panose="02010600030101010101" pitchFamily="2" charset="-122"/>
            </a:endParaRPr>
          </a:p>
        </p:txBody>
      </p:sp>
      <p:cxnSp>
        <p:nvCxnSpPr>
          <p:cNvPr id="104" name="直接箭头连接符 77"/>
          <p:cNvCxnSpPr/>
          <p:nvPr/>
        </p:nvCxnSpPr>
        <p:spPr>
          <a:xfrm>
            <a:off x="7313907"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105" name="文本框 78"/>
          <p:cNvSpPr txBox="1"/>
          <p:nvPr/>
        </p:nvSpPr>
        <p:spPr>
          <a:xfrm>
            <a:off x="7642656"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M</a:t>
            </a:r>
            <a:endParaRPr lang="zh-CN" altLang="en-US" sz="1400" b="1" dirty="0">
              <a:solidFill>
                <a:srgbClr val="333333"/>
              </a:solidFill>
              <a:latin typeface="Verdana (Body)"/>
              <a:ea typeface="宋体" panose="02010600030101010101" pitchFamily="2" charset="-122"/>
            </a:endParaRPr>
          </a:p>
        </p:txBody>
      </p:sp>
      <p:sp>
        <p:nvSpPr>
          <p:cNvPr id="106" name="object 8"/>
          <p:cNvSpPr/>
          <p:nvPr/>
        </p:nvSpPr>
        <p:spPr>
          <a:xfrm>
            <a:off x="4763270" y="1350308"/>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7" name="object 9"/>
          <p:cNvSpPr txBox="1"/>
          <p:nvPr/>
        </p:nvSpPr>
        <p:spPr>
          <a:xfrm>
            <a:off x="4862731" y="1372053"/>
            <a:ext cx="152680"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108" name="object 11"/>
          <p:cNvSpPr/>
          <p:nvPr/>
        </p:nvSpPr>
        <p:spPr>
          <a:xfrm>
            <a:off x="3213976" y="1849948"/>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9" name="object 12"/>
          <p:cNvSpPr txBox="1"/>
          <p:nvPr/>
        </p:nvSpPr>
        <p:spPr>
          <a:xfrm>
            <a:off x="3329660" y="1876145"/>
            <a:ext cx="124449"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p>
        </p:txBody>
      </p:sp>
      <p:sp>
        <p:nvSpPr>
          <p:cNvPr id="110" name="object 14"/>
          <p:cNvSpPr/>
          <p:nvPr/>
        </p:nvSpPr>
        <p:spPr>
          <a:xfrm>
            <a:off x="1763910" y="2346589"/>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11" name="object 15"/>
          <p:cNvSpPr txBox="1"/>
          <p:nvPr/>
        </p:nvSpPr>
        <p:spPr>
          <a:xfrm>
            <a:off x="1876258" y="2364876"/>
            <a:ext cx="135972" cy="30295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2" name="object 17"/>
          <p:cNvSpPr/>
          <p:nvPr/>
        </p:nvSpPr>
        <p:spPr>
          <a:xfrm>
            <a:off x="3711903" y="2376555"/>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13" name="object 18"/>
          <p:cNvSpPr txBox="1"/>
          <p:nvPr/>
        </p:nvSpPr>
        <p:spPr>
          <a:xfrm>
            <a:off x="3837671" y="2392896"/>
            <a:ext cx="118687"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p>
        </p:txBody>
      </p:sp>
      <p:sp>
        <p:nvSpPr>
          <p:cNvPr id="114" name="object 20"/>
          <p:cNvSpPr/>
          <p:nvPr/>
        </p:nvSpPr>
        <p:spPr>
          <a:xfrm>
            <a:off x="7029728" y="1878695"/>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15" name="object 21"/>
          <p:cNvSpPr txBox="1"/>
          <p:nvPr/>
        </p:nvSpPr>
        <p:spPr>
          <a:xfrm>
            <a:off x="7158236" y="1890887"/>
            <a:ext cx="110621"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16" name="object 23"/>
          <p:cNvSpPr/>
          <p:nvPr/>
        </p:nvSpPr>
        <p:spPr>
          <a:xfrm>
            <a:off x="5857255" y="2346589"/>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17" name="object 24"/>
          <p:cNvSpPr txBox="1"/>
          <p:nvPr/>
        </p:nvSpPr>
        <p:spPr>
          <a:xfrm>
            <a:off x="5994899" y="2358780"/>
            <a:ext cx="89304" cy="30295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18" name="object 26"/>
          <p:cNvSpPr/>
          <p:nvPr/>
        </p:nvSpPr>
        <p:spPr>
          <a:xfrm>
            <a:off x="7602766" y="2298942"/>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19" name="object 27"/>
          <p:cNvSpPr txBox="1"/>
          <p:nvPr/>
        </p:nvSpPr>
        <p:spPr>
          <a:xfrm>
            <a:off x="7692184" y="2311134"/>
            <a:ext cx="200500" cy="30295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20" name="object 47"/>
          <p:cNvSpPr/>
          <p:nvPr/>
        </p:nvSpPr>
        <p:spPr>
          <a:xfrm>
            <a:off x="4170868" y="2876689"/>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1" name="object 48"/>
          <p:cNvSpPr txBox="1"/>
          <p:nvPr/>
        </p:nvSpPr>
        <p:spPr>
          <a:xfrm>
            <a:off x="4273086" y="2894978"/>
            <a:ext cx="154409" cy="30295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122" name="object 50"/>
          <p:cNvSpPr/>
          <p:nvPr/>
        </p:nvSpPr>
        <p:spPr>
          <a:xfrm>
            <a:off x="6461362" y="2846067"/>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3" name="object 51"/>
          <p:cNvSpPr txBox="1"/>
          <p:nvPr/>
        </p:nvSpPr>
        <p:spPr>
          <a:xfrm>
            <a:off x="6580964" y="2864355"/>
            <a:ext cx="131363" cy="30295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124" name="object 59"/>
          <p:cNvSpPr/>
          <p:nvPr/>
        </p:nvSpPr>
        <p:spPr>
          <a:xfrm>
            <a:off x="5320911" y="2846067"/>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5" name="object 60"/>
          <p:cNvSpPr txBox="1"/>
          <p:nvPr/>
        </p:nvSpPr>
        <p:spPr>
          <a:xfrm>
            <a:off x="5479454" y="2870934"/>
            <a:ext cx="75476" cy="30295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dirty="0">
              <a:solidFill>
                <a:prstClr val="black"/>
              </a:solidFill>
              <a:latin typeface="Verdana (Body)"/>
              <a:cs typeface="Calibri"/>
            </a:endParaRPr>
          </a:p>
        </p:txBody>
      </p:sp>
      <p:sp>
        <p:nvSpPr>
          <p:cNvPr id="126" name="object 65"/>
          <p:cNvSpPr/>
          <p:nvPr/>
        </p:nvSpPr>
        <p:spPr>
          <a:xfrm>
            <a:off x="2251867" y="2873133"/>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7" name="object 66"/>
          <p:cNvSpPr txBox="1"/>
          <p:nvPr/>
        </p:nvSpPr>
        <p:spPr>
          <a:xfrm>
            <a:off x="2357655" y="2894097"/>
            <a:ext cx="133668"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p>
        </p:txBody>
      </p:sp>
      <p:sp>
        <p:nvSpPr>
          <p:cNvPr id="128" name="object 71"/>
          <p:cNvSpPr/>
          <p:nvPr/>
        </p:nvSpPr>
        <p:spPr>
          <a:xfrm>
            <a:off x="1164038" y="2862620"/>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9" name="object 72"/>
          <p:cNvSpPr txBox="1"/>
          <p:nvPr/>
        </p:nvSpPr>
        <p:spPr>
          <a:xfrm>
            <a:off x="1282904" y="2881905"/>
            <a:ext cx="143462" cy="30295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130" name="object 77"/>
          <p:cNvSpPr/>
          <p:nvPr/>
        </p:nvSpPr>
        <p:spPr>
          <a:xfrm>
            <a:off x="2781156" y="3377104"/>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31" name="object 78"/>
          <p:cNvSpPr txBox="1"/>
          <p:nvPr/>
        </p:nvSpPr>
        <p:spPr>
          <a:xfrm>
            <a:off x="2892135" y="3398847"/>
            <a:ext cx="150952"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132" name="直接箭头连接符 79"/>
          <p:cNvCxnSpPr>
            <a:stCxn id="106" idx="5"/>
            <a:endCxn id="114" idx="1"/>
          </p:cNvCxnSpPr>
          <p:nvPr/>
        </p:nvCxnSpPr>
        <p:spPr>
          <a:xfrm>
            <a:off x="5106530" y="1646739"/>
            <a:ext cx="1982093" cy="282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3" name="直接箭头连接符 80"/>
          <p:cNvCxnSpPr>
            <a:stCxn id="106" idx="3"/>
            <a:endCxn id="108" idx="7"/>
          </p:cNvCxnSpPr>
          <p:nvPr/>
        </p:nvCxnSpPr>
        <p:spPr>
          <a:xfrm flipH="1">
            <a:off x="3557236" y="1646739"/>
            <a:ext cx="1264929" cy="25406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4" name="直接箭头连接符 81"/>
          <p:cNvCxnSpPr>
            <a:stCxn id="108" idx="4"/>
            <a:endCxn id="110" idx="7"/>
          </p:cNvCxnSpPr>
          <p:nvPr/>
        </p:nvCxnSpPr>
        <p:spPr>
          <a:xfrm flipH="1">
            <a:off x="2107170" y="2197239"/>
            <a:ext cx="1307884" cy="20021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5" name="直接箭头连接符 82"/>
          <p:cNvCxnSpPr>
            <a:stCxn id="114" idx="3"/>
            <a:endCxn id="116" idx="0"/>
          </p:cNvCxnSpPr>
          <p:nvPr/>
        </p:nvCxnSpPr>
        <p:spPr>
          <a:xfrm flipH="1">
            <a:off x="6058332" y="2175126"/>
            <a:ext cx="1030290" cy="171463"/>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6" name="直接箭头连接符 83"/>
          <p:cNvCxnSpPr>
            <a:stCxn id="108" idx="4"/>
            <a:endCxn id="112" idx="1"/>
          </p:cNvCxnSpPr>
          <p:nvPr/>
        </p:nvCxnSpPr>
        <p:spPr>
          <a:xfrm>
            <a:off x="3415054" y="2197239"/>
            <a:ext cx="355744" cy="23017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7" name="直接箭头连接符 84"/>
          <p:cNvCxnSpPr>
            <a:stCxn id="114" idx="5"/>
            <a:endCxn id="118" idx="0"/>
          </p:cNvCxnSpPr>
          <p:nvPr/>
        </p:nvCxnSpPr>
        <p:spPr>
          <a:xfrm>
            <a:off x="7372988" y="2175126"/>
            <a:ext cx="430855" cy="12381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8" name="直接箭头连接符 85"/>
          <p:cNvCxnSpPr>
            <a:endCxn id="126" idx="1"/>
          </p:cNvCxnSpPr>
          <p:nvPr/>
        </p:nvCxnSpPr>
        <p:spPr>
          <a:xfrm>
            <a:off x="2033221" y="2682595"/>
            <a:ext cx="277541" cy="241398"/>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9" name="直接箭头连接符 86"/>
          <p:cNvCxnSpPr>
            <a:stCxn id="110" idx="3"/>
            <a:endCxn id="128" idx="0"/>
          </p:cNvCxnSpPr>
          <p:nvPr/>
        </p:nvCxnSpPr>
        <p:spPr>
          <a:xfrm flipH="1">
            <a:off x="1365116" y="2643020"/>
            <a:ext cx="457689" cy="21960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40" name="直接箭头连接符 87"/>
          <p:cNvCxnSpPr>
            <a:stCxn id="116" idx="4"/>
            <a:endCxn id="124" idx="0"/>
          </p:cNvCxnSpPr>
          <p:nvPr/>
        </p:nvCxnSpPr>
        <p:spPr>
          <a:xfrm flipH="1">
            <a:off x="5521988" y="2693880"/>
            <a:ext cx="536344" cy="15218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41" name="直接箭头连接符 88"/>
          <p:cNvCxnSpPr>
            <a:stCxn id="112" idx="4"/>
            <a:endCxn id="120" idx="0"/>
          </p:cNvCxnSpPr>
          <p:nvPr/>
        </p:nvCxnSpPr>
        <p:spPr>
          <a:xfrm>
            <a:off x="3912981" y="2723846"/>
            <a:ext cx="458965" cy="152843"/>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42" name="直接箭头连接符 89"/>
          <p:cNvCxnSpPr>
            <a:stCxn id="116" idx="4"/>
            <a:endCxn id="122" idx="0"/>
          </p:cNvCxnSpPr>
          <p:nvPr/>
        </p:nvCxnSpPr>
        <p:spPr>
          <a:xfrm>
            <a:off x="6058332" y="2693880"/>
            <a:ext cx="604107" cy="15218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43" name="直接箭头连接符 90"/>
          <p:cNvCxnSpPr>
            <a:stCxn id="126" idx="5"/>
            <a:endCxn id="130" idx="0"/>
          </p:cNvCxnSpPr>
          <p:nvPr/>
        </p:nvCxnSpPr>
        <p:spPr>
          <a:xfrm>
            <a:off x="2595127" y="3169564"/>
            <a:ext cx="387106" cy="207540"/>
          </a:xfrm>
          <a:prstGeom prst="straightConnector1">
            <a:avLst/>
          </a:prstGeom>
          <a:noFill/>
          <a:ln w="38100" cap="flat" cmpd="sng" algn="ctr">
            <a:solidFill>
              <a:srgbClr val="4F81BD">
                <a:shade val="95000"/>
                <a:satMod val="105000"/>
              </a:srgbClr>
            </a:solidFill>
            <a:prstDash val="solid"/>
            <a:tailEnd type="triangle"/>
          </a:ln>
          <a:effectLst/>
        </p:spPr>
      </p:cxnSp>
      <p:sp>
        <p:nvSpPr>
          <p:cNvPr id="169" name="文本框 35"/>
          <p:cNvSpPr txBox="1"/>
          <p:nvPr/>
        </p:nvSpPr>
        <p:spPr>
          <a:xfrm rot="1200195">
            <a:off x="6413805" y="1207476"/>
            <a:ext cx="1828795"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a:ln>
                  <a:solidFill>
                    <a:srgbClr val="FFC000"/>
                  </a:solidFill>
                </a:ln>
                <a:solidFill>
                  <a:srgbClr val="F79646"/>
                </a:solidFill>
                <a:latin typeface="Verdana (Body)"/>
                <a:ea typeface="宋体" panose="02010600030101010101" pitchFamily="2" charset="-122"/>
              </a:rPr>
              <a:t>E</a:t>
            </a:r>
            <a:r>
              <a:rPr kumimoji="0" lang="en-US" altLang="zh-CN" sz="2400" b="1" i="0" u="none" strike="noStrike" kern="0" cap="none" spc="0" normalizeH="0" baseline="0" noProof="0">
                <a:ln>
                  <a:solidFill>
                    <a:srgbClr val="FFC000"/>
                  </a:solidFill>
                </a:ln>
                <a:solidFill>
                  <a:srgbClr val="F79646"/>
                </a:solidFill>
                <a:effectLst/>
                <a:uLnTx/>
                <a:uFillTx/>
                <a:latin typeface="Verdana (Body)"/>
                <a:ea typeface="宋体" panose="02010600030101010101" pitchFamily="2" charset="-122"/>
              </a:rPr>
              <a:t>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sp>
        <p:nvSpPr>
          <p:cNvPr id="170" name="文本框 35"/>
          <p:cNvSpPr txBox="1"/>
          <p:nvPr/>
        </p:nvSpPr>
        <p:spPr>
          <a:xfrm rot="1200195">
            <a:off x="6401007" y="3557059"/>
            <a:ext cx="2160109"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rPr>
              <a:t>inefficient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spTree>
    <p:extLst>
      <p:ext uri="{BB962C8B-B14F-4D97-AF65-F5344CB8AC3E}">
        <p14:creationId xmlns:p14="http://schemas.microsoft.com/office/powerpoint/2010/main" val="2579371226"/>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130"/>
                                        </p:tgtEl>
                                        <p:attrNameLst>
                                          <p:attrName>fillcolor</p:attrName>
                                        </p:attrNameLst>
                                      </p:cBhvr>
                                      <p:to>
                                        <a:schemeClr val="accent2"/>
                                      </p:to>
                                    </p:animClr>
                                    <p:set>
                                      <p:cBhvr>
                                        <p:cTn id="17" dur="2000" fill="hold"/>
                                        <p:tgtEl>
                                          <p:spTgt spid="130"/>
                                        </p:tgtEl>
                                        <p:attrNameLst>
                                          <p:attrName>fill.type</p:attrName>
                                        </p:attrNameLst>
                                      </p:cBhvr>
                                      <p:to>
                                        <p:strVal val="solid"/>
                                      </p:to>
                                    </p:set>
                                    <p:set>
                                      <p:cBhvr>
                                        <p:cTn id="18" dur="2000" fill="hold"/>
                                        <p:tgtEl>
                                          <p:spTgt spid="130"/>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106"/>
                                        </p:tgtEl>
                                        <p:attrNameLst>
                                          <p:attrName>fillcolor</p:attrName>
                                        </p:attrNameLst>
                                      </p:cBhvr>
                                      <p:to>
                                        <a:schemeClr val="accent2"/>
                                      </p:to>
                                    </p:animClr>
                                    <p:set>
                                      <p:cBhvr>
                                        <p:cTn id="23" dur="2000" fill="hold"/>
                                        <p:tgtEl>
                                          <p:spTgt spid="106"/>
                                        </p:tgtEl>
                                        <p:attrNameLst>
                                          <p:attrName>fill.type</p:attrName>
                                        </p:attrNameLst>
                                      </p:cBhvr>
                                      <p:to>
                                        <p:strVal val="solid"/>
                                      </p:to>
                                    </p:set>
                                    <p:set>
                                      <p:cBhvr>
                                        <p:cTn id="24" dur="2000" fill="hold"/>
                                        <p:tgtEl>
                                          <p:spTgt spid="10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2000" fill="hold"/>
                                        <p:tgtEl>
                                          <p:spTgt spid="108"/>
                                        </p:tgtEl>
                                        <p:attrNameLst>
                                          <p:attrName>fillcolor</p:attrName>
                                        </p:attrNameLst>
                                      </p:cBhvr>
                                      <p:to>
                                        <a:schemeClr val="accent2"/>
                                      </p:to>
                                    </p:animClr>
                                    <p:set>
                                      <p:cBhvr>
                                        <p:cTn id="29" dur="2000" fill="hold"/>
                                        <p:tgtEl>
                                          <p:spTgt spid="108"/>
                                        </p:tgtEl>
                                        <p:attrNameLst>
                                          <p:attrName>fill.type</p:attrName>
                                        </p:attrNameLst>
                                      </p:cBhvr>
                                      <p:to>
                                        <p:strVal val="solid"/>
                                      </p:to>
                                    </p:set>
                                    <p:set>
                                      <p:cBhvr>
                                        <p:cTn id="30" dur="2000" fill="hold"/>
                                        <p:tgtEl>
                                          <p:spTgt spid="108"/>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2000" fill="hold"/>
                                        <p:tgtEl>
                                          <p:spTgt spid="110"/>
                                        </p:tgtEl>
                                        <p:attrNameLst>
                                          <p:attrName>fillcolor</p:attrName>
                                        </p:attrNameLst>
                                      </p:cBhvr>
                                      <p:to>
                                        <a:schemeClr val="accent2"/>
                                      </p:to>
                                    </p:animClr>
                                    <p:set>
                                      <p:cBhvr>
                                        <p:cTn id="35" dur="2000" fill="hold"/>
                                        <p:tgtEl>
                                          <p:spTgt spid="110"/>
                                        </p:tgtEl>
                                        <p:attrNameLst>
                                          <p:attrName>fill.type</p:attrName>
                                        </p:attrNameLst>
                                      </p:cBhvr>
                                      <p:to>
                                        <p:strVal val="solid"/>
                                      </p:to>
                                    </p:set>
                                    <p:set>
                                      <p:cBhvr>
                                        <p:cTn id="36" dur="2000" fill="hold"/>
                                        <p:tgtEl>
                                          <p:spTgt spid="110"/>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126"/>
                                        </p:tgtEl>
                                        <p:attrNameLst>
                                          <p:attrName>fillcolor</p:attrName>
                                        </p:attrNameLst>
                                      </p:cBhvr>
                                      <p:to>
                                        <a:schemeClr val="accent2"/>
                                      </p:to>
                                    </p:animClr>
                                    <p:set>
                                      <p:cBhvr>
                                        <p:cTn id="41" dur="2000" fill="hold"/>
                                        <p:tgtEl>
                                          <p:spTgt spid="126"/>
                                        </p:tgtEl>
                                        <p:attrNameLst>
                                          <p:attrName>fill.type</p:attrName>
                                        </p:attrNameLst>
                                      </p:cBhvr>
                                      <p:to>
                                        <p:strVal val="solid"/>
                                      </p:to>
                                    </p:set>
                                    <p:set>
                                      <p:cBhvr>
                                        <p:cTn id="42" dur="2000" fill="hold"/>
                                        <p:tgtEl>
                                          <p:spTgt spid="12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52" dur="500"/>
                                        <p:tgtEl>
                                          <p:spTgt spid="4">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81"/>
                                        </p:tgtEl>
                                        <p:attrNameLst>
                                          <p:attrName>style.visibility</p:attrName>
                                        </p:attrNameLst>
                                      </p:cBhvr>
                                      <p:to>
                                        <p:strVal val="visible"/>
                                      </p:to>
                                    </p:set>
                                    <p:anim calcmode="lin" valueType="num">
                                      <p:cBhvr>
                                        <p:cTn id="57" dur="500" fill="hold"/>
                                        <p:tgtEl>
                                          <p:spTgt spid="81"/>
                                        </p:tgtEl>
                                        <p:attrNameLst>
                                          <p:attrName>ppt_w</p:attrName>
                                        </p:attrNameLst>
                                      </p:cBhvr>
                                      <p:tavLst>
                                        <p:tav tm="0">
                                          <p:val>
                                            <p:fltVal val="0"/>
                                          </p:val>
                                        </p:tav>
                                        <p:tav tm="100000">
                                          <p:val>
                                            <p:strVal val="#ppt_w"/>
                                          </p:val>
                                        </p:tav>
                                      </p:tavLst>
                                    </p:anim>
                                    <p:anim calcmode="lin" valueType="num">
                                      <p:cBhvr>
                                        <p:cTn id="58" dur="500" fill="hold"/>
                                        <p:tgtEl>
                                          <p:spTgt spid="81"/>
                                        </p:tgtEl>
                                        <p:attrNameLst>
                                          <p:attrName>ppt_h</p:attrName>
                                        </p:attrNameLst>
                                      </p:cBhvr>
                                      <p:tavLst>
                                        <p:tav tm="0">
                                          <p:val>
                                            <p:fltVal val="0"/>
                                          </p:val>
                                        </p:tav>
                                        <p:tav tm="100000">
                                          <p:val>
                                            <p:strVal val="#ppt_h"/>
                                          </p:val>
                                        </p:tav>
                                      </p:tavLst>
                                    </p:anim>
                                    <p:animEffect transition="in" filter="fade">
                                      <p:cBhvr>
                                        <p:cTn id="59" dur="500"/>
                                        <p:tgtEl>
                                          <p:spTgt spid="81"/>
                                        </p:tgtEl>
                                      </p:cBhvr>
                                    </p:animEffect>
                                  </p:childTnLst>
                                </p:cTn>
                              </p:par>
                              <p:par>
                                <p:cTn id="60" presetID="53" presetClass="entr" presetSubtype="16"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 calcmode="lin" valueType="num">
                                      <p:cBhvr>
                                        <p:cTn id="62" dur="500" fill="hold"/>
                                        <p:tgtEl>
                                          <p:spTgt spid="82"/>
                                        </p:tgtEl>
                                        <p:attrNameLst>
                                          <p:attrName>ppt_w</p:attrName>
                                        </p:attrNameLst>
                                      </p:cBhvr>
                                      <p:tavLst>
                                        <p:tav tm="0">
                                          <p:val>
                                            <p:fltVal val="0"/>
                                          </p:val>
                                        </p:tav>
                                        <p:tav tm="100000">
                                          <p:val>
                                            <p:strVal val="#ppt_w"/>
                                          </p:val>
                                        </p:tav>
                                      </p:tavLst>
                                    </p:anim>
                                    <p:anim calcmode="lin" valueType="num">
                                      <p:cBhvr>
                                        <p:cTn id="63" dur="500" fill="hold"/>
                                        <p:tgtEl>
                                          <p:spTgt spid="82"/>
                                        </p:tgtEl>
                                        <p:attrNameLst>
                                          <p:attrName>ppt_h</p:attrName>
                                        </p:attrNameLst>
                                      </p:cBhvr>
                                      <p:tavLst>
                                        <p:tav tm="0">
                                          <p:val>
                                            <p:fltVal val="0"/>
                                          </p:val>
                                        </p:tav>
                                        <p:tav tm="100000">
                                          <p:val>
                                            <p:strVal val="#ppt_h"/>
                                          </p:val>
                                        </p:tav>
                                      </p:tavLst>
                                    </p:anim>
                                    <p:animEffect transition="in" filter="fade">
                                      <p:cBhvr>
                                        <p:cTn id="64" dur="500"/>
                                        <p:tgtEl>
                                          <p:spTgt spid="8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anim calcmode="lin" valueType="num">
                                      <p:cBhvr>
                                        <p:cTn id="67" dur="500" fill="hold"/>
                                        <p:tgtEl>
                                          <p:spTgt spid="83"/>
                                        </p:tgtEl>
                                        <p:attrNameLst>
                                          <p:attrName>ppt_w</p:attrName>
                                        </p:attrNameLst>
                                      </p:cBhvr>
                                      <p:tavLst>
                                        <p:tav tm="0">
                                          <p:val>
                                            <p:fltVal val="0"/>
                                          </p:val>
                                        </p:tav>
                                        <p:tav tm="100000">
                                          <p:val>
                                            <p:strVal val="#ppt_w"/>
                                          </p:val>
                                        </p:tav>
                                      </p:tavLst>
                                    </p:anim>
                                    <p:anim calcmode="lin" valueType="num">
                                      <p:cBhvr>
                                        <p:cTn id="68" dur="500" fill="hold"/>
                                        <p:tgtEl>
                                          <p:spTgt spid="83"/>
                                        </p:tgtEl>
                                        <p:attrNameLst>
                                          <p:attrName>ppt_h</p:attrName>
                                        </p:attrNameLst>
                                      </p:cBhvr>
                                      <p:tavLst>
                                        <p:tav tm="0">
                                          <p:val>
                                            <p:fltVal val="0"/>
                                          </p:val>
                                        </p:tav>
                                        <p:tav tm="100000">
                                          <p:val>
                                            <p:strVal val="#ppt_h"/>
                                          </p:val>
                                        </p:tav>
                                      </p:tavLst>
                                    </p:anim>
                                    <p:animEffect transition="in" filter="fade">
                                      <p:cBhvr>
                                        <p:cTn id="69" dur="500"/>
                                        <p:tgtEl>
                                          <p:spTgt spid="83"/>
                                        </p:tgtEl>
                                      </p:cBhvr>
                                    </p:animEffect>
                                  </p:childTnLst>
                                </p:cTn>
                              </p:par>
                              <p:par>
                                <p:cTn id="70" presetID="53" presetClass="entr" presetSubtype="16" fill="hold" nodeType="withEffect">
                                  <p:stCondLst>
                                    <p:cond delay="0"/>
                                  </p:stCondLst>
                                  <p:childTnLst>
                                    <p:set>
                                      <p:cBhvr>
                                        <p:cTn id="71" dur="1" fill="hold">
                                          <p:stCondLst>
                                            <p:cond delay="0"/>
                                          </p:stCondLst>
                                        </p:cTn>
                                        <p:tgtEl>
                                          <p:spTgt spid="84"/>
                                        </p:tgtEl>
                                        <p:attrNameLst>
                                          <p:attrName>style.visibility</p:attrName>
                                        </p:attrNameLst>
                                      </p:cBhvr>
                                      <p:to>
                                        <p:strVal val="visible"/>
                                      </p:to>
                                    </p:set>
                                    <p:anim calcmode="lin" valueType="num">
                                      <p:cBhvr>
                                        <p:cTn id="72" dur="500" fill="hold"/>
                                        <p:tgtEl>
                                          <p:spTgt spid="84"/>
                                        </p:tgtEl>
                                        <p:attrNameLst>
                                          <p:attrName>ppt_w</p:attrName>
                                        </p:attrNameLst>
                                      </p:cBhvr>
                                      <p:tavLst>
                                        <p:tav tm="0">
                                          <p:val>
                                            <p:fltVal val="0"/>
                                          </p:val>
                                        </p:tav>
                                        <p:tav tm="100000">
                                          <p:val>
                                            <p:strVal val="#ppt_w"/>
                                          </p:val>
                                        </p:tav>
                                      </p:tavLst>
                                    </p:anim>
                                    <p:anim calcmode="lin" valueType="num">
                                      <p:cBhvr>
                                        <p:cTn id="73" dur="500" fill="hold"/>
                                        <p:tgtEl>
                                          <p:spTgt spid="84"/>
                                        </p:tgtEl>
                                        <p:attrNameLst>
                                          <p:attrName>ppt_h</p:attrName>
                                        </p:attrNameLst>
                                      </p:cBhvr>
                                      <p:tavLst>
                                        <p:tav tm="0">
                                          <p:val>
                                            <p:fltVal val="0"/>
                                          </p:val>
                                        </p:tav>
                                        <p:tav tm="100000">
                                          <p:val>
                                            <p:strVal val="#ppt_h"/>
                                          </p:val>
                                        </p:tav>
                                      </p:tavLst>
                                    </p:anim>
                                    <p:animEffect transition="in" filter="fade">
                                      <p:cBhvr>
                                        <p:cTn id="74" dur="500"/>
                                        <p:tgtEl>
                                          <p:spTgt spid="8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85"/>
                                        </p:tgtEl>
                                        <p:attrNameLst>
                                          <p:attrName>style.visibility</p:attrName>
                                        </p:attrNameLst>
                                      </p:cBhvr>
                                      <p:to>
                                        <p:strVal val="visible"/>
                                      </p:to>
                                    </p:set>
                                    <p:anim calcmode="lin" valueType="num">
                                      <p:cBhvr>
                                        <p:cTn id="77" dur="500" fill="hold"/>
                                        <p:tgtEl>
                                          <p:spTgt spid="85"/>
                                        </p:tgtEl>
                                        <p:attrNameLst>
                                          <p:attrName>ppt_w</p:attrName>
                                        </p:attrNameLst>
                                      </p:cBhvr>
                                      <p:tavLst>
                                        <p:tav tm="0">
                                          <p:val>
                                            <p:fltVal val="0"/>
                                          </p:val>
                                        </p:tav>
                                        <p:tav tm="100000">
                                          <p:val>
                                            <p:strVal val="#ppt_w"/>
                                          </p:val>
                                        </p:tav>
                                      </p:tavLst>
                                    </p:anim>
                                    <p:anim calcmode="lin" valueType="num">
                                      <p:cBhvr>
                                        <p:cTn id="78" dur="500" fill="hold"/>
                                        <p:tgtEl>
                                          <p:spTgt spid="85"/>
                                        </p:tgtEl>
                                        <p:attrNameLst>
                                          <p:attrName>ppt_h</p:attrName>
                                        </p:attrNameLst>
                                      </p:cBhvr>
                                      <p:tavLst>
                                        <p:tav tm="0">
                                          <p:val>
                                            <p:fltVal val="0"/>
                                          </p:val>
                                        </p:tav>
                                        <p:tav tm="100000">
                                          <p:val>
                                            <p:strVal val="#ppt_h"/>
                                          </p:val>
                                        </p:tav>
                                      </p:tavLst>
                                    </p:anim>
                                    <p:animEffect transition="in" filter="fade">
                                      <p:cBhvr>
                                        <p:cTn id="79" dur="500"/>
                                        <p:tgtEl>
                                          <p:spTgt spid="85"/>
                                        </p:tgtEl>
                                      </p:cBhvr>
                                    </p:animEffect>
                                  </p:childTnLst>
                                </p:cTn>
                              </p:par>
                              <p:par>
                                <p:cTn id="80" presetID="53" presetClass="entr" presetSubtype="16" fill="hold" nodeType="withEffect">
                                  <p:stCondLst>
                                    <p:cond delay="0"/>
                                  </p:stCondLst>
                                  <p:childTnLst>
                                    <p:set>
                                      <p:cBhvr>
                                        <p:cTn id="81" dur="1" fill="hold">
                                          <p:stCondLst>
                                            <p:cond delay="0"/>
                                          </p:stCondLst>
                                        </p:cTn>
                                        <p:tgtEl>
                                          <p:spTgt spid="86"/>
                                        </p:tgtEl>
                                        <p:attrNameLst>
                                          <p:attrName>style.visibility</p:attrName>
                                        </p:attrNameLst>
                                      </p:cBhvr>
                                      <p:to>
                                        <p:strVal val="visible"/>
                                      </p:to>
                                    </p:set>
                                    <p:anim calcmode="lin" valueType="num">
                                      <p:cBhvr>
                                        <p:cTn id="82" dur="500" fill="hold"/>
                                        <p:tgtEl>
                                          <p:spTgt spid="86"/>
                                        </p:tgtEl>
                                        <p:attrNameLst>
                                          <p:attrName>ppt_w</p:attrName>
                                        </p:attrNameLst>
                                      </p:cBhvr>
                                      <p:tavLst>
                                        <p:tav tm="0">
                                          <p:val>
                                            <p:fltVal val="0"/>
                                          </p:val>
                                        </p:tav>
                                        <p:tav tm="100000">
                                          <p:val>
                                            <p:strVal val="#ppt_w"/>
                                          </p:val>
                                        </p:tav>
                                      </p:tavLst>
                                    </p:anim>
                                    <p:anim calcmode="lin" valueType="num">
                                      <p:cBhvr>
                                        <p:cTn id="83" dur="500" fill="hold"/>
                                        <p:tgtEl>
                                          <p:spTgt spid="86"/>
                                        </p:tgtEl>
                                        <p:attrNameLst>
                                          <p:attrName>ppt_h</p:attrName>
                                        </p:attrNameLst>
                                      </p:cBhvr>
                                      <p:tavLst>
                                        <p:tav tm="0">
                                          <p:val>
                                            <p:fltVal val="0"/>
                                          </p:val>
                                        </p:tav>
                                        <p:tav tm="100000">
                                          <p:val>
                                            <p:strVal val="#ppt_h"/>
                                          </p:val>
                                        </p:tav>
                                      </p:tavLst>
                                    </p:anim>
                                    <p:animEffect transition="in" filter="fade">
                                      <p:cBhvr>
                                        <p:cTn id="84" dur="500"/>
                                        <p:tgtEl>
                                          <p:spTgt spid="8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500" fill="hold"/>
                                        <p:tgtEl>
                                          <p:spTgt spid="87"/>
                                        </p:tgtEl>
                                        <p:attrNameLst>
                                          <p:attrName>ppt_w</p:attrName>
                                        </p:attrNameLst>
                                      </p:cBhvr>
                                      <p:tavLst>
                                        <p:tav tm="0">
                                          <p:val>
                                            <p:fltVal val="0"/>
                                          </p:val>
                                        </p:tav>
                                        <p:tav tm="100000">
                                          <p:val>
                                            <p:strVal val="#ppt_w"/>
                                          </p:val>
                                        </p:tav>
                                      </p:tavLst>
                                    </p:anim>
                                    <p:anim calcmode="lin" valueType="num">
                                      <p:cBhvr>
                                        <p:cTn id="88" dur="500" fill="hold"/>
                                        <p:tgtEl>
                                          <p:spTgt spid="87"/>
                                        </p:tgtEl>
                                        <p:attrNameLst>
                                          <p:attrName>ppt_h</p:attrName>
                                        </p:attrNameLst>
                                      </p:cBhvr>
                                      <p:tavLst>
                                        <p:tav tm="0">
                                          <p:val>
                                            <p:fltVal val="0"/>
                                          </p:val>
                                        </p:tav>
                                        <p:tav tm="100000">
                                          <p:val>
                                            <p:strVal val="#ppt_h"/>
                                          </p:val>
                                        </p:tav>
                                      </p:tavLst>
                                    </p:anim>
                                    <p:animEffect transition="in" filter="fade">
                                      <p:cBhvr>
                                        <p:cTn id="89" dur="500"/>
                                        <p:tgtEl>
                                          <p:spTgt spid="87"/>
                                        </p:tgtEl>
                                      </p:cBhvr>
                                    </p:animEffect>
                                  </p:childTnLst>
                                </p:cTn>
                              </p:par>
                              <p:par>
                                <p:cTn id="90" presetID="53" presetClass="entr" presetSubtype="16" fill="hold" nodeType="withEffect">
                                  <p:stCondLst>
                                    <p:cond delay="0"/>
                                  </p:stCondLst>
                                  <p:childTnLst>
                                    <p:set>
                                      <p:cBhvr>
                                        <p:cTn id="91" dur="1" fill="hold">
                                          <p:stCondLst>
                                            <p:cond delay="0"/>
                                          </p:stCondLst>
                                        </p:cTn>
                                        <p:tgtEl>
                                          <p:spTgt spid="88"/>
                                        </p:tgtEl>
                                        <p:attrNameLst>
                                          <p:attrName>style.visibility</p:attrName>
                                        </p:attrNameLst>
                                      </p:cBhvr>
                                      <p:to>
                                        <p:strVal val="visible"/>
                                      </p:to>
                                    </p:set>
                                    <p:anim calcmode="lin" valueType="num">
                                      <p:cBhvr>
                                        <p:cTn id="92" dur="500" fill="hold"/>
                                        <p:tgtEl>
                                          <p:spTgt spid="88"/>
                                        </p:tgtEl>
                                        <p:attrNameLst>
                                          <p:attrName>ppt_w</p:attrName>
                                        </p:attrNameLst>
                                      </p:cBhvr>
                                      <p:tavLst>
                                        <p:tav tm="0">
                                          <p:val>
                                            <p:fltVal val="0"/>
                                          </p:val>
                                        </p:tav>
                                        <p:tav tm="100000">
                                          <p:val>
                                            <p:strVal val="#ppt_w"/>
                                          </p:val>
                                        </p:tav>
                                      </p:tavLst>
                                    </p:anim>
                                    <p:anim calcmode="lin" valueType="num">
                                      <p:cBhvr>
                                        <p:cTn id="93" dur="500" fill="hold"/>
                                        <p:tgtEl>
                                          <p:spTgt spid="88"/>
                                        </p:tgtEl>
                                        <p:attrNameLst>
                                          <p:attrName>ppt_h</p:attrName>
                                        </p:attrNameLst>
                                      </p:cBhvr>
                                      <p:tavLst>
                                        <p:tav tm="0">
                                          <p:val>
                                            <p:fltVal val="0"/>
                                          </p:val>
                                        </p:tav>
                                        <p:tav tm="100000">
                                          <p:val>
                                            <p:strVal val="#ppt_h"/>
                                          </p:val>
                                        </p:tav>
                                      </p:tavLst>
                                    </p:anim>
                                    <p:animEffect transition="in" filter="fade">
                                      <p:cBhvr>
                                        <p:cTn id="94" dur="500"/>
                                        <p:tgtEl>
                                          <p:spTgt spid="88"/>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89"/>
                                        </p:tgtEl>
                                        <p:attrNameLst>
                                          <p:attrName>style.visibility</p:attrName>
                                        </p:attrNameLst>
                                      </p:cBhvr>
                                      <p:to>
                                        <p:strVal val="visible"/>
                                      </p:to>
                                    </p:set>
                                    <p:anim calcmode="lin" valueType="num">
                                      <p:cBhvr>
                                        <p:cTn id="97" dur="500" fill="hold"/>
                                        <p:tgtEl>
                                          <p:spTgt spid="89"/>
                                        </p:tgtEl>
                                        <p:attrNameLst>
                                          <p:attrName>ppt_w</p:attrName>
                                        </p:attrNameLst>
                                      </p:cBhvr>
                                      <p:tavLst>
                                        <p:tav tm="0">
                                          <p:val>
                                            <p:fltVal val="0"/>
                                          </p:val>
                                        </p:tav>
                                        <p:tav tm="100000">
                                          <p:val>
                                            <p:strVal val="#ppt_w"/>
                                          </p:val>
                                        </p:tav>
                                      </p:tavLst>
                                    </p:anim>
                                    <p:anim calcmode="lin" valueType="num">
                                      <p:cBhvr>
                                        <p:cTn id="98" dur="500" fill="hold"/>
                                        <p:tgtEl>
                                          <p:spTgt spid="89"/>
                                        </p:tgtEl>
                                        <p:attrNameLst>
                                          <p:attrName>ppt_h</p:attrName>
                                        </p:attrNameLst>
                                      </p:cBhvr>
                                      <p:tavLst>
                                        <p:tav tm="0">
                                          <p:val>
                                            <p:fltVal val="0"/>
                                          </p:val>
                                        </p:tav>
                                        <p:tav tm="100000">
                                          <p:val>
                                            <p:strVal val="#ppt_h"/>
                                          </p:val>
                                        </p:tav>
                                      </p:tavLst>
                                    </p:anim>
                                    <p:animEffect transition="in" filter="fade">
                                      <p:cBhvr>
                                        <p:cTn id="99" dur="500"/>
                                        <p:tgtEl>
                                          <p:spTgt spid="89"/>
                                        </p:tgtEl>
                                      </p:cBhvr>
                                    </p:animEffect>
                                  </p:childTnLst>
                                </p:cTn>
                              </p:par>
                              <p:par>
                                <p:cTn id="100" presetID="53" presetClass="entr" presetSubtype="16" fill="hold" nodeType="withEffect">
                                  <p:stCondLst>
                                    <p:cond delay="0"/>
                                  </p:stCondLst>
                                  <p:childTnLst>
                                    <p:set>
                                      <p:cBhvr>
                                        <p:cTn id="101" dur="1" fill="hold">
                                          <p:stCondLst>
                                            <p:cond delay="0"/>
                                          </p:stCondLst>
                                        </p:cTn>
                                        <p:tgtEl>
                                          <p:spTgt spid="90"/>
                                        </p:tgtEl>
                                        <p:attrNameLst>
                                          <p:attrName>style.visibility</p:attrName>
                                        </p:attrNameLst>
                                      </p:cBhvr>
                                      <p:to>
                                        <p:strVal val="visible"/>
                                      </p:to>
                                    </p:set>
                                    <p:anim calcmode="lin" valueType="num">
                                      <p:cBhvr>
                                        <p:cTn id="102" dur="500" fill="hold"/>
                                        <p:tgtEl>
                                          <p:spTgt spid="90"/>
                                        </p:tgtEl>
                                        <p:attrNameLst>
                                          <p:attrName>ppt_w</p:attrName>
                                        </p:attrNameLst>
                                      </p:cBhvr>
                                      <p:tavLst>
                                        <p:tav tm="0">
                                          <p:val>
                                            <p:fltVal val="0"/>
                                          </p:val>
                                        </p:tav>
                                        <p:tav tm="100000">
                                          <p:val>
                                            <p:strVal val="#ppt_w"/>
                                          </p:val>
                                        </p:tav>
                                      </p:tavLst>
                                    </p:anim>
                                    <p:anim calcmode="lin" valueType="num">
                                      <p:cBhvr>
                                        <p:cTn id="103" dur="500" fill="hold"/>
                                        <p:tgtEl>
                                          <p:spTgt spid="90"/>
                                        </p:tgtEl>
                                        <p:attrNameLst>
                                          <p:attrName>ppt_h</p:attrName>
                                        </p:attrNameLst>
                                      </p:cBhvr>
                                      <p:tavLst>
                                        <p:tav tm="0">
                                          <p:val>
                                            <p:fltVal val="0"/>
                                          </p:val>
                                        </p:tav>
                                        <p:tav tm="100000">
                                          <p:val>
                                            <p:strVal val="#ppt_h"/>
                                          </p:val>
                                        </p:tav>
                                      </p:tavLst>
                                    </p:anim>
                                    <p:animEffect transition="in" filter="fade">
                                      <p:cBhvr>
                                        <p:cTn id="104" dur="500"/>
                                        <p:tgtEl>
                                          <p:spTgt spid="90"/>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91"/>
                                        </p:tgtEl>
                                        <p:attrNameLst>
                                          <p:attrName>style.visibility</p:attrName>
                                        </p:attrNameLst>
                                      </p:cBhvr>
                                      <p:to>
                                        <p:strVal val="visible"/>
                                      </p:to>
                                    </p:set>
                                    <p:anim calcmode="lin" valueType="num">
                                      <p:cBhvr>
                                        <p:cTn id="107" dur="500" fill="hold"/>
                                        <p:tgtEl>
                                          <p:spTgt spid="91"/>
                                        </p:tgtEl>
                                        <p:attrNameLst>
                                          <p:attrName>ppt_w</p:attrName>
                                        </p:attrNameLst>
                                      </p:cBhvr>
                                      <p:tavLst>
                                        <p:tav tm="0">
                                          <p:val>
                                            <p:fltVal val="0"/>
                                          </p:val>
                                        </p:tav>
                                        <p:tav tm="100000">
                                          <p:val>
                                            <p:strVal val="#ppt_w"/>
                                          </p:val>
                                        </p:tav>
                                      </p:tavLst>
                                    </p:anim>
                                    <p:anim calcmode="lin" valueType="num">
                                      <p:cBhvr>
                                        <p:cTn id="108" dur="500" fill="hold"/>
                                        <p:tgtEl>
                                          <p:spTgt spid="91"/>
                                        </p:tgtEl>
                                        <p:attrNameLst>
                                          <p:attrName>ppt_h</p:attrName>
                                        </p:attrNameLst>
                                      </p:cBhvr>
                                      <p:tavLst>
                                        <p:tav tm="0">
                                          <p:val>
                                            <p:fltVal val="0"/>
                                          </p:val>
                                        </p:tav>
                                        <p:tav tm="100000">
                                          <p:val>
                                            <p:strVal val="#ppt_h"/>
                                          </p:val>
                                        </p:tav>
                                      </p:tavLst>
                                    </p:anim>
                                    <p:animEffect transition="in" filter="fade">
                                      <p:cBhvr>
                                        <p:cTn id="109" dur="500"/>
                                        <p:tgtEl>
                                          <p:spTgt spid="91"/>
                                        </p:tgtEl>
                                      </p:cBhvr>
                                    </p:animEffect>
                                  </p:childTnLst>
                                </p:cTn>
                              </p:par>
                              <p:par>
                                <p:cTn id="110" presetID="53" presetClass="entr" presetSubtype="16" fill="hold" nodeType="withEffect">
                                  <p:stCondLst>
                                    <p:cond delay="0"/>
                                  </p:stCondLst>
                                  <p:childTnLst>
                                    <p:set>
                                      <p:cBhvr>
                                        <p:cTn id="111" dur="1" fill="hold">
                                          <p:stCondLst>
                                            <p:cond delay="0"/>
                                          </p:stCondLst>
                                        </p:cTn>
                                        <p:tgtEl>
                                          <p:spTgt spid="92"/>
                                        </p:tgtEl>
                                        <p:attrNameLst>
                                          <p:attrName>style.visibility</p:attrName>
                                        </p:attrNameLst>
                                      </p:cBhvr>
                                      <p:to>
                                        <p:strVal val="visible"/>
                                      </p:to>
                                    </p:set>
                                    <p:anim calcmode="lin" valueType="num">
                                      <p:cBhvr>
                                        <p:cTn id="112" dur="500" fill="hold"/>
                                        <p:tgtEl>
                                          <p:spTgt spid="92"/>
                                        </p:tgtEl>
                                        <p:attrNameLst>
                                          <p:attrName>ppt_w</p:attrName>
                                        </p:attrNameLst>
                                      </p:cBhvr>
                                      <p:tavLst>
                                        <p:tav tm="0">
                                          <p:val>
                                            <p:fltVal val="0"/>
                                          </p:val>
                                        </p:tav>
                                        <p:tav tm="100000">
                                          <p:val>
                                            <p:strVal val="#ppt_w"/>
                                          </p:val>
                                        </p:tav>
                                      </p:tavLst>
                                    </p:anim>
                                    <p:anim calcmode="lin" valueType="num">
                                      <p:cBhvr>
                                        <p:cTn id="113" dur="500" fill="hold"/>
                                        <p:tgtEl>
                                          <p:spTgt spid="92"/>
                                        </p:tgtEl>
                                        <p:attrNameLst>
                                          <p:attrName>ppt_h</p:attrName>
                                        </p:attrNameLst>
                                      </p:cBhvr>
                                      <p:tavLst>
                                        <p:tav tm="0">
                                          <p:val>
                                            <p:fltVal val="0"/>
                                          </p:val>
                                        </p:tav>
                                        <p:tav tm="100000">
                                          <p:val>
                                            <p:strVal val="#ppt_h"/>
                                          </p:val>
                                        </p:tav>
                                      </p:tavLst>
                                    </p:anim>
                                    <p:animEffect transition="in" filter="fade">
                                      <p:cBhvr>
                                        <p:cTn id="114" dur="500"/>
                                        <p:tgtEl>
                                          <p:spTgt spid="92"/>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93"/>
                                        </p:tgtEl>
                                        <p:attrNameLst>
                                          <p:attrName>style.visibility</p:attrName>
                                        </p:attrNameLst>
                                      </p:cBhvr>
                                      <p:to>
                                        <p:strVal val="visible"/>
                                      </p:to>
                                    </p:set>
                                    <p:anim calcmode="lin" valueType="num">
                                      <p:cBhvr>
                                        <p:cTn id="117" dur="500" fill="hold"/>
                                        <p:tgtEl>
                                          <p:spTgt spid="93"/>
                                        </p:tgtEl>
                                        <p:attrNameLst>
                                          <p:attrName>ppt_w</p:attrName>
                                        </p:attrNameLst>
                                      </p:cBhvr>
                                      <p:tavLst>
                                        <p:tav tm="0">
                                          <p:val>
                                            <p:fltVal val="0"/>
                                          </p:val>
                                        </p:tav>
                                        <p:tav tm="100000">
                                          <p:val>
                                            <p:strVal val="#ppt_w"/>
                                          </p:val>
                                        </p:tav>
                                      </p:tavLst>
                                    </p:anim>
                                    <p:anim calcmode="lin" valueType="num">
                                      <p:cBhvr>
                                        <p:cTn id="118" dur="500" fill="hold"/>
                                        <p:tgtEl>
                                          <p:spTgt spid="93"/>
                                        </p:tgtEl>
                                        <p:attrNameLst>
                                          <p:attrName>ppt_h</p:attrName>
                                        </p:attrNameLst>
                                      </p:cBhvr>
                                      <p:tavLst>
                                        <p:tav tm="0">
                                          <p:val>
                                            <p:fltVal val="0"/>
                                          </p:val>
                                        </p:tav>
                                        <p:tav tm="100000">
                                          <p:val>
                                            <p:strVal val="#ppt_h"/>
                                          </p:val>
                                        </p:tav>
                                      </p:tavLst>
                                    </p:anim>
                                    <p:animEffect transition="in" filter="fade">
                                      <p:cBhvr>
                                        <p:cTn id="119" dur="500"/>
                                        <p:tgtEl>
                                          <p:spTgt spid="93"/>
                                        </p:tgtEl>
                                      </p:cBhvr>
                                    </p:animEffect>
                                  </p:childTnLst>
                                </p:cTn>
                              </p:par>
                              <p:par>
                                <p:cTn id="120" presetID="53" presetClass="entr" presetSubtype="16" fill="hold" nodeType="withEffect">
                                  <p:stCondLst>
                                    <p:cond delay="0"/>
                                  </p:stCondLst>
                                  <p:childTnLst>
                                    <p:set>
                                      <p:cBhvr>
                                        <p:cTn id="121" dur="1" fill="hold">
                                          <p:stCondLst>
                                            <p:cond delay="0"/>
                                          </p:stCondLst>
                                        </p:cTn>
                                        <p:tgtEl>
                                          <p:spTgt spid="94"/>
                                        </p:tgtEl>
                                        <p:attrNameLst>
                                          <p:attrName>style.visibility</p:attrName>
                                        </p:attrNameLst>
                                      </p:cBhvr>
                                      <p:to>
                                        <p:strVal val="visible"/>
                                      </p:to>
                                    </p:set>
                                    <p:anim calcmode="lin" valueType="num">
                                      <p:cBhvr>
                                        <p:cTn id="122" dur="500" fill="hold"/>
                                        <p:tgtEl>
                                          <p:spTgt spid="94"/>
                                        </p:tgtEl>
                                        <p:attrNameLst>
                                          <p:attrName>ppt_w</p:attrName>
                                        </p:attrNameLst>
                                      </p:cBhvr>
                                      <p:tavLst>
                                        <p:tav tm="0">
                                          <p:val>
                                            <p:fltVal val="0"/>
                                          </p:val>
                                        </p:tav>
                                        <p:tav tm="100000">
                                          <p:val>
                                            <p:strVal val="#ppt_w"/>
                                          </p:val>
                                        </p:tav>
                                      </p:tavLst>
                                    </p:anim>
                                    <p:anim calcmode="lin" valueType="num">
                                      <p:cBhvr>
                                        <p:cTn id="123" dur="500" fill="hold"/>
                                        <p:tgtEl>
                                          <p:spTgt spid="94"/>
                                        </p:tgtEl>
                                        <p:attrNameLst>
                                          <p:attrName>ppt_h</p:attrName>
                                        </p:attrNameLst>
                                      </p:cBhvr>
                                      <p:tavLst>
                                        <p:tav tm="0">
                                          <p:val>
                                            <p:fltVal val="0"/>
                                          </p:val>
                                        </p:tav>
                                        <p:tav tm="100000">
                                          <p:val>
                                            <p:strVal val="#ppt_h"/>
                                          </p:val>
                                        </p:tav>
                                      </p:tavLst>
                                    </p:anim>
                                    <p:animEffect transition="in" filter="fade">
                                      <p:cBhvr>
                                        <p:cTn id="124" dur="500"/>
                                        <p:tgtEl>
                                          <p:spTgt spid="94"/>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95"/>
                                        </p:tgtEl>
                                        <p:attrNameLst>
                                          <p:attrName>style.visibility</p:attrName>
                                        </p:attrNameLst>
                                      </p:cBhvr>
                                      <p:to>
                                        <p:strVal val="visible"/>
                                      </p:to>
                                    </p:set>
                                    <p:anim calcmode="lin" valueType="num">
                                      <p:cBhvr>
                                        <p:cTn id="127" dur="500" fill="hold"/>
                                        <p:tgtEl>
                                          <p:spTgt spid="95"/>
                                        </p:tgtEl>
                                        <p:attrNameLst>
                                          <p:attrName>ppt_w</p:attrName>
                                        </p:attrNameLst>
                                      </p:cBhvr>
                                      <p:tavLst>
                                        <p:tav tm="0">
                                          <p:val>
                                            <p:fltVal val="0"/>
                                          </p:val>
                                        </p:tav>
                                        <p:tav tm="100000">
                                          <p:val>
                                            <p:strVal val="#ppt_w"/>
                                          </p:val>
                                        </p:tav>
                                      </p:tavLst>
                                    </p:anim>
                                    <p:anim calcmode="lin" valueType="num">
                                      <p:cBhvr>
                                        <p:cTn id="128" dur="500" fill="hold"/>
                                        <p:tgtEl>
                                          <p:spTgt spid="95"/>
                                        </p:tgtEl>
                                        <p:attrNameLst>
                                          <p:attrName>ppt_h</p:attrName>
                                        </p:attrNameLst>
                                      </p:cBhvr>
                                      <p:tavLst>
                                        <p:tav tm="0">
                                          <p:val>
                                            <p:fltVal val="0"/>
                                          </p:val>
                                        </p:tav>
                                        <p:tav tm="100000">
                                          <p:val>
                                            <p:strVal val="#ppt_h"/>
                                          </p:val>
                                        </p:tav>
                                      </p:tavLst>
                                    </p:anim>
                                    <p:animEffect transition="in" filter="fade">
                                      <p:cBhvr>
                                        <p:cTn id="129" dur="500"/>
                                        <p:tgtEl>
                                          <p:spTgt spid="95"/>
                                        </p:tgtEl>
                                      </p:cBhvr>
                                    </p:animEffect>
                                  </p:childTnLst>
                                </p:cTn>
                              </p:par>
                              <p:par>
                                <p:cTn id="130" presetID="53" presetClass="entr" presetSubtype="16" fill="hold" nodeType="withEffect">
                                  <p:stCondLst>
                                    <p:cond delay="0"/>
                                  </p:stCondLst>
                                  <p:childTnLst>
                                    <p:set>
                                      <p:cBhvr>
                                        <p:cTn id="131" dur="1" fill="hold">
                                          <p:stCondLst>
                                            <p:cond delay="0"/>
                                          </p:stCondLst>
                                        </p:cTn>
                                        <p:tgtEl>
                                          <p:spTgt spid="96"/>
                                        </p:tgtEl>
                                        <p:attrNameLst>
                                          <p:attrName>style.visibility</p:attrName>
                                        </p:attrNameLst>
                                      </p:cBhvr>
                                      <p:to>
                                        <p:strVal val="visible"/>
                                      </p:to>
                                    </p:set>
                                    <p:anim calcmode="lin" valueType="num">
                                      <p:cBhvr>
                                        <p:cTn id="132" dur="500" fill="hold"/>
                                        <p:tgtEl>
                                          <p:spTgt spid="96"/>
                                        </p:tgtEl>
                                        <p:attrNameLst>
                                          <p:attrName>ppt_w</p:attrName>
                                        </p:attrNameLst>
                                      </p:cBhvr>
                                      <p:tavLst>
                                        <p:tav tm="0">
                                          <p:val>
                                            <p:fltVal val="0"/>
                                          </p:val>
                                        </p:tav>
                                        <p:tav tm="100000">
                                          <p:val>
                                            <p:strVal val="#ppt_w"/>
                                          </p:val>
                                        </p:tav>
                                      </p:tavLst>
                                    </p:anim>
                                    <p:anim calcmode="lin" valueType="num">
                                      <p:cBhvr>
                                        <p:cTn id="133" dur="500" fill="hold"/>
                                        <p:tgtEl>
                                          <p:spTgt spid="96"/>
                                        </p:tgtEl>
                                        <p:attrNameLst>
                                          <p:attrName>ppt_h</p:attrName>
                                        </p:attrNameLst>
                                      </p:cBhvr>
                                      <p:tavLst>
                                        <p:tav tm="0">
                                          <p:val>
                                            <p:fltVal val="0"/>
                                          </p:val>
                                        </p:tav>
                                        <p:tav tm="100000">
                                          <p:val>
                                            <p:strVal val="#ppt_h"/>
                                          </p:val>
                                        </p:tav>
                                      </p:tavLst>
                                    </p:anim>
                                    <p:animEffect transition="in" filter="fade">
                                      <p:cBhvr>
                                        <p:cTn id="134" dur="500"/>
                                        <p:tgtEl>
                                          <p:spTgt spid="96"/>
                                        </p:tgtEl>
                                      </p:cBhvr>
                                    </p:animEffect>
                                  </p:childTnLst>
                                </p:cTn>
                              </p:par>
                              <p:par>
                                <p:cTn id="135" presetID="53" presetClass="entr" presetSubtype="16" fill="hold" grpId="0" nodeType="withEffect">
                                  <p:stCondLst>
                                    <p:cond delay="0"/>
                                  </p:stCondLst>
                                  <p:childTnLst>
                                    <p:set>
                                      <p:cBhvr>
                                        <p:cTn id="136" dur="1" fill="hold">
                                          <p:stCondLst>
                                            <p:cond delay="0"/>
                                          </p:stCondLst>
                                        </p:cTn>
                                        <p:tgtEl>
                                          <p:spTgt spid="97"/>
                                        </p:tgtEl>
                                        <p:attrNameLst>
                                          <p:attrName>style.visibility</p:attrName>
                                        </p:attrNameLst>
                                      </p:cBhvr>
                                      <p:to>
                                        <p:strVal val="visible"/>
                                      </p:to>
                                    </p:set>
                                    <p:anim calcmode="lin" valueType="num">
                                      <p:cBhvr>
                                        <p:cTn id="137" dur="500" fill="hold"/>
                                        <p:tgtEl>
                                          <p:spTgt spid="97"/>
                                        </p:tgtEl>
                                        <p:attrNameLst>
                                          <p:attrName>ppt_w</p:attrName>
                                        </p:attrNameLst>
                                      </p:cBhvr>
                                      <p:tavLst>
                                        <p:tav tm="0">
                                          <p:val>
                                            <p:fltVal val="0"/>
                                          </p:val>
                                        </p:tav>
                                        <p:tav tm="100000">
                                          <p:val>
                                            <p:strVal val="#ppt_w"/>
                                          </p:val>
                                        </p:tav>
                                      </p:tavLst>
                                    </p:anim>
                                    <p:anim calcmode="lin" valueType="num">
                                      <p:cBhvr>
                                        <p:cTn id="138" dur="500" fill="hold"/>
                                        <p:tgtEl>
                                          <p:spTgt spid="97"/>
                                        </p:tgtEl>
                                        <p:attrNameLst>
                                          <p:attrName>ppt_h</p:attrName>
                                        </p:attrNameLst>
                                      </p:cBhvr>
                                      <p:tavLst>
                                        <p:tav tm="0">
                                          <p:val>
                                            <p:fltVal val="0"/>
                                          </p:val>
                                        </p:tav>
                                        <p:tav tm="100000">
                                          <p:val>
                                            <p:strVal val="#ppt_h"/>
                                          </p:val>
                                        </p:tav>
                                      </p:tavLst>
                                    </p:anim>
                                    <p:animEffect transition="in" filter="fade">
                                      <p:cBhvr>
                                        <p:cTn id="139" dur="500"/>
                                        <p:tgtEl>
                                          <p:spTgt spid="97"/>
                                        </p:tgtEl>
                                      </p:cBhvr>
                                    </p:animEffect>
                                  </p:childTnLst>
                                </p:cTn>
                              </p:par>
                              <p:par>
                                <p:cTn id="140" presetID="53" presetClass="entr" presetSubtype="16" fill="hold" nodeType="withEffect">
                                  <p:stCondLst>
                                    <p:cond delay="0"/>
                                  </p:stCondLst>
                                  <p:childTnLst>
                                    <p:set>
                                      <p:cBhvr>
                                        <p:cTn id="141" dur="1" fill="hold">
                                          <p:stCondLst>
                                            <p:cond delay="0"/>
                                          </p:stCondLst>
                                        </p:cTn>
                                        <p:tgtEl>
                                          <p:spTgt spid="98"/>
                                        </p:tgtEl>
                                        <p:attrNameLst>
                                          <p:attrName>style.visibility</p:attrName>
                                        </p:attrNameLst>
                                      </p:cBhvr>
                                      <p:to>
                                        <p:strVal val="visible"/>
                                      </p:to>
                                    </p:set>
                                    <p:anim calcmode="lin" valueType="num">
                                      <p:cBhvr>
                                        <p:cTn id="142" dur="500" fill="hold"/>
                                        <p:tgtEl>
                                          <p:spTgt spid="98"/>
                                        </p:tgtEl>
                                        <p:attrNameLst>
                                          <p:attrName>ppt_w</p:attrName>
                                        </p:attrNameLst>
                                      </p:cBhvr>
                                      <p:tavLst>
                                        <p:tav tm="0">
                                          <p:val>
                                            <p:fltVal val="0"/>
                                          </p:val>
                                        </p:tav>
                                        <p:tav tm="100000">
                                          <p:val>
                                            <p:strVal val="#ppt_w"/>
                                          </p:val>
                                        </p:tav>
                                      </p:tavLst>
                                    </p:anim>
                                    <p:anim calcmode="lin" valueType="num">
                                      <p:cBhvr>
                                        <p:cTn id="143" dur="500" fill="hold"/>
                                        <p:tgtEl>
                                          <p:spTgt spid="98"/>
                                        </p:tgtEl>
                                        <p:attrNameLst>
                                          <p:attrName>ppt_h</p:attrName>
                                        </p:attrNameLst>
                                      </p:cBhvr>
                                      <p:tavLst>
                                        <p:tav tm="0">
                                          <p:val>
                                            <p:fltVal val="0"/>
                                          </p:val>
                                        </p:tav>
                                        <p:tav tm="100000">
                                          <p:val>
                                            <p:strVal val="#ppt_h"/>
                                          </p:val>
                                        </p:tav>
                                      </p:tavLst>
                                    </p:anim>
                                    <p:animEffect transition="in" filter="fade">
                                      <p:cBhvr>
                                        <p:cTn id="144" dur="500"/>
                                        <p:tgtEl>
                                          <p:spTgt spid="98"/>
                                        </p:tgtEl>
                                      </p:cBhvr>
                                    </p:animEffect>
                                  </p:childTnLst>
                                </p:cTn>
                              </p:par>
                              <p:par>
                                <p:cTn id="145" presetID="53" presetClass="entr" presetSubtype="16" fill="hold" grpId="0" nodeType="withEffect">
                                  <p:stCondLst>
                                    <p:cond delay="0"/>
                                  </p:stCondLst>
                                  <p:childTnLst>
                                    <p:set>
                                      <p:cBhvr>
                                        <p:cTn id="146" dur="1" fill="hold">
                                          <p:stCondLst>
                                            <p:cond delay="0"/>
                                          </p:stCondLst>
                                        </p:cTn>
                                        <p:tgtEl>
                                          <p:spTgt spid="99"/>
                                        </p:tgtEl>
                                        <p:attrNameLst>
                                          <p:attrName>style.visibility</p:attrName>
                                        </p:attrNameLst>
                                      </p:cBhvr>
                                      <p:to>
                                        <p:strVal val="visible"/>
                                      </p:to>
                                    </p:set>
                                    <p:anim calcmode="lin" valueType="num">
                                      <p:cBhvr>
                                        <p:cTn id="147" dur="500" fill="hold"/>
                                        <p:tgtEl>
                                          <p:spTgt spid="99"/>
                                        </p:tgtEl>
                                        <p:attrNameLst>
                                          <p:attrName>ppt_w</p:attrName>
                                        </p:attrNameLst>
                                      </p:cBhvr>
                                      <p:tavLst>
                                        <p:tav tm="0">
                                          <p:val>
                                            <p:fltVal val="0"/>
                                          </p:val>
                                        </p:tav>
                                        <p:tav tm="100000">
                                          <p:val>
                                            <p:strVal val="#ppt_w"/>
                                          </p:val>
                                        </p:tav>
                                      </p:tavLst>
                                    </p:anim>
                                    <p:anim calcmode="lin" valueType="num">
                                      <p:cBhvr>
                                        <p:cTn id="148" dur="500" fill="hold"/>
                                        <p:tgtEl>
                                          <p:spTgt spid="99"/>
                                        </p:tgtEl>
                                        <p:attrNameLst>
                                          <p:attrName>ppt_h</p:attrName>
                                        </p:attrNameLst>
                                      </p:cBhvr>
                                      <p:tavLst>
                                        <p:tav tm="0">
                                          <p:val>
                                            <p:fltVal val="0"/>
                                          </p:val>
                                        </p:tav>
                                        <p:tav tm="100000">
                                          <p:val>
                                            <p:strVal val="#ppt_h"/>
                                          </p:val>
                                        </p:tav>
                                      </p:tavLst>
                                    </p:anim>
                                    <p:animEffect transition="in" filter="fade">
                                      <p:cBhvr>
                                        <p:cTn id="149" dur="500"/>
                                        <p:tgtEl>
                                          <p:spTgt spid="99"/>
                                        </p:tgtEl>
                                      </p:cBhvr>
                                    </p:animEffect>
                                  </p:childTnLst>
                                </p:cTn>
                              </p:par>
                              <p:par>
                                <p:cTn id="150" presetID="53" presetClass="entr" presetSubtype="16" fill="hold" nodeType="withEffect">
                                  <p:stCondLst>
                                    <p:cond delay="0"/>
                                  </p:stCondLst>
                                  <p:childTnLst>
                                    <p:set>
                                      <p:cBhvr>
                                        <p:cTn id="151" dur="1" fill="hold">
                                          <p:stCondLst>
                                            <p:cond delay="0"/>
                                          </p:stCondLst>
                                        </p:cTn>
                                        <p:tgtEl>
                                          <p:spTgt spid="100"/>
                                        </p:tgtEl>
                                        <p:attrNameLst>
                                          <p:attrName>style.visibility</p:attrName>
                                        </p:attrNameLst>
                                      </p:cBhvr>
                                      <p:to>
                                        <p:strVal val="visible"/>
                                      </p:to>
                                    </p:set>
                                    <p:anim calcmode="lin" valueType="num">
                                      <p:cBhvr>
                                        <p:cTn id="152" dur="500" fill="hold"/>
                                        <p:tgtEl>
                                          <p:spTgt spid="100"/>
                                        </p:tgtEl>
                                        <p:attrNameLst>
                                          <p:attrName>ppt_w</p:attrName>
                                        </p:attrNameLst>
                                      </p:cBhvr>
                                      <p:tavLst>
                                        <p:tav tm="0">
                                          <p:val>
                                            <p:fltVal val="0"/>
                                          </p:val>
                                        </p:tav>
                                        <p:tav tm="100000">
                                          <p:val>
                                            <p:strVal val="#ppt_w"/>
                                          </p:val>
                                        </p:tav>
                                      </p:tavLst>
                                    </p:anim>
                                    <p:anim calcmode="lin" valueType="num">
                                      <p:cBhvr>
                                        <p:cTn id="153" dur="500" fill="hold"/>
                                        <p:tgtEl>
                                          <p:spTgt spid="100"/>
                                        </p:tgtEl>
                                        <p:attrNameLst>
                                          <p:attrName>ppt_h</p:attrName>
                                        </p:attrNameLst>
                                      </p:cBhvr>
                                      <p:tavLst>
                                        <p:tav tm="0">
                                          <p:val>
                                            <p:fltVal val="0"/>
                                          </p:val>
                                        </p:tav>
                                        <p:tav tm="100000">
                                          <p:val>
                                            <p:strVal val="#ppt_h"/>
                                          </p:val>
                                        </p:tav>
                                      </p:tavLst>
                                    </p:anim>
                                    <p:animEffect transition="in" filter="fade">
                                      <p:cBhvr>
                                        <p:cTn id="154" dur="500"/>
                                        <p:tgtEl>
                                          <p:spTgt spid="100"/>
                                        </p:tgtEl>
                                      </p:cBhvr>
                                    </p:animEffect>
                                  </p:childTnLst>
                                </p:cTn>
                              </p:par>
                              <p:par>
                                <p:cTn id="155" presetID="53" presetClass="entr" presetSubtype="16" fill="hold" grpId="0" nodeType="withEffect">
                                  <p:stCondLst>
                                    <p:cond delay="0"/>
                                  </p:stCondLst>
                                  <p:childTnLst>
                                    <p:set>
                                      <p:cBhvr>
                                        <p:cTn id="156" dur="1" fill="hold">
                                          <p:stCondLst>
                                            <p:cond delay="0"/>
                                          </p:stCondLst>
                                        </p:cTn>
                                        <p:tgtEl>
                                          <p:spTgt spid="101"/>
                                        </p:tgtEl>
                                        <p:attrNameLst>
                                          <p:attrName>style.visibility</p:attrName>
                                        </p:attrNameLst>
                                      </p:cBhvr>
                                      <p:to>
                                        <p:strVal val="visible"/>
                                      </p:to>
                                    </p:set>
                                    <p:anim calcmode="lin" valueType="num">
                                      <p:cBhvr>
                                        <p:cTn id="157" dur="500" fill="hold"/>
                                        <p:tgtEl>
                                          <p:spTgt spid="101"/>
                                        </p:tgtEl>
                                        <p:attrNameLst>
                                          <p:attrName>ppt_w</p:attrName>
                                        </p:attrNameLst>
                                      </p:cBhvr>
                                      <p:tavLst>
                                        <p:tav tm="0">
                                          <p:val>
                                            <p:fltVal val="0"/>
                                          </p:val>
                                        </p:tav>
                                        <p:tav tm="100000">
                                          <p:val>
                                            <p:strVal val="#ppt_w"/>
                                          </p:val>
                                        </p:tav>
                                      </p:tavLst>
                                    </p:anim>
                                    <p:anim calcmode="lin" valueType="num">
                                      <p:cBhvr>
                                        <p:cTn id="158" dur="500" fill="hold"/>
                                        <p:tgtEl>
                                          <p:spTgt spid="101"/>
                                        </p:tgtEl>
                                        <p:attrNameLst>
                                          <p:attrName>ppt_h</p:attrName>
                                        </p:attrNameLst>
                                      </p:cBhvr>
                                      <p:tavLst>
                                        <p:tav tm="0">
                                          <p:val>
                                            <p:fltVal val="0"/>
                                          </p:val>
                                        </p:tav>
                                        <p:tav tm="100000">
                                          <p:val>
                                            <p:strVal val="#ppt_h"/>
                                          </p:val>
                                        </p:tav>
                                      </p:tavLst>
                                    </p:anim>
                                    <p:animEffect transition="in" filter="fade">
                                      <p:cBhvr>
                                        <p:cTn id="159" dur="500"/>
                                        <p:tgtEl>
                                          <p:spTgt spid="101"/>
                                        </p:tgtEl>
                                      </p:cBhvr>
                                    </p:animEffect>
                                  </p:childTnLst>
                                </p:cTn>
                              </p:par>
                              <p:par>
                                <p:cTn id="160" presetID="53" presetClass="entr" presetSubtype="16" fill="hold" nodeType="withEffect">
                                  <p:stCondLst>
                                    <p:cond delay="0"/>
                                  </p:stCondLst>
                                  <p:childTnLst>
                                    <p:set>
                                      <p:cBhvr>
                                        <p:cTn id="161" dur="1" fill="hold">
                                          <p:stCondLst>
                                            <p:cond delay="0"/>
                                          </p:stCondLst>
                                        </p:cTn>
                                        <p:tgtEl>
                                          <p:spTgt spid="102"/>
                                        </p:tgtEl>
                                        <p:attrNameLst>
                                          <p:attrName>style.visibility</p:attrName>
                                        </p:attrNameLst>
                                      </p:cBhvr>
                                      <p:to>
                                        <p:strVal val="visible"/>
                                      </p:to>
                                    </p:set>
                                    <p:anim calcmode="lin" valueType="num">
                                      <p:cBhvr>
                                        <p:cTn id="162" dur="500" fill="hold"/>
                                        <p:tgtEl>
                                          <p:spTgt spid="102"/>
                                        </p:tgtEl>
                                        <p:attrNameLst>
                                          <p:attrName>ppt_w</p:attrName>
                                        </p:attrNameLst>
                                      </p:cBhvr>
                                      <p:tavLst>
                                        <p:tav tm="0">
                                          <p:val>
                                            <p:fltVal val="0"/>
                                          </p:val>
                                        </p:tav>
                                        <p:tav tm="100000">
                                          <p:val>
                                            <p:strVal val="#ppt_w"/>
                                          </p:val>
                                        </p:tav>
                                      </p:tavLst>
                                    </p:anim>
                                    <p:anim calcmode="lin" valueType="num">
                                      <p:cBhvr>
                                        <p:cTn id="163" dur="500" fill="hold"/>
                                        <p:tgtEl>
                                          <p:spTgt spid="102"/>
                                        </p:tgtEl>
                                        <p:attrNameLst>
                                          <p:attrName>ppt_h</p:attrName>
                                        </p:attrNameLst>
                                      </p:cBhvr>
                                      <p:tavLst>
                                        <p:tav tm="0">
                                          <p:val>
                                            <p:fltVal val="0"/>
                                          </p:val>
                                        </p:tav>
                                        <p:tav tm="100000">
                                          <p:val>
                                            <p:strVal val="#ppt_h"/>
                                          </p:val>
                                        </p:tav>
                                      </p:tavLst>
                                    </p:anim>
                                    <p:animEffect transition="in" filter="fade">
                                      <p:cBhvr>
                                        <p:cTn id="164" dur="500"/>
                                        <p:tgtEl>
                                          <p:spTgt spid="102"/>
                                        </p:tgtEl>
                                      </p:cBhvr>
                                    </p:animEffect>
                                  </p:childTnLst>
                                </p:cTn>
                              </p:par>
                              <p:par>
                                <p:cTn id="165" presetID="53" presetClass="entr" presetSubtype="16" fill="hold" grpId="0" nodeType="withEffect">
                                  <p:stCondLst>
                                    <p:cond delay="0"/>
                                  </p:stCondLst>
                                  <p:childTnLst>
                                    <p:set>
                                      <p:cBhvr>
                                        <p:cTn id="166" dur="1" fill="hold">
                                          <p:stCondLst>
                                            <p:cond delay="0"/>
                                          </p:stCondLst>
                                        </p:cTn>
                                        <p:tgtEl>
                                          <p:spTgt spid="103"/>
                                        </p:tgtEl>
                                        <p:attrNameLst>
                                          <p:attrName>style.visibility</p:attrName>
                                        </p:attrNameLst>
                                      </p:cBhvr>
                                      <p:to>
                                        <p:strVal val="visible"/>
                                      </p:to>
                                    </p:set>
                                    <p:anim calcmode="lin" valueType="num">
                                      <p:cBhvr>
                                        <p:cTn id="167" dur="500" fill="hold"/>
                                        <p:tgtEl>
                                          <p:spTgt spid="103"/>
                                        </p:tgtEl>
                                        <p:attrNameLst>
                                          <p:attrName>ppt_w</p:attrName>
                                        </p:attrNameLst>
                                      </p:cBhvr>
                                      <p:tavLst>
                                        <p:tav tm="0">
                                          <p:val>
                                            <p:fltVal val="0"/>
                                          </p:val>
                                        </p:tav>
                                        <p:tav tm="100000">
                                          <p:val>
                                            <p:strVal val="#ppt_w"/>
                                          </p:val>
                                        </p:tav>
                                      </p:tavLst>
                                    </p:anim>
                                    <p:anim calcmode="lin" valueType="num">
                                      <p:cBhvr>
                                        <p:cTn id="168" dur="500" fill="hold"/>
                                        <p:tgtEl>
                                          <p:spTgt spid="103"/>
                                        </p:tgtEl>
                                        <p:attrNameLst>
                                          <p:attrName>ppt_h</p:attrName>
                                        </p:attrNameLst>
                                      </p:cBhvr>
                                      <p:tavLst>
                                        <p:tav tm="0">
                                          <p:val>
                                            <p:fltVal val="0"/>
                                          </p:val>
                                        </p:tav>
                                        <p:tav tm="100000">
                                          <p:val>
                                            <p:strVal val="#ppt_h"/>
                                          </p:val>
                                        </p:tav>
                                      </p:tavLst>
                                    </p:anim>
                                    <p:animEffect transition="in" filter="fade">
                                      <p:cBhvr>
                                        <p:cTn id="169" dur="500"/>
                                        <p:tgtEl>
                                          <p:spTgt spid="103"/>
                                        </p:tgtEl>
                                      </p:cBhvr>
                                    </p:animEffect>
                                  </p:childTnLst>
                                </p:cTn>
                              </p:par>
                              <p:par>
                                <p:cTn id="170" presetID="53" presetClass="entr" presetSubtype="16" fill="hold" nodeType="withEffect">
                                  <p:stCondLst>
                                    <p:cond delay="0"/>
                                  </p:stCondLst>
                                  <p:childTnLst>
                                    <p:set>
                                      <p:cBhvr>
                                        <p:cTn id="171" dur="1" fill="hold">
                                          <p:stCondLst>
                                            <p:cond delay="0"/>
                                          </p:stCondLst>
                                        </p:cTn>
                                        <p:tgtEl>
                                          <p:spTgt spid="104"/>
                                        </p:tgtEl>
                                        <p:attrNameLst>
                                          <p:attrName>style.visibility</p:attrName>
                                        </p:attrNameLst>
                                      </p:cBhvr>
                                      <p:to>
                                        <p:strVal val="visible"/>
                                      </p:to>
                                    </p:set>
                                    <p:anim calcmode="lin" valueType="num">
                                      <p:cBhvr>
                                        <p:cTn id="172" dur="500" fill="hold"/>
                                        <p:tgtEl>
                                          <p:spTgt spid="104"/>
                                        </p:tgtEl>
                                        <p:attrNameLst>
                                          <p:attrName>ppt_w</p:attrName>
                                        </p:attrNameLst>
                                      </p:cBhvr>
                                      <p:tavLst>
                                        <p:tav tm="0">
                                          <p:val>
                                            <p:fltVal val="0"/>
                                          </p:val>
                                        </p:tav>
                                        <p:tav tm="100000">
                                          <p:val>
                                            <p:strVal val="#ppt_w"/>
                                          </p:val>
                                        </p:tav>
                                      </p:tavLst>
                                    </p:anim>
                                    <p:anim calcmode="lin" valueType="num">
                                      <p:cBhvr>
                                        <p:cTn id="173" dur="500" fill="hold"/>
                                        <p:tgtEl>
                                          <p:spTgt spid="104"/>
                                        </p:tgtEl>
                                        <p:attrNameLst>
                                          <p:attrName>ppt_h</p:attrName>
                                        </p:attrNameLst>
                                      </p:cBhvr>
                                      <p:tavLst>
                                        <p:tav tm="0">
                                          <p:val>
                                            <p:fltVal val="0"/>
                                          </p:val>
                                        </p:tav>
                                        <p:tav tm="100000">
                                          <p:val>
                                            <p:strVal val="#ppt_h"/>
                                          </p:val>
                                        </p:tav>
                                      </p:tavLst>
                                    </p:anim>
                                    <p:animEffect transition="in" filter="fade">
                                      <p:cBhvr>
                                        <p:cTn id="174" dur="500"/>
                                        <p:tgtEl>
                                          <p:spTgt spid="104"/>
                                        </p:tgtEl>
                                      </p:cBhvr>
                                    </p:animEffect>
                                  </p:childTnLst>
                                </p:cTn>
                              </p:par>
                              <p:par>
                                <p:cTn id="175" presetID="53" presetClass="entr" presetSubtype="16" fill="hold" grpId="0" nodeType="withEffect">
                                  <p:stCondLst>
                                    <p:cond delay="0"/>
                                  </p:stCondLst>
                                  <p:childTnLst>
                                    <p:set>
                                      <p:cBhvr>
                                        <p:cTn id="176" dur="1" fill="hold">
                                          <p:stCondLst>
                                            <p:cond delay="0"/>
                                          </p:stCondLst>
                                        </p:cTn>
                                        <p:tgtEl>
                                          <p:spTgt spid="105"/>
                                        </p:tgtEl>
                                        <p:attrNameLst>
                                          <p:attrName>style.visibility</p:attrName>
                                        </p:attrNameLst>
                                      </p:cBhvr>
                                      <p:to>
                                        <p:strVal val="visible"/>
                                      </p:to>
                                    </p:set>
                                    <p:anim calcmode="lin" valueType="num">
                                      <p:cBhvr>
                                        <p:cTn id="177" dur="500" fill="hold"/>
                                        <p:tgtEl>
                                          <p:spTgt spid="105"/>
                                        </p:tgtEl>
                                        <p:attrNameLst>
                                          <p:attrName>ppt_w</p:attrName>
                                        </p:attrNameLst>
                                      </p:cBhvr>
                                      <p:tavLst>
                                        <p:tav tm="0">
                                          <p:val>
                                            <p:fltVal val="0"/>
                                          </p:val>
                                        </p:tav>
                                        <p:tav tm="100000">
                                          <p:val>
                                            <p:strVal val="#ppt_w"/>
                                          </p:val>
                                        </p:tav>
                                      </p:tavLst>
                                    </p:anim>
                                    <p:anim calcmode="lin" valueType="num">
                                      <p:cBhvr>
                                        <p:cTn id="178" dur="500" fill="hold"/>
                                        <p:tgtEl>
                                          <p:spTgt spid="105"/>
                                        </p:tgtEl>
                                        <p:attrNameLst>
                                          <p:attrName>ppt_h</p:attrName>
                                        </p:attrNameLst>
                                      </p:cBhvr>
                                      <p:tavLst>
                                        <p:tav tm="0">
                                          <p:val>
                                            <p:fltVal val="0"/>
                                          </p:val>
                                        </p:tav>
                                        <p:tav tm="100000">
                                          <p:val>
                                            <p:strVal val="#ppt_h"/>
                                          </p:val>
                                        </p:tav>
                                      </p:tavLst>
                                    </p:anim>
                                    <p:animEffect transition="in" filter="fade">
                                      <p:cBhvr>
                                        <p:cTn id="179" dur="500"/>
                                        <p:tgtEl>
                                          <p:spTgt spid="105"/>
                                        </p:tgtEl>
                                      </p:cBhvr>
                                    </p:animEffect>
                                  </p:childTnLst>
                                </p:cTn>
                              </p:par>
                            </p:childTnLst>
                          </p:cTn>
                        </p:par>
                      </p:childTnLst>
                    </p:cTn>
                  </p:par>
                  <p:par>
                    <p:cTn id="180" fill="hold">
                      <p:stCondLst>
                        <p:cond delay="indefinite"/>
                      </p:stCondLst>
                      <p:childTnLst>
                        <p:par>
                          <p:cTn id="181" fill="hold">
                            <p:stCondLst>
                              <p:cond delay="0"/>
                            </p:stCondLst>
                            <p:childTnLst>
                              <p:par>
                                <p:cTn id="182" presetID="53" presetClass="entr" presetSubtype="16" fill="hold" grpId="0" nodeType="clickEffect">
                                  <p:stCondLst>
                                    <p:cond delay="0"/>
                                  </p:stCondLst>
                                  <p:childTnLst>
                                    <p:set>
                                      <p:cBhvr>
                                        <p:cTn id="183" dur="1" fill="hold">
                                          <p:stCondLst>
                                            <p:cond delay="0"/>
                                          </p:stCondLst>
                                        </p:cTn>
                                        <p:tgtEl>
                                          <p:spTgt spid="169"/>
                                        </p:tgtEl>
                                        <p:attrNameLst>
                                          <p:attrName>style.visibility</p:attrName>
                                        </p:attrNameLst>
                                      </p:cBhvr>
                                      <p:to>
                                        <p:strVal val="visible"/>
                                      </p:to>
                                    </p:set>
                                    <p:anim calcmode="lin" valueType="num">
                                      <p:cBhvr>
                                        <p:cTn id="184" dur="500" fill="hold"/>
                                        <p:tgtEl>
                                          <p:spTgt spid="169"/>
                                        </p:tgtEl>
                                        <p:attrNameLst>
                                          <p:attrName>ppt_w</p:attrName>
                                        </p:attrNameLst>
                                      </p:cBhvr>
                                      <p:tavLst>
                                        <p:tav tm="0">
                                          <p:val>
                                            <p:fltVal val="0"/>
                                          </p:val>
                                        </p:tav>
                                        <p:tav tm="100000">
                                          <p:val>
                                            <p:strVal val="#ppt_w"/>
                                          </p:val>
                                        </p:tav>
                                      </p:tavLst>
                                    </p:anim>
                                    <p:anim calcmode="lin" valueType="num">
                                      <p:cBhvr>
                                        <p:cTn id="185" dur="500" fill="hold"/>
                                        <p:tgtEl>
                                          <p:spTgt spid="169"/>
                                        </p:tgtEl>
                                        <p:attrNameLst>
                                          <p:attrName>ppt_h</p:attrName>
                                        </p:attrNameLst>
                                      </p:cBhvr>
                                      <p:tavLst>
                                        <p:tav tm="0">
                                          <p:val>
                                            <p:fltVal val="0"/>
                                          </p:val>
                                        </p:tav>
                                        <p:tav tm="100000">
                                          <p:val>
                                            <p:strVal val="#ppt_h"/>
                                          </p:val>
                                        </p:tav>
                                      </p:tavLst>
                                    </p:anim>
                                    <p:animEffect transition="in" filter="fade">
                                      <p:cBhvr>
                                        <p:cTn id="186" dur="500"/>
                                        <p:tgtEl>
                                          <p:spTgt spid="169"/>
                                        </p:tgtEl>
                                      </p:cBhvr>
                                    </p:animEffect>
                                  </p:childTnLst>
                                </p:cTn>
                              </p:par>
                            </p:childTnLst>
                          </p:cTn>
                        </p:par>
                      </p:childTnLst>
                    </p:cTn>
                  </p:par>
                  <p:par>
                    <p:cTn id="187" fill="hold">
                      <p:stCondLst>
                        <p:cond delay="indefinite"/>
                      </p:stCondLst>
                      <p:childTnLst>
                        <p:par>
                          <p:cTn id="188" fill="hold">
                            <p:stCondLst>
                              <p:cond delay="0"/>
                            </p:stCondLst>
                            <p:childTnLst>
                              <p:par>
                                <p:cTn id="189" presetID="53" presetClass="entr" presetSubtype="16" fill="hold" grpId="0" nodeType="clickEffect">
                                  <p:stCondLst>
                                    <p:cond delay="0"/>
                                  </p:stCondLst>
                                  <p:childTnLst>
                                    <p:set>
                                      <p:cBhvr>
                                        <p:cTn id="190" dur="1" fill="hold">
                                          <p:stCondLst>
                                            <p:cond delay="0"/>
                                          </p:stCondLst>
                                        </p:cTn>
                                        <p:tgtEl>
                                          <p:spTgt spid="170"/>
                                        </p:tgtEl>
                                        <p:attrNameLst>
                                          <p:attrName>style.visibility</p:attrName>
                                        </p:attrNameLst>
                                      </p:cBhvr>
                                      <p:to>
                                        <p:strVal val="visible"/>
                                      </p:to>
                                    </p:set>
                                    <p:anim calcmode="lin" valueType="num">
                                      <p:cBhvr>
                                        <p:cTn id="191" dur="500" fill="hold"/>
                                        <p:tgtEl>
                                          <p:spTgt spid="170"/>
                                        </p:tgtEl>
                                        <p:attrNameLst>
                                          <p:attrName>ppt_w</p:attrName>
                                        </p:attrNameLst>
                                      </p:cBhvr>
                                      <p:tavLst>
                                        <p:tav tm="0">
                                          <p:val>
                                            <p:fltVal val="0"/>
                                          </p:val>
                                        </p:tav>
                                        <p:tav tm="100000">
                                          <p:val>
                                            <p:strVal val="#ppt_w"/>
                                          </p:val>
                                        </p:tav>
                                      </p:tavLst>
                                    </p:anim>
                                    <p:anim calcmode="lin" valueType="num">
                                      <p:cBhvr>
                                        <p:cTn id="192" dur="500" fill="hold"/>
                                        <p:tgtEl>
                                          <p:spTgt spid="170"/>
                                        </p:tgtEl>
                                        <p:attrNameLst>
                                          <p:attrName>ppt_h</p:attrName>
                                        </p:attrNameLst>
                                      </p:cBhvr>
                                      <p:tavLst>
                                        <p:tav tm="0">
                                          <p:val>
                                            <p:fltVal val="0"/>
                                          </p:val>
                                        </p:tav>
                                        <p:tav tm="100000">
                                          <p:val>
                                            <p:strVal val="#ppt_h"/>
                                          </p:val>
                                        </p:tav>
                                      </p:tavLst>
                                    </p:anim>
                                    <p:animEffect transition="in" filter="fade">
                                      <p:cBhvr>
                                        <p:cTn id="193"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3" grpId="0" animBg="1"/>
      <p:bldP spid="85" grpId="0" animBg="1"/>
      <p:bldP spid="87" grpId="0" animBg="1"/>
      <p:bldP spid="89" grpId="0" animBg="1"/>
      <p:bldP spid="91" grpId="0" animBg="1"/>
      <p:bldP spid="93" grpId="0" animBg="1"/>
      <p:bldP spid="95" grpId="0" animBg="1"/>
      <p:bldP spid="97" grpId="0" animBg="1"/>
      <p:bldP spid="99" grpId="0" animBg="1"/>
      <p:bldP spid="101" grpId="0" animBg="1"/>
      <p:bldP spid="103" grpId="0" animBg="1"/>
      <p:bldP spid="105" grpId="0" animBg="1"/>
      <p:bldP spid="169" grpId="0" animBg="1"/>
      <p:bldP spid="17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What does a good/bad BST look like?</a:t>
            </a:r>
          </a:p>
          <a:p>
            <a:pPr>
              <a:lnSpc>
                <a:spcPct val="150000"/>
              </a:lnSpc>
            </a:pPr>
            <a:r>
              <a:rPr lang="en-SG" sz="1800"/>
              <a:t>Two possible BST representations of the list</a:t>
            </a:r>
          </a:p>
          <a:p>
            <a:pPr>
              <a:lnSpc>
                <a:spcPct val="150000"/>
              </a:lnSpc>
            </a:pPr>
            <a:endParaRPr lang="en-SG" sz="1800"/>
          </a:p>
        </p:txBody>
      </p:sp>
      <p:sp>
        <p:nvSpPr>
          <p:cNvPr id="2" name="Title 1"/>
          <p:cNvSpPr>
            <a:spLocks noGrp="1"/>
          </p:cNvSpPr>
          <p:nvPr>
            <p:ph type="title"/>
          </p:nvPr>
        </p:nvSpPr>
        <p:spPr/>
        <p:txBody>
          <a:bodyPr/>
          <a:lstStyle/>
          <a:p>
            <a:r>
              <a:rPr lang="en-SG"/>
              <a:t>Notice: not all BST are efficient for search</a:t>
            </a:r>
          </a:p>
        </p:txBody>
      </p:sp>
      <p:grpSp>
        <p:nvGrpSpPr>
          <p:cNvPr id="3" name="Group 2"/>
          <p:cNvGrpSpPr/>
          <p:nvPr/>
        </p:nvGrpSpPr>
        <p:grpSpPr>
          <a:xfrm>
            <a:off x="1755806" y="2884348"/>
            <a:ext cx="5632389" cy="2671325"/>
            <a:chOff x="1908648" y="3188281"/>
            <a:chExt cx="6578576" cy="3120081"/>
          </a:xfrm>
        </p:grpSpPr>
        <p:sp>
          <p:nvSpPr>
            <p:cNvPr id="45" name="object 80"/>
            <p:cNvSpPr/>
            <p:nvPr/>
          </p:nvSpPr>
          <p:spPr>
            <a:xfrm>
              <a:off x="5181600" y="3206588"/>
              <a:ext cx="443230" cy="300990"/>
            </a:xfrm>
            <a:prstGeom prst="ellipse">
              <a:avLst/>
            </a:prstGeom>
            <a:ln w="25399">
              <a:solidFill>
                <a:srgbClr val="839950"/>
              </a:solidFill>
            </a:ln>
          </p:spPr>
          <p:txBody>
            <a:bodyPr wrap="square" lIns="0" tIns="0" rIns="0" bIns="0" rtlCol="0"/>
            <a:lstStyle/>
            <a:p>
              <a:endParaRPr sz="1400">
                <a:latin typeface="Verdana (Body)"/>
              </a:endParaRPr>
            </a:p>
          </p:txBody>
        </p:sp>
        <p:sp>
          <p:nvSpPr>
            <p:cNvPr id="46" name="object 81"/>
            <p:cNvSpPr txBox="1"/>
            <p:nvPr/>
          </p:nvSpPr>
          <p:spPr>
            <a:xfrm>
              <a:off x="5305400" y="3188281"/>
              <a:ext cx="158116" cy="302954"/>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A</a:t>
              </a:r>
              <a:endParaRPr sz="1400" dirty="0">
                <a:latin typeface="Verdana (Body)"/>
                <a:cs typeface="Calibri"/>
              </a:endParaRPr>
            </a:p>
          </p:txBody>
        </p:sp>
        <p:sp>
          <p:nvSpPr>
            <p:cNvPr id="47" name="object 86"/>
            <p:cNvSpPr/>
            <p:nvPr/>
          </p:nvSpPr>
          <p:spPr>
            <a:xfrm>
              <a:off x="5754079" y="3793456"/>
              <a:ext cx="443230" cy="300990"/>
            </a:xfrm>
            <a:prstGeom prst="ellipse">
              <a:avLst/>
            </a:prstGeom>
            <a:ln w="25399">
              <a:solidFill>
                <a:srgbClr val="839950"/>
              </a:solidFill>
            </a:ln>
          </p:spPr>
          <p:txBody>
            <a:bodyPr wrap="square" lIns="0" tIns="0" rIns="0" bIns="0" rtlCol="0"/>
            <a:lstStyle/>
            <a:p>
              <a:endParaRPr sz="1400">
                <a:latin typeface="Verdana (Body)"/>
              </a:endParaRPr>
            </a:p>
          </p:txBody>
        </p:sp>
        <p:sp>
          <p:nvSpPr>
            <p:cNvPr id="48" name="object 87"/>
            <p:cNvSpPr txBox="1"/>
            <p:nvPr/>
          </p:nvSpPr>
          <p:spPr>
            <a:xfrm>
              <a:off x="5881842" y="3769400"/>
              <a:ext cx="149860" cy="302954"/>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B</a:t>
              </a:r>
              <a:endParaRPr sz="1400" dirty="0">
                <a:latin typeface="Verdana (Body)"/>
                <a:cs typeface="Calibri"/>
              </a:endParaRPr>
            </a:p>
          </p:txBody>
        </p:sp>
        <p:sp>
          <p:nvSpPr>
            <p:cNvPr id="49" name="object 92"/>
            <p:cNvSpPr/>
            <p:nvPr/>
          </p:nvSpPr>
          <p:spPr>
            <a:xfrm>
              <a:off x="6326558" y="4346936"/>
              <a:ext cx="443230" cy="300990"/>
            </a:xfrm>
            <a:prstGeom prst="ellipse">
              <a:avLst/>
            </a:prstGeom>
            <a:ln w="25399">
              <a:solidFill>
                <a:srgbClr val="839950"/>
              </a:solidFill>
            </a:ln>
          </p:spPr>
          <p:txBody>
            <a:bodyPr wrap="square" lIns="0" tIns="0" rIns="0" bIns="0" rtlCol="0"/>
            <a:lstStyle/>
            <a:p>
              <a:endParaRPr sz="1400">
                <a:latin typeface="Verdana (Body)"/>
              </a:endParaRPr>
            </a:p>
          </p:txBody>
        </p:sp>
        <p:sp>
          <p:nvSpPr>
            <p:cNvPr id="50" name="object 93"/>
            <p:cNvSpPr txBox="1"/>
            <p:nvPr/>
          </p:nvSpPr>
          <p:spPr>
            <a:xfrm>
              <a:off x="6450405" y="4322624"/>
              <a:ext cx="147320" cy="302954"/>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C</a:t>
              </a:r>
            </a:p>
          </p:txBody>
        </p:sp>
        <p:sp>
          <p:nvSpPr>
            <p:cNvPr id="51" name="object 98"/>
            <p:cNvSpPr/>
            <p:nvPr/>
          </p:nvSpPr>
          <p:spPr>
            <a:xfrm>
              <a:off x="6899035" y="4900415"/>
              <a:ext cx="443230" cy="300990"/>
            </a:xfrm>
            <a:prstGeom prst="ellipse">
              <a:avLst/>
            </a:prstGeom>
            <a:ln w="25399">
              <a:solidFill>
                <a:srgbClr val="839950"/>
              </a:solidFill>
            </a:ln>
          </p:spPr>
          <p:txBody>
            <a:bodyPr wrap="square" lIns="0" tIns="0" rIns="0" bIns="0" rtlCol="0"/>
            <a:lstStyle/>
            <a:p>
              <a:endParaRPr sz="1400">
                <a:latin typeface="Verdana (Body)"/>
              </a:endParaRPr>
            </a:p>
          </p:txBody>
        </p:sp>
        <p:sp>
          <p:nvSpPr>
            <p:cNvPr id="52" name="object 99"/>
            <p:cNvSpPr txBox="1"/>
            <p:nvPr/>
          </p:nvSpPr>
          <p:spPr>
            <a:xfrm>
              <a:off x="7025771" y="4884908"/>
              <a:ext cx="166370" cy="302954"/>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D</a:t>
              </a:r>
            </a:p>
          </p:txBody>
        </p:sp>
        <p:sp>
          <p:nvSpPr>
            <p:cNvPr id="53" name="object 104"/>
            <p:cNvSpPr/>
            <p:nvPr/>
          </p:nvSpPr>
          <p:spPr>
            <a:xfrm>
              <a:off x="7471516" y="5453894"/>
              <a:ext cx="443230" cy="300990"/>
            </a:xfrm>
            <a:prstGeom prst="ellipse">
              <a:avLst/>
            </a:prstGeom>
            <a:ln w="25399">
              <a:solidFill>
                <a:srgbClr val="839950"/>
              </a:solidFill>
            </a:ln>
          </p:spPr>
          <p:txBody>
            <a:bodyPr wrap="square" lIns="0" tIns="0" rIns="0" bIns="0" rtlCol="0"/>
            <a:lstStyle/>
            <a:p>
              <a:endParaRPr sz="1400">
                <a:latin typeface="Verdana (Body)"/>
              </a:endParaRPr>
            </a:p>
          </p:txBody>
        </p:sp>
        <p:sp>
          <p:nvSpPr>
            <p:cNvPr id="54" name="object 105"/>
            <p:cNvSpPr txBox="1"/>
            <p:nvPr/>
          </p:nvSpPr>
          <p:spPr>
            <a:xfrm>
              <a:off x="7598520" y="5432345"/>
              <a:ext cx="137159" cy="302954"/>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E</a:t>
              </a:r>
            </a:p>
          </p:txBody>
        </p:sp>
        <p:sp>
          <p:nvSpPr>
            <p:cNvPr id="55" name="object 110"/>
            <p:cNvSpPr/>
            <p:nvPr/>
          </p:nvSpPr>
          <p:spPr>
            <a:xfrm>
              <a:off x="8043994" y="6007372"/>
              <a:ext cx="443230" cy="300990"/>
            </a:xfrm>
            <a:prstGeom prst="ellipse">
              <a:avLst/>
            </a:prstGeom>
            <a:ln w="25399">
              <a:solidFill>
                <a:srgbClr val="839950"/>
              </a:solidFill>
            </a:ln>
          </p:spPr>
          <p:txBody>
            <a:bodyPr wrap="square" lIns="0" tIns="0" rIns="0" bIns="0" rtlCol="0"/>
            <a:lstStyle/>
            <a:p>
              <a:endParaRPr sz="1400">
                <a:latin typeface="Verdana (Body)"/>
              </a:endParaRPr>
            </a:p>
          </p:txBody>
        </p:sp>
        <p:sp>
          <p:nvSpPr>
            <p:cNvPr id="56" name="object 111"/>
            <p:cNvSpPr txBox="1"/>
            <p:nvPr/>
          </p:nvSpPr>
          <p:spPr>
            <a:xfrm>
              <a:off x="8191870" y="5993440"/>
              <a:ext cx="130810" cy="302954"/>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F</a:t>
              </a:r>
            </a:p>
          </p:txBody>
        </p:sp>
        <p:sp>
          <p:nvSpPr>
            <p:cNvPr id="57" name="object 11"/>
            <p:cNvSpPr/>
            <p:nvPr/>
          </p:nvSpPr>
          <p:spPr>
            <a:xfrm>
              <a:off x="2678487" y="3423581"/>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latin typeface="Verdana (Body)"/>
              </a:endParaRPr>
            </a:p>
          </p:txBody>
        </p:sp>
        <p:sp>
          <p:nvSpPr>
            <p:cNvPr id="58" name="object 12"/>
            <p:cNvSpPr txBox="1"/>
            <p:nvPr/>
          </p:nvSpPr>
          <p:spPr>
            <a:xfrm>
              <a:off x="2833961" y="3473421"/>
              <a:ext cx="158084" cy="302954"/>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lang="en-US" sz="1400" dirty="0">
                  <a:latin typeface="Verdana (Body)"/>
                  <a:cs typeface="Calibri"/>
                </a:rPr>
                <a:t>D</a:t>
              </a:r>
              <a:endParaRPr sz="1400" dirty="0">
                <a:latin typeface="Verdana (Body)"/>
                <a:cs typeface="Calibri"/>
              </a:endParaRPr>
            </a:p>
          </p:txBody>
        </p:sp>
        <p:sp>
          <p:nvSpPr>
            <p:cNvPr id="59" name="object 14"/>
            <p:cNvSpPr/>
            <p:nvPr/>
          </p:nvSpPr>
          <p:spPr>
            <a:xfrm>
              <a:off x="2235673" y="4068995"/>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latin typeface="Verdana (Body)"/>
              </a:endParaRPr>
            </a:p>
          </p:txBody>
        </p:sp>
        <p:sp>
          <p:nvSpPr>
            <p:cNvPr id="60" name="object 15"/>
            <p:cNvSpPr txBox="1"/>
            <p:nvPr/>
          </p:nvSpPr>
          <p:spPr>
            <a:xfrm>
              <a:off x="2384812" y="4118835"/>
              <a:ext cx="172721" cy="302954"/>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0" dirty="0">
                  <a:latin typeface="Verdana (Body)"/>
                  <a:cs typeface="Calibri"/>
                </a:rPr>
                <a:t>B</a:t>
              </a:r>
              <a:endParaRPr sz="1400">
                <a:latin typeface="Verdana (Body)"/>
                <a:cs typeface="Calibri"/>
              </a:endParaRPr>
            </a:p>
          </p:txBody>
        </p:sp>
        <p:sp>
          <p:nvSpPr>
            <p:cNvPr id="61" name="object 17"/>
            <p:cNvSpPr/>
            <p:nvPr/>
          </p:nvSpPr>
          <p:spPr>
            <a:xfrm>
              <a:off x="3121270" y="4068995"/>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latin typeface="Verdana (Body)"/>
              </a:endParaRPr>
            </a:p>
          </p:txBody>
        </p:sp>
        <p:sp>
          <p:nvSpPr>
            <p:cNvPr id="62" name="object 18"/>
            <p:cNvSpPr txBox="1"/>
            <p:nvPr/>
          </p:nvSpPr>
          <p:spPr>
            <a:xfrm>
              <a:off x="3280049" y="4118835"/>
              <a:ext cx="150765" cy="302954"/>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lang="en-US" sz="1400" dirty="0">
                  <a:latin typeface="Verdana (Body)"/>
                  <a:cs typeface="Calibri"/>
                </a:rPr>
                <a:t>E</a:t>
              </a:r>
              <a:endParaRPr sz="1400" dirty="0">
                <a:latin typeface="Verdana (Body)"/>
                <a:cs typeface="Calibri"/>
              </a:endParaRPr>
            </a:p>
          </p:txBody>
        </p:sp>
        <p:sp>
          <p:nvSpPr>
            <p:cNvPr id="63" name="object 65"/>
            <p:cNvSpPr/>
            <p:nvPr/>
          </p:nvSpPr>
          <p:spPr>
            <a:xfrm>
              <a:off x="2535322" y="4760038"/>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latin typeface="Verdana (Body)"/>
              </a:endParaRPr>
            </a:p>
          </p:txBody>
        </p:sp>
        <p:sp>
          <p:nvSpPr>
            <p:cNvPr id="64" name="object 66"/>
            <p:cNvSpPr txBox="1"/>
            <p:nvPr/>
          </p:nvSpPr>
          <p:spPr>
            <a:xfrm>
              <a:off x="2685676" y="4809879"/>
              <a:ext cx="169794" cy="302954"/>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dirty="0">
                  <a:latin typeface="Verdana (Body)"/>
                  <a:cs typeface="Calibri"/>
                </a:rPr>
                <a:t>C</a:t>
              </a:r>
              <a:endParaRPr sz="1400">
                <a:latin typeface="Verdana (Body)"/>
                <a:cs typeface="Calibri"/>
              </a:endParaRPr>
            </a:p>
          </p:txBody>
        </p:sp>
        <p:sp>
          <p:nvSpPr>
            <p:cNvPr id="65" name="object 71"/>
            <p:cNvSpPr/>
            <p:nvPr/>
          </p:nvSpPr>
          <p:spPr>
            <a:xfrm>
              <a:off x="1926423" y="4760038"/>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latin typeface="Verdana (Body)"/>
              </a:endParaRPr>
            </a:p>
          </p:txBody>
        </p:sp>
        <p:sp>
          <p:nvSpPr>
            <p:cNvPr id="66" name="object 72"/>
            <p:cNvSpPr txBox="1"/>
            <p:nvPr/>
          </p:nvSpPr>
          <p:spPr>
            <a:xfrm>
              <a:off x="2071580" y="4809879"/>
              <a:ext cx="182236" cy="302954"/>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5" dirty="0">
                  <a:latin typeface="Verdana (Body)"/>
                  <a:cs typeface="Calibri"/>
                </a:rPr>
                <a:t>A</a:t>
              </a:r>
              <a:endParaRPr sz="1400" dirty="0">
                <a:latin typeface="Verdana (Body)"/>
                <a:cs typeface="Calibri"/>
              </a:endParaRPr>
            </a:p>
          </p:txBody>
        </p:sp>
        <p:sp>
          <p:nvSpPr>
            <p:cNvPr id="67" name="object 77"/>
            <p:cNvSpPr/>
            <p:nvPr/>
          </p:nvSpPr>
          <p:spPr>
            <a:xfrm>
              <a:off x="3376692" y="4760251"/>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latin typeface="Verdana (Body)"/>
              </a:endParaRPr>
            </a:p>
          </p:txBody>
        </p:sp>
        <p:sp>
          <p:nvSpPr>
            <p:cNvPr id="68" name="object 78"/>
            <p:cNvSpPr txBox="1"/>
            <p:nvPr/>
          </p:nvSpPr>
          <p:spPr>
            <a:xfrm>
              <a:off x="3531906" y="4811102"/>
              <a:ext cx="191750" cy="302954"/>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lang="en-US" altLang="zh-CN" sz="1400" dirty="0">
                  <a:latin typeface="Verdana (Body)"/>
                  <a:cs typeface="Calibri"/>
                </a:rPr>
                <a:t>F</a:t>
              </a:r>
              <a:endParaRPr sz="1400" dirty="0">
                <a:latin typeface="Verdana (Body)"/>
                <a:cs typeface="Calibri"/>
              </a:endParaRPr>
            </a:p>
          </p:txBody>
        </p:sp>
        <p:cxnSp>
          <p:nvCxnSpPr>
            <p:cNvPr id="69" name="直接箭头连接符 150"/>
            <p:cNvCxnSpPr>
              <a:stCxn id="57" idx="4"/>
              <a:endCxn id="59" idx="7"/>
            </p:cNvCxnSpPr>
            <p:nvPr/>
          </p:nvCxnSpPr>
          <p:spPr>
            <a:xfrm flipH="1">
              <a:off x="2671706" y="3864735"/>
              <a:ext cx="262204" cy="268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152"/>
            <p:cNvCxnSpPr>
              <a:stCxn id="57" idx="4"/>
              <a:endCxn id="61" idx="1"/>
            </p:cNvCxnSpPr>
            <p:nvPr/>
          </p:nvCxnSpPr>
          <p:spPr>
            <a:xfrm>
              <a:off x="2933910" y="3864735"/>
              <a:ext cx="262172" cy="268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154"/>
            <p:cNvCxnSpPr>
              <a:stCxn id="59" idx="4"/>
              <a:endCxn id="63" idx="0"/>
            </p:cNvCxnSpPr>
            <p:nvPr/>
          </p:nvCxnSpPr>
          <p:spPr>
            <a:xfrm>
              <a:off x="2491096" y="4510149"/>
              <a:ext cx="299649" cy="249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155"/>
            <p:cNvCxnSpPr>
              <a:stCxn id="59" idx="4"/>
              <a:endCxn id="65" idx="0"/>
            </p:cNvCxnSpPr>
            <p:nvPr/>
          </p:nvCxnSpPr>
          <p:spPr>
            <a:xfrm flipH="1">
              <a:off x="2181846" y="4510149"/>
              <a:ext cx="309250" cy="249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159"/>
            <p:cNvCxnSpPr>
              <a:endCxn id="67" idx="0"/>
            </p:cNvCxnSpPr>
            <p:nvPr/>
          </p:nvCxnSpPr>
          <p:spPr>
            <a:xfrm>
              <a:off x="3410708" y="4510406"/>
              <a:ext cx="221407" cy="2498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163"/>
            <p:cNvCxnSpPr/>
            <p:nvPr/>
          </p:nvCxnSpPr>
          <p:spPr>
            <a:xfrm>
              <a:off x="5484875" y="3477119"/>
              <a:ext cx="418327" cy="3801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166"/>
            <p:cNvCxnSpPr/>
            <p:nvPr/>
          </p:nvCxnSpPr>
          <p:spPr>
            <a:xfrm>
              <a:off x="6043954" y="4048193"/>
              <a:ext cx="418327" cy="3801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167"/>
            <p:cNvCxnSpPr>
              <a:endCxn id="51" idx="1"/>
            </p:cNvCxnSpPr>
            <p:nvPr/>
          </p:nvCxnSpPr>
          <p:spPr>
            <a:xfrm>
              <a:off x="6699178" y="4624929"/>
              <a:ext cx="264767" cy="3195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168"/>
            <p:cNvCxnSpPr/>
            <p:nvPr/>
          </p:nvCxnSpPr>
          <p:spPr>
            <a:xfrm>
              <a:off x="7201044" y="5155411"/>
              <a:ext cx="418327" cy="3801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169"/>
            <p:cNvCxnSpPr/>
            <p:nvPr/>
          </p:nvCxnSpPr>
          <p:spPr>
            <a:xfrm>
              <a:off x="7765623" y="5709591"/>
              <a:ext cx="418327" cy="3801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文本框 2"/>
            <p:cNvSpPr txBox="1"/>
            <p:nvPr/>
          </p:nvSpPr>
          <p:spPr>
            <a:xfrm>
              <a:off x="1908648" y="5424139"/>
              <a:ext cx="2512061" cy="307777"/>
            </a:xfrm>
            <a:prstGeom prst="rect">
              <a:avLst/>
            </a:prstGeom>
            <a:noFill/>
          </p:spPr>
          <p:txBody>
            <a:bodyPr wrap="square" rtlCol="0">
              <a:spAutoFit/>
            </a:bodyPr>
            <a:lstStyle/>
            <a:p>
              <a:r>
                <a:rPr lang="en-US" altLang="zh-CN" sz="1400" dirty="0">
                  <a:latin typeface="Verdana (Body)"/>
                </a:rPr>
                <a:t>H=2</a:t>
              </a:r>
              <a:endParaRPr lang="zh-CN" altLang="en-US" sz="1400" dirty="0">
                <a:latin typeface="Verdana (Body)"/>
              </a:endParaRPr>
            </a:p>
          </p:txBody>
        </p:sp>
        <p:sp>
          <p:nvSpPr>
            <p:cNvPr id="80" name="文本框 40"/>
            <p:cNvSpPr txBox="1"/>
            <p:nvPr/>
          </p:nvSpPr>
          <p:spPr>
            <a:xfrm>
              <a:off x="5304623" y="5068395"/>
              <a:ext cx="2512061" cy="523220"/>
            </a:xfrm>
            <a:prstGeom prst="rect">
              <a:avLst/>
            </a:prstGeom>
            <a:noFill/>
          </p:spPr>
          <p:txBody>
            <a:bodyPr wrap="square" rtlCol="0">
              <a:spAutoFit/>
            </a:bodyPr>
            <a:lstStyle/>
            <a:p>
              <a:r>
                <a:rPr lang="en-US" altLang="zh-CN" sz="1400" dirty="0">
                  <a:latin typeface="Verdana (Body)"/>
                </a:rPr>
                <a:t>H=5</a:t>
              </a:r>
            </a:p>
            <a:p>
              <a:r>
                <a:rPr lang="en-US" altLang="zh-CN" sz="1400" dirty="0">
                  <a:latin typeface="Verdana (Body)"/>
                </a:rPr>
                <a:t>inefficient</a:t>
              </a:r>
              <a:endParaRPr lang="zh-CN" altLang="en-US" sz="1400" dirty="0">
                <a:latin typeface="Verdana (Body)"/>
              </a:endParaRPr>
            </a:p>
          </p:txBody>
        </p:sp>
      </p:grpSp>
    </p:spTree>
    <p:extLst>
      <p:ext uri="{BB962C8B-B14F-4D97-AF65-F5344CB8AC3E}">
        <p14:creationId xmlns:p14="http://schemas.microsoft.com/office/powerpoint/2010/main" val="1582147134"/>
      </p:ext>
    </p:extLst>
  </p:cSld>
  <p:clrMapOvr>
    <a:masterClrMapping/>
  </p:clrMapOvr>
  <p:transition>
    <p:wipe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a:cs typeface="Arial" panose="020B0604020202020204" pitchFamily="34" charset="0"/>
              </a:rPr>
              <a:t>RECALL: Number game [1, 15]</a:t>
            </a:r>
            <a:endParaRPr lang="en-US" altLang="en-US" b="1" dirty="0">
              <a:cs typeface="Arial" panose="020B0604020202020204" pitchFamily="34" charset="0"/>
            </a:endParaRPr>
          </a:p>
        </p:txBody>
      </p:sp>
      <p:cxnSp>
        <p:nvCxnSpPr>
          <p:cNvPr id="397" name="直接连接符 41"/>
          <p:cNvCxnSpPr/>
          <p:nvPr/>
        </p:nvCxnSpPr>
        <p:spPr>
          <a:xfrm>
            <a:off x="876300" y="5276713"/>
            <a:ext cx="73914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142614" y="5359144"/>
            <a:ext cx="6954852" cy="718937"/>
            <a:chOff x="512748" y="3165764"/>
            <a:chExt cx="8250252" cy="852845"/>
          </a:xfrm>
        </p:grpSpPr>
        <p:sp>
          <p:nvSpPr>
            <p:cNvPr id="165" name="矩形 124"/>
            <p:cNvSpPr/>
            <p:nvPr/>
          </p:nvSpPr>
          <p:spPr>
            <a:xfrm>
              <a:off x="685800" y="3525647"/>
              <a:ext cx="7734755" cy="1524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66" name="文本框 141"/>
            <p:cNvSpPr txBox="1"/>
            <p:nvPr/>
          </p:nvSpPr>
          <p:spPr>
            <a:xfrm>
              <a:off x="4382769" y="3710832"/>
              <a:ext cx="533400"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8</a:t>
              </a:r>
              <a:endParaRPr lang="zh-CN" altLang="en-US" sz="1400" dirty="0">
                <a:solidFill>
                  <a:prstClr val="black"/>
                </a:solidFill>
                <a:latin typeface="Verdana (Body)"/>
                <a:ea typeface="宋体" panose="02010600030101010101" pitchFamily="2" charset="-122"/>
              </a:endParaRPr>
            </a:p>
          </p:txBody>
        </p:sp>
        <p:sp>
          <p:nvSpPr>
            <p:cNvPr id="167" name="文本框 142"/>
            <p:cNvSpPr txBox="1"/>
            <p:nvPr/>
          </p:nvSpPr>
          <p:spPr>
            <a:xfrm>
              <a:off x="512748" y="3678047"/>
              <a:ext cx="533400"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1</a:t>
              </a:r>
              <a:endParaRPr lang="zh-CN" altLang="en-US" sz="1400" dirty="0">
                <a:solidFill>
                  <a:prstClr val="black"/>
                </a:solidFill>
                <a:latin typeface="Verdana (Body)"/>
                <a:ea typeface="宋体" panose="02010600030101010101" pitchFamily="2" charset="-122"/>
              </a:endParaRPr>
            </a:p>
          </p:txBody>
        </p:sp>
        <p:sp>
          <p:nvSpPr>
            <p:cNvPr id="168" name="文本框 6"/>
            <p:cNvSpPr txBox="1"/>
            <p:nvPr/>
          </p:nvSpPr>
          <p:spPr>
            <a:xfrm>
              <a:off x="8229600" y="3708728"/>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15</a:t>
              </a:r>
              <a:endParaRPr lang="zh-CN" altLang="en-US" sz="1400" dirty="0">
                <a:solidFill>
                  <a:prstClr val="black"/>
                </a:solidFill>
                <a:latin typeface="Verdana (Body)"/>
                <a:ea typeface="宋体" panose="02010600030101010101" pitchFamily="2" charset="-122"/>
              </a:endParaRPr>
            </a:p>
          </p:txBody>
        </p:sp>
        <p:sp>
          <p:nvSpPr>
            <p:cNvPr id="169" name="文本框 6"/>
            <p:cNvSpPr txBox="1"/>
            <p:nvPr/>
          </p:nvSpPr>
          <p:spPr>
            <a:xfrm>
              <a:off x="2377396" y="3212550"/>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4</a:t>
              </a:r>
              <a:endParaRPr lang="zh-CN" altLang="en-US" sz="1400" dirty="0">
                <a:solidFill>
                  <a:prstClr val="black"/>
                </a:solidFill>
                <a:latin typeface="Verdana (Body)"/>
                <a:ea typeface="宋体" panose="02010600030101010101" pitchFamily="2" charset="-122"/>
              </a:endParaRPr>
            </a:p>
          </p:txBody>
        </p:sp>
        <p:sp>
          <p:nvSpPr>
            <p:cNvPr id="170" name="文本框 6"/>
            <p:cNvSpPr txBox="1"/>
            <p:nvPr/>
          </p:nvSpPr>
          <p:spPr>
            <a:xfrm>
              <a:off x="3407850" y="3182055"/>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6</a:t>
              </a:r>
              <a:endParaRPr lang="zh-CN" altLang="en-US" sz="1400" dirty="0">
                <a:solidFill>
                  <a:prstClr val="black"/>
                </a:solidFill>
                <a:latin typeface="Verdana (Body)"/>
                <a:ea typeface="宋体" panose="02010600030101010101" pitchFamily="2" charset="-122"/>
              </a:endParaRPr>
            </a:p>
          </p:txBody>
        </p:sp>
        <p:sp>
          <p:nvSpPr>
            <p:cNvPr id="171" name="文本框 6"/>
            <p:cNvSpPr txBox="1"/>
            <p:nvPr/>
          </p:nvSpPr>
          <p:spPr>
            <a:xfrm>
              <a:off x="6350000" y="3214481"/>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12</a:t>
              </a:r>
              <a:endParaRPr lang="zh-CN" altLang="en-US" sz="1400" dirty="0">
                <a:solidFill>
                  <a:prstClr val="black"/>
                </a:solidFill>
                <a:latin typeface="Verdana (Body)"/>
                <a:ea typeface="宋体" panose="02010600030101010101" pitchFamily="2" charset="-122"/>
              </a:endParaRPr>
            </a:p>
          </p:txBody>
        </p:sp>
        <p:sp>
          <p:nvSpPr>
            <p:cNvPr id="172" name="文本框 6"/>
            <p:cNvSpPr txBox="1"/>
            <p:nvPr/>
          </p:nvSpPr>
          <p:spPr>
            <a:xfrm>
              <a:off x="5341502" y="3165764"/>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10</a:t>
              </a:r>
              <a:endParaRPr lang="zh-CN" altLang="en-US" sz="1400" dirty="0">
                <a:solidFill>
                  <a:prstClr val="black"/>
                </a:solidFill>
                <a:latin typeface="Verdana (Body)"/>
                <a:ea typeface="宋体" panose="02010600030101010101" pitchFamily="2" charset="-122"/>
              </a:endParaRPr>
            </a:p>
          </p:txBody>
        </p:sp>
        <p:sp>
          <p:nvSpPr>
            <p:cNvPr id="173" name="矩形 148"/>
            <p:cNvSpPr/>
            <p:nvPr/>
          </p:nvSpPr>
          <p:spPr>
            <a:xfrm>
              <a:off x="685800" y="3525647"/>
              <a:ext cx="3886200" cy="152400"/>
            </a:xfrm>
            <a:prstGeom prst="rect">
              <a:avLst/>
            </a:prstGeom>
            <a:solidFill>
              <a:srgbClr val="4BACC6"/>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4" name="矩形 149"/>
            <p:cNvSpPr/>
            <p:nvPr/>
          </p:nvSpPr>
          <p:spPr>
            <a:xfrm>
              <a:off x="2597426" y="3517877"/>
              <a:ext cx="1974574" cy="154783"/>
            </a:xfrm>
            <a:prstGeom prst="rect">
              <a:avLst/>
            </a:prstGeom>
            <a:solidFill>
              <a:srgbClr val="9BBB59"/>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5" name="矩形 150"/>
            <p:cNvSpPr/>
            <p:nvPr/>
          </p:nvSpPr>
          <p:spPr>
            <a:xfrm>
              <a:off x="2597426" y="3509391"/>
              <a:ext cx="983974" cy="163269"/>
            </a:xfrm>
            <a:prstGeom prst="rect">
              <a:avLst/>
            </a:prstGeom>
            <a:solidFill>
              <a:srgbClr val="F79646"/>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6" name="矩形 151"/>
            <p:cNvSpPr/>
            <p:nvPr/>
          </p:nvSpPr>
          <p:spPr>
            <a:xfrm>
              <a:off x="2597426" y="3508218"/>
              <a:ext cx="507281" cy="177694"/>
            </a:xfrm>
            <a:prstGeom prst="rect">
              <a:avLst/>
            </a:prstGeom>
            <a:solidFill>
              <a:srgbClr val="FFFF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7" name="文本框 6"/>
            <p:cNvSpPr txBox="1"/>
            <p:nvPr/>
          </p:nvSpPr>
          <p:spPr>
            <a:xfrm>
              <a:off x="1562678" y="3189027"/>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2</a:t>
              </a:r>
              <a:endParaRPr lang="zh-CN" altLang="en-US" sz="1400" dirty="0">
                <a:solidFill>
                  <a:prstClr val="black"/>
                </a:solidFill>
                <a:latin typeface="Verdana (Body)"/>
                <a:ea typeface="宋体" panose="02010600030101010101" pitchFamily="2" charset="-122"/>
              </a:endParaRPr>
            </a:p>
          </p:txBody>
        </p:sp>
        <p:sp>
          <p:nvSpPr>
            <p:cNvPr id="178" name="文本框 6"/>
            <p:cNvSpPr txBox="1"/>
            <p:nvPr/>
          </p:nvSpPr>
          <p:spPr>
            <a:xfrm>
              <a:off x="7154381" y="3171492"/>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14</a:t>
              </a:r>
              <a:endParaRPr lang="zh-CN" altLang="en-US" sz="1400" dirty="0">
                <a:solidFill>
                  <a:prstClr val="black"/>
                </a:solidFill>
                <a:latin typeface="Verdana (Body)"/>
                <a:ea typeface="宋体" panose="02010600030101010101" pitchFamily="2" charset="-122"/>
              </a:endParaRPr>
            </a:p>
          </p:txBody>
        </p:sp>
      </p:grpSp>
      <p:sp>
        <p:nvSpPr>
          <p:cNvPr id="182" name="Content Placeholder 1"/>
          <p:cNvSpPr txBox="1">
            <a:spLocks/>
          </p:cNvSpPr>
          <p:nvPr/>
        </p:nvSpPr>
        <p:spPr>
          <a:xfrm>
            <a:off x="1097280" y="1380226"/>
            <a:ext cx="7000186"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sz="1600"/>
              <a:t>How many questions do you ask to guess the number? </a:t>
            </a:r>
          </a:p>
          <a:p>
            <a:pPr>
              <a:lnSpc>
                <a:spcPct val="100000"/>
              </a:lnSpc>
              <a:spcBef>
                <a:spcPts val="300"/>
              </a:spcBef>
            </a:pPr>
            <a:r>
              <a:rPr lang="en-SG" sz="1600"/>
              <a:t>Best case: 1 question</a:t>
            </a:r>
          </a:p>
          <a:p>
            <a:pPr>
              <a:lnSpc>
                <a:spcPct val="100000"/>
              </a:lnSpc>
              <a:spcBef>
                <a:spcPts val="300"/>
              </a:spcBef>
            </a:pPr>
            <a:r>
              <a:rPr lang="en-SG" sz="1600"/>
              <a:t>Worst case: 4 questions</a:t>
            </a:r>
          </a:p>
        </p:txBody>
      </p:sp>
      <p:sp>
        <p:nvSpPr>
          <p:cNvPr id="183" name="文本框 35"/>
          <p:cNvSpPr txBox="1"/>
          <p:nvPr/>
        </p:nvSpPr>
        <p:spPr>
          <a:xfrm rot="1200195">
            <a:off x="6011647" y="2206233"/>
            <a:ext cx="1828795"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a:ln>
                  <a:solidFill>
                    <a:srgbClr val="FFC000"/>
                  </a:solidFill>
                </a:ln>
                <a:solidFill>
                  <a:srgbClr val="F79646"/>
                </a:solidFill>
                <a:latin typeface="Verdana (Body)"/>
                <a:ea typeface="宋体" panose="02010600030101010101" pitchFamily="2" charset="-122"/>
              </a:rPr>
              <a:t>E</a:t>
            </a:r>
            <a:r>
              <a:rPr kumimoji="0" lang="en-US" altLang="zh-CN" sz="2400" b="1" i="0" u="none" strike="noStrike" kern="0" cap="none" spc="0" normalizeH="0" baseline="0" noProof="0">
                <a:ln>
                  <a:solidFill>
                    <a:srgbClr val="FFC000"/>
                  </a:solidFill>
                </a:ln>
                <a:solidFill>
                  <a:srgbClr val="F79646"/>
                </a:solidFill>
                <a:effectLst/>
                <a:uLnTx/>
                <a:uFillTx/>
                <a:latin typeface="Verdana (Body)"/>
                <a:ea typeface="宋体" panose="02010600030101010101" pitchFamily="2" charset="-122"/>
              </a:rPr>
              <a:t>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grpSp>
        <p:nvGrpSpPr>
          <p:cNvPr id="6" name="Group 5"/>
          <p:cNvGrpSpPr/>
          <p:nvPr/>
        </p:nvGrpSpPr>
        <p:grpSpPr>
          <a:xfrm>
            <a:off x="1097280" y="2272266"/>
            <a:ext cx="6876736" cy="2848968"/>
            <a:chOff x="121463" y="1236795"/>
            <a:chExt cx="8893043" cy="3684307"/>
          </a:xfrm>
        </p:grpSpPr>
        <p:sp>
          <p:nvSpPr>
            <p:cNvPr id="186" name="object 3"/>
            <p:cNvSpPr txBox="1"/>
            <p:nvPr/>
          </p:nvSpPr>
          <p:spPr>
            <a:xfrm>
              <a:off x="3736339" y="1236795"/>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Q0</a:t>
              </a:r>
              <a:endParaRPr sz="900" b="1">
                <a:solidFill>
                  <a:prstClr val="black"/>
                </a:solidFill>
                <a:cs typeface="Calibri"/>
              </a:endParaRPr>
            </a:p>
          </p:txBody>
        </p:sp>
        <p:sp>
          <p:nvSpPr>
            <p:cNvPr id="187" name="object 4"/>
            <p:cNvSpPr txBox="1"/>
            <p:nvPr/>
          </p:nvSpPr>
          <p:spPr>
            <a:xfrm>
              <a:off x="2091313" y="2405195"/>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Q1</a:t>
              </a:r>
              <a:endParaRPr sz="900" b="1">
                <a:solidFill>
                  <a:prstClr val="black"/>
                </a:solidFill>
                <a:cs typeface="Calibri"/>
              </a:endParaRPr>
            </a:p>
          </p:txBody>
        </p:sp>
        <p:sp>
          <p:nvSpPr>
            <p:cNvPr id="188" name="object 5"/>
            <p:cNvSpPr txBox="1"/>
            <p:nvPr/>
          </p:nvSpPr>
          <p:spPr>
            <a:xfrm>
              <a:off x="5475487" y="2405195"/>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Q2</a:t>
              </a:r>
              <a:endParaRPr sz="900" b="1">
                <a:solidFill>
                  <a:prstClr val="black"/>
                </a:solidFill>
                <a:cs typeface="Calibri"/>
              </a:endParaRPr>
            </a:p>
          </p:txBody>
        </p:sp>
        <p:sp>
          <p:nvSpPr>
            <p:cNvPr id="189" name="object 6"/>
            <p:cNvSpPr txBox="1"/>
            <p:nvPr/>
          </p:nvSpPr>
          <p:spPr>
            <a:xfrm>
              <a:off x="1268801" y="3281494"/>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Q3</a:t>
              </a:r>
              <a:endParaRPr sz="900" b="1">
                <a:solidFill>
                  <a:prstClr val="black"/>
                </a:solidFill>
                <a:cs typeface="Calibri"/>
              </a:endParaRPr>
            </a:p>
          </p:txBody>
        </p:sp>
        <p:sp>
          <p:nvSpPr>
            <p:cNvPr id="190" name="object 7"/>
            <p:cNvSpPr txBox="1"/>
            <p:nvPr/>
          </p:nvSpPr>
          <p:spPr>
            <a:xfrm>
              <a:off x="2959770" y="3281494"/>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Q4</a:t>
              </a:r>
              <a:endParaRPr sz="900" b="1">
                <a:solidFill>
                  <a:prstClr val="black"/>
                </a:solidFill>
                <a:cs typeface="Calibri"/>
              </a:endParaRPr>
            </a:p>
          </p:txBody>
        </p:sp>
        <p:sp>
          <p:nvSpPr>
            <p:cNvPr id="191" name="object 8"/>
            <p:cNvSpPr txBox="1"/>
            <p:nvPr/>
          </p:nvSpPr>
          <p:spPr>
            <a:xfrm>
              <a:off x="4696683" y="3281494"/>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Q5</a:t>
              </a:r>
              <a:endParaRPr sz="900" b="1">
                <a:solidFill>
                  <a:prstClr val="black"/>
                </a:solidFill>
                <a:cs typeface="Calibri"/>
              </a:endParaRPr>
            </a:p>
          </p:txBody>
        </p:sp>
        <p:sp>
          <p:nvSpPr>
            <p:cNvPr id="192" name="object 9"/>
            <p:cNvSpPr txBox="1"/>
            <p:nvPr/>
          </p:nvSpPr>
          <p:spPr>
            <a:xfrm>
              <a:off x="6343944" y="3281494"/>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Q6</a:t>
              </a:r>
              <a:endParaRPr sz="900" b="1">
                <a:solidFill>
                  <a:prstClr val="black"/>
                </a:solidFill>
                <a:cs typeface="Calibri"/>
              </a:endParaRPr>
            </a:p>
          </p:txBody>
        </p:sp>
        <p:sp>
          <p:nvSpPr>
            <p:cNvPr id="193" name="object 10"/>
            <p:cNvSpPr txBox="1"/>
            <p:nvPr/>
          </p:nvSpPr>
          <p:spPr>
            <a:xfrm>
              <a:off x="535938" y="4741992"/>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Q7</a:t>
              </a:r>
              <a:endParaRPr sz="900" b="1">
                <a:solidFill>
                  <a:prstClr val="black"/>
                </a:solidFill>
                <a:cs typeface="Calibri"/>
              </a:endParaRPr>
            </a:p>
          </p:txBody>
        </p:sp>
        <p:sp>
          <p:nvSpPr>
            <p:cNvPr id="194" name="object 11"/>
            <p:cNvSpPr txBox="1"/>
            <p:nvPr/>
          </p:nvSpPr>
          <p:spPr>
            <a:xfrm>
              <a:off x="1680057" y="4741994"/>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Q8</a:t>
              </a:r>
              <a:endParaRPr sz="900" b="1">
                <a:solidFill>
                  <a:prstClr val="black"/>
                </a:solidFill>
                <a:cs typeface="Calibri"/>
              </a:endParaRPr>
            </a:p>
          </p:txBody>
        </p:sp>
        <p:sp>
          <p:nvSpPr>
            <p:cNvPr id="195" name="object 12"/>
            <p:cNvSpPr txBox="1"/>
            <p:nvPr/>
          </p:nvSpPr>
          <p:spPr>
            <a:xfrm>
              <a:off x="2778231" y="4741994"/>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Q9</a:t>
              </a:r>
              <a:endParaRPr sz="900" b="1">
                <a:solidFill>
                  <a:prstClr val="black"/>
                </a:solidFill>
                <a:cs typeface="Calibri"/>
              </a:endParaRPr>
            </a:p>
          </p:txBody>
        </p:sp>
        <p:sp>
          <p:nvSpPr>
            <p:cNvPr id="196" name="object 13"/>
            <p:cNvSpPr txBox="1"/>
            <p:nvPr/>
          </p:nvSpPr>
          <p:spPr>
            <a:xfrm>
              <a:off x="3874170" y="4741994"/>
              <a:ext cx="368300" cy="179108"/>
            </a:xfrm>
            <a:prstGeom prst="rect">
              <a:avLst/>
            </a:prstGeom>
          </p:spPr>
          <p:txBody>
            <a:bodyPr vert="horz" wrap="square" lIns="0" tIns="0" rIns="0" bIns="0" rtlCol="0">
              <a:spAutoFit/>
            </a:bodyPr>
            <a:lstStyle/>
            <a:p>
              <a:pPr marL="12700"/>
              <a:r>
                <a:rPr sz="900" b="1" spc="-10" dirty="0">
                  <a:solidFill>
                    <a:prstClr val="black"/>
                  </a:solidFill>
                  <a:cs typeface="Calibri"/>
                </a:rPr>
                <a:t>Q10</a:t>
              </a:r>
              <a:endParaRPr sz="900" b="1">
                <a:solidFill>
                  <a:prstClr val="black"/>
                </a:solidFill>
                <a:cs typeface="Calibri"/>
              </a:endParaRPr>
            </a:p>
          </p:txBody>
        </p:sp>
        <p:sp>
          <p:nvSpPr>
            <p:cNvPr id="197" name="object 14"/>
            <p:cNvSpPr txBox="1"/>
            <p:nvPr/>
          </p:nvSpPr>
          <p:spPr>
            <a:xfrm>
              <a:off x="5107939" y="4741994"/>
              <a:ext cx="368300" cy="179108"/>
            </a:xfrm>
            <a:prstGeom prst="rect">
              <a:avLst/>
            </a:prstGeom>
          </p:spPr>
          <p:txBody>
            <a:bodyPr vert="horz" wrap="square" lIns="0" tIns="0" rIns="0" bIns="0" rtlCol="0">
              <a:spAutoFit/>
            </a:bodyPr>
            <a:lstStyle/>
            <a:p>
              <a:pPr marL="12700"/>
              <a:r>
                <a:rPr sz="900" b="1" spc="-10" dirty="0">
                  <a:solidFill>
                    <a:prstClr val="black"/>
                  </a:solidFill>
                  <a:cs typeface="Calibri"/>
                </a:rPr>
                <a:t>Q11</a:t>
              </a:r>
              <a:endParaRPr sz="900" b="1">
                <a:solidFill>
                  <a:prstClr val="black"/>
                </a:solidFill>
                <a:cs typeface="Calibri"/>
              </a:endParaRPr>
            </a:p>
          </p:txBody>
        </p:sp>
        <p:sp>
          <p:nvSpPr>
            <p:cNvPr id="198" name="object 15"/>
            <p:cNvSpPr txBox="1"/>
            <p:nvPr/>
          </p:nvSpPr>
          <p:spPr>
            <a:xfrm>
              <a:off x="6022339" y="4741994"/>
              <a:ext cx="368300" cy="179108"/>
            </a:xfrm>
            <a:prstGeom prst="rect">
              <a:avLst/>
            </a:prstGeom>
          </p:spPr>
          <p:txBody>
            <a:bodyPr vert="horz" wrap="square" lIns="0" tIns="0" rIns="0" bIns="0" rtlCol="0">
              <a:spAutoFit/>
            </a:bodyPr>
            <a:lstStyle/>
            <a:p>
              <a:pPr marL="12700"/>
              <a:r>
                <a:rPr sz="900" b="1" spc="-10" dirty="0">
                  <a:solidFill>
                    <a:prstClr val="black"/>
                  </a:solidFill>
                  <a:cs typeface="Calibri"/>
                </a:rPr>
                <a:t>Q12</a:t>
              </a:r>
              <a:endParaRPr sz="900" b="1">
                <a:solidFill>
                  <a:prstClr val="black"/>
                </a:solidFill>
                <a:cs typeface="Calibri"/>
              </a:endParaRPr>
            </a:p>
          </p:txBody>
        </p:sp>
        <p:sp>
          <p:nvSpPr>
            <p:cNvPr id="199" name="object 16"/>
            <p:cNvSpPr txBox="1"/>
            <p:nvPr/>
          </p:nvSpPr>
          <p:spPr>
            <a:xfrm>
              <a:off x="7166458" y="4741994"/>
              <a:ext cx="368935" cy="179108"/>
            </a:xfrm>
            <a:prstGeom prst="rect">
              <a:avLst/>
            </a:prstGeom>
          </p:spPr>
          <p:txBody>
            <a:bodyPr vert="horz" wrap="square" lIns="0" tIns="0" rIns="0" bIns="0" rtlCol="0">
              <a:spAutoFit/>
            </a:bodyPr>
            <a:lstStyle/>
            <a:p>
              <a:pPr marL="12700"/>
              <a:r>
                <a:rPr sz="900" b="1" spc="-10" dirty="0">
                  <a:solidFill>
                    <a:prstClr val="black"/>
                  </a:solidFill>
                  <a:cs typeface="Calibri"/>
                </a:rPr>
                <a:t>Q13</a:t>
              </a:r>
              <a:endParaRPr sz="900" b="1">
                <a:solidFill>
                  <a:prstClr val="black"/>
                </a:solidFill>
                <a:cs typeface="Calibri"/>
              </a:endParaRPr>
            </a:p>
          </p:txBody>
        </p:sp>
        <p:sp>
          <p:nvSpPr>
            <p:cNvPr id="200" name="object 17"/>
            <p:cNvSpPr txBox="1"/>
            <p:nvPr/>
          </p:nvSpPr>
          <p:spPr>
            <a:xfrm>
              <a:off x="8244413" y="4741994"/>
              <a:ext cx="368935" cy="179108"/>
            </a:xfrm>
            <a:prstGeom prst="rect">
              <a:avLst/>
            </a:prstGeom>
          </p:spPr>
          <p:txBody>
            <a:bodyPr vert="horz" wrap="square" lIns="0" tIns="0" rIns="0" bIns="0" rtlCol="0">
              <a:spAutoFit/>
            </a:bodyPr>
            <a:lstStyle/>
            <a:p>
              <a:pPr marL="12700"/>
              <a:r>
                <a:rPr sz="900" b="1" spc="-10" dirty="0">
                  <a:solidFill>
                    <a:prstClr val="black"/>
                  </a:solidFill>
                  <a:cs typeface="Calibri"/>
                </a:rPr>
                <a:t>Q14</a:t>
              </a:r>
              <a:endParaRPr sz="900" b="1" dirty="0">
                <a:solidFill>
                  <a:prstClr val="black"/>
                </a:solidFill>
                <a:cs typeface="Calibri"/>
              </a:endParaRPr>
            </a:p>
          </p:txBody>
        </p:sp>
        <p:sp>
          <p:nvSpPr>
            <p:cNvPr id="201" name="object 18"/>
            <p:cNvSpPr/>
            <p:nvPr/>
          </p:nvSpPr>
          <p:spPr>
            <a:xfrm>
              <a:off x="4027516" y="1297107"/>
              <a:ext cx="1342505" cy="494607"/>
            </a:xfrm>
            <a:prstGeom prst="rect">
              <a:avLst/>
            </a:prstGeom>
            <a:blipFill>
              <a:blip r:embed="rId3" cstate="print"/>
              <a:stretch>
                <a:fillRect/>
              </a:stretch>
            </a:blipFill>
          </p:spPr>
          <p:txBody>
            <a:bodyPr wrap="square" lIns="0" tIns="0" rIns="0" bIns="0" rtlCol="0"/>
            <a:lstStyle/>
            <a:p>
              <a:endParaRPr sz="1000" b="1">
                <a:solidFill>
                  <a:prstClr val="black"/>
                </a:solidFill>
              </a:endParaRPr>
            </a:p>
          </p:txBody>
        </p:sp>
        <p:sp>
          <p:nvSpPr>
            <p:cNvPr id="202" name="object 19"/>
            <p:cNvSpPr/>
            <p:nvPr/>
          </p:nvSpPr>
          <p:spPr>
            <a:xfrm>
              <a:off x="4160520" y="1334515"/>
              <a:ext cx="1068185" cy="432261"/>
            </a:xfrm>
            <a:prstGeom prst="rect">
              <a:avLst/>
            </a:prstGeom>
            <a:blipFill>
              <a:blip r:embed="rId4" cstate="print"/>
              <a:stretch>
                <a:fillRect/>
              </a:stretch>
            </a:blipFill>
          </p:spPr>
          <p:txBody>
            <a:bodyPr wrap="square" lIns="0" tIns="0" rIns="0" bIns="0" rtlCol="0"/>
            <a:lstStyle/>
            <a:p>
              <a:endParaRPr sz="1000" b="1">
                <a:solidFill>
                  <a:prstClr val="black"/>
                </a:solidFill>
              </a:endParaRPr>
            </a:p>
          </p:txBody>
        </p:sp>
        <p:sp>
          <p:nvSpPr>
            <p:cNvPr id="203" name="object 20"/>
            <p:cNvSpPr/>
            <p:nvPr/>
          </p:nvSpPr>
          <p:spPr>
            <a:xfrm>
              <a:off x="4076334" y="1322591"/>
              <a:ext cx="1243326" cy="393993"/>
            </a:xfrm>
            <a:prstGeom prst="rect">
              <a:avLst/>
            </a:prstGeom>
            <a:blipFill>
              <a:blip r:embed="rId5" cstate="print"/>
              <a:stretch>
                <a:fillRect/>
              </a:stretch>
            </a:blipFill>
          </p:spPr>
          <p:txBody>
            <a:bodyPr wrap="square" lIns="0" tIns="0" rIns="0" bIns="0" rtlCol="0"/>
            <a:lstStyle/>
            <a:p>
              <a:endParaRPr sz="1000" b="1">
                <a:solidFill>
                  <a:prstClr val="black"/>
                </a:solidFill>
              </a:endParaRPr>
            </a:p>
          </p:txBody>
        </p:sp>
        <p:sp>
          <p:nvSpPr>
            <p:cNvPr id="204" name="object 21"/>
            <p:cNvSpPr/>
            <p:nvPr/>
          </p:nvSpPr>
          <p:spPr>
            <a:xfrm>
              <a:off x="4076334" y="1322591"/>
              <a:ext cx="1243330" cy="394335"/>
            </a:xfrm>
            <a:custGeom>
              <a:avLst/>
              <a:gdLst/>
              <a:ahLst/>
              <a:cxnLst/>
              <a:rect l="l" t="t" r="r" b="b"/>
              <a:pathLst>
                <a:path w="1243329" h="394335">
                  <a:moveTo>
                    <a:pt x="0" y="0"/>
                  </a:moveTo>
                  <a:lnTo>
                    <a:pt x="1243325" y="0"/>
                  </a:lnTo>
                  <a:lnTo>
                    <a:pt x="1243325" y="393992"/>
                  </a:lnTo>
                  <a:lnTo>
                    <a:pt x="0" y="393992"/>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05" name="object 22"/>
            <p:cNvSpPr txBox="1"/>
            <p:nvPr/>
          </p:nvSpPr>
          <p:spPr>
            <a:xfrm>
              <a:off x="4522486" y="1391156"/>
              <a:ext cx="942341" cy="208960"/>
            </a:xfrm>
            <a:prstGeom prst="rect">
              <a:avLst/>
            </a:prstGeom>
          </p:spPr>
          <p:txBody>
            <a:bodyPr vert="horz" wrap="square" lIns="0" tIns="0" rIns="0" bIns="0" rtlCol="0">
              <a:spAutoFit/>
            </a:bodyPr>
            <a:lstStyle/>
            <a:p>
              <a:pPr marL="12700"/>
              <a:r>
                <a:rPr lang="en-US" sz="1050" b="1" dirty="0">
                  <a:solidFill>
                    <a:srgbClr val="FFFFFF"/>
                  </a:solidFill>
                  <a:cs typeface="Calibri"/>
                </a:rPr>
                <a:t>8 </a:t>
              </a:r>
              <a:r>
                <a:rPr sz="1050" b="1" spc="-10" dirty="0">
                  <a:solidFill>
                    <a:srgbClr val="FFFFFF"/>
                  </a:solidFill>
                  <a:cs typeface="Calibri"/>
                </a:rPr>
                <a:t>?</a:t>
              </a:r>
              <a:endParaRPr sz="1050" b="1" dirty="0">
                <a:solidFill>
                  <a:prstClr val="black"/>
                </a:solidFill>
                <a:cs typeface="Calibri"/>
              </a:endParaRPr>
            </a:p>
          </p:txBody>
        </p:sp>
        <p:sp>
          <p:nvSpPr>
            <p:cNvPr id="206" name="object 23"/>
            <p:cNvSpPr/>
            <p:nvPr/>
          </p:nvSpPr>
          <p:spPr>
            <a:xfrm>
              <a:off x="2369127" y="2174101"/>
              <a:ext cx="1342505" cy="494607"/>
            </a:xfrm>
            <a:prstGeom prst="rect">
              <a:avLst/>
            </a:prstGeom>
            <a:blipFill>
              <a:blip r:embed="rId6" cstate="print"/>
              <a:stretch>
                <a:fillRect/>
              </a:stretch>
            </a:blipFill>
          </p:spPr>
          <p:txBody>
            <a:bodyPr wrap="square" lIns="0" tIns="0" rIns="0" bIns="0" rtlCol="0"/>
            <a:lstStyle/>
            <a:p>
              <a:endParaRPr sz="1000" b="1">
                <a:solidFill>
                  <a:prstClr val="black"/>
                </a:solidFill>
              </a:endParaRPr>
            </a:p>
          </p:txBody>
        </p:sp>
        <p:sp>
          <p:nvSpPr>
            <p:cNvPr id="207" name="object 24"/>
            <p:cNvSpPr/>
            <p:nvPr/>
          </p:nvSpPr>
          <p:spPr>
            <a:xfrm>
              <a:off x="2514600" y="2136693"/>
              <a:ext cx="1043247" cy="573578"/>
            </a:xfrm>
            <a:prstGeom prst="rect">
              <a:avLst/>
            </a:prstGeom>
            <a:blipFill>
              <a:blip r:embed="rId7" cstate="print"/>
              <a:stretch>
                <a:fillRect/>
              </a:stretch>
            </a:blipFill>
          </p:spPr>
          <p:txBody>
            <a:bodyPr wrap="square" lIns="0" tIns="0" rIns="0" bIns="0" rtlCol="0"/>
            <a:lstStyle/>
            <a:p>
              <a:endParaRPr sz="1000" b="1">
                <a:solidFill>
                  <a:prstClr val="black"/>
                </a:solidFill>
              </a:endParaRPr>
            </a:p>
          </p:txBody>
        </p:sp>
        <p:sp>
          <p:nvSpPr>
            <p:cNvPr id="208" name="object 25"/>
            <p:cNvSpPr/>
            <p:nvPr/>
          </p:nvSpPr>
          <p:spPr>
            <a:xfrm>
              <a:off x="2418455" y="2201168"/>
              <a:ext cx="1243326" cy="393993"/>
            </a:xfrm>
            <a:prstGeom prst="rect">
              <a:avLst/>
            </a:prstGeom>
            <a:blipFill>
              <a:blip r:embed="rId5" cstate="print"/>
              <a:stretch>
                <a:fillRect/>
              </a:stretch>
            </a:blipFill>
          </p:spPr>
          <p:txBody>
            <a:bodyPr wrap="square" lIns="0" tIns="0" rIns="0" bIns="0" rtlCol="0"/>
            <a:lstStyle/>
            <a:p>
              <a:endParaRPr sz="1000" b="1">
                <a:solidFill>
                  <a:prstClr val="black"/>
                </a:solidFill>
              </a:endParaRPr>
            </a:p>
          </p:txBody>
        </p:sp>
        <p:sp>
          <p:nvSpPr>
            <p:cNvPr id="209" name="object 26"/>
            <p:cNvSpPr/>
            <p:nvPr/>
          </p:nvSpPr>
          <p:spPr>
            <a:xfrm>
              <a:off x="2418456" y="2201168"/>
              <a:ext cx="1243330" cy="394335"/>
            </a:xfrm>
            <a:custGeom>
              <a:avLst/>
              <a:gdLst/>
              <a:ahLst/>
              <a:cxnLst/>
              <a:rect l="l" t="t" r="r" b="b"/>
              <a:pathLst>
                <a:path w="1243329" h="394335">
                  <a:moveTo>
                    <a:pt x="0" y="0"/>
                  </a:moveTo>
                  <a:lnTo>
                    <a:pt x="1243325" y="0"/>
                  </a:lnTo>
                  <a:lnTo>
                    <a:pt x="1243325" y="393993"/>
                  </a:lnTo>
                  <a:lnTo>
                    <a:pt x="0" y="393993"/>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10" name="object 27"/>
            <p:cNvSpPr txBox="1"/>
            <p:nvPr/>
          </p:nvSpPr>
          <p:spPr>
            <a:xfrm>
              <a:off x="2894965" y="2316803"/>
              <a:ext cx="915034" cy="265346"/>
            </a:xfrm>
            <a:prstGeom prst="rect">
              <a:avLst/>
            </a:prstGeom>
          </p:spPr>
          <p:txBody>
            <a:bodyPr vert="horz" wrap="square" lIns="0" tIns="0" rIns="0" bIns="0" rtlCol="0">
              <a:spAutoFit/>
            </a:bodyPr>
            <a:lstStyle/>
            <a:p>
              <a:pPr marL="208279" marR="5080" indent="-196215">
                <a:lnSpc>
                  <a:spcPts val="1600"/>
                </a:lnSpc>
              </a:pPr>
              <a:r>
                <a:rPr lang="en-US" sz="1050" b="1" dirty="0">
                  <a:solidFill>
                    <a:srgbClr val="FFFFFF"/>
                  </a:solidFill>
                  <a:cs typeface="Calibri"/>
                </a:rPr>
                <a:t>4?</a:t>
              </a:r>
              <a:endParaRPr sz="1050" b="1" dirty="0">
                <a:solidFill>
                  <a:prstClr val="black"/>
                </a:solidFill>
                <a:cs typeface="Calibri"/>
              </a:endParaRPr>
            </a:p>
          </p:txBody>
        </p:sp>
        <p:sp>
          <p:nvSpPr>
            <p:cNvPr id="211" name="object 28"/>
            <p:cNvSpPr/>
            <p:nvPr/>
          </p:nvSpPr>
          <p:spPr>
            <a:xfrm>
              <a:off x="5744094" y="2174101"/>
              <a:ext cx="1342505" cy="494607"/>
            </a:xfrm>
            <a:prstGeom prst="rect">
              <a:avLst/>
            </a:prstGeom>
            <a:blipFill>
              <a:blip r:embed="rId8" cstate="print"/>
              <a:stretch>
                <a:fillRect/>
              </a:stretch>
            </a:blipFill>
          </p:spPr>
          <p:txBody>
            <a:bodyPr wrap="square" lIns="0" tIns="0" rIns="0" bIns="0" rtlCol="0"/>
            <a:lstStyle/>
            <a:p>
              <a:endParaRPr sz="1000" b="1">
                <a:solidFill>
                  <a:prstClr val="black"/>
                </a:solidFill>
              </a:endParaRPr>
            </a:p>
          </p:txBody>
        </p:sp>
        <p:sp>
          <p:nvSpPr>
            <p:cNvPr id="212" name="object 29"/>
            <p:cNvSpPr/>
            <p:nvPr/>
          </p:nvSpPr>
          <p:spPr>
            <a:xfrm>
              <a:off x="5889568" y="2136693"/>
              <a:ext cx="1043247" cy="573578"/>
            </a:xfrm>
            <a:prstGeom prst="rect">
              <a:avLst/>
            </a:prstGeom>
            <a:blipFill>
              <a:blip r:embed="rId9" cstate="print"/>
              <a:stretch>
                <a:fillRect/>
              </a:stretch>
            </a:blipFill>
          </p:spPr>
          <p:txBody>
            <a:bodyPr wrap="square" lIns="0" tIns="0" rIns="0" bIns="0" rtlCol="0"/>
            <a:lstStyle/>
            <a:p>
              <a:endParaRPr sz="1000" b="1">
                <a:solidFill>
                  <a:prstClr val="black"/>
                </a:solidFill>
              </a:endParaRPr>
            </a:p>
          </p:txBody>
        </p:sp>
        <p:sp>
          <p:nvSpPr>
            <p:cNvPr id="213" name="object 30"/>
            <p:cNvSpPr/>
            <p:nvPr/>
          </p:nvSpPr>
          <p:spPr>
            <a:xfrm>
              <a:off x="5793197" y="2201168"/>
              <a:ext cx="1243326" cy="393993"/>
            </a:xfrm>
            <a:prstGeom prst="rect">
              <a:avLst/>
            </a:prstGeom>
            <a:blipFill>
              <a:blip r:embed="rId5" cstate="print"/>
              <a:stretch>
                <a:fillRect/>
              </a:stretch>
            </a:blipFill>
          </p:spPr>
          <p:txBody>
            <a:bodyPr wrap="square" lIns="0" tIns="0" rIns="0" bIns="0" rtlCol="0"/>
            <a:lstStyle/>
            <a:p>
              <a:endParaRPr sz="1000" b="1">
                <a:solidFill>
                  <a:prstClr val="black"/>
                </a:solidFill>
              </a:endParaRPr>
            </a:p>
          </p:txBody>
        </p:sp>
        <p:sp>
          <p:nvSpPr>
            <p:cNvPr id="214" name="object 31"/>
            <p:cNvSpPr/>
            <p:nvPr/>
          </p:nvSpPr>
          <p:spPr>
            <a:xfrm>
              <a:off x="5793197" y="2201168"/>
              <a:ext cx="1243330" cy="394335"/>
            </a:xfrm>
            <a:custGeom>
              <a:avLst/>
              <a:gdLst/>
              <a:ahLst/>
              <a:cxnLst/>
              <a:rect l="l" t="t" r="r" b="b"/>
              <a:pathLst>
                <a:path w="1243329" h="394335">
                  <a:moveTo>
                    <a:pt x="0" y="0"/>
                  </a:moveTo>
                  <a:lnTo>
                    <a:pt x="1243325" y="0"/>
                  </a:lnTo>
                  <a:lnTo>
                    <a:pt x="1243325" y="393993"/>
                  </a:lnTo>
                  <a:lnTo>
                    <a:pt x="0" y="393993"/>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15" name="object 33"/>
            <p:cNvSpPr/>
            <p:nvPr/>
          </p:nvSpPr>
          <p:spPr>
            <a:xfrm>
              <a:off x="1587731" y="3142533"/>
              <a:ext cx="1342505" cy="494607"/>
            </a:xfrm>
            <a:prstGeom prst="rect">
              <a:avLst/>
            </a:prstGeom>
            <a:blipFill>
              <a:blip r:embed="rId10" cstate="print"/>
              <a:stretch>
                <a:fillRect/>
              </a:stretch>
            </a:blipFill>
          </p:spPr>
          <p:txBody>
            <a:bodyPr wrap="square" lIns="0" tIns="0" rIns="0" bIns="0" rtlCol="0"/>
            <a:lstStyle/>
            <a:p>
              <a:endParaRPr sz="1000" b="1">
                <a:solidFill>
                  <a:prstClr val="black"/>
                </a:solidFill>
              </a:endParaRPr>
            </a:p>
          </p:txBody>
        </p:sp>
        <p:sp>
          <p:nvSpPr>
            <p:cNvPr id="216" name="object 34"/>
            <p:cNvSpPr/>
            <p:nvPr/>
          </p:nvSpPr>
          <p:spPr>
            <a:xfrm>
              <a:off x="1824643" y="3213192"/>
              <a:ext cx="852054" cy="369916"/>
            </a:xfrm>
            <a:prstGeom prst="rect">
              <a:avLst/>
            </a:prstGeom>
            <a:blipFill>
              <a:blip r:embed="rId11" cstate="print"/>
              <a:stretch>
                <a:fillRect/>
              </a:stretch>
            </a:blipFill>
          </p:spPr>
          <p:txBody>
            <a:bodyPr wrap="square" lIns="0" tIns="0" rIns="0" bIns="0" rtlCol="0"/>
            <a:lstStyle/>
            <a:p>
              <a:endParaRPr sz="1000" b="1">
                <a:solidFill>
                  <a:prstClr val="black"/>
                </a:solidFill>
              </a:endParaRPr>
            </a:p>
          </p:txBody>
        </p:sp>
        <p:sp>
          <p:nvSpPr>
            <p:cNvPr id="217" name="object 35"/>
            <p:cNvSpPr/>
            <p:nvPr/>
          </p:nvSpPr>
          <p:spPr>
            <a:xfrm>
              <a:off x="1638362" y="3170578"/>
              <a:ext cx="1243324" cy="393993"/>
            </a:xfrm>
            <a:prstGeom prst="rect">
              <a:avLst/>
            </a:prstGeom>
            <a:blipFill>
              <a:blip r:embed="rId5" cstate="print"/>
              <a:stretch>
                <a:fillRect/>
              </a:stretch>
            </a:blipFill>
          </p:spPr>
          <p:txBody>
            <a:bodyPr wrap="square" lIns="0" tIns="0" rIns="0" bIns="0" rtlCol="0"/>
            <a:lstStyle/>
            <a:p>
              <a:endParaRPr sz="1000" b="1">
                <a:solidFill>
                  <a:prstClr val="black"/>
                </a:solidFill>
              </a:endParaRPr>
            </a:p>
          </p:txBody>
        </p:sp>
        <p:sp>
          <p:nvSpPr>
            <p:cNvPr id="218" name="object 36"/>
            <p:cNvSpPr/>
            <p:nvPr/>
          </p:nvSpPr>
          <p:spPr>
            <a:xfrm>
              <a:off x="1638362" y="3170578"/>
              <a:ext cx="1243330" cy="394335"/>
            </a:xfrm>
            <a:custGeom>
              <a:avLst/>
              <a:gdLst/>
              <a:ahLst/>
              <a:cxnLst/>
              <a:rect l="l" t="t" r="r" b="b"/>
              <a:pathLst>
                <a:path w="1243330" h="394335">
                  <a:moveTo>
                    <a:pt x="0" y="0"/>
                  </a:moveTo>
                  <a:lnTo>
                    <a:pt x="1243325" y="0"/>
                  </a:lnTo>
                  <a:lnTo>
                    <a:pt x="1243325" y="393992"/>
                  </a:lnTo>
                  <a:lnTo>
                    <a:pt x="0" y="393992"/>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19" name="object 37"/>
            <p:cNvSpPr txBox="1"/>
            <p:nvPr/>
          </p:nvSpPr>
          <p:spPr>
            <a:xfrm>
              <a:off x="1981199" y="3231203"/>
              <a:ext cx="736602" cy="208960"/>
            </a:xfrm>
            <a:prstGeom prst="rect">
              <a:avLst/>
            </a:prstGeom>
          </p:spPr>
          <p:txBody>
            <a:bodyPr vert="horz" wrap="square" lIns="0" tIns="0" rIns="0" bIns="0" rtlCol="0">
              <a:spAutoFit/>
            </a:bodyPr>
            <a:lstStyle/>
            <a:p>
              <a:pPr marL="12700"/>
              <a:r>
                <a:rPr lang="en-US" sz="1050" b="1" spc="-10" dirty="0">
                  <a:solidFill>
                    <a:srgbClr val="FFFFFF"/>
                  </a:solidFill>
                  <a:cs typeface="Calibri"/>
                </a:rPr>
                <a:t>2 ?</a:t>
              </a:r>
              <a:endParaRPr sz="1050" b="1" dirty="0">
                <a:solidFill>
                  <a:prstClr val="black"/>
                </a:solidFill>
                <a:cs typeface="Calibri"/>
              </a:endParaRPr>
            </a:p>
          </p:txBody>
        </p:sp>
        <p:sp>
          <p:nvSpPr>
            <p:cNvPr id="220" name="object 38"/>
            <p:cNvSpPr/>
            <p:nvPr/>
          </p:nvSpPr>
          <p:spPr>
            <a:xfrm>
              <a:off x="3192086" y="3142533"/>
              <a:ext cx="1346662" cy="494607"/>
            </a:xfrm>
            <a:prstGeom prst="rect">
              <a:avLst/>
            </a:prstGeom>
            <a:blipFill>
              <a:blip r:embed="rId12" cstate="print"/>
              <a:stretch>
                <a:fillRect/>
              </a:stretch>
            </a:blipFill>
          </p:spPr>
          <p:txBody>
            <a:bodyPr wrap="square" lIns="0" tIns="0" rIns="0" bIns="0" rtlCol="0"/>
            <a:lstStyle/>
            <a:p>
              <a:endParaRPr sz="1000" b="1">
                <a:solidFill>
                  <a:prstClr val="black"/>
                </a:solidFill>
              </a:endParaRPr>
            </a:p>
          </p:txBody>
        </p:sp>
        <p:sp>
          <p:nvSpPr>
            <p:cNvPr id="221" name="object 39"/>
            <p:cNvSpPr/>
            <p:nvPr/>
          </p:nvSpPr>
          <p:spPr>
            <a:xfrm>
              <a:off x="3341716" y="3105126"/>
              <a:ext cx="1043247" cy="573578"/>
            </a:xfrm>
            <a:prstGeom prst="rect">
              <a:avLst/>
            </a:prstGeom>
            <a:blipFill>
              <a:blip r:embed="rId13" cstate="print"/>
              <a:stretch>
                <a:fillRect/>
              </a:stretch>
            </a:blipFill>
          </p:spPr>
          <p:txBody>
            <a:bodyPr wrap="square" lIns="0" tIns="0" rIns="0" bIns="0" rtlCol="0"/>
            <a:lstStyle/>
            <a:p>
              <a:endParaRPr sz="1000" b="1">
                <a:solidFill>
                  <a:prstClr val="black"/>
                </a:solidFill>
              </a:endParaRPr>
            </a:p>
          </p:txBody>
        </p:sp>
        <p:sp>
          <p:nvSpPr>
            <p:cNvPr id="222" name="object 40"/>
            <p:cNvSpPr/>
            <p:nvPr/>
          </p:nvSpPr>
          <p:spPr>
            <a:xfrm>
              <a:off x="3244380" y="3170578"/>
              <a:ext cx="1243324" cy="393993"/>
            </a:xfrm>
            <a:prstGeom prst="rect">
              <a:avLst/>
            </a:prstGeom>
            <a:blipFill>
              <a:blip r:embed="rId5" cstate="print"/>
              <a:stretch>
                <a:fillRect/>
              </a:stretch>
            </a:blipFill>
          </p:spPr>
          <p:txBody>
            <a:bodyPr wrap="square" lIns="0" tIns="0" rIns="0" bIns="0" rtlCol="0"/>
            <a:lstStyle/>
            <a:p>
              <a:endParaRPr sz="1000" b="1">
                <a:solidFill>
                  <a:prstClr val="black"/>
                </a:solidFill>
              </a:endParaRPr>
            </a:p>
          </p:txBody>
        </p:sp>
        <p:sp>
          <p:nvSpPr>
            <p:cNvPr id="223" name="object 41"/>
            <p:cNvSpPr/>
            <p:nvPr/>
          </p:nvSpPr>
          <p:spPr>
            <a:xfrm>
              <a:off x="3244380" y="3170578"/>
              <a:ext cx="1243330" cy="394335"/>
            </a:xfrm>
            <a:custGeom>
              <a:avLst/>
              <a:gdLst/>
              <a:ahLst/>
              <a:cxnLst/>
              <a:rect l="l" t="t" r="r" b="b"/>
              <a:pathLst>
                <a:path w="1243329" h="394335">
                  <a:moveTo>
                    <a:pt x="0" y="0"/>
                  </a:moveTo>
                  <a:lnTo>
                    <a:pt x="1243325" y="0"/>
                  </a:lnTo>
                  <a:lnTo>
                    <a:pt x="1243325" y="393992"/>
                  </a:lnTo>
                  <a:lnTo>
                    <a:pt x="0" y="393992"/>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24" name="object 43"/>
            <p:cNvSpPr/>
            <p:nvPr/>
          </p:nvSpPr>
          <p:spPr>
            <a:xfrm>
              <a:off x="4954385" y="3146690"/>
              <a:ext cx="1342505" cy="494607"/>
            </a:xfrm>
            <a:prstGeom prst="rect">
              <a:avLst/>
            </a:prstGeom>
            <a:blipFill>
              <a:blip r:embed="rId14" cstate="print"/>
              <a:stretch>
                <a:fillRect/>
              </a:stretch>
            </a:blipFill>
          </p:spPr>
          <p:txBody>
            <a:bodyPr wrap="square" lIns="0" tIns="0" rIns="0" bIns="0" rtlCol="0"/>
            <a:lstStyle/>
            <a:p>
              <a:endParaRPr sz="1000" b="1">
                <a:solidFill>
                  <a:prstClr val="black"/>
                </a:solidFill>
              </a:endParaRPr>
            </a:p>
          </p:txBody>
        </p:sp>
        <p:sp>
          <p:nvSpPr>
            <p:cNvPr id="225" name="object 44"/>
            <p:cNvSpPr/>
            <p:nvPr/>
          </p:nvSpPr>
          <p:spPr>
            <a:xfrm>
              <a:off x="5099857" y="3109282"/>
              <a:ext cx="1043247" cy="573578"/>
            </a:xfrm>
            <a:prstGeom prst="rect">
              <a:avLst/>
            </a:prstGeom>
            <a:blipFill>
              <a:blip r:embed="rId15" cstate="print"/>
              <a:stretch>
                <a:fillRect/>
              </a:stretch>
            </a:blipFill>
          </p:spPr>
          <p:txBody>
            <a:bodyPr wrap="square" lIns="0" tIns="0" rIns="0" bIns="0" rtlCol="0"/>
            <a:lstStyle/>
            <a:p>
              <a:endParaRPr sz="1000" b="1">
                <a:solidFill>
                  <a:prstClr val="black"/>
                </a:solidFill>
              </a:endParaRPr>
            </a:p>
          </p:txBody>
        </p:sp>
        <p:sp>
          <p:nvSpPr>
            <p:cNvPr id="226" name="object 45"/>
            <p:cNvSpPr/>
            <p:nvPr/>
          </p:nvSpPr>
          <p:spPr>
            <a:xfrm>
              <a:off x="5002798" y="3172606"/>
              <a:ext cx="1243324" cy="393992"/>
            </a:xfrm>
            <a:prstGeom prst="rect">
              <a:avLst/>
            </a:prstGeom>
            <a:blipFill>
              <a:blip r:embed="rId16" cstate="print"/>
              <a:stretch>
                <a:fillRect/>
              </a:stretch>
            </a:blipFill>
          </p:spPr>
          <p:txBody>
            <a:bodyPr wrap="square" lIns="0" tIns="0" rIns="0" bIns="0" rtlCol="0"/>
            <a:lstStyle/>
            <a:p>
              <a:endParaRPr sz="1000" b="1">
                <a:solidFill>
                  <a:prstClr val="black"/>
                </a:solidFill>
              </a:endParaRPr>
            </a:p>
          </p:txBody>
        </p:sp>
        <p:sp>
          <p:nvSpPr>
            <p:cNvPr id="227" name="object 46"/>
            <p:cNvSpPr/>
            <p:nvPr/>
          </p:nvSpPr>
          <p:spPr>
            <a:xfrm>
              <a:off x="5002798" y="3172606"/>
              <a:ext cx="1243330" cy="394335"/>
            </a:xfrm>
            <a:custGeom>
              <a:avLst/>
              <a:gdLst/>
              <a:ahLst/>
              <a:cxnLst/>
              <a:rect l="l" t="t" r="r" b="b"/>
              <a:pathLst>
                <a:path w="1243329" h="394335">
                  <a:moveTo>
                    <a:pt x="0" y="0"/>
                  </a:moveTo>
                  <a:lnTo>
                    <a:pt x="1243325" y="0"/>
                  </a:lnTo>
                  <a:lnTo>
                    <a:pt x="1243325" y="393993"/>
                  </a:lnTo>
                  <a:lnTo>
                    <a:pt x="0" y="393993"/>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28" name="object 48"/>
            <p:cNvSpPr/>
            <p:nvPr/>
          </p:nvSpPr>
          <p:spPr>
            <a:xfrm>
              <a:off x="6604461" y="3146690"/>
              <a:ext cx="1342505" cy="494607"/>
            </a:xfrm>
            <a:prstGeom prst="rect">
              <a:avLst/>
            </a:prstGeom>
            <a:blipFill>
              <a:blip r:embed="rId17" cstate="print"/>
              <a:stretch>
                <a:fillRect/>
              </a:stretch>
            </a:blipFill>
          </p:spPr>
          <p:txBody>
            <a:bodyPr wrap="square" lIns="0" tIns="0" rIns="0" bIns="0" rtlCol="0"/>
            <a:lstStyle/>
            <a:p>
              <a:endParaRPr sz="1000" b="1">
                <a:solidFill>
                  <a:prstClr val="black"/>
                </a:solidFill>
              </a:endParaRPr>
            </a:p>
          </p:txBody>
        </p:sp>
        <p:sp>
          <p:nvSpPr>
            <p:cNvPr id="229" name="object 49"/>
            <p:cNvSpPr/>
            <p:nvPr/>
          </p:nvSpPr>
          <p:spPr>
            <a:xfrm>
              <a:off x="6724995" y="3213191"/>
              <a:ext cx="1093123" cy="374072"/>
            </a:xfrm>
            <a:prstGeom prst="rect">
              <a:avLst/>
            </a:prstGeom>
            <a:blipFill>
              <a:blip r:embed="rId18" cstate="print"/>
              <a:stretch>
                <a:fillRect/>
              </a:stretch>
            </a:blipFill>
          </p:spPr>
          <p:txBody>
            <a:bodyPr wrap="square" lIns="0" tIns="0" rIns="0" bIns="0" rtlCol="0"/>
            <a:lstStyle/>
            <a:p>
              <a:endParaRPr sz="1000" b="1">
                <a:solidFill>
                  <a:prstClr val="black"/>
                </a:solidFill>
              </a:endParaRPr>
            </a:p>
          </p:txBody>
        </p:sp>
        <p:sp>
          <p:nvSpPr>
            <p:cNvPr id="230" name="object 50"/>
            <p:cNvSpPr/>
            <p:nvPr/>
          </p:nvSpPr>
          <p:spPr>
            <a:xfrm>
              <a:off x="6653738" y="3172606"/>
              <a:ext cx="1243324" cy="393992"/>
            </a:xfrm>
            <a:prstGeom prst="rect">
              <a:avLst/>
            </a:prstGeom>
            <a:blipFill>
              <a:blip r:embed="rId16" cstate="print"/>
              <a:stretch>
                <a:fillRect/>
              </a:stretch>
            </a:blipFill>
          </p:spPr>
          <p:txBody>
            <a:bodyPr wrap="square" lIns="0" tIns="0" rIns="0" bIns="0" rtlCol="0"/>
            <a:lstStyle/>
            <a:p>
              <a:endParaRPr sz="1000" b="1">
                <a:solidFill>
                  <a:prstClr val="black"/>
                </a:solidFill>
              </a:endParaRPr>
            </a:p>
          </p:txBody>
        </p:sp>
        <p:sp>
          <p:nvSpPr>
            <p:cNvPr id="231" name="object 51"/>
            <p:cNvSpPr/>
            <p:nvPr/>
          </p:nvSpPr>
          <p:spPr>
            <a:xfrm>
              <a:off x="6653738" y="3172606"/>
              <a:ext cx="1243330" cy="394335"/>
            </a:xfrm>
            <a:custGeom>
              <a:avLst/>
              <a:gdLst/>
              <a:ahLst/>
              <a:cxnLst/>
              <a:rect l="l" t="t" r="r" b="b"/>
              <a:pathLst>
                <a:path w="1243329" h="394335">
                  <a:moveTo>
                    <a:pt x="0" y="0"/>
                  </a:moveTo>
                  <a:lnTo>
                    <a:pt x="1243325" y="0"/>
                  </a:lnTo>
                  <a:lnTo>
                    <a:pt x="1243325" y="393993"/>
                  </a:lnTo>
                  <a:lnTo>
                    <a:pt x="0" y="393993"/>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32" name="object 53"/>
            <p:cNvSpPr/>
            <p:nvPr/>
          </p:nvSpPr>
          <p:spPr>
            <a:xfrm>
              <a:off x="121463" y="4166452"/>
              <a:ext cx="1052830" cy="394335"/>
            </a:xfrm>
            <a:custGeom>
              <a:avLst/>
              <a:gdLst/>
              <a:ahLst/>
              <a:cxnLst/>
              <a:rect l="l" t="t" r="r" b="b"/>
              <a:pathLst>
                <a:path w="1052830" h="394335">
                  <a:moveTo>
                    <a:pt x="0" y="0"/>
                  </a:moveTo>
                  <a:lnTo>
                    <a:pt x="1052552" y="0"/>
                  </a:lnTo>
                  <a:lnTo>
                    <a:pt x="1052552" y="393992"/>
                  </a:lnTo>
                  <a:lnTo>
                    <a:pt x="0" y="393992"/>
                  </a:lnTo>
                  <a:lnTo>
                    <a:pt x="0" y="0"/>
                  </a:lnTo>
                  <a:close/>
                </a:path>
              </a:pathLst>
            </a:custGeom>
            <a:solidFill>
              <a:srgbClr val="937AB2"/>
            </a:solidFill>
          </p:spPr>
          <p:txBody>
            <a:bodyPr wrap="square" lIns="0" tIns="0" rIns="0" bIns="0" rtlCol="0"/>
            <a:lstStyle/>
            <a:p>
              <a:endParaRPr sz="1050" b="1">
                <a:solidFill>
                  <a:prstClr val="black"/>
                </a:solidFill>
              </a:endParaRPr>
            </a:p>
          </p:txBody>
        </p:sp>
        <p:sp>
          <p:nvSpPr>
            <p:cNvPr id="233" name="object 54"/>
            <p:cNvSpPr/>
            <p:nvPr/>
          </p:nvSpPr>
          <p:spPr>
            <a:xfrm>
              <a:off x="134967" y="4168658"/>
              <a:ext cx="1052830" cy="394335"/>
            </a:xfrm>
            <a:custGeom>
              <a:avLst/>
              <a:gdLst/>
              <a:ahLst/>
              <a:cxnLst/>
              <a:rect l="l" t="t" r="r" b="b"/>
              <a:pathLst>
                <a:path w="1052830"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34" name="object 55"/>
            <p:cNvSpPr txBox="1"/>
            <p:nvPr/>
          </p:nvSpPr>
          <p:spPr>
            <a:xfrm>
              <a:off x="389255" y="4245219"/>
              <a:ext cx="601345" cy="265346"/>
            </a:xfrm>
            <a:prstGeom prst="rect">
              <a:avLst/>
            </a:prstGeom>
          </p:spPr>
          <p:txBody>
            <a:bodyPr vert="horz" wrap="square" lIns="0" tIns="0" rIns="0" bIns="0" rtlCol="0">
              <a:spAutoFit/>
            </a:bodyPr>
            <a:lstStyle/>
            <a:p>
              <a:pPr marL="12700" marR="5080" indent="97790">
                <a:lnSpc>
                  <a:spcPts val="1600"/>
                </a:lnSpc>
              </a:pPr>
              <a:r>
                <a:rPr lang="en-US" sz="1050" b="1" dirty="0">
                  <a:solidFill>
                    <a:srgbClr val="FFFFFF"/>
                  </a:solidFill>
                  <a:cs typeface="Calibri"/>
                </a:rPr>
                <a:t>1</a:t>
              </a:r>
              <a:endParaRPr sz="1050" b="1" dirty="0">
                <a:solidFill>
                  <a:prstClr val="black"/>
                </a:solidFill>
                <a:cs typeface="Calibri"/>
              </a:endParaRPr>
            </a:p>
          </p:txBody>
        </p:sp>
        <p:sp>
          <p:nvSpPr>
            <p:cNvPr id="235" name="object 56"/>
            <p:cNvSpPr/>
            <p:nvPr/>
          </p:nvSpPr>
          <p:spPr>
            <a:xfrm>
              <a:off x="1252206" y="4168658"/>
              <a:ext cx="1052830" cy="394335"/>
            </a:xfrm>
            <a:custGeom>
              <a:avLst/>
              <a:gdLst/>
              <a:ahLst/>
              <a:cxnLst/>
              <a:rect l="l" t="t" r="r" b="b"/>
              <a:pathLst>
                <a:path w="1052830" h="394335">
                  <a:moveTo>
                    <a:pt x="0" y="0"/>
                  </a:moveTo>
                  <a:lnTo>
                    <a:pt x="1052552" y="0"/>
                  </a:lnTo>
                  <a:lnTo>
                    <a:pt x="1052552" y="393992"/>
                  </a:lnTo>
                  <a:lnTo>
                    <a:pt x="0" y="393992"/>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36" name="object 57"/>
            <p:cNvSpPr/>
            <p:nvPr/>
          </p:nvSpPr>
          <p:spPr>
            <a:xfrm>
              <a:off x="1252206" y="4168658"/>
              <a:ext cx="1052830" cy="394335"/>
            </a:xfrm>
            <a:custGeom>
              <a:avLst/>
              <a:gdLst/>
              <a:ahLst/>
              <a:cxnLst/>
              <a:rect l="l" t="t" r="r" b="b"/>
              <a:pathLst>
                <a:path w="1052830"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37" name="object 58"/>
            <p:cNvSpPr txBox="1"/>
            <p:nvPr/>
          </p:nvSpPr>
          <p:spPr>
            <a:xfrm>
              <a:off x="1652809" y="4260082"/>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3</a:t>
              </a:r>
              <a:endParaRPr sz="1050" b="1" dirty="0">
                <a:solidFill>
                  <a:prstClr val="black"/>
                </a:solidFill>
                <a:cs typeface="Calibri"/>
              </a:endParaRPr>
            </a:p>
          </p:txBody>
        </p:sp>
        <p:sp>
          <p:nvSpPr>
            <p:cNvPr id="238" name="object 59"/>
            <p:cNvSpPr/>
            <p:nvPr/>
          </p:nvSpPr>
          <p:spPr>
            <a:xfrm>
              <a:off x="3485371" y="4166452"/>
              <a:ext cx="1052830" cy="394335"/>
            </a:xfrm>
            <a:custGeom>
              <a:avLst/>
              <a:gdLst/>
              <a:ahLst/>
              <a:cxnLst/>
              <a:rect l="l" t="t" r="r" b="b"/>
              <a:pathLst>
                <a:path w="1052829" h="394335">
                  <a:moveTo>
                    <a:pt x="0" y="0"/>
                  </a:moveTo>
                  <a:lnTo>
                    <a:pt x="1052553" y="0"/>
                  </a:lnTo>
                  <a:lnTo>
                    <a:pt x="1052553" y="393993"/>
                  </a:lnTo>
                  <a:lnTo>
                    <a:pt x="0" y="393993"/>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39" name="object 60"/>
            <p:cNvSpPr/>
            <p:nvPr/>
          </p:nvSpPr>
          <p:spPr>
            <a:xfrm>
              <a:off x="3485371" y="4166452"/>
              <a:ext cx="1052830" cy="394335"/>
            </a:xfrm>
            <a:custGeom>
              <a:avLst/>
              <a:gdLst/>
              <a:ahLst/>
              <a:cxnLst/>
              <a:rect l="l" t="t" r="r" b="b"/>
              <a:pathLst>
                <a:path w="1052829"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40" name="object 62"/>
            <p:cNvSpPr/>
            <p:nvPr/>
          </p:nvSpPr>
          <p:spPr>
            <a:xfrm>
              <a:off x="2353769" y="4166452"/>
              <a:ext cx="1052830" cy="394335"/>
            </a:xfrm>
            <a:custGeom>
              <a:avLst/>
              <a:gdLst/>
              <a:ahLst/>
              <a:cxnLst/>
              <a:rect l="l" t="t" r="r" b="b"/>
              <a:pathLst>
                <a:path w="1052829" h="394335">
                  <a:moveTo>
                    <a:pt x="0" y="0"/>
                  </a:moveTo>
                  <a:lnTo>
                    <a:pt x="1052553" y="0"/>
                  </a:lnTo>
                  <a:lnTo>
                    <a:pt x="1052553" y="393993"/>
                  </a:lnTo>
                  <a:lnTo>
                    <a:pt x="0" y="393993"/>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41" name="object 63"/>
            <p:cNvSpPr/>
            <p:nvPr/>
          </p:nvSpPr>
          <p:spPr>
            <a:xfrm>
              <a:off x="2353769" y="4166452"/>
              <a:ext cx="1052830" cy="394335"/>
            </a:xfrm>
            <a:custGeom>
              <a:avLst/>
              <a:gdLst/>
              <a:ahLst/>
              <a:cxnLst/>
              <a:rect l="l" t="t" r="r" b="b"/>
              <a:pathLst>
                <a:path w="1052829"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42" name="object 65"/>
            <p:cNvSpPr/>
            <p:nvPr/>
          </p:nvSpPr>
          <p:spPr>
            <a:xfrm>
              <a:off x="4611273" y="4168658"/>
              <a:ext cx="1052830" cy="394335"/>
            </a:xfrm>
            <a:custGeom>
              <a:avLst/>
              <a:gdLst/>
              <a:ahLst/>
              <a:cxnLst/>
              <a:rect l="l" t="t" r="r" b="b"/>
              <a:pathLst>
                <a:path w="1052829" h="394335">
                  <a:moveTo>
                    <a:pt x="0" y="0"/>
                  </a:moveTo>
                  <a:lnTo>
                    <a:pt x="1052553" y="0"/>
                  </a:lnTo>
                  <a:lnTo>
                    <a:pt x="1052553" y="393992"/>
                  </a:lnTo>
                  <a:lnTo>
                    <a:pt x="0" y="393992"/>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43" name="object 66"/>
            <p:cNvSpPr/>
            <p:nvPr/>
          </p:nvSpPr>
          <p:spPr>
            <a:xfrm>
              <a:off x="4611273" y="4168658"/>
              <a:ext cx="1052830" cy="394335"/>
            </a:xfrm>
            <a:custGeom>
              <a:avLst/>
              <a:gdLst/>
              <a:ahLst/>
              <a:cxnLst/>
              <a:rect l="l" t="t" r="r" b="b"/>
              <a:pathLst>
                <a:path w="1052829"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44" name="object 68"/>
            <p:cNvSpPr/>
            <p:nvPr/>
          </p:nvSpPr>
          <p:spPr>
            <a:xfrm>
              <a:off x="5728511" y="4168658"/>
              <a:ext cx="1052830" cy="394335"/>
            </a:xfrm>
            <a:custGeom>
              <a:avLst/>
              <a:gdLst/>
              <a:ahLst/>
              <a:cxnLst/>
              <a:rect l="l" t="t" r="r" b="b"/>
              <a:pathLst>
                <a:path w="1052829" h="394335">
                  <a:moveTo>
                    <a:pt x="0" y="0"/>
                  </a:moveTo>
                  <a:lnTo>
                    <a:pt x="1052553" y="0"/>
                  </a:lnTo>
                  <a:lnTo>
                    <a:pt x="1052553" y="393992"/>
                  </a:lnTo>
                  <a:lnTo>
                    <a:pt x="0" y="393992"/>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45" name="object 69"/>
            <p:cNvSpPr/>
            <p:nvPr/>
          </p:nvSpPr>
          <p:spPr>
            <a:xfrm>
              <a:off x="5728511" y="4168658"/>
              <a:ext cx="1052830" cy="394335"/>
            </a:xfrm>
            <a:custGeom>
              <a:avLst/>
              <a:gdLst/>
              <a:ahLst/>
              <a:cxnLst/>
              <a:rect l="l" t="t" r="r" b="b"/>
              <a:pathLst>
                <a:path w="1052829"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46" name="object 71"/>
            <p:cNvSpPr/>
            <p:nvPr/>
          </p:nvSpPr>
          <p:spPr>
            <a:xfrm>
              <a:off x="7961676" y="4166452"/>
              <a:ext cx="1052830" cy="394335"/>
            </a:xfrm>
            <a:custGeom>
              <a:avLst/>
              <a:gdLst/>
              <a:ahLst/>
              <a:cxnLst/>
              <a:rect l="l" t="t" r="r" b="b"/>
              <a:pathLst>
                <a:path w="1052829" h="394335">
                  <a:moveTo>
                    <a:pt x="0" y="0"/>
                  </a:moveTo>
                  <a:lnTo>
                    <a:pt x="1052553" y="0"/>
                  </a:lnTo>
                  <a:lnTo>
                    <a:pt x="1052553" y="393993"/>
                  </a:lnTo>
                  <a:lnTo>
                    <a:pt x="0" y="393993"/>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47" name="object 72"/>
            <p:cNvSpPr/>
            <p:nvPr/>
          </p:nvSpPr>
          <p:spPr>
            <a:xfrm>
              <a:off x="7961676" y="4166452"/>
              <a:ext cx="1052830" cy="394335"/>
            </a:xfrm>
            <a:custGeom>
              <a:avLst/>
              <a:gdLst/>
              <a:ahLst/>
              <a:cxnLst/>
              <a:rect l="l" t="t" r="r" b="b"/>
              <a:pathLst>
                <a:path w="1052829"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48" name="object 74"/>
            <p:cNvSpPr/>
            <p:nvPr/>
          </p:nvSpPr>
          <p:spPr>
            <a:xfrm>
              <a:off x="6830075" y="4166452"/>
              <a:ext cx="1052830" cy="394335"/>
            </a:xfrm>
            <a:custGeom>
              <a:avLst/>
              <a:gdLst/>
              <a:ahLst/>
              <a:cxnLst/>
              <a:rect l="l" t="t" r="r" b="b"/>
              <a:pathLst>
                <a:path w="1052829" h="394335">
                  <a:moveTo>
                    <a:pt x="0" y="0"/>
                  </a:moveTo>
                  <a:lnTo>
                    <a:pt x="1052553" y="0"/>
                  </a:lnTo>
                  <a:lnTo>
                    <a:pt x="1052553" y="393993"/>
                  </a:lnTo>
                  <a:lnTo>
                    <a:pt x="0" y="393993"/>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49" name="object 75"/>
            <p:cNvSpPr/>
            <p:nvPr/>
          </p:nvSpPr>
          <p:spPr>
            <a:xfrm>
              <a:off x="6830075" y="4166452"/>
              <a:ext cx="1052830" cy="394335"/>
            </a:xfrm>
            <a:custGeom>
              <a:avLst/>
              <a:gdLst/>
              <a:ahLst/>
              <a:cxnLst/>
              <a:rect l="l" t="t" r="r" b="b"/>
              <a:pathLst>
                <a:path w="1052829"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50" name="object 78"/>
            <p:cNvSpPr/>
            <p:nvPr/>
          </p:nvSpPr>
          <p:spPr>
            <a:xfrm>
              <a:off x="3076408" y="1716584"/>
              <a:ext cx="1621790" cy="474345"/>
            </a:xfrm>
            <a:custGeom>
              <a:avLst/>
              <a:gdLst/>
              <a:ahLst/>
              <a:cxnLst/>
              <a:rect l="l" t="t" r="r" b="b"/>
              <a:pathLst>
                <a:path w="1621789" h="474344">
                  <a:moveTo>
                    <a:pt x="1621589" y="0"/>
                  </a:moveTo>
                  <a:lnTo>
                    <a:pt x="0" y="473976"/>
                  </a:lnTo>
                </a:path>
              </a:pathLst>
            </a:custGeom>
            <a:ln w="38099">
              <a:solidFill>
                <a:srgbClr val="AAC46C"/>
              </a:solidFill>
            </a:ln>
          </p:spPr>
          <p:txBody>
            <a:bodyPr wrap="square" lIns="0" tIns="0" rIns="0" bIns="0" rtlCol="0"/>
            <a:lstStyle/>
            <a:p>
              <a:endParaRPr sz="1000" b="1">
                <a:solidFill>
                  <a:prstClr val="black"/>
                </a:solidFill>
              </a:endParaRPr>
            </a:p>
          </p:txBody>
        </p:sp>
        <p:sp>
          <p:nvSpPr>
            <p:cNvPr id="251" name="object 79"/>
            <p:cNvSpPr/>
            <p:nvPr/>
          </p:nvSpPr>
          <p:spPr>
            <a:xfrm>
              <a:off x="3040118" y="2075561"/>
              <a:ext cx="183515" cy="165735"/>
            </a:xfrm>
            <a:custGeom>
              <a:avLst/>
              <a:gdLst/>
              <a:ahLst/>
              <a:cxnLst/>
              <a:rect l="l" t="t" r="r" b="b"/>
              <a:pathLst>
                <a:path w="183514" h="165735">
                  <a:moveTo>
                    <a:pt x="129387" y="0"/>
                  </a:moveTo>
                  <a:lnTo>
                    <a:pt x="117749" y="2442"/>
                  </a:lnTo>
                  <a:lnTo>
                    <a:pt x="113463" y="5834"/>
                  </a:lnTo>
                  <a:lnTo>
                    <a:pt x="0" y="125606"/>
                  </a:lnTo>
                  <a:lnTo>
                    <a:pt x="160107" y="165417"/>
                  </a:lnTo>
                  <a:lnTo>
                    <a:pt x="172587" y="164273"/>
                  </a:lnTo>
                  <a:lnTo>
                    <a:pt x="181551" y="155832"/>
                  </a:lnTo>
                  <a:lnTo>
                    <a:pt x="183191" y="151527"/>
                  </a:lnTo>
                  <a:lnTo>
                    <a:pt x="182047" y="139047"/>
                  </a:lnTo>
                  <a:lnTo>
                    <a:pt x="173606" y="130082"/>
                  </a:lnTo>
                  <a:lnTo>
                    <a:pt x="169301" y="128442"/>
                  </a:lnTo>
                  <a:lnTo>
                    <a:pt x="72577" y="104392"/>
                  </a:lnTo>
                  <a:lnTo>
                    <a:pt x="141122" y="32037"/>
                  </a:lnTo>
                  <a:lnTo>
                    <a:pt x="146228" y="21030"/>
                  </a:lnTo>
                  <a:lnTo>
                    <a:pt x="143786" y="9392"/>
                  </a:lnTo>
                  <a:lnTo>
                    <a:pt x="140394" y="5105"/>
                  </a:lnTo>
                  <a:lnTo>
                    <a:pt x="129387" y="0"/>
                  </a:lnTo>
                  <a:close/>
                </a:path>
              </a:pathLst>
            </a:custGeom>
            <a:solidFill>
              <a:srgbClr val="AAC46C"/>
            </a:solidFill>
          </p:spPr>
          <p:txBody>
            <a:bodyPr wrap="square" lIns="0" tIns="0" rIns="0" bIns="0" rtlCol="0"/>
            <a:lstStyle/>
            <a:p>
              <a:endParaRPr sz="1000" b="1">
                <a:solidFill>
                  <a:prstClr val="black"/>
                </a:solidFill>
              </a:endParaRPr>
            </a:p>
          </p:txBody>
        </p:sp>
        <p:sp>
          <p:nvSpPr>
            <p:cNvPr id="252" name="object 81"/>
            <p:cNvSpPr/>
            <p:nvPr/>
          </p:nvSpPr>
          <p:spPr>
            <a:xfrm>
              <a:off x="4697998" y="1716584"/>
              <a:ext cx="1680845" cy="474345"/>
            </a:xfrm>
            <a:custGeom>
              <a:avLst/>
              <a:gdLst/>
              <a:ahLst/>
              <a:cxnLst/>
              <a:rect l="l" t="t" r="r" b="b"/>
              <a:pathLst>
                <a:path w="1680845" h="474344">
                  <a:moveTo>
                    <a:pt x="0" y="0"/>
                  </a:moveTo>
                  <a:lnTo>
                    <a:pt x="1680493" y="473925"/>
                  </a:lnTo>
                </a:path>
              </a:pathLst>
            </a:custGeom>
            <a:ln w="38099">
              <a:solidFill>
                <a:srgbClr val="CD665F"/>
              </a:solidFill>
            </a:ln>
          </p:spPr>
          <p:txBody>
            <a:bodyPr wrap="square" lIns="0" tIns="0" rIns="0" bIns="0" rtlCol="0"/>
            <a:lstStyle/>
            <a:p>
              <a:endParaRPr sz="1000" b="1">
                <a:solidFill>
                  <a:prstClr val="black"/>
                </a:solidFill>
              </a:endParaRPr>
            </a:p>
          </p:txBody>
        </p:sp>
        <p:sp>
          <p:nvSpPr>
            <p:cNvPr id="253" name="object 82"/>
            <p:cNvSpPr/>
            <p:nvPr/>
          </p:nvSpPr>
          <p:spPr>
            <a:xfrm>
              <a:off x="6231940" y="2076396"/>
              <a:ext cx="183515" cy="165735"/>
            </a:xfrm>
            <a:custGeom>
              <a:avLst/>
              <a:gdLst/>
              <a:ahLst/>
              <a:cxnLst/>
              <a:rect l="l" t="t" r="r" b="b"/>
              <a:pathLst>
                <a:path w="183514" h="165735">
                  <a:moveTo>
                    <a:pt x="52383" y="0"/>
                  </a:moveTo>
                  <a:lnTo>
                    <a:pt x="41407" y="5212"/>
                  </a:lnTo>
                  <a:lnTo>
                    <a:pt x="38075" y="9496"/>
                  </a:lnTo>
                  <a:lnTo>
                    <a:pt x="35721" y="21172"/>
                  </a:lnTo>
                  <a:lnTo>
                    <a:pt x="40933" y="32148"/>
                  </a:lnTo>
                  <a:lnTo>
                    <a:pt x="110161" y="103850"/>
                  </a:lnTo>
                  <a:lnTo>
                    <a:pt x="13671" y="128817"/>
                  </a:lnTo>
                  <a:lnTo>
                    <a:pt x="9317" y="130533"/>
                  </a:lnTo>
                  <a:lnTo>
                    <a:pt x="1011" y="139575"/>
                  </a:lnTo>
                  <a:lnTo>
                    <a:pt x="0" y="152033"/>
                  </a:lnTo>
                  <a:lnTo>
                    <a:pt x="1715" y="156386"/>
                  </a:lnTo>
                  <a:lnTo>
                    <a:pt x="10757" y="164692"/>
                  </a:lnTo>
                  <a:lnTo>
                    <a:pt x="23215" y="165703"/>
                  </a:lnTo>
                  <a:lnTo>
                    <a:pt x="182938" y="124375"/>
                  </a:lnTo>
                  <a:lnTo>
                    <a:pt x="68342" y="5684"/>
                  </a:lnTo>
                  <a:lnTo>
                    <a:pt x="64059" y="2354"/>
                  </a:lnTo>
                  <a:lnTo>
                    <a:pt x="52383" y="0"/>
                  </a:lnTo>
                  <a:close/>
                </a:path>
              </a:pathLst>
            </a:custGeom>
            <a:solidFill>
              <a:srgbClr val="CD665F"/>
            </a:solidFill>
          </p:spPr>
          <p:txBody>
            <a:bodyPr wrap="square" lIns="0" tIns="0" rIns="0" bIns="0" rtlCol="0"/>
            <a:lstStyle/>
            <a:p>
              <a:endParaRPr sz="1000" b="1">
                <a:solidFill>
                  <a:prstClr val="black"/>
                </a:solidFill>
              </a:endParaRPr>
            </a:p>
          </p:txBody>
        </p:sp>
        <p:sp>
          <p:nvSpPr>
            <p:cNvPr id="254" name="object 84"/>
            <p:cNvSpPr/>
            <p:nvPr/>
          </p:nvSpPr>
          <p:spPr>
            <a:xfrm>
              <a:off x="6414861" y="2595161"/>
              <a:ext cx="829310" cy="556260"/>
            </a:xfrm>
            <a:custGeom>
              <a:avLst/>
              <a:gdLst/>
              <a:ahLst/>
              <a:cxnLst/>
              <a:rect l="l" t="t" r="r" b="b"/>
              <a:pathLst>
                <a:path w="829309" h="556260">
                  <a:moveTo>
                    <a:pt x="0" y="0"/>
                  </a:moveTo>
                  <a:lnTo>
                    <a:pt x="829025" y="555997"/>
                  </a:lnTo>
                </a:path>
              </a:pathLst>
            </a:custGeom>
            <a:ln w="38099">
              <a:solidFill>
                <a:srgbClr val="CD665F"/>
              </a:solidFill>
            </a:ln>
          </p:spPr>
          <p:txBody>
            <a:bodyPr wrap="square" lIns="0" tIns="0" rIns="0" bIns="0" rtlCol="0"/>
            <a:lstStyle/>
            <a:p>
              <a:endParaRPr sz="1000" b="1">
                <a:solidFill>
                  <a:prstClr val="black"/>
                </a:solidFill>
              </a:endParaRPr>
            </a:p>
          </p:txBody>
        </p:sp>
        <p:sp>
          <p:nvSpPr>
            <p:cNvPr id="255" name="object 85"/>
            <p:cNvSpPr/>
            <p:nvPr/>
          </p:nvSpPr>
          <p:spPr>
            <a:xfrm>
              <a:off x="7092808" y="3013415"/>
              <a:ext cx="182880" cy="159385"/>
            </a:xfrm>
            <a:custGeom>
              <a:avLst/>
              <a:gdLst/>
              <a:ahLst/>
              <a:cxnLst/>
              <a:rect l="l" t="t" r="r" b="b"/>
              <a:pathLst>
                <a:path w="182879" h="159385">
                  <a:moveTo>
                    <a:pt x="20206" y="110441"/>
                  </a:moveTo>
                  <a:lnTo>
                    <a:pt x="17492" y="110462"/>
                  </a:lnTo>
                  <a:lnTo>
                    <a:pt x="5483" y="116042"/>
                  </a:lnTo>
                  <a:lnTo>
                    <a:pt x="0" y="128260"/>
                  </a:lnTo>
                  <a:lnTo>
                    <a:pt x="20" y="130973"/>
                  </a:lnTo>
                  <a:lnTo>
                    <a:pt x="5601" y="142983"/>
                  </a:lnTo>
                  <a:lnTo>
                    <a:pt x="17819" y="148466"/>
                  </a:lnTo>
                  <a:lnTo>
                    <a:pt x="182477" y="158802"/>
                  </a:lnTo>
                  <a:lnTo>
                    <a:pt x="162030" y="116685"/>
                  </a:lnTo>
                  <a:lnTo>
                    <a:pt x="119678" y="116685"/>
                  </a:lnTo>
                  <a:lnTo>
                    <a:pt x="20206" y="110441"/>
                  </a:lnTo>
                  <a:close/>
                </a:path>
                <a:path w="182879" h="159385">
                  <a:moveTo>
                    <a:pt x="96904" y="0"/>
                  </a:moveTo>
                  <a:lnTo>
                    <a:pt x="84968" y="1566"/>
                  </a:lnTo>
                  <a:lnTo>
                    <a:pt x="80291" y="4768"/>
                  </a:lnTo>
                  <a:lnTo>
                    <a:pt x="74583" y="15087"/>
                  </a:lnTo>
                  <a:lnTo>
                    <a:pt x="76150" y="27023"/>
                  </a:lnTo>
                  <a:lnTo>
                    <a:pt x="119678" y="116685"/>
                  </a:lnTo>
                  <a:lnTo>
                    <a:pt x="162030" y="116685"/>
                  </a:lnTo>
                  <a:lnTo>
                    <a:pt x="110425" y="10385"/>
                  </a:lnTo>
                  <a:lnTo>
                    <a:pt x="107223" y="5708"/>
                  </a:lnTo>
                  <a:lnTo>
                    <a:pt x="96904" y="0"/>
                  </a:lnTo>
                  <a:close/>
                </a:path>
              </a:pathLst>
            </a:custGeom>
            <a:solidFill>
              <a:srgbClr val="CD665F"/>
            </a:solidFill>
          </p:spPr>
          <p:txBody>
            <a:bodyPr wrap="square" lIns="0" tIns="0" rIns="0" bIns="0" rtlCol="0"/>
            <a:lstStyle/>
            <a:p>
              <a:endParaRPr sz="1000" b="1">
                <a:solidFill>
                  <a:prstClr val="black"/>
                </a:solidFill>
              </a:endParaRPr>
            </a:p>
          </p:txBody>
        </p:sp>
        <p:sp>
          <p:nvSpPr>
            <p:cNvPr id="256" name="object 87"/>
            <p:cNvSpPr/>
            <p:nvPr/>
          </p:nvSpPr>
          <p:spPr>
            <a:xfrm>
              <a:off x="5654988" y="2595161"/>
              <a:ext cx="760095" cy="555625"/>
            </a:xfrm>
            <a:custGeom>
              <a:avLst/>
              <a:gdLst/>
              <a:ahLst/>
              <a:cxnLst/>
              <a:rect l="l" t="t" r="r" b="b"/>
              <a:pathLst>
                <a:path w="760095" h="555625">
                  <a:moveTo>
                    <a:pt x="759872" y="0"/>
                  </a:moveTo>
                  <a:lnTo>
                    <a:pt x="0" y="555141"/>
                  </a:lnTo>
                </a:path>
              </a:pathLst>
            </a:custGeom>
            <a:ln w="38099">
              <a:solidFill>
                <a:srgbClr val="AAC46C"/>
              </a:solidFill>
            </a:ln>
          </p:spPr>
          <p:txBody>
            <a:bodyPr wrap="square" lIns="0" tIns="0" rIns="0" bIns="0" rtlCol="0"/>
            <a:lstStyle/>
            <a:p>
              <a:endParaRPr sz="1000" b="1">
                <a:solidFill>
                  <a:prstClr val="black"/>
                </a:solidFill>
              </a:endParaRPr>
            </a:p>
          </p:txBody>
        </p:sp>
        <p:sp>
          <p:nvSpPr>
            <p:cNvPr id="257" name="object 88"/>
            <p:cNvSpPr/>
            <p:nvPr/>
          </p:nvSpPr>
          <p:spPr>
            <a:xfrm>
              <a:off x="5624460" y="3010507"/>
              <a:ext cx="181610" cy="162560"/>
            </a:xfrm>
            <a:custGeom>
              <a:avLst/>
              <a:gdLst/>
              <a:ahLst/>
              <a:cxnLst/>
              <a:rect l="l" t="t" r="r" b="b"/>
              <a:pathLst>
                <a:path w="181610" h="162560">
                  <a:moveTo>
                    <a:pt x="79064" y="0"/>
                  </a:moveTo>
                  <a:lnTo>
                    <a:pt x="68961" y="6200"/>
                  </a:lnTo>
                  <a:lnTo>
                    <a:pt x="66032" y="10906"/>
                  </a:lnTo>
                  <a:lnTo>
                    <a:pt x="0" y="162098"/>
                  </a:lnTo>
                  <a:lnTo>
                    <a:pt x="164110" y="145155"/>
                  </a:lnTo>
                  <a:lnTo>
                    <a:pt x="175929" y="139364"/>
                  </a:lnTo>
                  <a:lnTo>
                    <a:pt x="181164" y="127475"/>
                  </a:lnTo>
                  <a:lnTo>
                    <a:pt x="181103" y="124249"/>
                  </a:lnTo>
                  <a:lnTo>
                    <a:pt x="177792" y="117492"/>
                  </a:lnTo>
                  <a:lnTo>
                    <a:pt x="61056" y="117492"/>
                  </a:lnTo>
                  <a:lnTo>
                    <a:pt x="100947" y="26155"/>
                  </a:lnTo>
                  <a:lnTo>
                    <a:pt x="102019" y="14105"/>
                  </a:lnTo>
                  <a:lnTo>
                    <a:pt x="95819" y="4002"/>
                  </a:lnTo>
                  <a:lnTo>
                    <a:pt x="91113" y="1072"/>
                  </a:lnTo>
                  <a:lnTo>
                    <a:pt x="79064" y="0"/>
                  </a:lnTo>
                  <a:close/>
                </a:path>
                <a:path w="181610" h="162560">
                  <a:moveTo>
                    <a:pt x="163423" y="107194"/>
                  </a:moveTo>
                  <a:lnTo>
                    <a:pt x="160197" y="107255"/>
                  </a:lnTo>
                  <a:lnTo>
                    <a:pt x="61056" y="117492"/>
                  </a:lnTo>
                  <a:lnTo>
                    <a:pt x="177792" y="117492"/>
                  </a:lnTo>
                  <a:lnTo>
                    <a:pt x="175313" y="112430"/>
                  </a:lnTo>
                  <a:lnTo>
                    <a:pt x="163423" y="107194"/>
                  </a:lnTo>
                  <a:close/>
                </a:path>
              </a:pathLst>
            </a:custGeom>
            <a:solidFill>
              <a:srgbClr val="AAC46C"/>
            </a:solidFill>
          </p:spPr>
          <p:txBody>
            <a:bodyPr wrap="square" lIns="0" tIns="0" rIns="0" bIns="0" rtlCol="0"/>
            <a:lstStyle/>
            <a:p>
              <a:endParaRPr sz="1000" b="1">
                <a:solidFill>
                  <a:prstClr val="black"/>
                </a:solidFill>
              </a:endParaRPr>
            </a:p>
          </p:txBody>
        </p:sp>
        <p:sp>
          <p:nvSpPr>
            <p:cNvPr id="258" name="object 90"/>
            <p:cNvSpPr/>
            <p:nvPr/>
          </p:nvSpPr>
          <p:spPr>
            <a:xfrm>
              <a:off x="2290450" y="2595161"/>
              <a:ext cx="749935" cy="553085"/>
            </a:xfrm>
            <a:custGeom>
              <a:avLst/>
              <a:gdLst/>
              <a:ahLst/>
              <a:cxnLst/>
              <a:rect l="l" t="t" r="r" b="b"/>
              <a:pathLst>
                <a:path w="749935" h="553085">
                  <a:moveTo>
                    <a:pt x="749668" y="0"/>
                  </a:moveTo>
                  <a:lnTo>
                    <a:pt x="0" y="552974"/>
                  </a:lnTo>
                </a:path>
              </a:pathLst>
            </a:custGeom>
            <a:ln w="38099">
              <a:solidFill>
                <a:srgbClr val="AAC46C"/>
              </a:solidFill>
            </a:ln>
          </p:spPr>
          <p:txBody>
            <a:bodyPr wrap="square" lIns="0" tIns="0" rIns="0" bIns="0" rtlCol="0"/>
            <a:lstStyle/>
            <a:p>
              <a:endParaRPr sz="1000" b="1">
                <a:solidFill>
                  <a:prstClr val="black"/>
                </a:solidFill>
              </a:endParaRPr>
            </a:p>
          </p:txBody>
        </p:sp>
        <p:sp>
          <p:nvSpPr>
            <p:cNvPr id="259" name="object 91"/>
            <p:cNvSpPr/>
            <p:nvPr/>
          </p:nvSpPr>
          <p:spPr>
            <a:xfrm>
              <a:off x="2260024" y="3008121"/>
              <a:ext cx="181610" cy="162560"/>
            </a:xfrm>
            <a:custGeom>
              <a:avLst/>
              <a:gdLst/>
              <a:ahLst/>
              <a:cxnLst/>
              <a:rect l="l" t="t" r="r" b="b"/>
              <a:pathLst>
                <a:path w="181610" h="162560">
                  <a:moveTo>
                    <a:pt x="78312" y="0"/>
                  </a:moveTo>
                  <a:lnTo>
                    <a:pt x="68235" y="6257"/>
                  </a:lnTo>
                  <a:lnTo>
                    <a:pt x="65337" y="10963"/>
                  </a:lnTo>
                  <a:lnTo>
                    <a:pt x="0" y="162456"/>
                  </a:lnTo>
                  <a:lnTo>
                    <a:pt x="164030" y="144761"/>
                  </a:lnTo>
                  <a:lnTo>
                    <a:pt x="175805" y="138935"/>
                  </a:lnTo>
                  <a:lnTo>
                    <a:pt x="181000" y="127058"/>
                  </a:lnTo>
                  <a:lnTo>
                    <a:pt x="180928" y="123778"/>
                  </a:lnTo>
                  <a:lnTo>
                    <a:pt x="177857" y="117570"/>
                  </a:lnTo>
                  <a:lnTo>
                    <a:pt x="60850" y="117570"/>
                  </a:lnTo>
                  <a:lnTo>
                    <a:pt x="100322" y="26052"/>
                  </a:lnTo>
                  <a:lnTo>
                    <a:pt x="101337" y="13989"/>
                  </a:lnTo>
                  <a:lnTo>
                    <a:pt x="95080" y="3912"/>
                  </a:lnTo>
                  <a:lnTo>
                    <a:pt x="90374" y="1015"/>
                  </a:lnTo>
                  <a:lnTo>
                    <a:pt x="78312" y="0"/>
                  </a:lnTo>
                  <a:close/>
                </a:path>
                <a:path w="181610" h="162560">
                  <a:moveTo>
                    <a:pt x="163226" y="106808"/>
                  </a:moveTo>
                  <a:lnTo>
                    <a:pt x="159945" y="106881"/>
                  </a:lnTo>
                  <a:lnTo>
                    <a:pt x="60850" y="117570"/>
                  </a:lnTo>
                  <a:lnTo>
                    <a:pt x="177857" y="117570"/>
                  </a:lnTo>
                  <a:lnTo>
                    <a:pt x="175103" y="112004"/>
                  </a:lnTo>
                  <a:lnTo>
                    <a:pt x="163226" y="106808"/>
                  </a:lnTo>
                  <a:close/>
                </a:path>
              </a:pathLst>
            </a:custGeom>
            <a:solidFill>
              <a:srgbClr val="AAC46C"/>
            </a:solidFill>
          </p:spPr>
          <p:txBody>
            <a:bodyPr wrap="square" lIns="0" tIns="0" rIns="0" bIns="0" rtlCol="0"/>
            <a:lstStyle/>
            <a:p>
              <a:endParaRPr sz="1000" b="1">
                <a:solidFill>
                  <a:prstClr val="black"/>
                </a:solidFill>
              </a:endParaRPr>
            </a:p>
          </p:txBody>
        </p:sp>
        <p:sp>
          <p:nvSpPr>
            <p:cNvPr id="260" name="object 93"/>
            <p:cNvSpPr/>
            <p:nvPr/>
          </p:nvSpPr>
          <p:spPr>
            <a:xfrm>
              <a:off x="3040118" y="2595161"/>
              <a:ext cx="795655" cy="554355"/>
            </a:xfrm>
            <a:custGeom>
              <a:avLst/>
              <a:gdLst/>
              <a:ahLst/>
              <a:cxnLst/>
              <a:rect l="l" t="t" r="r" b="b"/>
              <a:pathLst>
                <a:path w="795654" h="554354">
                  <a:moveTo>
                    <a:pt x="0" y="0"/>
                  </a:moveTo>
                  <a:lnTo>
                    <a:pt x="795269" y="553861"/>
                  </a:lnTo>
                </a:path>
              </a:pathLst>
            </a:custGeom>
            <a:ln w="38099">
              <a:solidFill>
                <a:srgbClr val="CD665F"/>
              </a:solidFill>
            </a:ln>
          </p:spPr>
          <p:txBody>
            <a:bodyPr wrap="square" lIns="0" tIns="0" rIns="0" bIns="0" rtlCol="0"/>
            <a:lstStyle/>
            <a:p>
              <a:endParaRPr sz="1000" b="1">
                <a:solidFill>
                  <a:prstClr val="black"/>
                </a:solidFill>
              </a:endParaRPr>
            </a:p>
          </p:txBody>
        </p:sp>
        <p:sp>
          <p:nvSpPr>
            <p:cNvPr id="261" name="object 94"/>
            <p:cNvSpPr/>
            <p:nvPr/>
          </p:nvSpPr>
          <p:spPr>
            <a:xfrm>
              <a:off x="3684488" y="3010353"/>
              <a:ext cx="182245" cy="160655"/>
            </a:xfrm>
            <a:custGeom>
              <a:avLst/>
              <a:gdLst/>
              <a:ahLst/>
              <a:cxnLst/>
              <a:rect l="l" t="t" r="r" b="b"/>
              <a:pathLst>
                <a:path w="182245" h="160654">
                  <a:moveTo>
                    <a:pt x="17582" y="109060"/>
                  </a:moveTo>
                  <a:lnTo>
                    <a:pt x="5629" y="114490"/>
                  </a:lnTo>
                  <a:lnTo>
                    <a:pt x="11" y="126532"/>
                  </a:lnTo>
                  <a:lnTo>
                    <a:pt x="0" y="129478"/>
                  </a:lnTo>
                  <a:lnTo>
                    <a:pt x="5430" y="141431"/>
                  </a:lnTo>
                  <a:lnTo>
                    <a:pt x="17472" y="147048"/>
                  </a:lnTo>
                  <a:lnTo>
                    <a:pt x="181923" y="160276"/>
                  </a:lnTo>
                  <a:lnTo>
                    <a:pt x="161874" y="117062"/>
                  </a:lnTo>
                  <a:lnTo>
                    <a:pt x="119875" y="117062"/>
                  </a:lnTo>
                  <a:lnTo>
                    <a:pt x="20526" y="109071"/>
                  </a:lnTo>
                  <a:lnTo>
                    <a:pt x="17582" y="109060"/>
                  </a:lnTo>
                  <a:close/>
                </a:path>
                <a:path w="182245" h="160654">
                  <a:moveTo>
                    <a:pt x="99177" y="0"/>
                  </a:moveTo>
                  <a:lnTo>
                    <a:pt x="87191" y="1352"/>
                  </a:lnTo>
                  <a:lnTo>
                    <a:pt x="82498" y="4437"/>
                  </a:lnTo>
                  <a:lnTo>
                    <a:pt x="76576" y="14663"/>
                  </a:lnTo>
                  <a:lnTo>
                    <a:pt x="77928" y="26649"/>
                  </a:lnTo>
                  <a:lnTo>
                    <a:pt x="119875" y="117062"/>
                  </a:lnTo>
                  <a:lnTo>
                    <a:pt x="161874" y="117062"/>
                  </a:lnTo>
                  <a:lnTo>
                    <a:pt x="112490" y="10616"/>
                  </a:lnTo>
                  <a:lnTo>
                    <a:pt x="109404" y="5921"/>
                  </a:lnTo>
                  <a:lnTo>
                    <a:pt x="99177" y="0"/>
                  </a:lnTo>
                  <a:close/>
                </a:path>
              </a:pathLst>
            </a:custGeom>
            <a:solidFill>
              <a:srgbClr val="CD665F"/>
            </a:solidFill>
          </p:spPr>
          <p:txBody>
            <a:bodyPr wrap="square" lIns="0" tIns="0" rIns="0" bIns="0" rtlCol="0"/>
            <a:lstStyle/>
            <a:p>
              <a:endParaRPr sz="1000" b="1">
                <a:solidFill>
                  <a:prstClr val="black"/>
                </a:solidFill>
              </a:endParaRPr>
            </a:p>
          </p:txBody>
        </p:sp>
        <p:sp>
          <p:nvSpPr>
            <p:cNvPr id="262" name="object 96"/>
            <p:cNvSpPr/>
            <p:nvPr/>
          </p:nvSpPr>
          <p:spPr>
            <a:xfrm>
              <a:off x="3866042" y="3564571"/>
              <a:ext cx="136525" cy="565150"/>
            </a:xfrm>
            <a:custGeom>
              <a:avLst/>
              <a:gdLst/>
              <a:ahLst/>
              <a:cxnLst/>
              <a:rect l="l" t="t" r="r" b="b"/>
              <a:pathLst>
                <a:path w="136525" h="565150">
                  <a:moveTo>
                    <a:pt x="0" y="0"/>
                  </a:moveTo>
                  <a:lnTo>
                    <a:pt x="136383" y="564911"/>
                  </a:lnTo>
                </a:path>
              </a:pathLst>
            </a:custGeom>
            <a:ln w="38099">
              <a:solidFill>
                <a:srgbClr val="CD665F"/>
              </a:solidFill>
            </a:ln>
          </p:spPr>
          <p:txBody>
            <a:bodyPr wrap="square" lIns="0" tIns="0" rIns="0" bIns="0" rtlCol="0"/>
            <a:lstStyle/>
            <a:p>
              <a:endParaRPr sz="1000" b="1">
                <a:solidFill>
                  <a:prstClr val="black"/>
                </a:solidFill>
              </a:endParaRPr>
            </a:p>
          </p:txBody>
        </p:sp>
        <p:sp>
          <p:nvSpPr>
            <p:cNvPr id="263" name="object 97"/>
            <p:cNvSpPr/>
            <p:nvPr/>
          </p:nvSpPr>
          <p:spPr>
            <a:xfrm>
              <a:off x="3891865" y="3983682"/>
              <a:ext cx="167640" cy="182880"/>
            </a:xfrm>
            <a:custGeom>
              <a:avLst/>
              <a:gdLst/>
              <a:ahLst/>
              <a:cxnLst/>
              <a:rect l="l" t="t" r="r" b="b"/>
              <a:pathLst>
                <a:path w="167639" h="182879">
                  <a:moveTo>
                    <a:pt x="16716" y="31417"/>
                  </a:moveTo>
                  <a:lnTo>
                    <a:pt x="5730" y="36597"/>
                  </a:lnTo>
                  <a:lnTo>
                    <a:pt x="2380" y="40882"/>
                  </a:lnTo>
                  <a:lnTo>
                    <a:pt x="0" y="52546"/>
                  </a:lnTo>
                  <a:lnTo>
                    <a:pt x="5180" y="63532"/>
                  </a:lnTo>
                  <a:lnTo>
                    <a:pt x="119433" y="182552"/>
                  </a:lnTo>
                  <a:lnTo>
                    <a:pt x="141461" y="109049"/>
                  </a:lnTo>
                  <a:lnTo>
                    <a:pt x="101687" y="109049"/>
                  </a:lnTo>
                  <a:lnTo>
                    <a:pt x="32665" y="37147"/>
                  </a:lnTo>
                  <a:lnTo>
                    <a:pt x="28381" y="33797"/>
                  </a:lnTo>
                  <a:lnTo>
                    <a:pt x="16716" y="31417"/>
                  </a:lnTo>
                  <a:close/>
                </a:path>
                <a:path w="167639" h="182879">
                  <a:moveTo>
                    <a:pt x="149139" y="0"/>
                  </a:moveTo>
                  <a:lnTo>
                    <a:pt x="137511" y="3517"/>
                  </a:lnTo>
                  <a:lnTo>
                    <a:pt x="130300" y="13576"/>
                  </a:lnTo>
                  <a:lnTo>
                    <a:pt x="101687" y="109049"/>
                  </a:lnTo>
                  <a:lnTo>
                    <a:pt x="141461" y="109049"/>
                  </a:lnTo>
                  <a:lnTo>
                    <a:pt x="166796" y="24514"/>
                  </a:lnTo>
                  <a:lnTo>
                    <a:pt x="167594" y="19635"/>
                  </a:lnTo>
                  <a:lnTo>
                    <a:pt x="164076" y="8007"/>
                  </a:lnTo>
                  <a:lnTo>
                    <a:pt x="154017" y="797"/>
                  </a:lnTo>
                  <a:lnTo>
                    <a:pt x="149139" y="0"/>
                  </a:lnTo>
                  <a:close/>
                </a:path>
              </a:pathLst>
            </a:custGeom>
            <a:solidFill>
              <a:srgbClr val="CD665F"/>
            </a:solidFill>
          </p:spPr>
          <p:txBody>
            <a:bodyPr wrap="square" lIns="0" tIns="0" rIns="0" bIns="0" rtlCol="0"/>
            <a:lstStyle/>
            <a:p>
              <a:endParaRPr sz="1000" b="1">
                <a:solidFill>
                  <a:prstClr val="black"/>
                </a:solidFill>
              </a:endParaRPr>
            </a:p>
          </p:txBody>
        </p:sp>
        <p:sp>
          <p:nvSpPr>
            <p:cNvPr id="264" name="object 102"/>
            <p:cNvSpPr/>
            <p:nvPr/>
          </p:nvSpPr>
          <p:spPr>
            <a:xfrm>
              <a:off x="696612" y="3571542"/>
              <a:ext cx="1346451" cy="584214"/>
            </a:xfrm>
            <a:custGeom>
              <a:avLst/>
              <a:gdLst/>
              <a:ahLst/>
              <a:cxnLst/>
              <a:rect l="l" t="t" r="r" b="b"/>
              <a:pathLst>
                <a:path w="1564005" h="591185">
                  <a:moveTo>
                    <a:pt x="1563412" y="0"/>
                  </a:moveTo>
                  <a:lnTo>
                    <a:pt x="0" y="590723"/>
                  </a:lnTo>
                </a:path>
              </a:pathLst>
            </a:custGeom>
            <a:ln w="38099">
              <a:solidFill>
                <a:srgbClr val="AAC46C"/>
              </a:solidFill>
            </a:ln>
          </p:spPr>
          <p:txBody>
            <a:bodyPr wrap="square" lIns="0" tIns="0" rIns="0" bIns="0" rtlCol="0"/>
            <a:lstStyle/>
            <a:p>
              <a:endParaRPr sz="1000" b="1">
                <a:solidFill>
                  <a:prstClr val="black"/>
                </a:solidFill>
              </a:endParaRPr>
            </a:p>
          </p:txBody>
        </p:sp>
        <p:sp>
          <p:nvSpPr>
            <p:cNvPr id="265" name="object 103"/>
            <p:cNvSpPr/>
            <p:nvPr/>
          </p:nvSpPr>
          <p:spPr>
            <a:xfrm>
              <a:off x="661244" y="4033488"/>
              <a:ext cx="184785" cy="162560"/>
            </a:xfrm>
            <a:custGeom>
              <a:avLst/>
              <a:gdLst/>
              <a:ahLst/>
              <a:cxnLst/>
              <a:rect l="l" t="t" r="r" b="b"/>
              <a:pathLst>
                <a:path w="184784" h="162560">
                  <a:moveTo>
                    <a:pt x="119476" y="0"/>
                  </a:moveTo>
                  <a:lnTo>
                    <a:pt x="108143" y="3187"/>
                  </a:lnTo>
                  <a:lnTo>
                    <a:pt x="103927" y="7036"/>
                  </a:lnTo>
                  <a:lnTo>
                    <a:pt x="0" y="135170"/>
                  </a:lnTo>
                  <a:lnTo>
                    <a:pt x="162692" y="162564"/>
                  </a:lnTo>
                  <a:lnTo>
                    <a:pt x="175334" y="160303"/>
                  </a:lnTo>
                  <a:lnTo>
                    <a:pt x="183596" y="150729"/>
                  </a:lnTo>
                  <a:lnTo>
                    <a:pt x="184641" y="146942"/>
                  </a:lnTo>
                  <a:lnTo>
                    <a:pt x="182380" y="134299"/>
                  </a:lnTo>
                  <a:lnTo>
                    <a:pt x="172806" y="126037"/>
                  </a:lnTo>
                  <a:lnTo>
                    <a:pt x="169018" y="124992"/>
                  </a:lnTo>
                  <a:lnTo>
                    <a:pt x="70733" y="108444"/>
                  </a:lnTo>
                  <a:lnTo>
                    <a:pt x="133517" y="31036"/>
                  </a:lnTo>
                  <a:lnTo>
                    <a:pt x="137758" y="19790"/>
                  </a:lnTo>
                  <a:lnTo>
                    <a:pt x="134571" y="8457"/>
                  </a:lnTo>
                  <a:lnTo>
                    <a:pt x="130722" y="4241"/>
                  </a:lnTo>
                  <a:lnTo>
                    <a:pt x="119476" y="0"/>
                  </a:lnTo>
                  <a:close/>
                </a:path>
              </a:pathLst>
            </a:custGeom>
            <a:solidFill>
              <a:srgbClr val="AAC46C"/>
            </a:solidFill>
          </p:spPr>
          <p:txBody>
            <a:bodyPr wrap="square" lIns="0" tIns="0" rIns="0" bIns="0" rtlCol="0"/>
            <a:lstStyle/>
            <a:p>
              <a:endParaRPr sz="1000" b="1">
                <a:solidFill>
                  <a:prstClr val="black"/>
                </a:solidFill>
              </a:endParaRPr>
            </a:p>
          </p:txBody>
        </p:sp>
        <p:sp>
          <p:nvSpPr>
            <p:cNvPr id="266" name="object 105"/>
            <p:cNvSpPr/>
            <p:nvPr/>
          </p:nvSpPr>
          <p:spPr>
            <a:xfrm>
              <a:off x="1802050" y="3564571"/>
              <a:ext cx="458470" cy="574675"/>
            </a:xfrm>
            <a:custGeom>
              <a:avLst/>
              <a:gdLst/>
              <a:ahLst/>
              <a:cxnLst/>
              <a:rect l="l" t="t" r="r" b="b"/>
              <a:pathLst>
                <a:path w="458469" h="574675">
                  <a:moveTo>
                    <a:pt x="457974" y="0"/>
                  </a:moveTo>
                  <a:lnTo>
                    <a:pt x="0" y="574523"/>
                  </a:lnTo>
                </a:path>
              </a:pathLst>
            </a:custGeom>
            <a:ln w="38099">
              <a:solidFill>
                <a:srgbClr val="CD665F"/>
              </a:solidFill>
            </a:ln>
          </p:spPr>
          <p:txBody>
            <a:bodyPr wrap="square" lIns="0" tIns="0" rIns="0" bIns="0" rtlCol="0"/>
            <a:lstStyle/>
            <a:p>
              <a:endParaRPr sz="1000" b="1">
                <a:solidFill>
                  <a:prstClr val="black"/>
                </a:solidFill>
              </a:endParaRPr>
            </a:p>
          </p:txBody>
        </p:sp>
        <p:sp>
          <p:nvSpPr>
            <p:cNvPr id="267" name="object 106"/>
            <p:cNvSpPr/>
            <p:nvPr/>
          </p:nvSpPr>
          <p:spPr>
            <a:xfrm>
              <a:off x="1778483" y="3989305"/>
              <a:ext cx="166370" cy="179705"/>
            </a:xfrm>
            <a:custGeom>
              <a:avLst/>
              <a:gdLst/>
              <a:ahLst/>
              <a:cxnLst/>
              <a:rect l="l" t="t" r="r" b="b"/>
              <a:pathLst>
                <a:path w="166369" h="179704">
                  <a:moveTo>
                    <a:pt x="45426" y="0"/>
                  </a:moveTo>
                  <a:lnTo>
                    <a:pt x="32744" y="2594"/>
                  </a:lnTo>
                  <a:lnTo>
                    <a:pt x="24710" y="12503"/>
                  </a:lnTo>
                  <a:lnTo>
                    <a:pt x="23825" y="16099"/>
                  </a:lnTo>
                  <a:lnTo>
                    <a:pt x="0" y="179353"/>
                  </a:lnTo>
                  <a:lnTo>
                    <a:pt x="152565" y="120225"/>
                  </a:lnTo>
                  <a:lnTo>
                    <a:pt x="47132" y="120225"/>
                  </a:lnTo>
                  <a:lnTo>
                    <a:pt x="61526" y="21601"/>
                  </a:lnTo>
                  <a:lnTo>
                    <a:pt x="58932" y="8919"/>
                  </a:lnTo>
                  <a:lnTo>
                    <a:pt x="49023" y="885"/>
                  </a:lnTo>
                  <a:lnTo>
                    <a:pt x="45426" y="0"/>
                  </a:lnTo>
                  <a:close/>
                </a:path>
                <a:path w="166369" h="179704">
                  <a:moveTo>
                    <a:pt x="145298" y="82988"/>
                  </a:moveTo>
                  <a:lnTo>
                    <a:pt x="140065" y="84208"/>
                  </a:lnTo>
                  <a:lnTo>
                    <a:pt x="47132" y="120225"/>
                  </a:lnTo>
                  <a:lnTo>
                    <a:pt x="152565" y="120225"/>
                  </a:lnTo>
                  <a:lnTo>
                    <a:pt x="153833" y="119734"/>
                  </a:lnTo>
                  <a:lnTo>
                    <a:pt x="163186" y="111937"/>
                  </a:lnTo>
                  <a:lnTo>
                    <a:pt x="165933" y="100320"/>
                  </a:lnTo>
                  <a:lnTo>
                    <a:pt x="164712" y="95087"/>
                  </a:lnTo>
                  <a:lnTo>
                    <a:pt x="156915" y="85735"/>
                  </a:lnTo>
                  <a:lnTo>
                    <a:pt x="145298" y="82988"/>
                  </a:lnTo>
                  <a:close/>
                </a:path>
              </a:pathLst>
            </a:custGeom>
            <a:solidFill>
              <a:srgbClr val="CD665F"/>
            </a:solidFill>
          </p:spPr>
          <p:txBody>
            <a:bodyPr wrap="square" lIns="0" tIns="0" rIns="0" bIns="0" rtlCol="0"/>
            <a:lstStyle/>
            <a:p>
              <a:endParaRPr sz="1000" b="1">
                <a:solidFill>
                  <a:prstClr val="black"/>
                </a:solidFill>
              </a:endParaRPr>
            </a:p>
          </p:txBody>
        </p:sp>
        <p:sp>
          <p:nvSpPr>
            <p:cNvPr id="268" name="object 108"/>
            <p:cNvSpPr/>
            <p:nvPr/>
          </p:nvSpPr>
          <p:spPr>
            <a:xfrm>
              <a:off x="5161324" y="3566599"/>
              <a:ext cx="463550" cy="572770"/>
            </a:xfrm>
            <a:custGeom>
              <a:avLst/>
              <a:gdLst/>
              <a:ahLst/>
              <a:cxnLst/>
              <a:rect l="l" t="t" r="r" b="b"/>
              <a:pathLst>
                <a:path w="463550" h="572770">
                  <a:moveTo>
                    <a:pt x="463135" y="0"/>
                  </a:moveTo>
                  <a:lnTo>
                    <a:pt x="0" y="572662"/>
                  </a:lnTo>
                </a:path>
              </a:pathLst>
            </a:custGeom>
            <a:ln w="38099">
              <a:solidFill>
                <a:srgbClr val="AAC46C"/>
              </a:solidFill>
            </a:ln>
          </p:spPr>
          <p:txBody>
            <a:bodyPr wrap="square" lIns="0" tIns="0" rIns="0" bIns="0" rtlCol="0"/>
            <a:lstStyle/>
            <a:p>
              <a:endParaRPr sz="1000" b="1">
                <a:solidFill>
                  <a:prstClr val="black"/>
                </a:solidFill>
              </a:endParaRPr>
            </a:p>
          </p:txBody>
        </p:sp>
        <p:sp>
          <p:nvSpPr>
            <p:cNvPr id="269" name="object 109"/>
            <p:cNvSpPr/>
            <p:nvPr/>
          </p:nvSpPr>
          <p:spPr>
            <a:xfrm>
              <a:off x="5137549" y="3989630"/>
              <a:ext cx="167005" cy="179070"/>
            </a:xfrm>
            <a:custGeom>
              <a:avLst/>
              <a:gdLst/>
              <a:ahLst/>
              <a:cxnLst/>
              <a:rect l="l" t="t" r="r" b="b"/>
              <a:pathLst>
                <a:path w="167004" h="179070">
                  <a:moveTo>
                    <a:pt x="46691" y="0"/>
                  </a:moveTo>
                  <a:lnTo>
                    <a:pt x="34021" y="2485"/>
                  </a:lnTo>
                  <a:lnTo>
                    <a:pt x="25912" y="12286"/>
                  </a:lnTo>
                  <a:lnTo>
                    <a:pt x="24977" y="15946"/>
                  </a:lnTo>
                  <a:lnTo>
                    <a:pt x="0" y="179028"/>
                  </a:lnTo>
                  <a:lnTo>
                    <a:pt x="154250" y="120496"/>
                  </a:lnTo>
                  <a:lnTo>
                    <a:pt x="154568" y="120234"/>
                  </a:lnTo>
                  <a:lnTo>
                    <a:pt x="47548" y="120234"/>
                  </a:lnTo>
                  <a:lnTo>
                    <a:pt x="62637" y="21714"/>
                  </a:lnTo>
                  <a:lnTo>
                    <a:pt x="60152" y="9044"/>
                  </a:lnTo>
                  <a:lnTo>
                    <a:pt x="50351" y="935"/>
                  </a:lnTo>
                  <a:lnTo>
                    <a:pt x="46691" y="0"/>
                  </a:lnTo>
                  <a:close/>
                </a:path>
                <a:path w="167004" h="179070">
                  <a:moveTo>
                    <a:pt x="145942" y="83693"/>
                  </a:moveTo>
                  <a:lnTo>
                    <a:pt x="140733" y="84874"/>
                  </a:lnTo>
                  <a:lnTo>
                    <a:pt x="47548" y="120234"/>
                  </a:lnTo>
                  <a:lnTo>
                    <a:pt x="154568" y="120234"/>
                  </a:lnTo>
                  <a:lnTo>
                    <a:pt x="163666" y="112751"/>
                  </a:lnTo>
                  <a:lnTo>
                    <a:pt x="166484" y="101135"/>
                  </a:lnTo>
                  <a:lnTo>
                    <a:pt x="165303" y="95926"/>
                  </a:lnTo>
                  <a:lnTo>
                    <a:pt x="157559" y="86511"/>
                  </a:lnTo>
                  <a:lnTo>
                    <a:pt x="145942" y="83693"/>
                  </a:lnTo>
                  <a:close/>
                </a:path>
              </a:pathLst>
            </a:custGeom>
            <a:solidFill>
              <a:srgbClr val="AAC46C"/>
            </a:solidFill>
          </p:spPr>
          <p:txBody>
            <a:bodyPr wrap="square" lIns="0" tIns="0" rIns="0" bIns="0" rtlCol="0"/>
            <a:lstStyle/>
            <a:p>
              <a:endParaRPr sz="1000" b="1">
                <a:solidFill>
                  <a:prstClr val="black"/>
                </a:solidFill>
              </a:endParaRPr>
            </a:p>
          </p:txBody>
        </p:sp>
        <p:sp>
          <p:nvSpPr>
            <p:cNvPr id="270" name="object 111"/>
            <p:cNvSpPr/>
            <p:nvPr/>
          </p:nvSpPr>
          <p:spPr>
            <a:xfrm>
              <a:off x="5624460" y="3566599"/>
              <a:ext cx="603250" cy="575945"/>
            </a:xfrm>
            <a:custGeom>
              <a:avLst/>
              <a:gdLst/>
              <a:ahLst/>
              <a:cxnLst/>
              <a:rect l="l" t="t" r="r" b="b"/>
              <a:pathLst>
                <a:path w="603250" h="575945">
                  <a:moveTo>
                    <a:pt x="0" y="0"/>
                  </a:moveTo>
                  <a:lnTo>
                    <a:pt x="602890" y="575555"/>
                  </a:lnTo>
                </a:path>
              </a:pathLst>
            </a:custGeom>
            <a:ln w="38099">
              <a:solidFill>
                <a:srgbClr val="CD665F"/>
              </a:solidFill>
            </a:ln>
          </p:spPr>
          <p:txBody>
            <a:bodyPr wrap="square" lIns="0" tIns="0" rIns="0" bIns="0" rtlCol="0"/>
            <a:lstStyle/>
            <a:p>
              <a:endParaRPr sz="1000" b="1">
                <a:solidFill>
                  <a:prstClr val="black"/>
                </a:solidFill>
              </a:endParaRPr>
            </a:p>
          </p:txBody>
        </p:sp>
        <p:sp>
          <p:nvSpPr>
            <p:cNvPr id="271" name="object 112"/>
            <p:cNvSpPr/>
            <p:nvPr/>
          </p:nvSpPr>
          <p:spPr>
            <a:xfrm>
              <a:off x="6079582" y="3996696"/>
              <a:ext cx="175260" cy="172085"/>
            </a:xfrm>
            <a:custGeom>
              <a:avLst/>
              <a:gdLst/>
              <a:ahLst/>
              <a:cxnLst/>
              <a:rect l="l" t="t" r="r" b="b"/>
              <a:pathLst>
                <a:path w="175260" h="172085">
                  <a:moveTo>
                    <a:pt x="18973" y="95705"/>
                  </a:moveTo>
                  <a:lnTo>
                    <a:pt x="7307" y="99760"/>
                  </a:lnTo>
                  <a:lnTo>
                    <a:pt x="524" y="110338"/>
                  </a:lnTo>
                  <a:lnTo>
                    <a:pt x="0" y="114840"/>
                  </a:lnTo>
                  <a:lnTo>
                    <a:pt x="4056" y="126506"/>
                  </a:lnTo>
                  <a:lnTo>
                    <a:pt x="14635" y="133289"/>
                  </a:lnTo>
                  <a:lnTo>
                    <a:pt x="175116" y="171565"/>
                  </a:lnTo>
                  <a:lnTo>
                    <a:pt x="160072" y="119352"/>
                  </a:lnTo>
                  <a:lnTo>
                    <a:pt x="120423" y="119352"/>
                  </a:lnTo>
                  <a:lnTo>
                    <a:pt x="23474" y="96229"/>
                  </a:lnTo>
                  <a:lnTo>
                    <a:pt x="18973" y="95705"/>
                  </a:lnTo>
                  <a:close/>
                </a:path>
                <a:path w="175260" h="172085">
                  <a:moveTo>
                    <a:pt x="105861" y="0"/>
                  </a:moveTo>
                  <a:lnTo>
                    <a:pt x="101388" y="1932"/>
                  </a:lnTo>
                  <a:lnTo>
                    <a:pt x="93464" y="11186"/>
                  </a:lnTo>
                  <a:lnTo>
                    <a:pt x="92830" y="23578"/>
                  </a:lnTo>
                  <a:lnTo>
                    <a:pt x="120423" y="119352"/>
                  </a:lnTo>
                  <a:lnTo>
                    <a:pt x="160072" y="119352"/>
                  </a:lnTo>
                  <a:lnTo>
                    <a:pt x="129440" y="13031"/>
                  </a:lnTo>
                  <a:lnTo>
                    <a:pt x="127507" y="8557"/>
                  </a:lnTo>
                  <a:lnTo>
                    <a:pt x="118253" y="634"/>
                  </a:lnTo>
                  <a:lnTo>
                    <a:pt x="105861" y="0"/>
                  </a:lnTo>
                  <a:close/>
                </a:path>
              </a:pathLst>
            </a:custGeom>
            <a:solidFill>
              <a:srgbClr val="CD665F"/>
            </a:solidFill>
          </p:spPr>
          <p:txBody>
            <a:bodyPr wrap="square" lIns="0" tIns="0" rIns="0" bIns="0" rtlCol="0"/>
            <a:lstStyle/>
            <a:p>
              <a:endParaRPr sz="1000" b="1">
                <a:solidFill>
                  <a:prstClr val="black"/>
                </a:solidFill>
              </a:endParaRPr>
            </a:p>
          </p:txBody>
        </p:sp>
        <p:sp>
          <p:nvSpPr>
            <p:cNvPr id="272" name="object 114"/>
            <p:cNvSpPr/>
            <p:nvPr/>
          </p:nvSpPr>
          <p:spPr>
            <a:xfrm>
              <a:off x="7275400" y="3566599"/>
              <a:ext cx="76200" cy="562610"/>
            </a:xfrm>
            <a:custGeom>
              <a:avLst/>
              <a:gdLst/>
              <a:ahLst/>
              <a:cxnLst/>
              <a:rect l="l" t="t" r="r" b="b"/>
              <a:pathLst>
                <a:path w="76200" h="562610">
                  <a:moveTo>
                    <a:pt x="0" y="0"/>
                  </a:moveTo>
                  <a:lnTo>
                    <a:pt x="75906" y="562607"/>
                  </a:lnTo>
                </a:path>
              </a:pathLst>
            </a:custGeom>
            <a:ln w="38099">
              <a:solidFill>
                <a:srgbClr val="AAC46C"/>
              </a:solidFill>
            </a:ln>
          </p:spPr>
          <p:txBody>
            <a:bodyPr wrap="square" lIns="0" tIns="0" rIns="0" bIns="0" rtlCol="0"/>
            <a:lstStyle/>
            <a:p>
              <a:endParaRPr sz="1000" b="1">
                <a:solidFill>
                  <a:prstClr val="black"/>
                </a:solidFill>
              </a:endParaRPr>
            </a:p>
          </p:txBody>
        </p:sp>
        <p:sp>
          <p:nvSpPr>
            <p:cNvPr id="404" name="object 115"/>
            <p:cNvSpPr/>
            <p:nvPr/>
          </p:nvSpPr>
          <p:spPr>
            <a:xfrm>
              <a:off x="7250901" y="3988068"/>
              <a:ext cx="170180" cy="179070"/>
            </a:xfrm>
            <a:custGeom>
              <a:avLst/>
              <a:gdLst/>
              <a:ahLst/>
              <a:cxnLst/>
              <a:rect l="l" t="t" r="r" b="b"/>
              <a:pathLst>
                <a:path w="170179" h="179070">
                  <a:moveTo>
                    <a:pt x="18640" y="17732"/>
                  </a:moveTo>
                  <a:lnTo>
                    <a:pt x="7333" y="21754"/>
                  </a:lnTo>
                  <a:lnTo>
                    <a:pt x="3381" y="25929"/>
                  </a:lnTo>
                  <a:lnTo>
                    <a:pt x="0" y="37185"/>
                  </a:lnTo>
                  <a:lnTo>
                    <a:pt x="4022" y="48491"/>
                  </a:lnTo>
                  <a:lnTo>
                    <a:pt x="105461" y="178605"/>
                  </a:lnTo>
                  <a:lnTo>
                    <a:pt x="136611" y="103669"/>
                  </a:lnTo>
                  <a:lnTo>
                    <a:pt x="95350" y="103669"/>
                  </a:lnTo>
                  <a:lnTo>
                    <a:pt x="34070" y="25066"/>
                  </a:lnTo>
                  <a:lnTo>
                    <a:pt x="29895" y="21113"/>
                  </a:lnTo>
                  <a:lnTo>
                    <a:pt x="18640" y="17732"/>
                  </a:lnTo>
                  <a:close/>
                </a:path>
                <a:path w="170179" h="179070">
                  <a:moveTo>
                    <a:pt x="153206" y="0"/>
                  </a:moveTo>
                  <a:lnTo>
                    <a:pt x="141585" y="2500"/>
                  </a:lnTo>
                  <a:lnTo>
                    <a:pt x="133608" y="11636"/>
                  </a:lnTo>
                  <a:lnTo>
                    <a:pt x="95350" y="103669"/>
                  </a:lnTo>
                  <a:lnTo>
                    <a:pt x="136611" y="103669"/>
                  </a:lnTo>
                  <a:lnTo>
                    <a:pt x="168789" y="26261"/>
                  </a:lnTo>
                  <a:lnTo>
                    <a:pt x="170148" y="20956"/>
                  </a:lnTo>
                  <a:lnTo>
                    <a:pt x="167646" y="9335"/>
                  </a:lnTo>
                  <a:lnTo>
                    <a:pt x="158511" y="1358"/>
                  </a:lnTo>
                  <a:lnTo>
                    <a:pt x="153206" y="0"/>
                  </a:lnTo>
                  <a:close/>
                </a:path>
              </a:pathLst>
            </a:custGeom>
            <a:solidFill>
              <a:srgbClr val="AAC46C"/>
            </a:solidFill>
          </p:spPr>
          <p:txBody>
            <a:bodyPr wrap="square" lIns="0" tIns="0" rIns="0" bIns="0" rtlCol="0"/>
            <a:lstStyle/>
            <a:p>
              <a:endParaRPr sz="1000" b="1">
                <a:solidFill>
                  <a:prstClr val="black"/>
                </a:solidFill>
              </a:endParaRPr>
            </a:p>
          </p:txBody>
        </p:sp>
        <p:sp>
          <p:nvSpPr>
            <p:cNvPr id="405" name="object 117"/>
            <p:cNvSpPr/>
            <p:nvPr/>
          </p:nvSpPr>
          <p:spPr>
            <a:xfrm>
              <a:off x="7275400" y="3566599"/>
              <a:ext cx="1179195" cy="583565"/>
            </a:xfrm>
            <a:custGeom>
              <a:avLst/>
              <a:gdLst/>
              <a:ahLst/>
              <a:cxnLst/>
              <a:rect l="l" t="t" r="r" b="b"/>
              <a:pathLst>
                <a:path w="1179195" h="583564">
                  <a:moveTo>
                    <a:pt x="0" y="0"/>
                  </a:moveTo>
                  <a:lnTo>
                    <a:pt x="1178963" y="583309"/>
                  </a:lnTo>
                </a:path>
              </a:pathLst>
            </a:custGeom>
            <a:ln w="38099">
              <a:solidFill>
                <a:srgbClr val="CD665F"/>
              </a:solidFill>
            </a:ln>
          </p:spPr>
          <p:txBody>
            <a:bodyPr wrap="square" lIns="0" tIns="0" rIns="0" bIns="0" rtlCol="0"/>
            <a:lstStyle/>
            <a:p>
              <a:endParaRPr sz="1000" b="1">
                <a:solidFill>
                  <a:prstClr val="black"/>
                </a:solidFill>
              </a:endParaRPr>
            </a:p>
          </p:txBody>
        </p:sp>
        <p:sp>
          <p:nvSpPr>
            <p:cNvPr id="406" name="object 118"/>
            <p:cNvSpPr/>
            <p:nvPr/>
          </p:nvSpPr>
          <p:spPr>
            <a:xfrm>
              <a:off x="8303345" y="4020439"/>
              <a:ext cx="185420" cy="158115"/>
            </a:xfrm>
            <a:custGeom>
              <a:avLst/>
              <a:gdLst/>
              <a:ahLst/>
              <a:cxnLst/>
              <a:rect l="l" t="t" r="r" b="b"/>
              <a:pathLst>
                <a:path w="185420" h="158114">
                  <a:moveTo>
                    <a:pt x="79196" y="0"/>
                  </a:moveTo>
                  <a:lnTo>
                    <a:pt x="67649" y="3121"/>
                  </a:lnTo>
                  <a:lnTo>
                    <a:pt x="63328" y="7035"/>
                  </a:lnTo>
                  <a:lnTo>
                    <a:pt x="59118" y="17965"/>
                  </a:lnTo>
                  <a:lnTo>
                    <a:pt x="62240" y="29513"/>
                  </a:lnTo>
                  <a:lnTo>
                    <a:pt x="117133" y="112703"/>
                  </a:lnTo>
                  <a:lnTo>
                    <a:pt x="17698" y="119537"/>
                  </a:lnTo>
                  <a:lnTo>
                    <a:pt x="14934" y="119930"/>
                  </a:lnTo>
                  <a:lnTo>
                    <a:pt x="3813" y="127047"/>
                  </a:lnTo>
                  <a:lnTo>
                    <a:pt x="0" y="139848"/>
                  </a:lnTo>
                  <a:lnTo>
                    <a:pt x="393" y="142615"/>
                  </a:lnTo>
                  <a:lnTo>
                    <a:pt x="7512" y="153735"/>
                  </a:lnTo>
                  <a:lnTo>
                    <a:pt x="20312" y="157547"/>
                  </a:lnTo>
                  <a:lnTo>
                    <a:pt x="184905" y="146235"/>
                  </a:lnTo>
                  <a:lnTo>
                    <a:pt x="94040" y="8529"/>
                  </a:lnTo>
                  <a:lnTo>
                    <a:pt x="90127" y="4209"/>
                  </a:lnTo>
                  <a:lnTo>
                    <a:pt x="79196" y="0"/>
                  </a:lnTo>
                  <a:close/>
                </a:path>
              </a:pathLst>
            </a:custGeom>
            <a:solidFill>
              <a:srgbClr val="CD665F"/>
            </a:solidFill>
          </p:spPr>
          <p:txBody>
            <a:bodyPr wrap="square" lIns="0" tIns="0" rIns="0" bIns="0" rtlCol="0"/>
            <a:lstStyle/>
            <a:p>
              <a:endParaRPr sz="1000" b="1">
                <a:solidFill>
                  <a:prstClr val="black"/>
                </a:solidFill>
              </a:endParaRPr>
            </a:p>
          </p:txBody>
        </p:sp>
        <p:sp>
          <p:nvSpPr>
            <p:cNvPr id="407" name="object 37"/>
            <p:cNvSpPr txBox="1"/>
            <p:nvPr/>
          </p:nvSpPr>
          <p:spPr>
            <a:xfrm>
              <a:off x="3683000" y="3231203"/>
              <a:ext cx="736602" cy="208960"/>
            </a:xfrm>
            <a:prstGeom prst="rect">
              <a:avLst/>
            </a:prstGeom>
          </p:spPr>
          <p:txBody>
            <a:bodyPr vert="horz" wrap="square" lIns="0" tIns="0" rIns="0" bIns="0" rtlCol="0">
              <a:spAutoFit/>
            </a:bodyPr>
            <a:lstStyle/>
            <a:p>
              <a:pPr marL="12700"/>
              <a:r>
                <a:rPr lang="en-US" sz="1050" b="1" spc="-10" dirty="0">
                  <a:solidFill>
                    <a:srgbClr val="FFFFFF"/>
                  </a:solidFill>
                  <a:cs typeface="Calibri"/>
                </a:rPr>
                <a:t>6 ?</a:t>
              </a:r>
              <a:endParaRPr sz="1050" b="1" dirty="0">
                <a:solidFill>
                  <a:prstClr val="black"/>
                </a:solidFill>
                <a:cs typeface="Calibri"/>
              </a:endParaRPr>
            </a:p>
          </p:txBody>
        </p:sp>
        <p:sp>
          <p:nvSpPr>
            <p:cNvPr id="408" name="object 37"/>
            <p:cNvSpPr txBox="1"/>
            <p:nvPr/>
          </p:nvSpPr>
          <p:spPr>
            <a:xfrm>
              <a:off x="6248400" y="2237626"/>
              <a:ext cx="736602" cy="208960"/>
            </a:xfrm>
            <a:prstGeom prst="rect">
              <a:avLst/>
            </a:prstGeom>
          </p:spPr>
          <p:txBody>
            <a:bodyPr vert="horz" wrap="square" lIns="0" tIns="0" rIns="0" bIns="0" rtlCol="0">
              <a:spAutoFit/>
            </a:bodyPr>
            <a:lstStyle/>
            <a:p>
              <a:pPr marL="12700"/>
              <a:r>
                <a:rPr lang="en-US" sz="1050" b="1" spc="-10" dirty="0">
                  <a:solidFill>
                    <a:srgbClr val="FFFFFF"/>
                  </a:solidFill>
                  <a:cs typeface="Calibri"/>
                </a:rPr>
                <a:t>12 ?</a:t>
              </a:r>
              <a:endParaRPr sz="1050" b="1" dirty="0">
                <a:solidFill>
                  <a:prstClr val="black"/>
                </a:solidFill>
                <a:cs typeface="Calibri"/>
              </a:endParaRPr>
            </a:p>
          </p:txBody>
        </p:sp>
        <p:sp>
          <p:nvSpPr>
            <p:cNvPr id="409" name="object 37"/>
            <p:cNvSpPr txBox="1"/>
            <p:nvPr/>
          </p:nvSpPr>
          <p:spPr>
            <a:xfrm>
              <a:off x="5486399" y="3231203"/>
              <a:ext cx="736602" cy="208960"/>
            </a:xfrm>
            <a:prstGeom prst="rect">
              <a:avLst/>
            </a:prstGeom>
          </p:spPr>
          <p:txBody>
            <a:bodyPr vert="horz" wrap="square" lIns="0" tIns="0" rIns="0" bIns="0" rtlCol="0">
              <a:spAutoFit/>
            </a:bodyPr>
            <a:lstStyle/>
            <a:p>
              <a:pPr marL="12700"/>
              <a:r>
                <a:rPr lang="en-US" sz="1050" b="1" spc="-10" dirty="0">
                  <a:solidFill>
                    <a:srgbClr val="FFFFFF"/>
                  </a:solidFill>
                  <a:cs typeface="Calibri"/>
                </a:rPr>
                <a:t>10 ?</a:t>
              </a:r>
              <a:endParaRPr sz="1050" b="1" dirty="0">
                <a:solidFill>
                  <a:prstClr val="black"/>
                </a:solidFill>
                <a:cs typeface="Calibri"/>
              </a:endParaRPr>
            </a:p>
          </p:txBody>
        </p:sp>
        <p:sp>
          <p:nvSpPr>
            <p:cNvPr id="410" name="object 37"/>
            <p:cNvSpPr txBox="1"/>
            <p:nvPr/>
          </p:nvSpPr>
          <p:spPr>
            <a:xfrm>
              <a:off x="7035800" y="3228226"/>
              <a:ext cx="736602" cy="208960"/>
            </a:xfrm>
            <a:prstGeom prst="rect">
              <a:avLst/>
            </a:prstGeom>
          </p:spPr>
          <p:txBody>
            <a:bodyPr vert="horz" wrap="square" lIns="0" tIns="0" rIns="0" bIns="0" rtlCol="0">
              <a:spAutoFit/>
            </a:bodyPr>
            <a:lstStyle/>
            <a:p>
              <a:pPr marL="12700"/>
              <a:r>
                <a:rPr lang="en-US" sz="1050" b="1" spc="-10" dirty="0">
                  <a:solidFill>
                    <a:srgbClr val="FFFFFF"/>
                  </a:solidFill>
                  <a:cs typeface="Calibri"/>
                </a:rPr>
                <a:t>14 ?</a:t>
              </a:r>
              <a:endParaRPr sz="1050" b="1" dirty="0">
                <a:solidFill>
                  <a:prstClr val="black"/>
                </a:solidFill>
                <a:cs typeface="Calibri"/>
              </a:endParaRPr>
            </a:p>
          </p:txBody>
        </p:sp>
        <p:sp>
          <p:nvSpPr>
            <p:cNvPr id="411" name="object 58"/>
            <p:cNvSpPr txBox="1"/>
            <p:nvPr/>
          </p:nvSpPr>
          <p:spPr>
            <a:xfrm>
              <a:off x="2750184" y="4278841"/>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5</a:t>
              </a:r>
              <a:endParaRPr sz="1050" b="1" dirty="0">
                <a:solidFill>
                  <a:prstClr val="black"/>
                </a:solidFill>
                <a:cs typeface="Calibri"/>
              </a:endParaRPr>
            </a:p>
          </p:txBody>
        </p:sp>
        <p:sp>
          <p:nvSpPr>
            <p:cNvPr id="412" name="object 58"/>
            <p:cNvSpPr txBox="1"/>
            <p:nvPr/>
          </p:nvSpPr>
          <p:spPr>
            <a:xfrm>
              <a:off x="3816984" y="4261558"/>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7</a:t>
              </a:r>
              <a:endParaRPr sz="1050" b="1" dirty="0">
                <a:solidFill>
                  <a:prstClr val="black"/>
                </a:solidFill>
                <a:cs typeface="Calibri"/>
              </a:endParaRPr>
            </a:p>
          </p:txBody>
        </p:sp>
        <p:sp>
          <p:nvSpPr>
            <p:cNvPr id="413" name="object 58"/>
            <p:cNvSpPr txBox="1"/>
            <p:nvPr/>
          </p:nvSpPr>
          <p:spPr>
            <a:xfrm>
              <a:off x="4963297" y="4268901"/>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9</a:t>
              </a:r>
              <a:endParaRPr sz="1050" b="1" dirty="0">
                <a:solidFill>
                  <a:prstClr val="black"/>
                </a:solidFill>
                <a:cs typeface="Calibri"/>
              </a:endParaRPr>
            </a:p>
          </p:txBody>
        </p:sp>
        <p:sp>
          <p:nvSpPr>
            <p:cNvPr id="414" name="object 58"/>
            <p:cNvSpPr txBox="1"/>
            <p:nvPr/>
          </p:nvSpPr>
          <p:spPr>
            <a:xfrm>
              <a:off x="6102985" y="4242397"/>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11</a:t>
              </a:r>
              <a:endParaRPr sz="1050" b="1" dirty="0">
                <a:solidFill>
                  <a:prstClr val="black"/>
                </a:solidFill>
                <a:cs typeface="Calibri"/>
              </a:endParaRPr>
            </a:p>
          </p:txBody>
        </p:sp>
        <p:sp>
          <p:nvSpPr>
            <p:cNvPr id="415" name="object 58"/>
            <p:cNvSpPr txBox="1"/>
            <p:nvPr/>
          </p:nvSpPr>
          <p:spPr>
            <a:xfrm>
              <a:off x="7169785" y="4285637"/>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13</a:t>
              </a:r>
              <a:endParaRPr sz="1050" b="1" dirty="0">
                <a:solidFill>
                  <a:prstClr val="black"/>
                </a:solidFill>
                <a:cs typeface="Calibri"/>
              </a:endParaRPr>
            </a:p>
          </p:txBody>
        </p:sp>
        <p:sp>
          <p:nvSpPr>
            <p:cNvPr id="416" name="object 58"/>
            <p:cNvSpPr txBox="1"/>
            <p:nvPr/>
          </p:nvSpPr>
          <p:spPr>
            <a:xfrm>
              <a:off x="8229600" y="4298004"/>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15</a:t>
              </a:r>
              <a:endParaRPr sz="1050" b="1" dirty="0">
                <a:solidFill>
                  <a:prstClr val="black"/>
                </a:solidFill>
                <a:cs typeface="Calibri"/>
              </a:endParaRPr>
            </a:p>
          </p:txBody>
        </p:sp>
        <p:sp>
          <p:nvSpPr>
            <p:cNvPr id="417" name="文本框 131"/>
            <p:cNvSpPr txBox="1"/>
            <p:nvPr/>
          </p:nvSpPr>
          <p:spPr>
            <a:xfrm>
              <a:off x="3425059" y="1672781"/>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18" name="文本框 132"/>
            <p:cNvSpPr txBox="1"/>
            <p:nvPr/>
          </p:nvSpPr>
          <p:spPr>
            <a:xfrm>
              <a:off x="2057400" y="2697803"/>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19" name="文本框 133"/>
            <p:cNvSpPr txBox="1"/>
            <p:nvPr/>
          </p:nvSpPr>
          <p:spPr>
            <a:xfrm>
              <a:off x="990600" y="3623871"/>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20" name="文本框 134"/>
            <p:cNvSpPr txBox="1"/>
            <p:nvPr/>
          </p:nvSpPr>
          <p:spPr>
            <a:xfrm>
              <a:off x="2887718" y="3700071"/>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21" name="文本框 135"/>
            <p:cNvSpPr txBox="1"/>
            <p:nvPr/>
          </p:nvSpPr>
          <p:spPr>
            <a:xfrm>
              <a:off x="5021318" y="3688402"/>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22" name="文本框 136"/>
            <p:cNvSpPr txBox="1"/>
            <p:nvPr/>
          </p:nvSpPr>
          <p:spPr>
            <a:xfrm>
              <a:off x="6934200" y="3633811"/>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23" name="文本框 137"/>
            <p:cNvSpPr txBox="1"/>
            <p:nvPr/>
          </p:nvSpPr>
          <p:spPr>
            <a:xfrm>
              <a:off x="5358642" y="2700882"/>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24" name="文本框 138"/>
            <p:cNvSpPr txBox="1"/>
            <p:nvPr/>
          </p:nvSpPr>
          <p:spPr>
            <a:xfrm>
              <a:off x="5650094" y="1641709"/>
              <a:ext cx="769882" cy="319580"/>
            </a:xfrm>
            <a:prstGeom prst="rect">
              <a:avLst/>
            </a:prstGeom>
            <a:noFill/>
          </p:spPr>
          <p:txBody>
            <a:bodyPr wrap="square" rtlCol="0">
              <a:spAutoFit/>
            </a:bodyPr>
            <a:lstStyle/>
            <a:p>
              <a:r>
                <a:rPr lang="en-US" altLang="zh-CN" sz="1000" b="1" dirty="0">
                  <a:solidFill>
                    <a:prstClr val="black"/>
                  </a:solidFill>
                </a:rPr>
                <a:t>&gt;</a:t>
              </a:r>
              <a:endParaRPr lang="zh-CN" altLang="en-US" sz="1000" b="1" dirty="0">
                <a:solidFill>
                  <a:prstClr val="black"/>
                </a:solidFill>
              </a:endParaRPr>
            </a:p>
          </p:txBody>
        </p:sp>
        <p:sp>
          <p:nvSpPr>
            <p:cNvPr id="425" name="文本框 139"/>
            <p:cNvSpPr txBox="1"/>
            <p:nvPr/>
          </p:nvSpPr>
          <p:spPr>
            <a:xfrm>
              <a:off x="7073167" y="2641021"/>
              <a:ext cx="769882" cy="319580"/>
            </a:xfrm>
            <a:prstGeom prst="rect">
              <a:avLst/>
            </a:prstGeom>
            <a:noFill/>
          </p:spPr>
          <p:txBody>
            <a:bodyPr wrap="square" rtlCol="0">
              <a:spAutoFit/>
            </a:bodyPr>
            <a:lstStyle/>
            <a:p>
              <a:r>
                <a:rPr lang="en-US" altLang="zh-CN" sz="1000" b="1" dirty="0">
                  <a:solidFill>
                    <a:prstClr val="black"/>
                  </a:solidFill>
                </a:rPr>
                <a:t>&gt;</a:t>
              </a:r>
              <a:endParaRPr lang="zh-CN" altLang="en-US" sz="1000" b="1" dirty="0">
                <a:solidFill>
                  <a:prstClr val="black"/>
                </a:solidFill>
              </a:endParaRPr>
            </a:p>
          </p:txBody>
        </p:sp>
        <p:sp>
          <p:nvSpPr>
            <p:cNvPr id="426" name="文本框 140"/>
            <p:cNvSpPr txBox="1"/>
            <p:nvPr/>
          </p:nvSpPr>
          <p:spPr>
            <a:xfrm>
              <a:off x="7961676" y="3560504"/>
              <a:ext cx="769882" cy="319580"/>
            </a:xfrm>
            <a:prstGeom prst="rect">
              <a:avLst/>
            </a:prstGeom>
            <a:noFill/>
          </p:spPr>
          <p:txBody>
            <a:bodyPr wrap="square" rtlCol="0">
              <a:spAutoFit/>
            </a:bodyPr>
            <a:lstStyle/>
            <a:p>
              <a:r>
                <a:rPr lang="en-US" altLang="zh-CN" sz="1000" b="1" dirty="0">
                  <a:solidFill>
                    <a:prstClr val="black"/>
                  </a:solidFill>
                </a:rPr>
                <a:t>&gt;</a:t>
              </a:r>
              <a:endParaRPr lang="zh-CN" altLang="en-US" sz="1000" b="1" dirty="0">
                <a:solidFill>
                  <a:prstClr val="black"/>
                </a:solidFill>
              </a:endParaRPr>
            </a:p>
          </p:txBody>
        </p:sp>
        <p:sp>
          <p:nvSpPr>
            <p:cNvPr id="427" name="文本框 154"/>
            <p:cNvSpPr txBox="1"/>
            <p:nvPr/>
          </p:nvSpPr>
          <p:spPr>
            <a:xfrm>
              <a:off x="3626845" y="2630781"/>
              <a:ext cx="769882" cy="319580"/>
            </a:xfrm>
            <a:prstGeom prst="rect">
              <a:avLst/>
            </a:prstGeom>
            <a:noFill/>
          </p:spPr>
          <p:txBody>
            <a:bodyPr wrap="square" rtlCol="0">
              <a:spAutoFit/>
            </a:bodyPr>
            <a:lstStyle/>
            <a:p>
              <a:r>
                <a:rPr lang="en-US" altLang="zh-CN" sz="1000" b="1" dirty="0">
                  <a:solidFill>
                    <a:prstClr val="black"/>
                  </a:solidFill>
                </a:rPr>
                <a:t>&gt;</a:t>
              </a:r>
              <a:endParaRPr lang="zh-CN" altLang="en-US" sz="1000" b="1" dirty="0">
                <a:solidFill>
                  <a:prstClr val="black"/>
                </a:solidFill>
              </a:endParaRPr>
            </a:p>
          </p:txBody>
        </p:sp>
        <p:sp>
          <p:nvSpPr>
            <p:cNvPr id="428" name="文本框 138"/>
            <p:cNvSpPr txBox="1"/>
            <p:nvPr/>
          </p:nvSpPr>
          <p:spPr>
            <a:xfrm>
              <a:off x="3988298" y="3707621"/>
              <a:ext cx="769882" cy="3195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000" b="1" dirty="0">
                  <a:solidFill>
                    <a:prstClr val="black"/>
                  </a:solidFill>
                </a:rPr>
                <a:t>&gt;</a:t>
              </a:r>
              <a:endParaRPr lang="zh-CN" altLang="en-US" sz="1000" b="1" dirty="0">
                <a:solidFill>
                  <a:prstClr val="black"/>
                </a:solidFill>
              </a:endParaRPr>
            </a:p>
          </p:txBody>
        </p:sp>
        <p:sp>
          <p:nvSpPr>
            <p:cNvPr id="429" name="文本框 138"/>
            <p:cNvSpPr txBox="1"/>
            <p:nvPr/>
          </p:nvSpPr>
          <p:spPr>
            <a:xfrm>
              <a:off x="2146087" y="3707666"/>
              <a:ext cx="769882" cy="3195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000" b="1" dirty="0">
                  <a:solidFill>
                    <a:prstClr val="black"/>
                  </a:solidFill>
                </a:rPr>
                <a:t>&gt;</a:t>
              </a:r>
              <a:endParaRPr lang="zh-CN" altLang="en-US" sz="1000" b="1" dirty="0">
                <a:solidFill>
                  <a:prstClr val="black"/>
                </a:solidFill>
              </a:endParaRPr>
            </a:p>
          </p:txBody>
        </p:sp>
        <p:sp>
          <p:nvSpPr>
            <p:cNvPr id="430" name="文本框 138"/>
            <p:cNvSpPr txBox="1"/>
            <p:nvPr/>
          </p:nvSpPr>
          <p:spPr>
            <a:xfrm>
              <a:off x="6052580" y="3669052"/>
              <a:ext cx="769882" cy="3195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000" b="1" dirty="0">
                  <a:solidFill>
                    <a:prstClr val="black"/>
                  </a:solidFill>
                </a:rPr>
                <a:t>&gt;</a:t>
              </a:r>
              <a:endParaRPr lang="zh-CN" altLang="en-US" sz="1000" b="1" dirty="0">
                <a:solidFill>
                  <a:prstClr val="black"/>
                </a:solidFill>
              </a:endParaRPr>
            </a:p>
          </p:txBody>
        </p:sp>
        <p:sp>
          <p:nvSpPr>
            <p:cNvPr id="431" name="object 108"/>
            <p:cNvSpPr/>
            <p:nvPr/>
          </p:nvSpPr>
          <p:spPr>
            <a:xfrm>
              <a:off x="2917759" y="3571703"/>
              <a:ext cx="816171" cy="550909"/>
            </a:xfrm>
            <a:custGeom>
              <a:avLst/>
              <a:gdLst/>
              <a:ahLst/>
              <a:cxnLst/>
              <a:rect l="l" t="t" r="r" b="b"/>
              <a:pathLst>
                <a:path w="463550" h="572770">
                  <a:moveTo>
                    <a:pt x="463135" y="0"/>
                  </a:moveTo>
                  <a:lnTo>
                    <a:pt x="0" y="572662"/>
                  </a:lnTo>
                </a:path>
              </a:pathLst>
            </a:custGeom>
            <a:ln w="38099">
              <a:solidFill>
                <a:srgbClr val="AAC46C"/>
              </a:solidFill>
              <a:headEnd type="none" w="med" len="med"/>
              <a:tailEnd type="arrow" w="med" len="med"/>
            </a:ln>
          </p:spPr>
          <p:txBody>
            <a:bodyPr wrap="square" lIns="0" tIns="0" rIns="0" bIns="0" rtlCol="0"/>
            <a:lstStyle/>
            <a:p>
              <a:endParaRPr sz="1000" b="1">
                <a:solidFill>
                  <a:prstClr val="black"/>
                </a:solidFill>
              </a:endParaRPr>
            </a:p>
          </p:txBody>
        </p:sp>
      </p:grpSp>
    </p:spTree>
    <p:extLst>
      <p:ext uri="{BB962C8B-B14F-4D97-AF65-F5344CB8AC3E}">
        <p14:creationId xmlns:p14="http://schemas.microsoft.com/office/powerpoint/2010/main" val="2552039685"/>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83"/>
                                        </p:tgtEl>
                                        <p:attrNameLst>
                                          <p:attrName>style.visibility</p:attrName>
                                        </p:attrNameLst>
                                      </p:cBhvr>
                                      <p:to>
                                        <p:strVal val="visible"/>
                                      </p:to>
                                    </p:set>
                                    <p:anim calcmode="lin" valueType="num">
                                      <p:cBhvr>
                                        <p:cTn id="15" dur="500" fill="hold"/>
                                        <p:tgtEl>
                                          <p:spTgt spid="183"/>
                                        </p:tgtEl>
                                        <p:attrNameLst>
                                          <p:attrName>ppt_w</p:attrName>
                                        </p:attrNameLst>
                                      </p:cBhvr>
                                      <p:tavLst>
                                        <p:tav tm="0">
                                          <p:val>
                                            <p:fltVal val="0"/>
                                          </p:val>
                                        </p:tav>
                                        <p:tav tm="100000">
                                          <p:val>
                                            <p:strVal val="#ppt_w"/>
                                          </p:val>
                                        </p:tav>
                                      </p:tavLst>
                                    </p:anim>
                                    <p:anim calcmode="lin" valueType="num">
                                      <p:cBhvr>
                                        <p:cTn id="16" dur="500" fill="hold"/>
                                        <p:tgtEl>
                                          <p:spTgt spid="183"/>
                                        </p:tgtEl>
                                        <p:attrNameLst>
                                          <p:attrName>ppt_h</p:attrName>
                                        </p:attrNameLst>
                                      </p:cBhvr>
                                      <p:tavLst>
                                        <p:tav tm="0">
                                          <p:val>
                                            <p:fltVal val="0"/>
                                          </p:val>
                                        </p:tav>
                                        <p:tav tm="100000">
                                          <p:val>
                                            <p:strVal val="#ppt_h"/>
                                          </p:val>
                                        </p:tav>
                                      </p:tavLst>
                                    </p:anim>
                                    <p:animEffect transition="in" filter="fade">
                                      <p:cBhvr>
                                        <p:cTn id="17"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a:cs typeface="Arial" panose="020B0604020202020204" pitchFamily="34" charset="0"/>
              </a:rPr>
              <a:t>RECALL: Number game [1, 15]</a:t>
            </a:r>
            <a:endParaRPr lang="en-US" altLang="en-US" b="1" dirty="0">
              <a:cs typeface="Arial" panose="020B0604020202020204" pitchFamily="34" charset="0"/>
            </a:endParaRPr>
          </a:p>
        </p:txBody>
      </p:sp>
      <p:cxnSp>
        <p:nvCxnSpPr>
          <p:cNvPr id="397" name="直接连接符 41"/>
          <p:cNvCxnSpPr/>
          <p:nvPr/>
        </p:nvCxnSpPr>
        <p:spPr>
          <a:xfrm>
            <a:off x="876300" y="5276713"/>
            <a:ext cx="73914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142614" y="5359144"/>
            <a:ext cx="6954852" cy="718937"/>
            <a:chOff x="512748" y="3165764"/>
            <a:chExt cx="8250252" cy="852845"/>
          </a:xfrm>
        </p:grpSpPr>
        <p:sp>
          <p:nvSpPr>
            <p:cNvPr id="165" name="矩形 124"/>
            <p:cNvSpPr/>
            <p:nvPr/>
          </p:nvSpPr>
          <p:spPr>
            <a:xfrm>
              <a:off x="685800" y="3525647"/>
              <a:ext cx="7734755" cy="1524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66" name="文本框 141"/>
            <p:cNvSpPr txBox="1"/>
            <p:nvPr/>
          </p:nvSpPr>
          <p:spPr>
            <a:xfrm>
              <a:off x="4382769" y="3710832"/>
              <a:ext cx="533400"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8</a:t>
              </a:r>
              <a:endParaRPr lang="zh-CN" altLang="en-US" sz="1400" dirty="0">
                <a:solidFill>
                  <a:prstClr val="black"/>
                </a:solidFill>
                <a:latin typeface="Verdana (Body)"/>
                <a:ea typeface="宋体" panose="02010600030101010101" pitchFamily="2" charset="-122"/>
              </a:endParaRPr>
            </a:p>
          </p:txBody>
        </p:sp>
        <p:sp>
          <p:nvSpPr>
            <p:cNvPr id="167" name="文本框 142"/>
            <p:cNvSpPr txBox="1"/>
            <p:nvPr/>
          </p:nvSpPr>
          <p:spPr>
            <a:xfrm>
              <a:off x="512748" y="3678047"/>
              <a:ext cx="533400"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1</a:t>
              </a:r>
              <a:endParaRPr lang="zh-CN" altLang="en-US" sz="1400" dirty="0">
                <a:solidFill>
                  <a:prstClr val="black"/>
                </a:solidFill>
                <a:latin typeface="Verdana (Body)"/>
                <a:ea typeface="宋体" panose="02010600030101010101" pitchFamily="2" charset="-122"/>
              </a:endParaRPr>
            </a:p>
          </p:txBody>
        </p:sp>
        <p:sp>
          <p:nvSpPr>
            <p:cNvPr id="168" name="文本框 6"/>
            <p:cNvSpPr txBox="1"/>
            <p:nvPr/>
          </p:nvSpPr>
          <p:spPr>
            <a:xfrm>
              <a:off x="8229600" y="3708728"/>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15</a:t>
              </a:r>
              <a:endParaRPr lang="zh-CN" altLang="en-US" sz="1400" dirty="0">
                <a:solidFill>
                  <a:prstClr val="black"/>
                </a:solidFill>
                <a:latin typeface="Verdana (Body)"/>
                <a:ea typeface="宋体" panose="02010600030101010101" pitchFamily="2" charset="-122"/>
              </a:endParaRPr>
            </a:p>
          </p:txBody>
        </p:sp>
        <p:sp>
          <p:nvSpPr>
            <p:cNvPr id="169" name="文本框 6"/>
            <p:cNvSpPr txBox="1"/>
            <p:nvPr/>
          </p:nvSpPr>
          <p:spPr>
            <a:xfrm>
              <a:off x="2377396" y="3212550"/>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4</a:t>
              </a:r>
              <a:endParaRPr lang="zh-CN" altLang="en-US" sz="1400" dirty="0">
                <a:solidFill>
                  <a:prstClr val="black"/>
                </a:solidFill>
                <a:latin typeface="Verdana (Body)"/>
                <a:ea typeface="宋体" panose="02010600030101010101" pitchFamily="2" charset="-122"/>
              </a:endParaRPr>
            </a:p>
          </p:txBody>
        </p:sp>
        <p:sp>
          <p:nvSpPr>
            <p:cNvPr id="170" name="文本框 6"/>
            <p:cNvSpPr txBox="1"/>
            <p:nvPr/>
          </p:nvSpPr>
          <p:spPr>
            <a:xfrm>
              <a:off x="3407850" y="3182055"/>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6</a:t>
              </a:r>
              <a:endParaRPr lang="zh-CN" altLang="en-US" sz="1400" dirty="0">
                <a:solidFill>
                  <a:prstClr val="black"/>
                </a:solidFill>
                <a:latin typeface="Verdana (Body)"/>
                <a:ea typeface="宋体" panose="02010600030101010101" pitchFamily="2" charset="-122"/>
              </a:endParaRPr>
            </a:p>
          </p:txBody>
        </p:sp>
        <p:sp>
          <p:nvSpPr>
            <p:cNvPr id="171" name="文本框 6"/>
            <p:cNvSpPr txBox="1"/>
            <p:nvPr/>
          </p:nvSpPr>
          <p:spPr>
            <a:xfrm>
              <a:off x="6350000" y="3214481"/>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12</a:t>
              </a:r>
              <a:endParaRPr lang="zh-CN" altLang="en-US" sz="1400" dirty="0">
                <a:solidFill>
                  <a:prstClr val="black"/>
                </a:solidFill>
                <a:latin typeface="Verdana (Body)"/>
                <a:ea typeface="宋体" panose="02010600030101010101" pitchFamily="2" charset="-122"/>
              </a:endParaRPr>
            </a:p>
          </p:txBody>
        </p:sp>
        <p:sp>
          <p:nvSpPr>
            <p:cNvPr id="172" name="文本框 6"/>
            <p:cNvSpPr txBox="1"/>
            <p:nvPr/>
          </p:nvSpPr>
          <p:spPr>
            <a:xfrm>
              <a:off x="5341502" y="3165764"/>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10</a:t>
              </a:r>
              <a:endParaRPr lang="zh-CN" altLang="en-US" sz="1400" dirty="0">
                <a:solidFill>
                  <a:prstClr val="black"/>
                </a:solidFill>
                <a:latin typeface="Verdana (Body)"/>
                <a:ea typeface="宋体" panose="02010600030101010101" pitchFamily="2" charset="-122"/>
              </a:endParaRPr>
            </a:p>
          </p:txBody>
        </p:sp>
        <p:sp>
          <p:nvSpPr>
            <p:cNvPr id="173" name="矩形 148"/>
            <p:cNvSpPr/>
            <p:nvPr/>
          </p:nvSpPr>
          <p:spPr>
            <a:xfrm>
              <a:off x="685800" y="3525647"/>
              <a:ext cx="3886200" cy="152400"/>
            </a:xfrm>
            <a:prstGeom prst="rect">
              <a:avLst/>
            </a:prstGeom>
            <a:solidFill>
              <a:srgbClr val="4BACC6"/>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4" name="矩形 149"/>
            <p:cNvSpPr/>
            <p:nvPr/>
          </p:nvSpPr>
          <p:spPr>
            <a:xfrm>
              <a:off x="2597426" y="3517877"/>
              <a:ext cx="1974574" cy="154783"/>
            </a:xfrm>
            <a:prstGeom prst="rect">
              <a:avLst/>
            </a:prstGeom>
            <a:solidFill>
              <a:srgbClr val="9BBB59"/>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5" name="矩形 150"/>
            <p:cNvSpPr/>
            <p:nvPr/>
          </p:nvSpPr>
          <p:spPr>
            <a:xfrm>
              <a:off x="2597426" y="3509391"/>
              <a:ext cx="983974" cy="163269"/>
            </a:xfrm>
            <a:prstGeom prst="rect">
              <a:avLst/>
            </a:prstGeom>
            <a:solidFill>
              <a:srgbClr val="F79646"/>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6" name="矩形 151"/>
            <p:cNvSpPr/>
            <p:nvPr/>
          </p:nvSpPr>
          <p:spPr>
            <a:xfrm>
              <a:off x="2597426" y="3508218"/>
              <a:ext cx="507281" cy="177694"/>
            </a:xfrm>
            <a:prstGeom prst="rect">
              <a:avLst/>
            </a:prstGeom>
            <a:solidFill>
              <a:srgbClr val="FFFF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7" name="文本框 6"/>
            <p:cNvSpPr txBox="1"/>
            <p:nvPr/>
          </p:nvSpPr>
          <p:spPr>
            <a:xfrm>
              <a:off x="1562678" y="3189027"/>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2</a:t>
              </a:r>
              <a:endParaRPr lang="zh-CN" altLang="en-US" sz="1400" dirty="0">
                <a:solidFill>
                  <a:prstClr val="black"/>
                </a:solidFill>
                <a:latin typeface="Verdana (Body)"/>
                <a:ea typeface="宋体" panose="02010600030101010101" pitchFamily="2" charset="-122"/>
              </a:endParaRPr>
            </a:p>
          </p:txBody>
        </p:sp>
        <p:sp>
          <p:nvSpPr>
            <p:cNvPr id="178" name="文本框 6"/>
            <p:cNvSpPr txBox="1"/>
            <p:nvPr/>
          </p:nvSpPr>
          <p:spPr>
            <a:xfrm>
              <a:off x="7154381" y="3171492"/>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14</a:t>
              </a:r>
              <a:endParaRPr lang="zh-CN" altLang="en-US" sz="1400" dirty="0">
                <a:solidFill>
                  <a:prstClr val="black"/>
                </a:solidFill>
                <a:latin typeface="Verdana (Body)"/>
                <a:ea typeface="宋体" panose="02010600030101010101" pitchFamily="2" charset="-122"/>
              </a:endParaRPr>
            </a:p>
          </p:txBody>
        </p:sp>
      </p:grpSp>
      <p:sp>
        <p:nvSpPr>
          <p:cNvPr id="182" name="Content Placeholder 1"/>
          <p:cNvSpPr txBox="1">
            <a:spLocks/>
          </p:cNvSpPr>
          <p:nvPr/>
        </p:nvSpPr>
        <p:spPr>
          <a:xfrm>
            <a:off x="1097280" y="1380226"/>
            <a:ext cx="7000186"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How many questions do you ask to guess the number? </a:t>
            </a:r>
          </a:p>
          <a:p>
            <a:pPr>
              <a:lnSpc>
                <a:spcPct val="150000"/>
              </a:lnSpc>
            </a:pPr>
            <a:r>
              <a:rPr lang="en-SG" sz="1800"/>
              <a:t>If the strategy is to guess </a:t>
            </a:r>
            <a:r>
              <a:rPr lang="en-SG" sz="1800" b="1">
                <a:solidFill>
                  <a:srgbClr val="F79646"/>
                </a:solidFill>
              </a:rPr>
              <a:t>1 first, and then 2, 3, …, 15</a:t>
            </a:r>
          </a:p>
          <a:p>
            <a:pPr>
              <a:lnSpc>
                <a:spcPct val="150000"/>
              </a:lnSpc>
            </a:pPr>
            <a:r>
              <a:rPr lang="en-SG" sz="1800"/>
              <a:t>Best case: </a:t>
            </a:r>
            <a:r>
              <a:rPr lang="en-SG" sz="1800" b="1">
                <a:solidFill>
                  <a:srgbClr val="F79646"/>
                </a:solidFill>
              </a:rPr>
              <a:t>1</a:t>
            </a:r>
            <a:r>
              <a:rPr lang="en-SG" sz="1800"/>
              <a:t> question</a:t>
            </a:r>
          </a:p>
          <a:p>
            <a:pPr>
              <a:lnSpc>
                <a:spcPct val="150000"/>
              </a:lnSpc>
            </a:pPr>
            <a:r>
              <a:rPr lang="en-SG" sz="1800"/>
              <a:t>Worst case: </a:t>
            </a:r>
            <a:r>
              <a:rPr lang="en-SG" sz="1800" b="1">
                <a:solidFill>
                  <a:srgbClr val="F79646"/>
                </a:solidFill>
              </a:rPr>
              <a:t>15</a:t>
            </a:r>
            <a:r>
              <a:rPr lang="en-SG" sz="1800"/>
              <a:t> questions</a:t>
            </a:r>
          </a:p>
        </p:txBody>
      </p:sp>
      <p:sp>
        <p:nvSpPr>
          <p:cNvPr id="183" name="文本框 35"/>
          <p:cNvSpPr txBox="1"/>
          <p:nvPr/>
        </p:nvSpPr>
        <p:spPr>
          <a:xfrm rot="1200195">
            <a:off x="5142305" y="3587523"/>
            <a:ext cx="2375063"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rPr>
              <a:t>inefficient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spTree>
    <p:extLst>
      <p:ext uri="{BB962C8B-B14F-4D97-AF65-F5344CB8AC3E}">
        <p14:creationId xmlns:p14="http://schemas.microsoft.com/office/powerpoint/2010/main" val="225520248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83"/>
                                        </p:tgtEl>
                                        <p:attrNameLst>
                                          <p:attrName>style.visibility</p:attrName>
                                        </p:attrNameLst>
                                      </p:cBhvr>
                                      <p:to>
                                        <p:strVal val="visible"/>
                                      </p:to>
                                    </p:set>
                                    <p:anim calcmode="lin" valueType="num">
                                      <p:cBhvr>
                                        <p:cTn id="15" dur="500" fill="hold"/>
                                        <p:tgtEl>
                                          <p:spTgt spid="183"/>
                                        </p:tgtEl>
                                        <p:attrNameLst>
                                          <p:attrName>ppt_w</p:attrName>
                                        </p:attrNameLst>
                                      </p:cBhvr>
                                      <p:tavLst>
                                        <p:tav tm="0">
                                          <p:val>
                                            <p:fltVal val="0"/>
                                          </p:val>
                                        </p:tav>
                                        <p:tav tm="100000">
                                          <p:val>
                                            <p:strVal val="#ppt_w"/>
                                          </p:val>
                                        </p:tav>
                                      </p:tavLst>
                                    </p:anim>
                                    <p:anim calcmode="lin" valueType="num">
                                      <p:cBhvr>
                                        <p:cTn id="16" dur="500" fill="hold"/>
                                        <p:tgtEl>
                                          <p:spTgt spid="183"/>
                                        </p:tgtEl>
                                        <p:attrNameLst>
                                          <p:attrName>ppt_h</p:attrName>
                                        </p:attrNameLst>
                                      </p:cBhvr>
                                      <p:tavLst>
                                        <p:tav tm="0">
                                          <p:val>
                                            <p:fltVal val="0"/>
                                          </p:val>
                                        </p:tav>
                                        <p:tav tm="100000">
                                          <p:val>
                                            <p:strVal val="#ppt_h"/>
                                          </p:val>
                                        </p:tav>
                                      </p:tavLst>
                                    </p:anim>
                                    <p:animEffect transition="in" filter="fade">
                                      <p:cBhvr>
                                        <p:cTn id="17"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r>
              <a:rPr lang="en-US" altLang="en-US">
                <a:cs typeface="Arial" panose="020B0604020202020204" pitchFamily="34" charset="0"/>
              </a:rPr>
              <a:t>Recall: WHY </a:t>
            </a:r>
            <a:r>
              <a:rPr lang="en-US" altLang="en-US" dirty="0">
                <a:cs typeface="Arial" panose="020B0604020202020204" pitchFamily="34" charset="0"/>
              </a:rPr>
              <a:t>TREES?</a:t>
            </a:r>
            <a:endParaRPr lang="en-US" altLang="en-US" b="1" dirty="0">
              <a:cs typeface="Arial" panose="020B0604020202020204" pitchFamily="34" charset="0"/>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800" dirty="0">
                <a:ea typeface="Cambria Math" panose="02040503050406030204" pitchFamily="18" charset="0"/>
                <a:cs typeface="Times New Roman" pitchFamily="18" charset="0"/>
              </a:rPr>
              <a:t>Model layouts with hierarchical relationships between items</a:t>
            </a: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Chain of command in the army</a:t>
            </a: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Personnel structure in a company</a:t>
            </a: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(Binary tree structure is limited because each node can have at most two children)</a:t>
            </a:r>
          </a:p>
          <a:p>
            <a:pPr algn="just">
              <a:lnSpc>
                <a:spcPct val="100000"/>
              </a:lnSpc>
              <a:spcBef>
                <a:spcPts val="2200"/>
              </a:spcBef>
              <a:buFont typeface="Arial" charset="0"/>
              <a:buChar char="•"/>
            </a:pPr>
            <a:r>
              <a:rPr lang="en-US" sz="1800" dirty="0">
                <a:ea typeface="Cambria Math" panose="02040503050406030204" pitchFamily="18" charset="0"/>
                <a:cs typeface="Times New Roman" pitchFamily="18" charset="0"/>
              </a:rPr>
              <a:t>Tree structures also allow us to</a:t>
            </a:r>
          </a:p>
          <a:p>
            <a:pPr lvl="1">
              <a:lnSpc>
                <a:spcPct val="100000"/>
              </a:lnSpc>
              <a:buFont typeface=".AppleSystemUIFont" charset="-120"/>
              <a:buChar char="-"/>
            </a:pPr>
            <a:r>
              <a:rPr lang="en-SG" sz="1600">
                <a:ea typeface="Cambria Math" panose="02040503050406030204" pitchFamily="18" charset="0"/>
                <a:cs typeface="Times New Roman" pitchFamily="18" charset="0"/>
              </a:rPr>
              <a:t>Some problems require a tree structure: </a:t>
            </a:r>
            <a:br>
              <a:rPr lang="en-SG" sz="1600">
                <a:ea typeface="Cambria Math" panose="02040503050406030204" pitchFamily="18" charset="0"/>
                <a:cs typeface="Times New Roman" pitchFamily="18" charset="0"/>
              </a:rPr>
            </a:br>
            <a:r>
              <a:rPr lang="en-SG" sz="1600">
                <a:ea typeface="Cambria Math" panose="02040503050406030204" pitchFamily="18" charset="0"/>
                <a:cs typeface="Times New Roman" pitchFamily="18" charset="0"/>
              </a:rPr>
              <a:t>some games, most optimization problems, etc.</a:t>
            </a:r>
          </a:p>
          <a:p>
            <a:pPr lvl="1" algn="just">
              <a:lnSpc>
                <a:spcPct val="100000"/>
              </a:lnSpc>
              <a:buFont typeface=".AppleSystemUIFont" charset="-120"/>
              <a:buChar char="-"/>
            </a:pPr>
            <a:r>
              <a:rPr lang="en-US" sz="1600">
                <a:ea typeface="Cambria Math" panose="02040503050406030204" pitchFamily="18" charset="0"/>
                <a:cs typeface="Times New Roman" pitchFamily="18" charset="0"/>
              </a:rPr>
              <a:t>Allow </a:t>
            </a:r>
            <a:r>
              <a:rPr lang="en-US" sz="1600" dirty="0">
                <a:ea typeface="Cambria Math" panose="02040503050406030204" pitchFamily="18" charset="0"/>
                <a:cs typeface="Times New Roman" pitchFamily="18" charset="0"/>
              </a:rPr>
              <a:t>us to do the following very </a:t>
            </a:r>
            <a:r>
              <a:rPr lang="en-US" sz="1600">
                <a:ea typeface="Cambria Math" panose="02040503050406030204" pitchFamily="18" charset="0"/>
                <a:cs typeface="Times New Roman" pitchFamily="18" charset="0"/>
              </a:rPr>
              <a:t>quickly:</a:t>
            </a:r>
          </a:p>
          <a:p>
            <a:pPr marL="687600" lvl="1" indent="0" algn="just">
              <a:lnSpc>
                <a:spcPct val="100000"/>
              </a:lnSpc>
              <a:buNone/>
            </a:pPr>
            <a:r>
              <a:rPr lang="en-US" sz="1400">
                <a:ea typeface="Cambria Math" panose="02040503050406030204" pitchFamily="18" charset="0"/>
                <a:cs typeface="Times New Roman" pitchFamily="18" charset="0"/>
              </a:rPr>
              <a:t>(we’ll see that in the following lectures)</a:t>
            </a:r>
            <a:endParaRPr lang="en-US" sz="1400" dirty="0">
              <a:ea typeface="Cambria Math" panose="02040503050406030204" pitchFamily="18" charset="0"/>
              <a:cs typeface="Times New Roman" pitchFamily="18" charset="0"/>
            </a:endParaRPr>
          </a:p>
          <a:p>
            <a:pPr lvl="2" algn="just">
              <a:lnSpc>
                <a:spcPct val="100000"/>
              </a:lnSpc>
            </a:pPr>
            <a:r>
              <a:rPr lang="en-US" sz="1400" b="1" dirty="0">
                <a:ea typeface="Cambria Math" panose="02040503050406030204" pitchFamily="18" charset="0"/>
                <a:cs typeface="Times New Roman" pitchFamily="18" charset="0"/>
              </a:rPr>
              <a:t>Search for a node with a given value</a:t>
            </a:r>
          </a:p>
          <a:p>
            <a:pPr lvl="2" algn="just">
              <a:lnSpc>
                <a:spcPct val="100000"/>
              </a:lnSpc>
            </a:pPr>
            <a:r>
              <a:rPr lang="en-US" sz="1400" b="1" dirty="0">
                <a:ea typeface="Cambria Math" panose="02040503050406030204" pitchFamily="18" charset="0"/>
                <a:cs typeface="Times New Roman" pitchFamily="18" charset="0"/>
              </a:rPr>
              <a:t>Add a given value to a list</a:t>
            </a:r>
          </a:p>
          <a:p>
            <a:pPr lvl="2" algn="just">
              <a:lnSpc>
                <a:spcPct val="100000"/>
              </a:lnSpc>
            </a:pPr>
            <a:r>
              <a:rPr lang="en-US" sz="1400" b="1" dirty="0">
                <a:ea typeface="Cambria Math" panose="02040503050406030204" pitchFamily="18" charset="0"/>
                <a:cs typeface="Times New Roman" pitchFamily="18" charset="0"/>
              </a:rPr>
              <a:t>Delete a given value from a list</a:t>
            </a:r>
          </a:p>
          <a:p>
            <a:pPr>
              <a:lnSpc>
                <a:spcPct val="100000"/>
              </a:lnSpc>
              <a:spcBef>
                <a:spcPts val="0"/>
              </a:spcBef>
              <a:spcAft>
                <a:spcPts val="600"/>
              </a:spcAft>
            </a:pPr>
            <a:endParaRPr lang="en-US" sz="2000" dirty="0">
              <a:ea typeface="Cambria Math" panose="02040503050406030204" pitchFamily="18" charset="0"/>
              <a:cs typeface="Times New Roman" pitchFamily="18" charset="0"/>
            </a:endParaRPr>
          </a:p>
        </p:txBody>
      </p:sp>
      <p:pic>
        <p:nvPicPr>
          <p:cNvPr id="24" name="图片 47"/>
          <p:cNvPicPr>
            <a:picLocks noChangeAspect="1"/>
          </p:cNvPicPr>
          <p:nvPr/>
        </p:nvPicPr>
        <p:blipFill>
          <a:blip r:embed="rId3"/>
          <a:stretch>
            <a:fillRect/>
          </a:stretch>
        </p:blipFill>
        <p:spPr>
          <a:xfrm>
            <a:off x="6512835" y="4332733"/>
            <a:ext cx="1442445" cy="1138362"/>
          </a:xfrm>
          <a:prstGeom prst="rect">
            <a:avLst/>
          </a:prstGeom>
        </p:spPr>
      </p:pic>
      <p:sp>
        <p:nvSpPr>
          <p:cNvPr id="2" name="Rectangle 1"/>
          <p:cNvSpPr/>
          <p:nvPr/>
        </p:nvSpPr>
        <p:spPr>
          <a:xfrm>
            <a:off x="1554480" y="4298443"/>
            <a:ext cx="4617720" cy="14042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03810212"/>
      </p:ext>
    </p:extLst>
  </p:cSld>
  <p:clrMapOvr>
    <a:masterClrMapping/>
  </p:clrMapOvr>
  <p:transition>
    <p:wipe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Exercise: </a:t>
            </a:r>
            <a:br>
              <a:rPr lang="en-SG"/>
            </a:br>
            <a:r>
              <a:rPr lang="en-SG"/>
              <a:t>Which Binary Trees is efficient for search ?</a:t>
            </a:r>
          </a:p>
        </p:txBody>
      </p:sp>
      <p:grpSp>
        <p:nvGrpSpPr>
          <p:cNvPr id="3" name="Group 2"/>
          <p:cNvGrpSpPr/>
          <p:nvPr/>
        </p:nvGrpSpPr>
        <p:grpSpPr>
          <a:xfrm>
            <a:off x="1038016" y="1450037"/>
            <a:ext cx="7067967" cy="4188764"/>
            <a:chOff x="609600" y="1524000"/>
            <a:chExt cx="8276152" cy="4904783"/>
          </a:xfrm>
        </p:grpSpPr>
        <p:sp>
          <p:nvSpPr>
            <p:cNvPr id="198" name="object 8"/>
            <p:cNvSpPr/>
            <p:nvPr/>
          </p:nvSpPr>
          <p:spPr>
            <a:xfrm>
              <a:off x="6395538" y="3429000"/>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199" name="object 9"/>
            <p:cNvSpPr txBox="1"/>
            <p:nvPr/>
          </p:nvSpPr>
          <p:spPr>
            <a:xfrm>
              <a:off x="6535638" y="3479853"/>
              <a:ext cx="193945" cy="346234"/>
            </a:xfrm>
            <a:prstGeom prst="ellipse">
              <a:avLst/>
            </a:prstGeom>
          </p:spPr>
          <p:txBody>
            <a:bodyPr vert="horz" wrap="square" lIns="0" tIns="0" rIns="0" bIns="0" rtlCol="0">
              <a:spAutoFit/>
            </a:bodyPr>
            <a:lstStyle/>
            <a:p>
              <a:pPr marL="12700"/>
              <a:r>
                <a:rPr lang="en-US" sz="1600" dirty="0">
                  <a:solidFill>
                    <a:prstClr val="black"/>
                  </a:solidFill>
                  <a:latin typeface="Verdana (Body)"/>
                  <a:cs typeface="Calibri"/>
                </a:rPr>
                <a:t>G</a:t>
              </a:r>
              <a:endParaRPr sz="1600" dirty="0">
                <a:solidFill>
                  <a:prstClr val="black"/>
                </a:solidFill>
                <a:latin typeface="Verdana (Body)"/>
                <a:cs typeface="Calibri"/>
              </a:endParaRPr>
            </a:p>
          </p:txBody>
        </p:sp>
        <p:sp>
          <p:nvSpPr>
            <p:cNvPr id="200" name="object 11"/>
            <p:cNvSpPr/>
            <p:nvPr/>
          </p:nvSpPr>
          <p:spPr>
            <a:xfrm>
              <a:off x="5176826" y="4049133"/>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01" name="object 12"/>
            <p:cNvSpPr txBox="1"/>
            <p:nvPr/>
          </p:nvSpPr>
          <p:spPr>
            <a:xfrm>
              <a:off x="5332300" y="4049133"/>
              <a:ext cx="158084" cy="346234"/>
            </a:xfrm>
            <a:prstGeom prst="ellipse">
              <a:avLst/>
            </a:prstGeom>
          </p:spPr>
          <p:txBody>
            <a:bodyPr vert="horz" wrap="square" lIns="0" tIns="0" rIns="0" bIns="0" rtlCol="0">
              <a:spAutoFit/>
            </a:bodyPr>
            <a:lstStyle/>
            <a:p>
              <a:pPr marL="12700"/>
              <a:r>
                <a:rPr lang="en-US" sz="1600" dirty="0">
                  <a:solidFill>
                    <a:prstClr val="black"/>
                  </a:solidFill>
                  <a:latin typeface="Verdana (Body)"/>
                  <a:cs typeface="Calibri"/>
                </a:rPr>
                <a:t>B</a:t>
              </a:r>
              <a:endParaRPr sz="1600" dirty="0">
                <a:solidFill>
                  <a:prstClr val="black"/>
                </a:solidFill>
                <a:latin typeface="Verdana (Body)"/>
                <a:cs typeface="Calibri"/>
              </a:endParaRPr>
            </a:p>
          </p:txBody>
        </p:sp>
        <p:sp>
          <p:nvSpPr>
            <p:cNvPr id="202" name="object 14"/>
            <p:cNvSpPr/>
            <p:nvPr/>
          </p:nvSpPr>
          <p:spPr>
            <a:xfrm>
              <a:off x="4272362" y="4694547"/>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03" name="object 15"/>
            <p:cNvSpPr txBox="1"/>
            <p:nvPr/>
          </p:nvSpPr>
          <p:spPr>
            <a:xfrm>
              <a:off x="4421501" y="4694547"/>
              <a:ext cx="172721" cy="346234"/>
            </a:xfrm>
            <a:prstGeom prst="ellipse">
              <a:avLst/>
            </a:prstGeom>
          </p:spPr>
          <p:txBody>
            <a:bodyPr vert="horz" wrap="square" lIns="0" tIns="0" rIns="0" bIns="0" rtlCol="0">
              <a:spAutoFit/>
            </a:bodyPr>
            <a:lstStyle/>
            <a:p>
              <a:pPr marL="12700"/>
              <a:r>
                <a:rPr lang="en-US" sz="1600" spc="-10" dirty="0">
                  <a:solidFill>
                    <a:prstClr val="black"/>
                  </a:solidFill>
                  <a:latin typeface="Verdana (Body)"/>
                  <a:cs typeface="Calibri"/>
                </a:rPr>
                <a:t>E</a:t>
              </a:r>
              <a:endParaRPr sz="1600" dirty="0">
                <a:solidFill>
                  <a:prstClr val="black"/>
                </a:solidFill>
                <a:latin typeface="Verdana (Body)"/>
                <a:cs typeface="Calibri"/>
              </a:endParaRPr>
            </a:p>
          </p:txBody>
        </p:sp>
        <p:sp>
          <p:nvSpPr>
            <p:cNvPr id="204" name="object 17"/>
            <p:cNvSpPr/>
            <p:nvPr/>
          </p:nvSpPr>
          <p:spPr>
            <a:xfrm>
              <a:off x="5619609" y="4694547"/>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05" name="object 18"/>
            <p:cNvSpPr txBox="1"/>
            <p:nvPr/>
          </p:nvSpPr>
          <p:spPr>
            <a:xfrm>
              <a:off x="5778387" y="4694547"/>
              <a:ext cx="150765"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F</a:t>
              </a:r>
              <a:endParaRPr sz="1600">
                <a:solidFill>
                  <a:prstClr val="black"/>
                </a:solidFill>
                <a:latin typeface="Verdana (Body)"/>
                <a:cs typeface="Calibri"/>
              </a:endParaRPr>
            </a:p>
          </p:txBody>
        </p:sp>
        <p:sp>
          <p:nvSpPr>
            <p:cNvPr id="206" name="object 20"/>
            <p:cNvSpPr/>
            <p:nvPr/>
          </p:nvSpPr>
          <p:spPr>
            <a:xfrm>
              <a:off x="7932124" y="4089499"/>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07" name="object 21"/>
            <p:cNvSpPr txBox="1"/>
            <p:nvPr/>
          </p:nvSpPr>
          <p:spPr>
            <a:xfrm>
              <a:off x="8095364" y="4089499"/>
              <a:ext cx="140519" cy="346234"/>
            </a:xfrm>
            <a:prstGeom prst="ellipse">
              <a:avLst/>
            </a:prstGeom>
          </p:spPr>
          <p:txBody>
            <a:bodyPr vert="horz" wrap="square" lIns="0" tIns="0" rIns="0" bIns="0" rtlCol="0">
              <a:spAutoFit/>
            </a:bodyPr>
            <a:lstStyle/>
            <a:p>
              <a:pPr marL="12700"/>
              <a:r>
                <a:rPr lang="en-US" sz="1600" dirty="0">
                  <a:solidFill>
                    <a:prstClr val="black"/>
                  </a:solidFill>
                  <a:latin typeface="Verdana (Body)"/>
                  <a:cs typeface="Calibri"/>
                </a:rPr>
                <a:t>I</a:t>
              </a:r>
              <a:endParaRPr sz="1600" dirty="0">
                <a:solidFill>
                  <a:prstClr val="black"/>
                </a:solidFill>
                <a:latin typeface="Verdana (Body)"/>
                <a:cs typeface="Calibri"/>
              </a:endParaRPr>
            </a:p>
          </p:txBody>
        </p:sp>
        <p:sp>
          <p:nvSpPr>
            <p:cNvPr id="208" name="object 23"/>
            <p:cNvSpPr/>
            <p:nvPr/>
          </p:nvSpPr>
          <p:spPr>
            <a:xfrm>
              <a:off x="7095903" y="4653772"/>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09" name="object 24"/>
            <p:cNvSpPr txBox="1"/>
            <p:nvPr/>
          </p:nvSpPr>
          <p:spPr>
            <a:xfrm>
              <a:off x="7270748" y="4653772"/>
              <a:ext cx="113440" cy="346234"/>
            </a:xfrm>
            <a:prstGeom prst="ellipse">
              <a:avLst/>
            </a:prstGeom>
          </p:spPr>
          <p:txBody>
            <a:bodyPr vert="horz" wrap="square" lIns="0" tIns="0" rIns="0" bIns="0" rtlCol="0">
              <a:spAutoFit/>
            </a:bodyPr>
            <a:lstStyle/>
            <a:p>
              <a:pPr marL="12700"/>
              <a:r>
                <a:rPr sz="1600" spc="-10" dirty="0">
                  <a:solidFill>
                    <a:prstClr val="black"/>
                  </a:solidFill>
                  <a:latin typeface="Verdana (Body)"/>
                  <a:cs typeface="Calibri"/>
                </a:rPr>
                <a:t>J</a:t>
              </a:r>
              <a:endParaRPr sz="1600">
                <a:solidFill>
                  <a:prstClr val="black"/>
                </a:solidFill>
                <a:latin typeface="Verdana (Body)"/>
                <a:cs typeface="Calibri"/>
              </a:endParaRPr>
            </a:p>
          </p:txBody>
        </p:sp>
        <p:sp>
          <p:nvSpPr>
            <p:cNvPr id="210" name="object 26"/>
            <p:cNvSpPr/>
            <p:nvPr/>
          </p:nvSpPr>
          <p:spPr>
            <a:xfrm>
              <a:off x="8374907" y="4734913"/>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11" name="object 27"/>
            <p:cNvSpPr txBox="1"/>
            <p:nvPr/>
          </p:nvSpPr>
          <p:spPr>
            <a:xfrm>
              <a:off x="8488493" y="4734913"/>
              <a:ext cx="254689" cy="346234"/>
            </a:xfrm>
            <a:prstGeom prst="ellipse">
              <a:avLst/>
            </a:prstGeom>
          </p:spPr>
          <p:txBody>
            <a:bodyPr vert="horz" wrap="square" lIns="0" tIns="0" rIns="0" bIns="0" rtlCol="0">
              <a:spAutoFit/>
            </a:bodyPr>
            <a:lstStyle/>
            <a:p>
              <a:pPr marL="12700"/>
              <a:r>
                <a:rPr lang="en-US" sz="1600" spc="-20" dirty="0">
                  <a:solidFill>
                    <a:prstClr val="black"/>
                  </a:solidFill>
                  <a:latin typeface="Verdana (Body)"/>
                  <a:cs typeface="Calibri"/>
                </a:rPr>
                <a:t>K</a:t>
              </a:r>
              <a:endParaRPr sz="1600" dirty="0">
                <a:solidFill>
                  <a:prstClr val="black"/>
                </a:solidFill>
                <a:latin typeface="Verdana (Body)"/>
                <a:cs typeface="Calibri"/>
              </a:endParaRPr>
            </a:p>
          </p:txBody>
        </p:sp>
        <p:sp>
          <p:nvSpPr>
            <p:cNvPr id="212" name="object 47"/>
            <p:cNvSpPr/>
            <p:nvPr/>
          </p:nvSpPr>
          <p:spPr>
            <a:xfrm>
              <a:off x="5971317" y="5380516"/>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13" name="object 48"/>
            <p:cNvSpPr txBox="1"/>
            <p:nvPr/>
          </p:nvSpPr>
          <p:spPr>
            <a:xfrm>
              <a:off x="6101162" y="5380516"/>
              <a:ext cx="196141" cy="346234"/>
            </a:xfrm>
            <a:prstGeom prst="ellipse">
              <a:avLst/>
            </a:prstGeom>
          </p:spPr>
          <p:txBody>
            <a:bodyPr vert="horz" wrap="square" lIns="0" tIns="0" rIns="0" bIns="0" rtlCol="0">
              <a:spAutoFit/>
            </a:bodyPr>
            <a:lstStyle/>
            <a:p>
              <a:pPr marL="12700"/>
              <a:r>
                <a:rPr lang="en-US" sz="1600" spc="-15" dirty="0">
                  <a:solidFill>
                    <a:prstClr val="black"/>
                  </a:solidFill>
                  <a:latin typeface="Verdana (Body)"/>
                  <a:cs typeface="Calibri"/>
                </a:rPr>
                <a:t>H</a:t>
              </a:r>
              <a:endParaRPr sz="1600" dirty="0">
                <a:solidFill>
                  <a:prstClr val="black"/>
                </a:solidFill>
                <a:latin typeface="Verdana (Body)"/>
                <a:cs typeface="Calibri"/>
              </a:endParaRPr>
            </a:p>
          </p:txBody>
        </p:sp>
        <p:sp>
          <p:nvSpPr>
            <p:cNvPr id="214" name="object 50"/>
            <p:cNvSpPr/>
            <p:nvPr/>
          </p:nvSpPr>
          <p:spPr>
            <a:xfrm>
              <a:off x="7544236" y="5344815"/>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15" name="object 51"/>
            <p:cNvSpPr txBox="1"/>
            <p:nvPr/>
          </p:nvSpPr>
          <p:spPr>
            <a:xfrm>
              <a:off x="7681734" y="5358883"/>
              <a:ext cx="166866" cy="346234"/>
            </a:xfrm>
            <a:prstGeom prst="ellipse">
              <a:avLst/>
            </a:prstGeom>
          </p:spPr>
          <p:txBody>
            <a:bodyPr vert="horz" wrap="square" lIns="0" tIns="0" rIns="0" bIns="0" rtlCol="0">
              <a:spAutoFit/>
            </a:bodyPr>
            <a:lstStyle/>
            <a:p>
              <a:pPr marL="12700"/>
              <a:r>
                <a:rPr lang="en-US" sz="1600" spc="-10" dirty="0">
                  <a:solidFill>
                    <a:prstClr val="black"/>
                  </a:solidFill>
                  <a:latin typeface="Verdana (Body)"/>
                  <a:cs typeface="Calibri"/>
                </a:rPr>
                <a:t>M</a:t>
              </a:r>
              <a:endParaRPr sz="1600" dirty="0">
                <a:solidFill>
                  <a:prstClr val="black"/>
                </a:solidFill>
                <a:latin typeface="Verdana (Body)"/>
                <a:cs typeface="Calibri"/>
              </a:endParaRPr>
            </a:p>
          </p:txBody>
        </p:sp>
        <p:sp>
          <p:nvSpPr>
            <p:cNvPr id="216" name="object 59"/>
            <p:cNvSpPr/>
            <p:nvPr/>
          </p:nvSpPr>
          <p:spPr>
            <a:xfrm>
              <a:off x="6794494" y="5344815"/>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17" name="object 60"/>
            <p:cNvSpPr txBox="1"/>
            <p:nvPr/>
          </p:nvSpPr>
          <p:spPr>
            <a:xfrm>
              <a:off x="6995887" y="5379241"/>
              <a:ext cx="95875" cy="346234"/>
            </a:xfrm>
            <a:prstGeom prst="ellipse">
              <a:avLst/>
            </a:prstGeom>
          </p:spPr>
          <p:txBody>
            <a:bodyPr vert="horz" wrap="square" lIns="0" tIns="0" rIns="0" bIns="0" rtlCol="0">
              <a:spAutoFit/>
            </a:bodyPr>
            <a:lstStyle/>
            <a:p>
              <a:pPr marL="12700"/>
              <a:r>
                <a:rPr lang="en-US" sz="1600" spc="-5" dirty="0">
                  <a:solidFill>
                    <a:prstClr val="black"/>
                  </a:solidFill>
                  <a:latin typeface="Verdana (Body)"/>
                  <a:cs typeface="Calibri"/>
                </a:rPr>
                <a:t>L</a:t>
              </a:r>
              <a:endParaRPr sz="1600" dirty="0">
                <a:solidFill>
                  <a:prstClr val="black"/>
                </a:solidFill>
                <a:latin typeface="Verdana (Body)"/>
                <a:cs typeface="Calibri"/>
              </a:endParaRPr>
            </a:p>
          </p:txBody>
        </p:sp>
        <p:sp>
          <p:nvSpPr>
            <p:cNvPr id="218" name="object 65"/>
            <p:cNvSpPr/>
            <p:nvPr/>
          </p:nvSpPr>
          <p:spPr>
            <a:xfrm>
              <a:off x="4653362" y="5366569"/>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19" name="object 66"/>
            <p:cNvSpPr txBox="1"/>
            <p:nvPr/>
          </p:nvSpPr>
          <p:spPr>
            <a:xfrm>
              <a:off x="4788368" y="5380637"/>
              <a:ext cx="169794"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C</a:t>
              </a:r>
            </a:p>
          </p:txBody>
        </p:sp>
        <p:sp>
          <p:nvSpPr>
            <p:cNvPr id="220" name="object 71"/>
            <p:cNvSpPr/>
            <p:nvPr/>
          </p:nvSpPr>
          <p:spPr>
            <a:xfrm>
              <a:off x="3886200" y="5394947"/>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21" name="object 72"/>
            <p:cNvSpPr txBox="1"/>
            <p:nvPr/>
          </p:nvSpPr>
          <p:spPr>
            <a:xfrm>
              <a:off x="4031357" y="5401237"/>
              <a:ext cx="182236" cy="346234"/>
            </a:xfrm>
            <a:prstGeom prst="ellipse">
              <a:avLst/>
            </a:prstGeom>
          </p:spPr>
          <p:txBody>
            <a:bodyPr vert="horz" wrap="square" lIns="0" tIns="0" rIns="0" bIns="0" rtlCol="0">
              <a:spAutoFit/>
            </a:bodyPr>
            <a:lstStyle/>
            <a:p>
              <a:pPr marL="12700"/>
              <a:r>
                <a:rPr sz="1600" spc="-15" dirty="0">
                  <a:solidFill>
                    <a:prstClr val="black"/>
                  </a:solidFill>
                  <a:latin typeface="Verdana (Body)"/>
                  <a:cs typeface="Calibri"/>
                </a:rPr>
                <a:t>A</a:t>
              </a:r>
              <a:endParaRPr sz="1600" dirty="0">
                <a:solidFill>
                  <a:prstClr val="black"/>
                </a:solidFill>
                <a:latin typeface="Verdana (Body)"/>
                <a:cs typeface="Calibri"/>
              </a:endParaRPr>
            </a:p>
          </p:txBody>
        </p:sp>
        <p:sp>
          <p:nvSpPr>
            <p:cNvPr id="222" name="object 77"/>
            <p:cNvSpPr/>
            <p:nvPr/>
          </p:nvSpPr>
          <p:spPr>
            <a:xfrm>
              <a:off x="5034362" y="5987629"/>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23" name="object 78"/>
            <p:cNvSpPr txBox="1"/>
            <p:nvPr/>
          </p:nvSpPr>
          <p:spPr>
            <a:xfrm>
              <a:off x="5175336" y="6038479"/>
              <a:ext cx="191750"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D</a:t>
              </a:r>
              <a:endParaRPr sz="1600">
                <a:solidFill>
                  <a:prstClr val="black"/>
                </a:solidFill>
                <a:latin typeface="Verdana (Body)"/>
                <a:cs typeface="Calibri"/>
              </a:endParaRPr>
            </a:p>
          </p:txBody>
        </p:sp>
        <p:cxnSp>
          <p:nvCxnSpPr>
            <p:cNvPr id="224" name="直接箭头连接符 30"/>
            <p:cNvCxnSpPr>
              <a:stCxn id="198" idx="5"/>
              <a:endCxn id="206" idx="1"/>
            </p:cNvCxnSpPr>
            <p:nvPr/>
          </p:nvCxnSpPr>
          <p:spPr>
            <a:xfrm>
              <a:off x="6831571" y="3805548"/>
              <a:ext cx="1175365" cy="348557"/>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25" name="直接箭头连接符 31"/>
            <p:cNvCxnSpPr>
              <a:stCxn id="198" idx="3"/>
              <a:endCxn id="200" idx="7"/>
            </p:cNvCxnSpPr>
            <p:nvPr/>
          </p:nvCxnSpPr>
          <p:spPr>
            <a:xfrm flipH="1">
              <a:off x="5612859" y="3805548"/>
              <a:ext cx="857491" cy="30819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26" name="直接箭头连接符 32"/>
            <p:cNvCxnSpPr>
              <a:stCxn id="200" idx="3"/>
              <a:endCxn id="202" idx="7"/>
            </p:cNvCxnSpPr>
            <p:nvPr/>
          </p:nvCxnSpPr>
          <p:spPr>
            <a:xfrm flipH="1">
              <a:off x="4708395" y="4425681"/>
              <a:ext cx="543243" cy="33347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27" name="直接箭头连接符 33"/>
            <p:cNvCxnSpPr>
              <a:stCxn id="206" idx="3"/>
              <a:endCxn id="208" idx="0"/>
            </p:cNvCxnSpPr>
            <p:nvPr/>
          </p:nvCxnSpPr>
          <p:spPr>
            <a:xfrm flipH="1">
              <a:off x="7351326" y="4466047"/>
              <a:ext cx="655610" cy="1877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28" name="直接箭头连接符 34"/>
            <p:cNvCxnSpPr>
              <a:stCxn id="200" idx="4"/>
              <a:endCxn id="204" idx="1"/>
            </p:cNvCxnSpPr>
            <p:nvPr/>
          </p:nvCxnSpPr>
          <p:spPr>
            <a:xfrm>
              <a:off x="5432249" y="4490287"/>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29" name="直接箭头连接符 35"/>
            <p:cNvCxnSpPr>
              <a:stCxn id="206" idx="5"/>
              <a:endCxn id="210" idx="0"/>
            </p:cNvCxnSpPr>
            <p:nvPr/>
          </p:nvCxnSpPr>
          <p:spPr>
            <a:xfrm>
              <a:off x="8368157" y="4466047"/>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30" name="直接箭头连接符 36"/>
            <p:cNvCxnSpPr>
              <a:stCxn id="202" idx="4"/>
              <a:endCxn id="218" idx="0"/>
            </p:cNvCxnSpPr>
            <p:nvPr/>
          </p:nvCxnSpPr>
          <p:spPr>
            <a:xfrm>
              <a:off x="4527785" y="5135701"/>
              <a:ext cx="381000" cy="230868"/>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31" name="直接箭头连接符 37"/>
            <p:cNvCxnSpPr>
              <a:stCxn id="202" idx="4"/>
            </p:cNvCxnSpPr>
            <p:nvPr/>
          </p:nvCxnSpPr>
          <p:spPr>
            <a:xfrm flipH="1">
              <a:off x="4218535" y="5135701"/>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32" name="直接箭头连接符 38"/>
            <p:cNvCxnSpPr>
              <a:stCxn id="208" idx="4"/>
              <a:endCxn id="216" idx="0"/>
            </p:cNvCxnSpPr>
            <p:nvPr/>
          </p:nvCxnSpPr>
          <p:spPr>
            <a:xfrm flipH="1">
              <a:off x="7049917" y="5094926"/>
              <a:ext cx="30140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33" name="直接箭头连接符 39"/>
            <p:cNvCxnSpPr>
              <a:stCxn id="204" idx="4"/>
              <a:endCxn id="212" idx="0"/>
            </p:cNvCxnSpPr>
            <p:nvPr/>
          </p:nvCxnSpPr>
          <p:spPr>
            <a:xfrm>
              <a:off x="5875032" y="5135701"/>
              <a:ext cx="351708"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34" name="直接箭头连接符 40"/>
            <p:cNvCxnSpPr>
              <a:stCxn id="208" idx="4"/>
              <a:endCxn id="214" idx="0"/>
            </p:cNvCxnSpPr>
            <p:nvPr/>
          </p:nvCxnSpPr>
          <p:spPr>
            <a:xfrm>
              <a:off x="7351326" y="509492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35" name="直接箭头连接符 41"/>
            <p:cNvCxnSpPr>
              <a:stCxn id="218" idx="5"/>
              <a:endCxn id="222" idx="0"/>
            </p:cNvCxnSpPr>
            <p:nvPr/>
          </p:nvCxnSpPr>
          <p:spPr>
            <a:xfrm>
              <a:off x="5089395" y="5743117"/>
              <a:ext cx="200390" cy="244512"/>
            </a:xfrm>
            <a:prstGeom prst="straightConnector1">
              <a:avLst/>
            </a:prstGeom>
            <a:noFill/>
            <a:ln w="38100" cap="flat" cmpd="sng" algn="ctr">
              <a:solidFill>
                <a:srgbClr val="4F81BD">
                  <a:shade val="95000"/>
                  <a:satMod val="105000"/>
                </a:srgbClr>
              </a:solidFill>
              <a:prstDash val="solid"/>
              <a:tailEnd type="triangle"/>
            </a:ln>
            <a:effectLst/>
          </p:spPr>
        </p:cxnSp>
        <p:sp>
          <p:nvSpPr>
            <p:cNvPr id="236" name="object 8"/>
            <p:cNvSpPr/>
            <p:nvPr/>
          </p:nvSpPr>
          <p:spPr>
            <a:xfrm>
              <a:off x="3118938" y="1524000"/>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37" name="object 9"/>
            <p:cNvSpPr txBox="1"/>
            <p:nvPr/>
          </p:nvSpPr>
          <p:spPr>
            <a:xfrm>
              <a:off x="3259038" y="1574853"/>
              <a:ext cx="193945"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H</a:t>
              </a:r>
              <a:endParaRPr sz="1600">
                <a:solidFill>
                  <a:prstClr val="black"/>
                </a:solidFill>
                <a:latin typeface="Verdana (Body)"/>
                <a:cs typeface="Calibri"/>
              </a:endParaRPr>
            </a:p>
          </p:txBody>
        </p:sp>
        <p:sp>
          <p:nvSpPr>
            <p:cNvPr id="238" name="object 11"/>
            <p:cNvSpPr/>
            <p:nvPr/>
          </p:nvSpPr>
          <p:spPr>
            <a:xfrm>
              <a:off x="1900226" y="2144133"/>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39" name="object 12"/>
            <p:cNvSpPr txBox="1"/>
            <p:nvPr/>
          </p:nvSpPr>
          <p:spPr>
            <a:xfrm>
              <a:off x="2055700" y="2144133"/>
              <a:ext cx="158084"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E</a:t>
              </a:r>
              <a:endParaRPr sz="1600">
                <a:solidFill>
                  <a:prstClr val="black"/>
                </a:solidFill>
                <a:latin typeface="Verdana (Body)"/>
                <a:cs typeface="Calibri"/>
              </a:endParaRPr>
            </a:p>
          </p:txBody>
        </p:sp>
        <p:sp>
          <p:nvSpPr>
            <p:cNvPr id="240" name="object 14"/>
            <p:cNvSpPr/>
            <p:nvPr/>
          </p:nvSpPr>
          <p:spPr>
            <a:xfrm>
              <a:off x="995762" y="2789547"/>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41" name="object 15"/>
            <p:cNvSpPr txBox="1"/>
            <p:nvPr/>
          </p:nvSpPr>
          <p:spPr>
            <a:xfrm>
              <a:off x="1144901" y="2789547"/>
              <a:ext cx="172721" cy="346234"/>
            </a:xfrm>
            <a:prstGeom prst="ellipse">
              <a:avLst/>
            </a:prstGeom>
          </p:spPr>
          <p:txBody>
            <a:bodyPr vert="horz" wrap="square" lIns="0" tIns="0" rIns="0" bIns="0" rtlCol="0">
              <a:spAutoFit/>
            </a:bodyPr>
            <a:lstStyle/>
            <a:p>
              <a:pPr marL="12700"/>
              <a:r>
                <a:rPr sz="1600" spc="-10" dirty="0">
                  <a:solidFill>
                    <a:prstClr val="black"/>
                  </a:solidFill>
                  <a:latin typeface="Verdana (Body)"/>
                  <a:cs typeface="Calibri"/>
                </a:rPr>
                <a:t>B</a:t>
              </a:r>
              <a:endParaRPr sz="1600">
                <a:solidFill>
                  <a:prstClr val="black"/>
                </a:solidFill>
                <a:latin typeface="Verdana (Body)"/>
                <a:cs typeface="Calibri"/>
              </a:endParaRPr>
            </a:p>
          </p:txBody>
        </p:sp>
        <p:sp>
          <p:nvSpPr>
            <p:cNvPr id="242" name="object 17"/>
            <p:cNvSpPr/>
            <p:nvPr/>
          </p:nvSpPr>
          <p:spPr>
            <a:xfrm>
              <a:off x="2343009" y="2789547"/>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43" name="object 18"/>
            <p:cNvSpPr txBox="1"/>
            <p:nvPr/>
          </p:nvSpPr>
          <p:spPr>
            <a:xfrm>
              <a:off x="2501787" y="2789547"/>
              <a:ext cx="150765"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F</a:t>
              </a:r>
              <a:endParaRPr sz="1600">
                <a:solidFill>
                  <a:prstClr val="black"/>
                </a:solidFill>
                <a:latin typeface="Verdana (Body)"/>
                <a:cs typeface="Calibri"/>
              </a:endParaRPr>
            </a:p>
          </p:txBody>
        </p:sp>
        <p:sp>
          <p:nvSpPr>
            <p:cNvPr id="244" name="object 20"/>
            <p:cNvSpPr/>
            <p:nvPr/>
          </p:nvSpPr>
          <p:spPr>
            <a:xfrm>
              <a:off x="4655524" y="2184499"/>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45" name="object 21"/>
            <p:cNvSpPr txBox="1"/>
            <p:nvPr/>
          </p:nvSpPr>
          <p:spPr>
            <a:xfrm>
              <a:off x="4818764" y="2184499"/>
              <a:ext cx="140519"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L</a:t>
              </a:r>
              <a:endParaRPr sz="1600">
                <a:solidFill>
                  <a:prstClr val="black"/>
                </a:solidFill>
                <a:latin typeface="Verdana (Body)"/>
                <a:cs typeface="Calibri"/>
              </a:endParaRPr>
            </a:p>
          </p:txBody>
        </p:sp>
        <p:sp>
          <p:nvSpPr>
            <p:cNvPr id="246" name="object 23"/>
            <p:cNvSpPr/>
            <p:nvPr/>
          </p:nvSpPr>
          <p:spPr>
            <a:xfrm>
              <a:off x="3819303" y="2748772"/>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47" name="object 24"/>
            <p:cNvSpPr txBox="1"/>
            <p:nvPr/>
          </p:nvSpPr>
          <p:spPr>
            <a:xfrm>
              <a:off x="3994148" y="2748772"/>
              <a:ext cx="113440" cy="346234"/>
            </a:xfrm>
            <a:prstGeom prst="ellipse">
              <a:avLst/>
            </a:prstGeom>
          </p:spPr>
          <p:txBody>
            <a:bodyPr vert="horz" wrap="square" lIns="0" tIns="0" rIns="0" bIns="0" rtlCol="0">
              <a:spAutoFit/>
            </a:bodyPr>
            <a:lstStyle/>
            <a:p>
              <a:pPr marL="12700"/>
              <a:r>
                <a:rPr sz="1600" spc="-10" dirty="0">
                  <a:solidFill>
                    <a:prstClr val="black"/>
                  </a:solidFill>
                  <a:latin typeface="Verdana (Body)"/>
                  <a:cs typeface="Calibri"/>
                </a:rPr>
                <a:t>J</a:t>
              </a:r>
              <a:endParaRPr sz="1600">
                <a:solidFill>
                  <a:prstClr val="black"/>
                </a:solidFill>
                <a:latin typeface="Verdana (Body)"/>
                <a:cs typeface="Calibri"/>
              </a:endParaRPr>
            </a:p>
          </p:txBody>
        </p:sp>
        <p:sp>
          <p:nvSpPr>
            <p:cNvPr id="248" name="object 26"/>
            <p:cNvSpPr/>
            <p:nvPr/>
          </p:nvSpPr>
          <p:spPr>
            <a:xfrm>
              <a:off x="5098307" y="2829913"/>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49" name="object 27"/>
            <p:cNvSpPr txBox="1"/>
            <p:nvPr/>
          </p:nvSpPr>
          <p:spPr>
            <a:xfrm>
              <a:off x="5211893" y="2829913"/>
              <a:ext cx="254689" cy="346234"/>
            </a:xfrm>
            <a:prstGeom prst="ellipse">
              <a:avLst/>
            </a:prstGeom>
          </p:spPr>
          <p:txBody>
            <a:bodyPr vert="horz" wrap="square" lIns="0" tIns="0" rIns="0" bIns="0" rtlCol="0">
              <a:spAutoFit/>
            </a:bodyPr>
            <a:lstStyle/>
            <a:p>
              <a:pPr marL="12700"/>
              <a:r>
                <a:rPr sz="1600" spc="-20" dirty="0">
                  <a:solidFill>
                    <a:prstClr val="black"/>
                  </a:solidFill>
                  <a:latin typeface="Verdana (Body)"/>
                  <a:cs typeface="Calibri"/>
                </a:rPr>
                <a:t>M</a:t>
              </a:r>
              <a:endParaRPr sz="1600">
                <a:solidFill>
                  <a:prstClr val="black"/>
                </a:solidFill>
                <a:latin typeface="Verdana (Body)"/>
                <a:cs typeface="Calibri"/>
              </a:endParaRPr>
            </a:p>
          </p:txBody>
        </p:sp>
        <p:sp>
          <p:nvSpPr>
            <p:cNvPr id="250" name="object 47"/>
            <p:cNvSpPr/>
            <p:nvPr/>
          </p:nvSpPr>
          <p:spPr>
            <a:xfrm>
              <a:off x="2694717" y="3475516"/>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51" name="object 48"/>
            <p:cNvSpPr txBox="1"/>
            <p:nvPr/>
          </p:nvSpPr>
          <p:spPr>
            <a:xfrm>
              <a:off x="2824562" y="3475516"/>
              <a:ext cx="196141" cy="346234"/>
            </a:xfrm>
            <a:prstGeom prst="ellipse">
              <a:avLst/>
            </a:prstGeom>
          </p:spPr>
          <p:txBody>
            <a:bodyPr vert="horz" wrap="square" lIns="0" tIns="0" rIns="0" bIns="0" rtlCol="0">
              <a:spAutoFit/>
            </a:bodyPr>
            <a:lstStyle/>
            <a:p>
              <a:pPr marL="12700"/>
              <a:r>
                <a:rPr sz="1600" spc="-15" dirty="0">
                  <a:solidFill>
                    <a:prstClr val="black"/>
                  </a:solidFill>
                  <a:latin typeface="Verdana (Body)"/>
                  <a:cs typeface="Calibri"/>
                </a:rPr>
                <a:t>G</a:t>
              </a:r>
              <a:endParaRPr sz="1600" dirty="0">
                <a:solidFill>
                  <a:prstClr val="black"/>
                </a:solidFill>
                <a:latin typeface="Verdana (Body)"/>
                <a:cs typeface="Calibri"/>
              </a:endParaRPr>
            </a:p>
          </p:txBody>
        </p:sp>
        <p:sp>
          <p:nvSpPr>
            <p:cNvPr id="252" name="object 50"/>
            <p:cNvSpPr/>
            <p:nvPr/>
          </p:nvSpPr>
          <p:spPr>
            <a:xfrm>
              <a:off x="4267636" y="3439815"/>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53" name="object 51"/>
            <p:cNvSpPr txBox="1"/>
            <p:nvPr/>
          </p:nvSpPr>
          <p:spPr>
            <a:xfrm>
              <a:off x="4419563" y="3439815"/>
              <a:ext cx="166866" cy="346234"/>
            </a:xfrm>
            <a:prstGeom prst="ellipse">
              <a:avLst/>
            </a:prstGeom>
          </p:spPr>
          <p:txBody>
            <a:bodyPr vert="horz" wrap="square" lIns="0" tIns="0" rIns="0" bIns="0" rtlCol="0">
              <a:spAutoFit/>
            </a:bodyPr>
            <a:lstStyle/>
            <a:p>
              <a:pPr marL="12700"/>
              <a:r>
                <a:rPr sz="1600" spc="-10" dirty="0">
                  <a:solidFill>
                    <a:prstClr val="black"/>
                  </a:solidFill>
                  <a:latin typeface="Verdana (Body)"/>
                  <a:cs typeface="Calibri"/>
                </a:rPr>
                <a:t>K</a:t>
              </a:r>
              <a:endParaRPr sz="1600" dirty="0">
                <a:solidFill>
                  <a:prstClr val="black"/>
                </a:solidFill>
                <a:latin typeface="Verdana (Body)"/>
                <a:cs typeface="Calibri"/>
              </a:endParaRPr>
            </a:p>
          </p:txBody>
        </p:sp>
        <p:sp>
          <p:nvSpPr>
            <p:cNvPr id="254" name="object 59"/>
            <p:cNvSpPr/>
            <p:nvPr/>
          </p:nvSpPr>
          <p:spPr>
            <a:xfrm>
              <a:off x="3517894" y="3439815"/>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55" name="object 60"/>
            <p:cNvSpPr txBox="1"/>
            <p:nvPr/>
          </p:nvSpPr>
          <p:spPr>
            <a:xfrm>
              <a:off x="3719287" y="3502377"/>
              <a:ext cx="95875" cy="346234"/>
            </a:xfrm>
            <a:prstGeom prst="ellipse">
              <a:avLst/>
            </a:prstGeom>
          </p:spPr>
          <p:txBody>
            <a:bodyPr vert="horz" wrap="square" lIns="0" tIns="0" rIns="0" bIns="0" rtlCol="0">
              <a:spAutoFit/>
            </a:bodyPr>
            <a:lstStyle/>
            <a:p>
              <a:pPr marL="12700"/>
              <a:r>
                <a:rPr sz="1600" spc="-5" dirty="0">
                  <a:solidFill>
                    <a:prstClr val="black"/>
                  </a:solidFill>
                  <a:latin typeface="Verdana (Body)"/>
                  <a:cs typeface="Calibri"/>
                </a:rPr>
                <a:t>I</a:t>
              </a:r>
              <a:endParaRPr sz="1600" dirty="0">
                <a:solidFill>
                  <a:prstClr val="black"/>
                </a:solidFill>
                <a:latin typeface="Verdana (Body)"/>
                <a:cs typeface="Calibri"/>
              </a:endParaRPr>
            </a:p>
          </p:txBody>
        </p:sp>
        <p:sp>
          <p:nvSpPr>
            <p:cNvPr id="256" name="object 65"/>
            <p:cNvSpPr/>
            <p:nvPr/>
          </p:nvSpPr>
          <p:spPr>
            <a:xfrm>
              <a:off x="1376762" y="3461569"/>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57" name="object 66"/>
            <p:cNvSpPr txBox="1"/>
            <p:nvPr/>
          </p:nvSpPr>
          <p:spPr>
            <a:xfrm>
              <a:off x="1511768" y="3475637"/>
              <a:ext cx="169794"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C</a:t>
              </a:r>
            </a:p>
          </p:txBody>
        </p:sp>
        <p:sp>
          <p:nvSpPr>
            <p:cNvPr id="258" name="object 71"/>
            <p:cNvSpPr/>
            <p:nvPr/>
          </p:nvSpPr>
          <p:spPr>
            <a:xfrm>
              <a:off x="609600" y="3489947"/>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59" name="object 72"/>
            <p:cNvSpPr txBox="1"/>
            <p:nvPr/>
          </p:nvSpPr>
          <p:spPr>
            <a:xfrm>
              <a:off x="754757" y="3496237"/>
              <a:ext cx="182236" cy="346234"/>
            </a:xfrm>
            <a:prstGeom prst="ellipse">
              <a:avLst/>
            </a:prstGeom>
          </p:spPr>
          <p:txBody>
            <a:bodyPr vert="horz" wrap="square" lIns="0" tIns="0" rIns="0" bIns="0" rtlCol="0">
              <a:spAutoFit/>
            </a:bodyPr>
            <a:lstStyle/>
            <a:p>
              <a:pPr marL="12700"/>
              <a:r>
                <a:rPr sz="1600" spc="-15" dirty="0">
                  <a:solidFill>
                    <a:prstClr val="black"/>
                  </a:solidFill>
                  <a:latin typeface="Verdana (Body)"/>
                  <a:cs typeface="Calibri"/>
                </a:rPr>
                <a:t>A</a:t>
              </a:r>
              <a:endParaRPr sz="1600" dirty="0">
                <a:solidFill>
                  <a:prstClr val="black"/>
                </a:solidFill>
                <a:latin typeface="Verdana (Body)"/>
                <a:cs typeface="Calibri"/>
              </a:endParaRPr>
            </a:p>
          </p:txBody>
        </p:sp>
        <p:sp>
          <p:nvSpPr>
            <p:cNvPr id="260" name="object 77"/>
            <p:cNvSpPr/>
            <p:nvPr/>
          </p:nvSpPr>
          <p:spPr>
            <a:xfrm>
              <a:off x="1757762" y="4082629"/>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61" name="object 78"/>
            <p:cNvSpPr txBox="1"/>
            <p:nvPr/>
          </p:nvSpPr>
          <p:spPr>
            <a:xfrm>
              <a:off x="1898736" y="4133479"/>
              <a:ext cx="191750"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D</a:t>
              </a:r>
              <a:endParaRPr sz="1600">
                <a:solidFill>
                  <a:prstClr val="black"/>
                </a:solidFill>
                <a:latin typeface="Verdana (Body)"/>
                <a:cs typeface="Calibri"/>
              </a:endParaRPr>
            </a:p>
          </p:txBody>
        </p:sp>
        <p:cxnSp>
          <p:nvCxnSpPr>
            <p:cNvPr id="262" name="直接箭头连接符 68"/>
            <p:cNvCxnSpPr>
              <a:stCxn id="236" idx="5"/>
              <a:endCxn id="244" idx="1"/>
            </p:cNvCxnSpPr>
            <p:nvPr/>
          </p:nvCxnSpPr>
          <p:spPr>
            <a:xfrm>
              <a:off x="3554971" y="1900548"/>
              <a:ext cx="1175365" cy="348557"/>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3" name="直接箭头连接符 69"/>
            <p:cNvCxnSpPr>
              <a:stCxn id="236" idx="3"/>
              <a:endCxn id="238" idx="7"/>
            </p:cNvCxnSpPr>
            <p:nvPr/>
          </p:nvCxnSpPr>
          <p:spPr>
            <a:xfrm flipH="1">
              <a:off x="2336259" y="1900548"/>
              <a:ext cx="857491" cy="30819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4" name="直接箭头连接符 70"/>
            <p:cNvCxnSpPr>
              <a:stCxn id="238" idx="4"/>
              <a:endCxn id="240" idx="7"/>
            </p:cNvCxnSpPr>
            <p:nvPr/>
          </p:nvCxnSpPr>
          <p:spPr>
            <a:xfrm flipH="1">
              <a:off x="1431795" y="2585287"/>
              <a:ext cx="72385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5" name="直接箭头连接符 71"/>
            <p:cNvCxnSpPr>
              <a:stCxn id="244" idx="3"/>
              <a:endCxn id="246" idx="0"/>
            </p:cNvCxnSpPr>
            <p:nvPr/>
          </p:nvCxnSpPr>
          <p:spPr>
            <a:xfrm flipH="1">
              <a:off x="4074726" y="2561047"/>
              <a:ext cx="655610" cy="1877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6" name="直接箭头连接符 72"/>
            <p:cNvCxnSpPr>
              <a:stCxn id="238" idx="4"/>
              <a:endCxn id="242" idx="1"/>
            </p:cNvCxnSpPr>
            <p:nvPr/>
          </p:nvCxnSpPr>
          <p:spPr>
            <a:xfrm>
              <a:off x="2155649" y="2585287"/>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7" name="直接箭头连接符 73"/>
            <p:cNvCxnSpPr>
              <a:stCxn id="244" idx="5"/>
              <a:endCxn id="248" idx="0"/>
            </p:cNvCxnSpPr>
            <p:nvPr/>
          </p:nvCxnSpPr>
          <p:spPr>
            <a:xfrm>
              <a:off x="5091557" y="2561047"/>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8" name="直接箭头连接符 74"/>
            <p:cNvCxnSpPr>
              <a:stCxn id="240" idx="4"/>
              <a:endCxn id="256" idx="0"/>
            </p:cNvCxnSpPr>
            <p:nvPr/>
          </p:nvCxnSpPr>
          <p:spPr>
            <a:xfrm>
              <a:off x="1251185" y="3230701"/>
              <a:ext cx="381000" cy="230868"/>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9" name="直接箭头连接符 75"/>
            <p:cNvCxnSpPr>
              <a:stCxn id="240" idx="4"/>
            </p:cNvCxnSpPr>
            <p:nvPr/>
          </p:nvCxnSpPr>
          <p:spPr>
            <a:xfrm flipH="1">
              <a:off x="941935" y="3230701"/>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0" name="直接箭头连接符 76"/>
            <p:cNvCxnSpPr>
              <a:stCxn id="246" idx="4"/>
              <a:endCxn id="254" idx="0"/>
            </p:cNvCxnSpPr>
            <p:nvPr/>
          </p:nvCxnSpPr>
          <p:spPr>
            <a:xfrm flipH="1">
              <a:off x="3773317" y="3189926"/>
              <a:ext cx="30140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1" name="直接箭头连接符 77"/>
            <p:cNvCxnSpPr>
              <a:stCxn id="242" idx="4"/>
              <a:endCxn id="250" idx="0"/>
            </p:cNvCxnSpPr>
            <p:nvPr/>
          </p:nvCxnSpPr>
          <p:spPr>
            <a:xfrm>
              <a:off x="2598432" y="3230701"/>
              <a:ext cx="351708"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2" name="直接箭头连接符 78"/>
            <p:cNvCxnSpPr>
              <a:stCxn id="246" idx="4"/>
              <a:endCxn id="252" idx="0"/>
            </p:cNvCxnSpPr>
            <p:nvPr/>
          </p:nvCxnSpPr>
          <p:spPr>
            <a:xfrm>
              <a:off x="4074726" y="318992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3" name="直接箭头连接符 79"/>
            <p:cNvCxnSpPr>
              <a:stCxn id="256" idx="5"/>
              <a:endCxn id="260" idx="0"/>
            </p:cNvCxnSpPr>
            <p:nvPr/>
          </p:nvCxnSpPr>
          <p:spPr>
            <a:xfrm>
              <a:off x="1812795" y="3838117"/>
              <a:ext cx="200390" cy="244512"/>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2155875718"/>
      </p:ext>
    </p:extLst>
  </p:cSld>
  <p:clrMapOvr>
    <a:masterClrMapping/>
  </p:clrMapOvr>
  <p:transition>
    <p:wipe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Think: What is the visiting sequence using In-order Traversal for a BST?</a:t>
            </a:r>
          </a:p>
        </p:txBody>
      </p:sp>
      <p:sp>
        <p:nvSpPr>
          <p:cNvPr id="45" name="文本占位符 2"/>
          <p:cNvSpPr txBox="1">
            <a:spLocks/>
          </p:cNvSpPr>
          <p:nvPr/>
        </p:nvSpPr>
        <p:spPr>
          <a:xfrm>
            <a:off x="4817994" y="5113876"/>
            <a:ext cx="2704758" cy="3973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800">
                <a:solidFill>
                  <a:srgbClr val="FF0000"/>
                </a:solidFill>
                <a:latin typeface="Verdana (Body)"/>
              </a:rPr>
              <a:t>?</a:t>
            </a:r>
            <a:endParaRPr lang="zh-CN" altLang="en-US" sz="1800" dirty="0">
              <a:solidFill>
                <a:srgbClr val="FF0000"/>
              </a:solidFill>
              <a:latin typeface="Verdana (Body)"/>
            </a:endParaRPr>
          </a:p>
        </p:txBody>
      </p:sp>
      <p:sp>
        <p:nvSpPr>
          <p:cNvPr id="46" name="object 8"/>
          <p:cNvSpPr/>
          <p:nvPr/>
        </p:nvSpPr>
        <p:spPr>
          <a:xfrm>
            <a:off x="5900836" y="2048934"/>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47" name="object 9"/>
          <p:cNvSpPr txBox="1"/>
          <p:nvPr/>
        </p:nvSpPr>
        <p:spPr>
          <a:xfrm>
            <a:off x="6006261" y="2089967"/>
            <a:ext cx="156492" cy="24445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H</a:t>
            </a:r>
            <a:endParaRPr sz="1400">
              <a:latin typeface="Verdana (Body)"/>
              <a:cs typeface="Calibri"/>
            </a:endParaRPr>
          </a:p>
        </p:txBody>
      </p:sp>
      <p:sp>
        <p:nvSpPr>
          <p:cNvPr id="48" name="object 11"/>
          <p:cNvSpPr/>
          <p:nvPr/>
        </p:nvSpPr>
        <p:spPr>
          <a:xfrm>
            <a:off x="4917468" y="2549314"/>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49" name="object 12"/>
          <p:cNvSpPr txBox="1"/>
          <p:nvPr/>
        </p:nvSpPr>
        <p:spPr>
          <a:xfrm>
            <a:off x="5042919" y="2587414"/>
            <a:ext cx="127557" cy="24445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E</a:t>
            </a:r>
            <a:endParaRPr sz="1400">
              <a:latin typeface="Verdana (Body)"/>
              <a:cs typeface="Calibri"/>
            </a:endParaRPr>
          </a:p>
        </p:txBody>
      </p:sp>
      <p:sp>
        <p:nvSpPr>
          <p:cNvPr id="50" name="object 14"/>
          <p:cNvSpPr/>
          <p:nvPr/>
        </p:nvSpPr>
        <p:spPr>
          <a:xfrm>
            <a:off x="4187665" y="3070093"/>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51" name="object 15"/>
          <p:cNvSpPr txBox="1"/>
          <p:nvPr/>
        </p:nvSpPr>
        <p:spPr>
          <a:xfrm>
            <a:off x="4308004" y="3108193"/>
            <a:ext cx="139367" cy="24445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B</a:t>
            </a:r>
            <a:endParaRPr sz="1400">
              <a:latin typeface="Verdana (Body)"/>
              <a:cs typeface="Calibri"/>
            </a:endParaRPr>
          </a:p>
        </p:txBody>
      </p:sp>
      <p:sp>
        <p:nvSpPr>
          <p:cNvPr id="52" name="object 17"/>
          <p:cNvSpPr/>
          <p:nvPr/>
        </p:nvSpPr>
        <p:spPr>
          <a:xfrm>
            <a:off x="5274746" y="3070093"/>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53" name="object 18"/>
          <p:cNvSpPr txBox="1"/>
          <p:nvPr/>
        </p:nvSpPr>
        <p:spPr>
          <a:xfrm>
            <a:off x="5402862" y="3108193"/>
            <a:ext cx="121651" cy="24445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F</a:t>
            </a:r>
            <a:endParaRPr sz="1400">
              <a:latin typeface="Verdana (Body)"/>
              <a:cs typeface="Calibri"/>
            </a:endParaRPr>
          </a:p>
        </p:txBody>
      </p:sp>
      <p:sp>
        <p:nvSpPr>
          <p:cNvPr id="54" name="object 20"/>
          <p:cNvSpPr/>
          <p:nvPr/>
        </p:nvSpPr>
        <p:spPr>
          <a:xfrm>
            <a:off x="7140693" y="2581885"/>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55" name="object 21"/>
          <p:cNvSpPr txBox="1"/>
          <p:nvPr/>
        </p:nvSpPr>
        <p:spPr>
          <a:xfrm>
            <a:off x="7272410" y="2619985"/>
            <a:ext cx="113384" cy="24445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L</a:t>
            </a:r>
            <a:endParaRPr sz="1400">
              <a:latin typeface="Verdana (Body)"/>
              <a:cs typeface="Calibri"/>
            </a:endParaRPr>
          </a:p>
        </p:txBody>
      </p:sp>
      <p:sp>
        <p:nvSpPr>
          <p:cNvPr id="56" name="object 23"/>
          <p:cNvSpPr/>
          <p:nvPr/>
        </p:nvSpPr>
        <p:spPr>
          <a:xfrm>
            <a:off x="6465954" y="3037192"/>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57" name="object 24"/>
          <p:cNvSpPr txBox="1"/>
          <p:nvPr/>
        </p:nvSpPr>
        <p:spPr>
          <a:xfrm>
            <a:off x="6607035" y="3075292"/>
            <a:ext cx="91534" cy="24445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J</a:t>
            </a:r>
            <a:endParaRPr sz="1400">
              <a:latin typeface="Verdana (Body)"/>
              <a:cs typeface="Calibri"/>
            </a:endParaRPr>
          </a:p>
        </p:txBody>
      </p:sp>
      <p:sp>
        <p:nvSpPr>
          <p:cNvPr id="58" name="object 26"/>
          <p:cNvSpPr/>
          <p:nvPr/>
        </p:nvSpPr>
        <p:spPr>
          <a:xfrm>
            <a:off x="7497971" y="3102663"/>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59" name="object 27"/>
          <p:cNvSpPr txBox="1"/>
          <p:nvPr/>
        </p:nvSpPr>
        <p:spPr>
          <a:xfrm>
            <a:off x="7589622" y="3140763"/>
            <a:ext cx="205506" cy="244452"/>
          </a:xfrm>
          <a:prstGeom prst="ellipse">
            <a:avLst/>
          </a:prstGeom>
        </p:spPr>
        <p:txBody>
          <a:bodyPr vert="horz" wrap="square" lIns="0" tIns="0" rIns="0" bIns="0" rtlCol="0">
            <a:spAutoFit/>
          </a:bodyPr>
          <a:lstStyle/>
          <a:p>
            <a:pPr marL="12700">
              <a:lnSpc>
                <a:spcPct val="100000"/>
              </a:lnSpc>
            </a:pPr>
            <a:r>
              <a:rPr sz="1400" spc="-20" dirty="0">
                <a:latin typeface="Verdana (Body)"/>
                <a:cs typeface="Calibri"/>
              </a:rPr>
              <a:t>M</a:t>
            </a:r>
            <a:endParaRPr sz="1400">
              <a:latin typeface="Verdana (Body)"/>
              <a:cs typeface="Calibri"/>
            </a:endParaRPr>
          </a:p>
        </p:txBody>
      </p:sp>
      <p:sp>
        <p:nvSpPr>
          <p:cNvPr id="60" name="object 47"/>
          <p:cNvSpPr/>
          <p:nvPr/>
        </p:nvSpPr>
        <p:spPr>
          <a:xfrm>
            <a:off x="5558536" y="3623595"/>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61" name="object 48"/>
          <p:cNvSpPr txBox="1"/>
          <p:nvPr/>
        </p:nvSpPr>
        <p:spPr>
          <a:xfrm>
            <a:off x="5663307" y="3661695"/>
            <a:ext cx="158264" cy="24445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G</a:t>
            </a:r>
            <a:endParaRPr sz="1400" dirty="0">
              <a:latin typeface="Verdana (Body)"/>
              <a:cs typeface="Calibri"/>
            </a:endParaRPr>
          </a:p>
        </p:txBody>
      </p:sp>
      <p:sp>
        <p:nvSpPr>
          <p:cNvPr id="62" name="object 50"/>
          <p:cNvSpPr/>
          <p:nvPr/>
        </p:nvSpPr>
        <p:spPr>
          <a:xfrm>
            <a:off x="6827710" y="3594788"/>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63" name="object 51"/>
          <p:cNvSpPr txBox="1"/>
          <p:nvPr/>
        </p:nvSpPr>
        <p:spPr>
          <a:xfrm>
            <a:off x="6950298" y="3632888"/>
            <a:ext cx="134643" cy="24445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K</a:t>
            </a:r>
            <a:endParaRPr sz="1400" dirty="0">
              <a:latin typeface="Verdana (Body)"/>
              <a:cs typeface="Calibri"/>
            </a:endParaRPr>
          </a:p>
        </p:txBody>
      </p:sp>
      <p:sp>
        <p:nvSpPr>
          <p:cNvPr id="64" name="object 59"/>
          <p:cNvSpPr/>
          <p:nvPr/>
        </p:nvSpPr>
        <p:spPr>
          <a:xfrm>
            <a:off x="6222750" y="3594788"/>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65" name="object 60"/>
          <p:cNvSpPr txBox="1"/>
          <p:nvPr/>
        </p:nvSpPr>
        <p:spPr>
          <a:xfrm>
            <a:off x="6385252" y="3637649"/>
            <a:ext cx="77361" cy="244452"/>
          </a:xfrm>
          <a:prstGeom prst="ellipse">
            <a:avLst/>
          </a:prstGeom>
        </p:spPr>
        <p:txBody>
          <a:bodyPr vert="horz" wrap="square" lIns="0" tIns="0" rIns="0" bIns="0" rtlCol="0">
            <a:spAutoFit/>
          </a:bodyPr>
          <a:lstStyle/>
          <a:p>
            <a:pPr marL="12700">
              <a:lnSpc>
                <a:spcPct val="100000"/>
              </a:lnSpc>
            </a:pPr>
            <a:r>
              <a:rPr sz="1400" spc="-5" dirty="0">
                <a:latin typeface="Verdana (Body)"/>
                <a:cs typeface="Calibri"/>
              </a:rPr>
              <a:t>I</a:t>
            </a:r>
            <a:endParaRPr sz="1400" dirty="0">
              <a:latin typeface="Verdana (Body)"/>
              <a:cs typeface="Calibri"/>
            </a:endParaRPr>
          </a:p>
        </p:txBody>
      </p:sp>
      <p:sp>
        <p:nvSpPr>
          <p:cNvPr id="66" name="object 65"/>
          <p:cNvSpPr/>
          <p:nvPr/>
        </p:nvSpPr>
        <p:spPr>
          <a:xfrm>
            <a:off x="4495090" y="3612341"/>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67" name="object 66"/>
          <p:cNvSpPr txBox="1"/>
          <p:nvPr/>
        </p:nvSpPr>
        <p:spPr>
          <a:xfrm>
            <a:off x="4604025" y="3661792"/>
            <a:ext cx="137005" cy="24445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C</a:t>
            </a:r>
          </a:p>
        </p:txBody>
      </p:sp>
      <p:sp>
        <p:nvSpPr>
          <p:cNvPr id="68" name="object 71"/>
          <p:cNvSpPr/>
          <p:nvPr/>
        </p:nvSpPr>
        <p:spPr>
          <a:xfrm>
            <a:off x="3876074" y="3635239"/>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69" name="object 72"/>
          <p:cNvSpPr txBox="1"/>
          <p:nvPr/>
        </p:nvSpPr>
        <p:spPr>
          <a:xfrm>
            <a:off x="3993200" y="3670794"/>
            <a:ext cx="147045" cy="24445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A</a:t>
            </a:r>
            <a:endParaRPr sz="1400" dirty="0">
              <a:latin typeface="Verdana (Body)"/>
              <a:cs typeface="Calibri"/>
            </a:endParaRPr>
          </a:p>
        </p:txBody>
      </p:sp>
      <p:sp>
        <p:nvSpPr>
          <p:cNvPr id="70" name="object 77"/>
          <p:cNvSpPr/>
          <p:nvPr/>
        </p:nvSpPr>
        <p:spPr>
          <a:xfrm>
            <a:off x="4802515" y="4113469"/>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71" name="object 78"/>
          <p:cNvSpPr txBox="1"/>
          <p:nvPr/>
        </p:nvSpPr>
        <p:spPr>
          <a:xfrm>
            <a:off x="4916266" y="4154499"/>
            <a:ext cx="154721" cy="24445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D</a:t>
            </a:r>
            <a:endParaRPr sz="1400">
              <a:latin typeface="Verdana (Body)"/>
              <a:cs typeface="Calibri"/>
            </a:endParaRPr>
          </a:p>
        </p:txBody>
      </p:sp>
      <p:cxnSp>
        <p:nvCxnSpPr>
          <p:cNvPr id="72" name="直接箭头连接符 29"/>
          <p:cNvCxnSpPr>
            <a:stCxn id="46" idx="5"/>
            <a:endCxn id="54" idx="1"/>
          </p:cNvCxnSpPr>
          <p:nvPr/>
        </p:nvCxnSpPr>
        <p:spPr>
          <a:xfrm>
            <a:off x="6252667" y="2352767"/>
            <a:ext cx="948391" cy="2812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30"/>
          <p:cNvCxnSpPr>
            <a:stCxn id="46" idx="3"/>
            <a:endCxn id="48" idx="7"/>
          </p:cNvCxnSpPr>
          <p:nvPr/>
        </p:nvCxnSpPr>
        <p:spPr>
          <a:xfrm flipH="1">
            <a:off x="5269299" y="2352767"/>
            <a:ext cx="691902" cy="2486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31"/>
          <p:cNvCxnSpPr>
            <a:stCxn id="48" idx="4"/>
            <a:endCxn id="50" idx="7"/>
          </p:cNvCxnSpPr>
          <p:nvPr/>
        </p:nvCxnSpPr>
        <p:spPr>
          <a:xfrm flipH="1">
            <a:off x="4539496" y="2905277"/>
            <a:ext cx="584071" cy="2169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32"/>
          <p:cNvCxnSpPr>
            <a:stCxn id="54" idx="3"/>
            <a:endCxn id="56" idx="0"/>
          </p:cNvCxnSpPr>
          <p:nvPr/>
        </p:nvCxnSpPr>
        <p:spPr>
          <a:xfrm flipH="1">
            <a:off x="6672053" y="2885718"/>
            <a:ext cx="529006" cy="15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33"/>
          <p:cNvCxnSpPr>
            <a:stCxn id="48" idx="4"/>
            <a:endCxn id="52" idx="1"/>
          </p:cNvCxnSpPr>
          <p:nvPr/>
        </p:nvCxnSpPr>
        <p:spPr>
          <a:xfrm>
            <a:off x="5123567" y="2905277"/>
            <a:ext cx="211544" cy="2169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34"/>
          <p:cNvCxnSpPr>
            <a:stCxn id="54" idx="5"/>
            <a:endCxn id="58" idx="0"/>
          </p:cNvCxnSpPr>
          <p:nvPr/>
        </p:nvCxnSpPr>
        <p:spPr>
          <a:xfrm>
            <a:off x="7492524" y="2885718"/>
            <a:ext cx="211545" cy="2169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35"/>
          <p:cNvCxnSpPr>
            <a:stCxn id="50" idx="4"/>
            <a:endCxn id="66" idx="0"/>
          </p:cNvCxnSpPr>
          <p:nvPr/>
        </p:nvCxnSpPr>
        <p:spPr>
          <a:xfrm>
            <a:off x="4393763" y="3426056"/>
            <a:ext cx="307425" cy="1862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36"/>
          <p:cNvCxnSpPr>
            <a:stCxn id="50" idx="4"/>
          </p:cNvCxnSpPr>
          <p:nvPr/>
        </p:nvCxnSpPr>
        <p:spPr>
          <a:xfrm flipH="1">
            <a:off x="4144232" y="3426056"/>
            <a:ext cx="249531" cy="201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37"/>
          <p:cNvCxnSpPr>
            <a:stCxn id="56" idx="4"/>
            <a:endCxn id="64" idx="0"/>
          </p:cNvCxnSpPr>
          <p:nvPr/>
        </p:nvCxnSpPr>
        <p:spPr>
          <a:xfrm flipH="1">
            <a:off x="6428848" y="3393155"/>
            <a:ext cx="243204" cy="201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38"/>
          <p:cNvCxnSpPr>
            <a:stCxn id="52" idx="4"/>
            <a:endCxn id="60" idx="0"/>
          </p:cNvCxnSpPr>
          <p:nvPr/>
        </p:nvCxnSpPr>
        <p:spPr>
          <a:xfrm>
            <a:off x="5480844" y="3426056"/>
            <a:ext cx="283790" cy="197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39"/>
          <p:cNvCxnSpPr>
            <a:stCxn id="56" idx="4"/>
            <a:endCxn id="62" idx="0"/>
          </p:cNvCxnSpPr>
          <p:nvPr/>
        </p:nvCxnSpPr>
        <p:spPr>
          <a:xfrm>
            <a:off x="6672053" y="3393155"/>
            <a:ext cx="361756" cy="201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40"/>
          <p:cNvCxnSpPr>
            <a:stCxn id="66" idx="5"/>
            <a:endCxn id="70" idx="0"/>
          </p:cNvCxnSpPr>
          <p:nvPr/>
        </p:nvCxnSpPr>
        <p:spPr>
          <a:xfrm>
            <a:off x="4846921" y="3916174"/>
            <a:ext cx="161693" cy="1972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4" name="矩形 79"/>
          <p:cNvSpPr/>
          <p:nvPr/>
        </p:nvSpPr>
        <p:spPr>
          <a:xfrm>
            <a:off x="1042816" y="5009418"/>
            <a:ext cx="2687883" cy="4917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latin typeface="Verdana (Body)"/>
            </a:endParaRPr>
          </a:p>
        </p:txBody>
      </p:sp>
      <p:sp>
        <p:nvSpPr>
          <p:cNvPr id="85" name="文本框 80"/>
          <p:cNvSpPr txBox="1"/>
          <p:nvPr/>
        </p:nvSpPr>
        <p:spPr>
          <a:xfrm>
            <a:off x="2159015" y="5050221"/>
            <a:ext cx="346208" cy="248342"/>
          </a:xfrm>
          <a:prstGeom prst="rect">
            <a:avLst/>
          </a:prstGeom>
          <a:noFill/>
        </p:spPr>
        <p:txBody>
          <a:bodyPr wrap="square" rtlCol="0">
            <a:spAutoFit/>
          </a:bodyPr>
          <a:lstStyle/>
          <a:p>
            <a:r>
              <a:rPr lang="en-US" altLang="zh-CN" sz="1400" dirty="0">
                <a:solidFill>
                  <a:prstClr val="white"/>
                </a:solidFill>
                <a:latin typeface="Verdana (Body)"/>
              </a:rPr>
              <a:t>E</a:t>
            </a:r>
            <a:endParaRPr lang="zh-CN" altLang="en-US" sz="1400" dirty="0">
              <a:solidFill>
                <a:prstClr val="white"/>
              </a:solidFill>
              <a:latin typeface="Verdana (Body)"/>
            </a:endParaRPr>
          </a:p>
        </p:txBody>
      </p:sp>
      <p:sp>
        <p:nvSpPr>
          <p:cNvPr id="86" name="文本框 81"/>
          <p:cNvSpPr txBox="1"/>
          <p:nvPr/>
        </p:nvSpPr>
        <p:spPr>
          <a:xfrm>
            <a:off x="1042815" y="4654080"/>
            <a:ext cx="1027167" cy="248342"/>
          </a:xfrm>
          <a:prstGeom prst="rect">
            <a:avLst/>
          </a:prstGeom>
          <a:noFill/>
        </p:spPr>
        <p:txBody>
          <a:bodyPr wrap="square" rtlCol="0">
            <a:spAutoFit/>
          </a:bodyPr>
          <a:lstStyle/>
          <a:p>
            <a:r>
              <a:rPr lang="en-US" altLang="zh-CN" sz="1400" dirty="0">
                <a:solidFill>
                  <a:prstClr val="black"/>
                </a:solidFill>
                <a:latin typeface="Verdana (Body)"/>
              </a:rPr>
              <a:t>Output: </a:t>
            </a:r>
            <a:endParaRPr lang="zh-CN" altLang="en-US" sz="1400" dirty="0">
              <a:solidFill>
                <a:prstClr val="black"/>
              </a:solidFill>
              <a:latin typeface="Verdana (Body)"/>
            </a:endParaRPr>
          </a:p>
        </p:txBody>
      </p:sp>
      <p:sp>
        <p:nvSpPr>
          <p:cNvPr id="87" name="文本框 82"/>
          <p:cNvSpPr txBox="1"/>
          <p:nvPr/>
        </p:nvSpPr>
        <p:spPr>
          <a:xfrm>
            <a:off x="1331033" y="5050221"/>
            <a:ext cx="346208" cy="248342"/>
          </a:xfrm>
          <a:prstGeom prst="rect">
            <a:avLst/>
          </a:prstGeom>
          <a:noFill/>
        </p:spPr>
        <p:txBody>
          <a:bodyPr wrap="square" rtlCol="0">
            <a:spAutoFit/>
          </a:bodyPr>
          <a:lstStyle/>
          <a:p>
            <a:r>
              <a:rPr lang="en-US" altLang="zh-CN" sz="1400" dirty="0">
                <a:solidFill>
                  <a:prstClr val="white"/>
                </a:solidFill>
                <a:latin typeface="Verdana (Body)"/>
              </a:rPr>
              <a:t>B</a:t>
            </a:r>
            <a:endParaRPr lang="zh-CN" altLang="en-US" sz="1400" dirty="0">
              <a:solidFill>
                <a:prstClr val="white"/>
              </a:solidFill>
              <a:latin typeface="Verdana (Body)"/>
            </a:endParaRPr>
          </a:p>
        </p:txBody>
      </p:sp>
      <p:sp>
        <p:nvSpPr>
          <p:cNvPr id="88" name="文本框 83"/>
          <p:cNvSpPr txBox="1"/>
          <p:nvPr/>
        </p:nvSpPr>
        <p:spPr>
          <a:xfrm>
            <a:off x="1055039" y="5050221"/>
            <a:ext cx="346208" cy="248342"/>
          </a:xfrm>
          <a:prstGeom prst="rect">
            <a:avLst/>
          </a:prstGeom>
          <a:noFill/>
        </p:spPr>
        <p:txBody>
          <a:bodyPr wrap="square" rtlCol="0">
            <a:spAutoFit/>
          </a:bodyPr>
          <a:lstStyle/>
          <a:p>
            <a:r>
              <a:rPr lang="en-US" altLang="zh-CN" sz="1400" dirty="0">
                <a:solidFill>
                  <a:prstClr val="white"/>
                </a:solidFill>
                <a:latin typeface="Verdana (Body)"/>
              </a:rPr>
              <a:t>A</a:t>
            </a:r>
            <a:endParaRPr lang="zh-CN" altLang="en-US" sz="1400" dirty="0">
              <a:solidFill>
                <a:prstClr val="white"/>
              </a:solidFill>
              <a:latin typeface="Verdana (Body)"/>
            </a:endParaRPr>
          </a:p>
        </p:txBody>
      </p:sp>
      <p:sp>
        <p:nvSpPr>
          <p:cNvPr id="89" name="文本框 84"/>
          <p:cNvSpPr txBox="1"/>
          <p:nvPr/>
        </p:nvSpPr>
        <p:spPr>
          <a:xfrm>
            <a:off x="1607027" y="5050221"/>
            <a:ext cx="346208" cy="248342"/>
          </a:xfrm>
          <a:prstGeom prst="rect">
            <a:avLst/>
          </a:prstGeom>
          <a:noFill/>
        </p:spPr>
        <p:txBody>
          <a:bodyPr wrap="square" rtlCol="0">
            <a:spAutoFit/>
          </a:bodyPr>
          <a:lstStyle/>
          <a:p>
            <a:r>
              <a:rPr lang="en-US" altLang="zh-CN" sz="1400" dirty="0">
                <a:solidFill>
                  <a:prstClr val="white"/>
                </a:solidFill>
                <a:latin typeface="Verdana (Body)"/>
              </a:rPr>
              <a:t>C</a:t>
            </a:r>
            <a:endParaRPr lang="zh-CN" altLang="en-US" sz="1400" dirty="0">
              <a:solidFill>
                <a:prstClr val="white"/>
              </a:solidFill>
              <a:latin typeface="Verdana (Body)"/>
            </a:endParaRPr>
          </a:p>
        </p:txBody>
      </p:sp>
      <p:sp>
        <p:nvSpPr>
          <p:cNvPr id="90" name="文本框 85"/>
          <p:cNvSpPr txBox="1"/>
          <p:nvPr/>
        </p:nvSpPr>
        <p:spPr>
          <a:xfrm>
            <a:off x="1883021" y="5050221"/>
            <a:ext cx="346208" cy="248342"/>
          </a:xfrm>
          <a:prstGeom prst="rect">
            <a:avLst/>
          </a:prstGeom>
          <a:noFill/>
        </p:spPr>
        <p:txBody>
          <a:bodyPr wrap="square" rtlCol="0">
            <a:spAutoFit/>
          </a:bodyPr>
          <a:lstStyle/>
          <a:p>
            <a:r>
              <a:rPr lang="en-US" altLang="zh-CN" sz="1400" dirty="0">
                <a:solidFill>
                  <a:prstClr val="white"/>
                </a:solidFill>
                <a:latin typeface="Verdana (Body)"/>
              </a:rPr>
              <a:t>D</a:t>
            </a:r>
            <a:endParaRPr lang="zh-CN" altLang="en-US" sz="1400" dirty="0">
              <a:solidFill>
                <a:prstClr val="white"/>
              </a:solidFill>
              <a:latin typeface="Verdana (Body)"/>
            </a:endParaRPr>
          </a:p>
        </p:txBody>
      </p:sp>
      <p:sp>
        <p:nvSpPr>
          <p:cNvPr id="91" name="文本框 86"/>
          <p:cNvSpPr txBox="1"/>
          <p:nvPr/>
        </p:nvSpPr>
        <p:spPr>
          <a:xfrm>
            <a:off x="2711002" y="5050221"/>
            <a:ext cx="346208" cy="248342"/>
          </a:xfrm>
          <a:prstGeom prst="rect">
            <a:avLst/>
          </a:prstGeom>
          <a:noFill/>
        </p:spPr>
        <p:txBody>
          <a:bodyPr wrap="square" rtlCol="0">
            <a:spAutoFit/>
          </a:bodyPr>
          <a:lstStyle/>
          <a:p>
            <a:r>
              <a:rPr lang="en-US" altLang="zh-CN" sz="1400" dirty="0">
                <a:solidFill>
                  <a:prstClr val="white"/>
                </a:solidFill>
                <a:latin typeface="Verdana (Body)"/>
              </a:rPr>
              <a:t>G</a:t>
            </a:r>
            <a:endParaRPr lang="zh-CN" altLang="en-US" sz="1400" dirty="0">
              <a:solidFill>
                <a:prstClr val="white"/>
              </a:solidFill>
              <a:latin typeface="Verdana (Body)"/>
            </a:endParaRPr>
          </a:p>
        </p:txBody>
      </p:sp>
      <p:sp>
        <p:nvSpPr>
          <p:cNvPr id="92" name="文本框 87"/>
          <p:cNvSpPr txBox="1"/>
          <p:nvPr/>
        </p:nvSpPr>
        <p:spPr>
          <a:xfrm>
            <a:off x="2435009" y="5050221"/>
            <a:ext cx="346208" cy="248342"/>
          </a:xfrm>
          <a:prstGeom prst="rect">
            <a:avLst/>
          </a:prstGeom>
          <a:noFill/>
        </p:spPr>
        <p:txBody>
          <a:bodyPr wrap="square" rtlCol="0">
            <a:spAutoFit/>
          </a:bodyPr>
          <a:lstStyle/>
          <a:p>
            <a:r>
              <a:rPr lang="en-US" altLang="zh-CN" sz="1400" dirty="0">
                <a:solidFill>
                  <a:prstClr val="white"/>
                </a:solidFill>
                <a:latin typeface="Verdana (Body)"/>
              </a:rPr>
              <a:t>F</a:t>
            </a:r>
            <a:endParaRPr lang="zh-CN" altLang="en-US" sz="1400" dirty="0">
              <a:solidFill>
                <a:prstClr val="white"/>
              </a:solidFill>
              <a:latin typeface="Verdana (Body)"/>
            </a:endParaRPr>
          </a:p>
        </p:txBody>
      </p:sp>
      <p:sp>
        <p:nvSpPr>
          <p:cNvPr id="93" name="文本框 88"/>
          <p:cNvSpPr txBox="1"/>
          <p:nvPr/>
        </p:nvSpPr>
        <p:spPr>
          <a:xfrm>
            <a:off x="3262993" y="5050221"/>
            <a:ext cx="346208" cy="248342"/>
          </a:xfrm>
          <a:prstGeom prst="rect">
            <a:avLst/>
          </a:prstGeom>
          <a:noFill/>
        </p:spPr>
        <p:txBody>
          <a:bodyPr wrap="square" rtlCol="0">
            <a:spAutoFit/>
          </a:bodyPr>
          <a:lstStyle/>
          <a:p>
            <a:r>
              <a:rPr lang="en-US" altLang="zh-CN" sz="1400" dirty="0">
                <a:solidFill>
                  <a:prstClr val="white"/>
                </a:solidFill>
                <a:latin typeface="Verdana (Body)"/>
              </a:rPr>
              <a:t>I</a:t>
            </a:r>
            <a:endParaRPr lang="zh-CN" altLang="en-US" sz="1400" dirty="0">
              <a:solidFill>
                <a:prstClr val="white"/>
              </a:solidFill>
              <a:latin typeface="Verdana (Body)"/>
            </a:endParaRPr>
          </a:p>
        </p:txBody>
      </p:sp>
      <p:sp>
        <p:nvSpPr>
          <p:cNvPr id="94" name="文本框 89"/>
          <p:cNvSpPr txBox="1"/>
          <p:nvPr/>
        </p:nvSpPr>
        <p:spPr>
          <a:xfrm>
            <a:off x="2986996" y="5050221"/>
            <a:ext cx="346208" cy="248342"/>
          </a:xfrm>
          <a:prstGeom prst="rect">
            <a:avLst/>
          </a:prstGeom>
          <a:noFill/>
        </p:spPr>
        <p:txBody>
          <a:bodyPr wrap="square" rtlCol="0">
            <a:spAutoFit/>
          </a:bodyPr>
          <a:lstStyle/>
          <a:p>
            <a:r>
              <a:rPr lang="en-US" altLang="zh-CN" sz="1400" dirty="0">
                <a:solidFill>
                  <a:prstClr val="white"/>
                </a:solidFill>
                <a:latin typeface="Verdana (Body)"/>
              </a:rPr>
              <a:t>H</a:t>
            </a:r>
            <a:endParaRPr lang="zh-CN" altLang="en-US" sz="1400" dirty="0">
              <a:solidFill>
                <a:prstClr val="white"/>
              </a:solidFill>
              <a:latin typeface="Verdana (Body)"/>
            </a:endParaRPr>
          </a:p>
        </p:txBody>
      </p:sp>
      <p:sp>
        <p:nvSpPr>
          <p:cNvPr id="95" name="object 49"/>
          <p:cNvSpPr/>
          <p:nvPr/>
        </p:nvSpPr>
        <p:spPr>
          <a:xfrm>
            <a:off x="2215175" y="2124957"/>
            <a:ext cx="643544" cy="409901"/>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1400">
              <a:solidFill>
                <a:prstClr val="black"/>
              </a:solidFill>
              <a:latin typeface="Verdana (Body)"/>
            </a:endParaRPr>
          </a:p>
        </p:txBody>
      </p:sp>
      <p:sp>
        <p:nvSpPr>
          <p:cNvPr id="96" name="object 6"/>
          <p:cNvSpPr/>
          <p:nvPr/>
        </p:nvSpPr>
        <p:spPr>
          <a:xfrm>
            <a:off x="2376060" y="2212156"/>
            <a:ext cx="321772" cy="239792"/>
          </a:xfrm>
          <a:prstGeom prst="ellipse">
            <a:avLst/>
          </a:prstGeom>
          <a:solidFill>
            <a:schemeClr val="bg1"/>
          </a:solidFill>
        </p:spPr>
        <p:txBody>
          <a:bodyPr wrap="square" lIns="0" tIns="0" rIns="0" bIns="0" rtlCol="0"/>
          <a:lstStyle/>
          <a:p>
            <a:r>
              <a:rPr lang="en-US" sz="1400" dirty="0">
                <a:solidFill>
                  <a:prstClr val="black"/>
                </a:solidFill>
                <a:latin typeface="Verdana (Body)"/>
              </a:rPr>
              <a:t> E</a:t>
            </a:r>
            <a:endParaRPr sz="1400" dirty="0">
              <a:solidFill>
                <a:prstClr val="black"/>
              </a:solidFill>
              <a:latin typeface="Verdana (Body)"/>
            </a:endParaRPr>
          </a:p>
        </p:txBody>
      </p:sp>
      <p:sp>
        <p:nvSpPr>
          <p:cNvPr id="97" name="object 7"/>
          <p:cNvSpPr/>
          <p:nvPr/>
        </p:nvSpPr>
        <p:spPr>
          <a:xfrm>
            <a:off x="2376060" y="2212156"/>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E</a:t>
            </a:r>
            <a:endParaRPr sz="1400" dirty="0">
              <a:solidFill>
                <a:prstClr val="black"/>
              </a:solidFill>
              <a:latin typeface="Verdana (Body)"/>
            </a:endParaRPr>
          </a:p>
        </p:txBody>
      </p:sp>
      <p:sp>
        <p:nvSpPr>
          <p:cNvPr id="98" name="object 8"/>
          <p:cNvSpPr/>
          <p:nvPr/>
        </p:nvSpPr>
        <p:spPr>
          <a:xfrm>
            <a:off x="1732635" y="2656388"/>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99" name="object 9"/>
          <p:cNvSpPr/>
          <p:nvPr/>
        </p:nvSpPr>
        <p:spPr>
          <a:xfrm>
            <a:off x="1732635" y="2656387"/>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B</a:t>
            </a:r>
            <a:endParaRPr sz="1400" dirty="0">
              <a:solidFill>
                <a:prstClr val="black"/>
              </a:solidFill>
              <a:latin typeface="Verdana (Body)"/>
            </a:endParaRPr>
          </a:p>
        </p:txBody>
      </p:sp>
      <p:sp>
        <p:nvSpPr>
          <p:cNvPr id="100" name="object 10"/>
          <p:cNvSpPr/>
          <p:nvPr/>
        </p:nvSpPr>
        <p:spPr>
          <a:xfrm>
            <a:off x="1410925" y="3170612"/>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01" name="object 11"/>
          <p:cNvSpPr/>
          <p:nvPr/>
        </p:nvSpPr>
        <p:spPr>
          <a:xfrm>
            <a:off x="1410925" y="3170612"/>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A</a:t>
            </a:r>
            <a:endParaRPr sz="1400" dirty="0">
              <a:solidFill>
                <a:prstClr val="black"/>
              </a:solidFill>
              <a:latin typeface="Verdana (Body)"/>
            </a:endParaRPr>
          </a:p>
        </p:txBody>
      </p:sp>
      <p:sp>
        <p:nvSpPr>
          <p:cNvPr id="102" name="object 12"/>
          <p:cNvSpPr/>
          <p:nvPr/>
        </p:nvSpPr>
        <p:spPr>
          <a:xfrm>
            <a:off x="2054348" y="3170612"/>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03" name="object 13"/>
          <p:cNvSpPr/>
          <p:nvPr/>
        </p:nvSpPr>
        <p:spPr>
          <a:xfrm>
            <a:off x="2054348" y="3170612"/>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C</a:t>
            </a:r>
            <a:endParaRPr sz="1400" dirty="0">
              <a:solidFill>
                <a:prstClr val="black"/>
              </a:solidFill>
              <a:latin typeface="Verdana (Body)"/>
            </a:endParaRPr>
          </a:p>
        </p:txBody>
      </p:sp>
      <p:sp>
        <p:nvSpPr>
          <p:cNvPr id="104" name="object 14"/>
          <p:cNvSpPr/>
          <p:nvPr/>
        </p:nvSpPr>
        <p:spPr>
          <a:xfrm>
            <a:off x="3019483" y="2656388"/>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05" name="object 15"/>
          <p:cNvSpPr/>
          <p:nvPr/>
        </p:nvSpPr>
        <p:spPr>
          <a:xfrm>
            <a:off x="3019483" y="2656387"/>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G</a:t>
            </a:r>
            <a:endParaRPr sz="1400" dirty="0">
              <a:solidFill>
                <a:prstClr val="black"/>
              </a:solidFill>
              <a:latin typeface="Verdana (Body)"/>
            </a:endParaRPr>
          </a:p>
        </p:txBody>
      </p:sp>
      <p:sp>
        <p:nvSpPr>
          <p:cNvPr id="106" name="object 16"/>
          <p:cNvSpPr/>
          <p:nvPr/>
        </p:nvSpPr>
        <p:spPr>
          <a:xfrm>
            <a:off x="2697772" y="3174501"/>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07" name="object 17"/>
          <p:cNvSpPr/>
          <p:nvPr/>
        </p:nvSpPr>
        <p:spPr>
          <a:xfrm>
            <a:off x="2697772" y="3174501"/>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F</a:t>
            </a:r>
            <a:endParaRPr sz="1400" dirty="0">
              <a:solidFill>
                <a:prstClr val="black"/>
              </a:solidFill>
              <a:latin typeface="Verdana (Body)"/>
            </a:endParaRPr>
          </a:p>
        </p:txBody>
      </p:sp>
      <p:sp>
        <p:nvSpPr>
          <p:cNvPr id="108" name="object 18"/>
          <p:cNvSpPr/>
          <p:nvPr/>
        </p:nvSpPr>
        <p:spPr>
          <a:xfrm>
            <a:off x="3341196" y="3174501"/>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09" name="object 19"/>
          <p:cNvSpPr/>
          <p:nvPr/>
        </p:nvSpPr>
        <p:spPr>
          <a:xfrm>
            <a:off x="3341195" y="3174501"/>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I</a:t>
            </a:r>
            <a:endParaRPr sz="1400" dirty="0">
              <a:solidFill>
                <a:prstClr val="black"/>
              </a:solidFill>
              <a:latin typeface="Verdana (Body)"/>
            </a:endParaRPr>
          </a:p>
        </p:txBody>
      </p:sp>
      <p:sp>
        <p:nvSpPr>
          <p:cNvPr id="110" name="object 38"/>
          <p:cNvSpPr/>
          <p:nvPr/>
        </p:nvSpPr>
        <p:spPr>
          <a:xfrm>
            <a:off x="2215205" y="3721178"/>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11" name="object 39"/>
          <p:cNvSpPr/>
          <p:nvPr/>
        </p:nvSpPr>
        <p:spPr>
          <a:xfrm>
            <a:off x="2215205" y="3721178"/>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D</a:t>
            </a:r>
            <a:endParaRPr sz="1400" dirty="0">
              <a:solidFill>
                <a:prstClr val="black"/>
              </a:solidFill>
              <a:latin typeface="Verdana (Body)"/>
            </a:endParaRPr>
          </a:p>
        </p:txBody>
      </p:sp>
      <p:sp>
        <p:nvSpPr>
          <p:cNvPr id="112" name="object 40"/>
          <p:cNvSpPr/>
          <p:nvPr/>
        </p:nvSpPr>
        <p:spPr>
          <a:xfrm>
            <a:off x="3180339" y="3721178"/>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13" name="object 41"/>
          <p:cNvSpPr/>
          <p:nvPr/>
        </p:nvSpPr>
        <p:spPr>
          <a:xfrm>
            <a:off x="3180339" y="3721178"/>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H</a:t>
            </a:r>
            <a:endParaRPr sz="1400" dirty="0">
              <a:solidFill>
                <a:prstClr val="black"/>
              </a:solidFill>
              <a:latin typeface="Verdana (Body)"/>
            </a:endParaRPr>
          </a:p>
        </p:txBody>
      </p:sp>
      <p:cxnSp>
        <p:nvCxnSpPr>
          <p:cNvPr id="114" name="直接箭头连接符 110"/>
          <p:cNvCxnSpPr>
            <a:stCxn id="97" idx="5"/>
            <a:endCxn id="105" idx="1"/>
          </p:cNvCxnSpPr>
          <p:nvPr/>
        </p:nvCxnSpPr>
        <p:spPr>
          <a:xfrm>
            <a:off x="2650709" y="2416831"/>
            <a:ext cx="415896" cy="2746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1"/>
          <p:cNvCxnSpPr>
            <a:stCxn id="97" idx="3"/>
            <a:endCxn id="98" idx="7"/>
          </p:cNvCxnSpPr>
          <p:nvPr/>
        </p:nvCxnSpPr>
        <p:spPr>
          <a:xfrm flipH="1">
            <a:off x="2007285" y="2416831"/>
            <a:ext cx="415897" cy="274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2"/>
          <p:cNvCxnSpPr>
            <a:stCxn id="98" idx="3"/>
            <a:endCxn id="101" idx="0"/>
          </p:cNvCxnSpPr>
          <p:nvPr/>
        </p:nvCxnSpPr>
        <p:spPr>
          <a:xfrm flipH="1">
            <a:off x="1571811" y="2861063"/>
            <a:ext cx="207947" cy="30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3"/>
          <p:cNvCxnSpPr>
            <a:stCxn id="105" idx="3"/>
            <a:endCxn id="106" idx="0"/>
          </p:cNvCxnSpPr>
          <p:nvPr/>
        </p:nvCxnSpPr>
        <p:spPr>
          <a:xfrm flipH="1">
            <a:off x="2858658" y="2861062"/>
            <a:ext cx="207947" cy="3134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4"/>
          <p:cNvCxnSpPr>
            <a:stCxn id="99" idx="5"/>
            <a:endCxn id="102" idx="0"/>
          </p:cNvCxnSpPr>
          <p:nvPr/>
        </p:nvCxnSpPr>
        <p:spPr>
          <a:xfrm>
            <a:off x="2007285" y="2861062"/>
            <a:ext cx="207950" cy="309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5"/>
          <p:cNvCxnSpPr>
            <a:stCxn id="105" idx="5"/>
            <a:endCxn id="108" idx="0"/>
          </p:cNvCxnSpPr>
          <p:nvPr/>
        </p:nvCxnSpPr>
        <p:spPr>
          <a:xfrm>
            <a:off x="3294132" y="2861062"/>
            <a:ext cx="207950" cy="3134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6"/>
          <p:cNvCxnSpPr>
            <a:stCxn id="103" idx="4"/>
            <a:endCxn id="110" idx="0"/>
          </p:cNvCxnSpPr>
          <p:nvPr/>
        </p:nvCxnSpPr>
        <p:spPr>
          <a:xfrm>
            <a:off x="2215234" y="3410404"/>
            <a:ext cx="160856" cy="3107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17"/>
          <p:cNvCxnSpPr>
            <a:stCxn id="109" idx="4"/>
            <a:endCxn id="113" idx="0"/>
          </p:cNvCxnSpPr>
          <p:nvPr/>
        </p:nvCxnSpPr>
        <p:spPr>
          <a:xfrm flipH="1">
            <a:off x="3341225" y="3414293"/>
            <a:ext cx="160856" cy="3068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245504"/>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556E-7 -4.81481E-6 L -0.07153 0.06482 " pathEditMode="relative" rAng="0" ptsTypes="AA">
                                      <p:cBhvr>
                                        <p:cTn id="6" dur="2000" fill="hold"/>
                                        <p:tgtEl>
                                          <p:spTgt spid="95"/>
                                        </p:tgtEl>
                                        <p:attrNameLst>
                                          <p:attrName>ppt_x</p:attrName>
                                          <p:attrName>ppt_y</p:attrName>
                                        </p:attrNameLst>
                                      </p:cBhvr>
                                      <p:rCtr x="-3576" y="3241"/>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07153 0.06482 L -0.10538 0.14028 " pathEditMode="relative" rAng="0" ptsTypes="AA">
                                      <p:cBhvr>
                                        <p:cTn id="10" dur="2000" fill="hold"/>
                                        <p:tgtEl>
                                          <p:spTgt spid="95"/>
                                        </p:tgtEl>
                                        <p:attrNameLst>
                                          <p:attrName>ppt_x</p:attrName>
                                          <p:attrName>ppt_y</p:attrName>
                                        </p:attrNameLst>
                                      </p:cBhvr>
                                      <p:rCtr x="-1701" y="3773"/>
                                    </p:animMotion>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2000" fill="hold"/>
                                        <p:tgtEl>
                                          <p:spTgt spid="101"/>
                                        </p:tgtEl>
                                        <p:attrNameLst>
                                          <p:attrName>fillcolor</p:attrName>
                                        </p:attrNameLst>
                                      </p:cBhvr>
                                      <p:to>
                                        <a:srgbClr val="FFFF00"/>
                                      </p:to>
                                    </p:animClr>
                                    <p:set>
                                      <p:cBhvr>
                                        <p:cTn id="15" dur="2000" fill="hold"/>
                                        <p:tgtEl>
                                          <p:spTgt spid="101"/>
                                        </p:tgtEl>
                                        <p:attrNameLst>
                                          <p:attrName>fill.type</p:attrName>
                                        </p:attrNameLst>
                                      </p:cBhvr>
                                      <p:to>
                                        <p:strVal val="solid"/>
                                      </p:to>
                                    </p:set>
                                    <p:set>
                                      <p:cBhvr>
                                        <p:cTn id="16" dur="2000" fill="hold"/>
                                        <p:tgtEl>
                                          <p:spTgt spid="101"/>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8"/>
                                        </p:tgtEl>
                                        <p:attrNameLst>
                                          <p:attrName>style.visibility</p:attrName>
                                        </p:attrNameLst>
                                      </p:cBhvr>
                                      <p:to>
                                        <p:strVal val="visible"/>
                                      </p:to>
                                    </p:set>
                                    <p:anim calcmode="lin" valueType="num">
                                      <p:cBhvr additive="base">
                                        <p:cTn id="21" dur="500" fill="hold"/>
                                        <p:tgtEl>
                                          <p:spTgt spid="88"/>
                                        </p:tgtEl>
                                        <p:attrNameLst>
                                          <p:attrName>ppt_x</p:attrName>
                                        </p:attrNameLst>
                                      </p:cBhvr>
                                      <p:tavLst>
                                        <p:tav tm="0">
                                          <p:val>
                                            <p:strVal val="#ppt_x"/>
                                          </p:val>
                                        </p:tav>
                                        <p:tav tm="100000">
                                          <p:val>
                                            <p:strVal val="#ppt_x"/>
                                          </p:val>
                                        </p:tav>
                                      </p:tavLst>
                                    </p:anim>
                                    <p:anim calcmode="lin" valueType="num">
                                      <p:cBhvr additive="base">
                                        <p:cTn id="22"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2" nodeType="clickEffect">
                                  <p:stCondLst>
                                    <p:cond delay="0"/>
                                  </p:stCondLst>
                                  <p:childTnLst>
                                    <p:animMotion origin="layout" path="M -0.10538 0.14028 L -0.07153 0.06481 " pathEditMode="relative" rAng="0" ptsTypes="AA">
                                      <p:cBhvr>
                                        <p:cTn id="26" dur="2000" fill="hold"/>
                                        <p:tgtEl>
                                          <p:spTgt spid="95"/>
                                        </p:tgtEl>
                                        <p:attrNameLst>
                                          <p:attrName>ppt_x</p:attrName>
                                          <p:attrName>ppt_y</p:attrName>
                                        </p:attrNameLst>
                                      </p:cBhvr>
                                      <p:rCtr x="1667" y="-3750"/>
                                    </p:animMotion>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2000" fill="hold"/>
                                        <p:tgtEl>
                                          <p:spTgt spid="99"/>
                                        </p:tgtEl>
                                        <p:attrNameLst>
                                          <p:attrName>fillcolor</p:attrName>
                                        </p:attrNameLst>
                                      </p:cBhvr>
                                      <p:to>
                                        <a:srgbClr val="FFFF00"/>
                                      </p:to>
                                    </p:animClr>
                                    <p:set>
                                      <p:cBhvr>
                                        <p:cTn id="31" dur="2000" fill="hold"/>
                                        <p:tgtEl>
                                          <p:spTgt spid="99"/>
                                        </p:tgtEl>
                                        <p:attrNameLst>
                                          <p:attrName>fill.type</p:attrName>
                                        </p:attrNameLst>
                                      </p:cBhvr>
                                      <p:to>
                                        <p:strVal val="solid"/>
                                      </p:to>
                                    </p:set>
                                    <p:set>
                                      <p:cBhvr>
                                        <p:cTn id="32" dur="2000" fill="hold"/>
                                        <p:tgtEl>
                                          <p:spTgt spid="99"/>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7"/>
                                        </p:tgtEl>
                                        <p:attrNameLst>
                                          <p:attrName>style.visibility</p:attrName>
                                        </p:attrNameLst>
                                      </p:cBhvr>
                                      <p:to>
                                        <p:strVal val="visible"/>
                                      </p:to>
                                    </p:set>
                                    <p:anim calcmode="lin" valueType="num">
                                      <p:cBhvr additive="base">
                                        <p:cTn id="37" dur="500" fill="hold"/>
                                        <p:tgtEl>
                                          <p:spTgt spid="87"/>
                                        </p:tgtEl>
                                        <p:attrNameLst>
                                          <p:attrName>ppt_x</p:attrName>
                                        </p:attrNameLst>
                                      </p:cBhvr>
                                      <p:tavLst>
                                        <p:tav tm="0">
                                          <p:val>
                                            <p:strVal val="#ppt_x"/>
                                          </p:val>
                                        </p:tav>
                                        <p:tav tm="100000">
                                          <p:val>
                                            <p:strVal val="#ppt_x"/>
                                          </p:val>
                                        </p:tav>
                                      </p:tavLst>
                                    </p:anim>
                                    <p:anim calcmode="lin" valueType="num">
                                      <p:cBhvr additive="base">
                                        <p:cTn id="38"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3" nodeType="clickEffect">
                                  <p:stCondLst>
                                    <p:cond delay="0"/>
                                  </p:stCondLst>
                                  <p:childTnLst>
                                    <p:animMotion origin="layout" path="M -0.07153 0.06482 L -0.03524 0.13913 " pathEditMode="relative" rAng="0" ptsTypes="AA">
                                      <p:cBhvr>
                                        <p:cTn id="42" dur="2000" fill="hold"/>
                                        <p:tgtEl>
                                          <p:spTgt spid="95"/>
                                        </p:tgtEl>
                                        <p:attrNameLst>
                                          <p:attrName>ppt_x</p:attrName>
                                          <p:attrName>ppt_y</p:attrName>
                                        </p:attrNameLst>
                                      </p:cBhvr>
                                      <p:rCtr x="1806" y="3704"/>
                                    </p:animMotion>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2000" fill="hold"/>
                                        <p:tgtEl>
                                          <p:spTgt spid="103"/>
                                        </p:tgtEl>
                                        <p:attrNameLst>
                                          <p:attrName>fillcolor</p:attrName>
                                        </p:attrNameLst>
                                      </p:cBhvr>
                                      <p:to>
                                        <a:srgbClr val="FFFF00"/>
                                      </p:to>
                                    </p:animClr>
                                    <p:set>
                                      <p:cBhvr>
                                        <p:cTn id="47" dur="2000" fill="hold"/>
                                        <p:tgtEl>
                                          <p:spTgt spid="103"/>
                                        </p:tgtEl>
                                        <p:attrNameLst>
                                          <p:attrName>fill.type</p:attrName>
                                        </p:attrNameLst>
                                      </p:cBhvr>
                                      <p:to>
                                        <p:strVal val="solid"/>
                                      </p:to>
                                    </p:set>
                                    <p:set>
                                      <p:cBhvr>
                                        <p:cTn id="48" dur="2000" fill="hold"/>
                                        <p:tgtEl>
                                          <p:spTgt spid="103"/>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89"/>
                                        </p:tgtEl>
                                        <p:attrNameLst>
                                          <p:attrName>style.visibility</p:attrName>
                                        </p:attrNameLst>
                                      </p:cBhvr>
                                      <p:to>
                                        <p:strVal val="visible"/>
                                      </p:to>
                                    </p:set>
                                    <p:anim calcmode="lin" valueType="num">
                                      <p:cBhvr additive="base">
                                        <p:cTn id="53" dur="500" fill="hold"/>
                                        <p:tgtEl>
                                          <p:spTgt spid="89"/>
                                        </p:tgtEl>
                                        <p:attrNameLst>
                                          <p:attrName>ppt_x</p:attrName>
                                        </p:attrNameLst>
                                      </p:cBhvr>
                                      <p:tavLst>
                                        <p:tav tm="0">
                                          <p:val>
                                            <p:strVal val="#ppt_x"/>
                                          </p:val>
                                        </p:tav>
                                        <p:tav tm="100000">
                                          <p:val>
                                            <p:strVal val="#ppt_x"/>
                                          </p:val>
                                        </p:tav>
                                      </p:tavLst>
                                    </p:anim>
                                    <p:anim calcmode="lin" valueType="num">
                                      <p:cBhvr additive="base">
                                        <p:cTn id="54"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4" nodeType="clickEffect">
                                  <p:stCondLst>
                                    <p:cond delay="0"/>
                                  </p:stCondLst>
                                  <p:childTnLst>
                                    <p:animMotion origin="layout" path="M -0.03524 0.13912 L -0.01771 0.22061 " pathEditMode="relative" rAng="0" ptsTypes="AA">
                                      <p:cBhvr>
                                        <p:cTn id="58" dur="2000" fill="hold"/>
                                        <p:tgtEl>
                                          <p:spTgt spid="95"/>
                                        </p:tgtEl>
                                        <p:attrNameLst>
                                          <p:attrName>ppt_x</p:attrName>
                                          <p:attrName>ppt_y</p:attrName>
                                        </p:attrNameLst>
                                      </p:cBhvr>
                                      <p:rCtr x="868" y="4120"/>
                                    </p:animMotion>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dir="cw">
                                      <p:cBhvr>
                                        <p:cTn id="62" dur="2000" fill="hold"/>
                                        <p:tgtEl>
                                          <p:spTgt spid="111"/>
                                        </p:tgtEl>
                                        <p:attrNameLst>
                                          <p:attrName>fillcolor</p:attrName>
                                        </p:attrNameLst>
                                      </p:cBhvr>
                                      <p:to>
                                        <a:srgbClr val="FFFF00"/>
                                      </p:to>
                                    </p:animClr>
                                    <p:set>
                                      <p:cBhvr>
                                        <p:cTn id="63" dur="2000" fill="hold"/>
                                        <p:tgtEl>
                                          <p:spTgt spid="111"/>
                                        </p:tgtEl>
                                        <p:attrNameLst>
                                          <p:attrName>fill.type</p:attrName>
                                        </p:attrNameLst>
                                      </p:cBhvr>
                                      <p:to>
                                        <p:strVal val="solid"/>
                                      </p:to>
                                    </p:set>
                                    <p:set>
                                      <p:cBhvr>
                                        <p:cTn id="64" dur="2000" fill="hold"/>
                                        <p:tgtEl>
                                          <p:spTgt spid="111"/>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90"/>
                                        </p:tgtEl>
                                        <p:attrNameLst>
                                          <p:attrName>style.visibility</p:attrName>
                                        </p:attrNameLst>
                                      </p:cBhvr>
                                      <p:to>
                                        <p:strVal val="visible"/>
                                      </p:to>
                                    </p:set>
                                    <p:anim calcmode="lin" valueType="num">
                                      <p:cBhvr additive="base">
                                        <p:cTn id="69" dur="500" fill="hold"/>
                                        <p:tgtEl>
                                          <p:spTgt spid="90"/>
                                        </p:tgtEl>
                                        <p:attrNameLst>
                                          <p:attrName>ppt_x</p:attrName>
                                        </p:attrNameLst>
                                      </p:cBhvr>
                                      <p:tavLst>
                                        <p:tav tm="0">
                                          <p:val>
                                            <p:strVal val="#ppt_x"/>
                                          </p:val>
                                        </p:tav>
                                        <p:tav tm="100000">
                                          <p:val>
                                            <p:strVal val="#ppt_x"/>
                                          </p:val>
                                        </p:tav>
                                      </p:tavLst>
                                    </p:anim>
                                    <p:anim calcmode="lin" valueType="num">
                                      <p:cBhvr additive="base">
                                        <p:cTn id="70"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5" nodeType="clickEffect">
                                  <p:stCondLst>
                                    <p:cond delay="0"/>
                                  </p:stCondLst>
                                  <p:childTnLst>
                                    <p:animMotion origin="layout" path="M -0.01771 0.2206 L -0.03524 0.13913 " pathEditMode="relative" rAng="0" ptsTypes="AA">
                                      <p:cBhvr>
                                        <p:cTn id="74" dur="2000" fill="hold"/>
                                        <p:tgtEl>
                                          <p:spTgt spid="95"/>
                                        </p:tgtEl>
                                        <p:attrNameLst>
                                          <p:attrName>ppt_x</p:attrName>
                                          <p:attrName>ppt_y</p:attrName>
                                        </p:attrNameLst>
                                      </p:cBhvr>
                                      <p:rCtr x="-885" y="-3935"/>
                                    </p:animMotion>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grpId="6" nodeType="clickEffect">
                                  <p:stCondLst>
                                    <p:cond delay="0"/>
                                  </p:stCondLst>
                                  <p:childTnLst>
                                    <p:animMotion origin="layout" path="M -0.03524 0.13913 L -0.07153 0.06482 " pathEditMode="relative" rAng="0" ptsTypes="AA">
                                      <p:cBhvr>
                                        <p:cTn id="78" dur="2000" fill="hold"/>
                                        <p:tgtEl>
                                          <p:spTgt spid="95"/>
                                        </p:tgtEl>
                                        <p:attrNameLst>
                                          <p:attrName>ppt_x</p:attrName>
                                          <p:attrName>ppt_y</p:attrName>
                                        </p:attrNameLst>
                                      </p:cBhvr>
                                      <p:rCtr x="-1823" y="-3727"/>
                                    </p:animMotion>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7" nodeType="clickEffect">
                                  <p:stCondLst>
                                    <p:cond delay="0"/>
                                  </p:stCondLst>
                                  <p:childTnLst>
                                    <p:animMotion origin="layout" path="M -0.07153 0.06482 L -5.55556E-7 3.7037E-7 " pathEditMode="relative" rAng="0" ptsTypes="AA">
                                      <p:cBhvr>
                                        <p:cTn id="82" dur="2000" fill="hold"/>
                                        <p:tgtEl>
                                          <p:spTgt spid="95"/>
                                        </p:tgtEl>
                                        <p:attrNameLst>
                                          <p:attrName>ppt_x</p:attrName>
                                          <p:attrName>ppt_y</p:attrName>
                                        </p:attrNameLst>
                                      </p:cBhvr>
                                      <p:rCtr x="3576" y="-3125"/>
                                    </p:animMotion>
                                  </p:childTnLst>
                                </p:cTn>
                              </p:par>
                            </p:childTnLst>
                          </p:cTn>
                        </p:par>
                      </p:childTnLst>
                    </p:cTn>
                  </p:par>
                  <p:par>
                    <p:cTn id="83" fill="hold">
                      <p:stCondLst>
                        <p:cond delay="indefinite"/>
                      </p:stCondLst>
                      <p:childTnLst>
                        <p:par>
                          <p:cTn id="84" fill="hold">
                            <p:stCondLst>
                              <p:cond delay="0"/>
                            </p:stCondLst>
                            <p:childTnLst>
                              <p:par>
                                <p:cTn id="85" presetID="1" presetClass="emph" presetSubtype="2" fill="hold" nodeType="clickEffect">
                                  <p:stCondLst>
                                    <p:cond delay="0"/>
                                  </p:stCondLst>
                                  <p:childTnLst>
                                    <p:animClr clrSpc="rgb" dir="cw">
                                      <p:cBhvr>
                                        <p:cTn id="86" dur="2000" fill="hold"/>
                                        <p:tgtEl>
                                          <p:spTgt spid="97"/>
                                        </p:tgtEl>
                                        <p:attrNameLst>
                                          <p:attrName>fillcolor</p:attrName>
                                        </p:attrNameLst>
                                      </p:cBhvr>
                                      <p:to>
                                        <a:srgbClr val="FFFF00"/>
                                      </p:to>
                                    </p:animClr>
                                    <p:set>
                                      <p:cBhvr>
                                        <p:cTn id="87" dur="2000" fill="hold"/>
                                        <p:tgtEl>
                                          <p:spTgt spid="97"/>
                                        </p:tgtEl>
                                        <p:attrNameLst>
                                          <p:attrName>fill.type</p:attrName>
                                        </p:attrNameLst>
                                      </p:cBhvr>
                                      <p:to>
                                        <p:strVal val="solid"/>
                                      </p:to>
                                    </p:set>
                                    <p:set>
                                      <p:cBhvr>
                                        <p:cTn id="88" dur="2000" fill="hold"/>
                                        <p:tgtEl>
                                          <p:spTgt spid="97"/>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85"/>
                                        </p:tgtEl>
                                        <p:attrNameLst>
                                          <p:attrName>style.visibility</p:attrName>
                                        </p:attrNameLst>
                                      </p:cBhvr>
                                      <p:to>
                                        <p:strVal val="visible"/>
                                      </p:to>
                                    </p:set>
                                    <p:anim calcmode="lin" valueType="num">
                                      <p:cBhvr additive="base">
                                        <p:cTn id="93" dur="500" fill="hold"/>
                                        <p:tgtEl>
                                          <p:spTgt spid="85"/>
                                        </p:tgtEl>
                                        <p:attrNameLst>
                                          <p:attrName>ppt_x</p:attrName>
                                        </p:attrNameLst>
                                      </p:cBhvr>
                                      <p:tavLst>
                                        <p:tav tm="0">
                                          <p:val>
                                            <p:strVal val="#ppt_x"/>
                                          </p:val>
                                        </p:tav>
                                        <p:tav tm="100000">
                                          <p:val>
                                            <p:strVal val="#ppt_x"/>
                                          </p:val>
                                        </p:tav>
                                      </p:tavLst>
                                    </p:anim>
                                    <p:anim calcmode="lin" valueType="num">
                                      <p:cBhvr additive="base">
                                        <p:cTn id="94"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grpId="8" nodeType="clickEffect">
                                  <p:stCondLst>
                                    <p:cond delay="0"/>
                                  </p:stCondLst>
                                  <p:childTnLst>
                                    <p:animMotion origin="layout" path="M -5.55556E-7 -4.81481E-6 L 0.07031 0.06528 " pathEditMode="relative" rAng="0" ptsTypes="AA">
                                      <p:cBhvr>
                                        <p:cTn id="98" dur="2000" fill="hold"/>
                                        <p:tgtEl>
                                          <p:spTgt spid="95"/>
                                        </p:tgtEl>
                                        <p:attrNameLst>
                                          <p:attrName>ppt_x</p:attrName>
                                          <p:attrName>ppt_y</p:attrName>
                                        </p:attrNameLst>
                                      </p:cBhvr>
                                      <p:rCtr x="3507" y="3264"/>
                                    </p:animMotion>
                                  </p:childTnLst>
                                </p:cTn>
                              </p:par>
                            </p:childTnLst>
                          </p:cTn>
                        </p:par>
                      </p:childTnLst>
                    </p:cTn>
                  </p:par>
                  <p:par>
                    <p:cTn id="99" fill="hold">
                      <p:stCondLst>
                        <p:cond delay="indefinite"/>
                      </p:stCondLst>
                      <p:childTnLst>
                        <p:par>
                          <p:cTn id="100" fill="hold">
                            <p:stCondLst>
                              <p:cond delay="0"/>
                            </p:stCondLst>
                            <p:childTnLst>
                              <p:par>
                                <p:cTn id="101" presetID="42" presetClass="path" presetSubtype="0" accel="50000" decel="50000" fill="hold" grpId="9" nodeType="clickEffect">
                                  <p:stCondLst>
                                    <p:cond delay="0"/>
                                  </p:stCondLst>
                                  <p:childTnLst>
                                    <p:animMotion origin="layout" path="M 0.07031 0.06528 L 0.03524 0.14051 " pathEditMode="relative" rAng="0" ptsTypes="AA">
                                      <p:cBhvr>
                                        <p:cTn id="102" dur="2000" fill="hold"/>
                                        <p:tgtEl>
                                          <p:spTgt spid="95"/>
                                        </p:tgtEl>
                                        <p:attrNameLst>
                                          <p:attrName>ppt_x</p:attrName>
                                          <p:attrName>ppt_y</p:attrName>
                                        </p:attrNameLst>
                                      </p:cBhvr>
                                      <p:rCtr x="-1753" y="3750"/>
                                    </p:animMotion>
                                  </p:childTnLst>
                                </p:cTn>
                              </p:par>
                            </p:childTnLst>
                          </p:cTn>
                        </p:par>
                      </p:childTnLst>
                    </p:cTn>
                  </p:par>
                  <p:par>
                    <p:cTn id="103" fill="hold">
                      <p:stCondLst>
                        <p:cond delay="indefinite"/>
                      </p:stCondLst>
                      <p:childTnLst>
                        <p:par>
                          <p:cTn id="104" fill="hold">
                            <p:stCondLst>
                              <p:cond delay="0"/>
                            </p:stCondLst>
                            <p:childTnLst>
                              <p:par>
                                <p:cTn id="105" presetID="1" presetClass="emph" presetSubtype="2" fill="hold" nodeType="clickEffect">
                                  <p:stCondLst>
                                    <p:cond delay="0"/>
                                  </p:stCondLst>
                                  <p:childTnLst>
                                    <p:animClr clrSpc="rgb" dir="cw">
                                      <p:cBhvr>
                                        <p:cTn id="106" dur="2000" fill="hold"/>
                                        <p:tgtEl>
                                          <p:spTgt spid="107"/>
                                        </p:tgtEl>
                                        <p:attrNameLst>
                                          <p:attrName>fillcolor</p:attrName>
                                        </p:attrNameLst>
                                      </p:cBhvr>
                                      <p:to>
                                        <a:srgbClr val="FFFF00"/>
                                      </p:to>
                                    </p:animClr>
                                    <p:set>
                                      <p:cBhvr>
                                        <p:cTn id="107" dur="2000" fill="hold"/>
                                        <p:tgtEl>
                                          <p:spTgt spid="107"/>
                                        </p:tgtEl>
                                        <p:attrNameLst>
                                          <p:attrName>fill.type</p:attrName>
                                        </p:attrNameLst>
                                      </p:cBhvr>
                                      <p:to>
                                        <p:strVal val="solid"/>
                                      </p:to>
                                    </p:set>
                                    <p:set>
                                      <p:cBhvr>
                                        <p:cTn id="108" dur="2000" fill="hold"/>
                                        <p:tgtEl>
                                          <p:spTgt spid="107"/>
                                        </p:tgtEl>
                                        <p:attrNameLst>
                                          <p:attrName>fill.on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92"/>
                                        </p:tgtEl>
                                        <p:attrNameLst>
                                          <p:attrName>style.visibility</p:attrName>
                                        </p:attrNameLst>
                                      </p:cBhvr>
                                      <p:to>
                                        <p:strVal val="visible"/>
                                      </p:to>
                                    </p:set>
                                    <p:anim calcmode="lin" valueType="num">
                                      <p:cBhvr additive="base">
                                        <p:cTn id="113" dur="500" fill="hold"/>
                                        <p:tgtEl>
                                          <p:spTgt spid="92"/>
                                        </p:tgtEl>
                                        <p:attrNameLst>
                                          <p:attrName>ppt_x</p:attrName>
                                        </p:attrNameLst>
                                      </p:cBhvr>
                                      <p:tavLst>
                                        <p:tav tm="0">
                                          <p:val>
                                            <p:strVal val="#ppt_x"/>
                                          </p:val>
                                        </p:tav>
                                        <p:tav tm="100000">
                                          <p:val>
                                            <p:strVal val="#ppt_x"/>
                                          </p:val>
                                        </p:tav>
                                      </p:tavLst>
                                    </p:anim>
                                    <p:anim calcmode="lin" valueType="num">
                                      <p:cBhvr additive="base">
                                        <p:cTn id="114"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grpId="10" nodeType="clickEffect">
                                  <p:stCondLst>
                                    <p:cond delay="0"/>
                                  </p:stCondLst>
                                  <p:childTnLst>
                                    <p:animMotion origin="layout" path="M 0.03524 0.14051 L 0.07032 0.06528 " pathEditMode="relative" rAng="0" ptsTypes="AA">
                                      <p:cBhvr>
                                        <p:cTn id="118" dur="2000" fill="hold"/>
                                        <p:tgtEl>
                                          <p:spTgt spid="95"/>
                                        </p:tgtEl>
                                        <p:attrNameLst>
                                          <p:attrName>ppt_x</p:attrName>
                                          <p:attrName>ppt_y</p:attrName>
                                        </p:attrNameLst>
                                      </p:cBhvr>
                                      <p:rCtr x="1736" y="-3611"/>
                                    </p:animMotion>
                                  </p:childTnLst>
                                </p:cTn>
                              </p:par>
                            </p:childTnLst>
                          </p:cTn>
                        </p:par>
                      </p:childTnLst>
                    </p:cTn>
                  </p:par>
                  <p:par>
                    <p:cTn id="119" fill="hold">
                      <p:stCondLst>
                        <p:cond delay="indefinite"/>
                      </p:stCondLst>
                      <p:childTnLst>
                        <p:par>
                          <p:cTn id="120" fill="hold">
                            <p:stCondLst>
                              <p:cond delay="0"/>
                            </p:stCondLst>
                            <p:childTnLst>
                              <p:par>
                                <p:cTn id="121" presetID="1" presetClass="emph" presetSubtype="2" fill="hold" nodeType="clickEffect">
                                  <p:stCondLst>
                                    <p:cond delay="0"/>
                                  </p:stCondLst>
                                  <p:childTnLst>
                                    <p:animClr clrSpc="rgb" dir="cw">
                                      <p:cBhvr>
                                        <p:cTn id="122" dur="2000" fill="hold"/>
                                        <p:tgtEl>
                                          <p:spTgt spid="105"/>
                                        </p:tgtEl>
                                        <p:attrNameLst>
                                          <p:attrName>fillcolor</p:attrName>
                                        </p:attrNameLst>
                                      </p:cBhvr>
                                      <p:to>
                                        <a:srgbClr val="FFFF00"/>
                                      </p:to>
                                    </p:animClr>
                                    <p:set>
                                      <p:cBhvr>
                                        <p:cTn id="123" dur="2000" fill="hold"/>
                                        <p:tgtEl>
                                          <p:spTgt spid="105"/>
                                        </p:tgtEl>
                                        <p:attrNameLst>
                                          <p:attrName>fill.type</p:attrName>
                                        </p:attrNameLst>
                                      </p:cBhvr>
                                      <p:to>
                                        <p:strVal val="solid"/>
                                      </p:to>
                                    </p:set>
                                    <p:set>
                                      <p:cBhvr>
                                        <p:cTn id="124" dur="2000" fill="hold"/>
                                        <p:tgtEl>
                                          <p:spTgt spid="105"/>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91"/>
                                        </p:tgtEl>
                                        <p:attrNameLst>
                                          <p:attrName>style.visibility</p:attrName>
                                        </p:attrNameLst>
                                      </p:cBhvr>
                                      <p:to>
                                        <p:strVal val="visible"/>
                                      </p:to>
                                    </p:set>
                                    <p:anim calcmode="lin" valueType="num">
                                      <p:cBhvr additive="base">
                                        <p:cTn id="129" dur="500" fill="hold"/>
                                        <p:tgtEl>
                                          <p:spTgt spid="91"/>
                                        </p:tgtEl>
                                        <p:attrNameLst>
                                          <p:attrName>ppt_x</p:attrName>
                                        </p:attrNameLst>
                                      </p:cBhvr>
                                      <p:tavLst>
                                        <p:tav tm="0">
                                          <p:val>
                                            <p:strVal val="#ppt_x"/>
                                          </p:val>
                                        </p:tav>
                                        <p:tav tm="100000">
                                          <p:val>
                                            <p:strVal val="#ppt_x"/>
                                          </p:val>
                                        </p:tav>
                                      </p:tavLst>
                                    </p:anim>
                                    <p:anim calcmode="lin" valueType="num">
                                      <p:cBhvr additive="base">
                                        <p:cTn id="130"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grpId="11" nodeType="clickEffect">
                                  <p:stCondLst>
                                    <p:cond delay="0"/>
                                  </p:stCondLst>
                                  <p:childTnLst>
                                    <p:animMotion origin="layout" path="M 0.07031 0.06528 L 0.10556 0.14028 " pathEditMode="relative" rAng="0" ptsTypes="AA">
                                      <p:cBhvr>
                                        <p:cTn id="134" dur="2000" fill="hold"/>
                                        <p:tgtEl>
                                          <p:spTgt spid="95"/>
                                        </p:tgtEl>
                                        <p:attrNameLst>
                                          <p:attrName>ppt_x</p:attrName>
                                          <p:attrName>ppt_y</p:attrName>
                                        </p:attrNameLst>
                                      </p:cBhvr>
                                      <p:rCtr x="1753" y="3750"/>
                                    </p:animMotion>
                                  </p:childTnLst>
                                </p:cTn>
                              </p:par>
                            </p:childTnLst>
                          </p:cTn>
                        </p:par>
                      </p:childTnLst>
                    </p:cTn>
                  </p:par>
                  <p:par>
                    <p:cTn id="135" fill="hold">
                      <p:stCondLst>
                        <p:cond delay="indefinite"/>
                      </p:stCondLst>
                      <p:childTnLst>
                        <p:par>
                          <p:cTn id="136" fill="hold">
                            <p:stCondLst>
                              <p:cond delay="0"/>
                            </p:stCondLst>
                            <p:childTnLst>
                              <p:par>
                                <p:cTn id="137" presetID="42" presetClass="path" presetSubtype="0" accel="50000" decel="50000" fill="hold" grpId="12" nodeType="clickEffect">
                                  <p:stCondLst>
                                    <p:cond delay="0"/>
                                  </p:stCondLst>
                                  <p:childTnLst>
                                    <p:animMotion origin="layout" path="M 0.10555 0.14028 L 0.08854 0.22084 " pathEditMode="relative" rAng="0" ptsTypes="AA">
                                      <p:cBhvr>
                                        <p:cTn id="138" dur="2000" fill="hold"/>
                                        <p:tgtEl>
                                          <p:spTgt spid="95"/>
                                        </p:tgtEl>
                                        <p:attrNameLst>
                                          <p:attrName>ppt_x</p:attrName>
                                          <p:attrName>ppt_y</p:attrName>
                                        </p:attrNameLst>
                                      </p:cBhvr>
                                      <p:rCtr x="-799" y="4097"/>
                                    </p:animMotion>
                                  </p:childTnLst>
                                </p:cTn>
                              </p:par>
                            </p:childTnLst>
                          </p:cTn>
                        </p:par>
                      </p:childTnLst>
                    </p:cTn>
                  </p:par>
                  <p:par>
                    <p:cTn id="139" fill="hold">
                      <p:stCondLst>
                        <p:cond delay="indefinite"/>
                      </p:stCondLst>
                      <p:childTnLst>
                        <p:par>
                          <p:cTn id="140" fill="hold">
                            <p:stCondLst>
                              <p:cond delay="0"/>
                            </p:stCondLst>
                            <p:childTnLst>
                              <p:par>
                                <p:cTn id="141" presetID="1" presetClass="emph" presetSubtype="2" fill="hold" nodeType="clickEffect">
                                  <p:stCondLst>
                                    <p:cond delay="0"/>
                                  </p:stCondLst>
                                  <p:childTnLst>
                                    <p:animClr clrSpc="rgb" dir="cw">
                                      <p:cBhvr>
                                        <p:cTn id="142" dur="2000" fill="hold"/>
                                        <p:tgtEl>
                                          <p:spTgt spid="113"/>
                                        </p:tgtEl>
                                        <p:attrNameLst>
                                          <p:attrName>fillcolor</p:attrName>
                                        </p:attrNameLst>
                                      </p:cBhvr>
                                      <p:to>
                                        <a:srgbClr val="FFFF00"/>
                                      </p:to>
                                    </p:animClr>
                                    <p:set>
                                      <p:cBhvr>
                                        <p:cTn id="143" dur="2000" fill="hold"/>
                                        <p:tgtEl>
                                          <p:spTgt spid="113"/>
                                        </p:tgtEl>
                                        <p:attrNameLst>
                                          <p:attrName>fill.type</p:attrName>
                                        </p:attrNameLst>
                                      </p:cBhvr>
                                      <p:to>
                                        <p:strVal val="solid"/>
                                      </p:to>
                                    </p:set>
                                    <p:set>
                                      <p:cBhvr>
                                        <p:cTn id="144" dur="2000" fill="hold"/>
                                        <p:tgtEl>
                                          <p:spTgt spid="113"/>
                                        </p:tgtEl>
                                        <p:attrNameLst>
                                          <p:attrName>fill.on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94"/>
                                        </p:tgtEl>
                                        <p:attrNameLst>
                                          <p:attrName>style.visibility</p:attrName>
                                        </p:attrNameLst>
                                      </p:cBhvr>
                                      <p:to>
                                        <p:strVal val="visible"/>
                                      </p:to>
                                    </p:set>
                                    <p:anim calcmode="lin" valueType="num">
                                      <p:cBhvr additive="base">
                                        <p:cTn id="149" dur="500" fill="hold"/>
                                        <p:tgtEl>
                                          <p:spTgt spid="94"/>
                                        </p:tgtEl>
                                        <p:attrNameLst>
                                          <p:attrName>ppt_x</p:attrName>
                                        </p:attrNameLst>
                                      </p:cBhvr>
                                      <p:tavLst>
                                        <p:tav tm="0">
                                          <p:val>
                                            <p:strVal val="#ppt_x"/>
                                          </p:val>
                                        </p:tav>
                                        <p:tav tm="100000">
                                          <p:val>
                                            <p:strVal val="#ppt_x"/>
                                          </p:val>
                                        </p:tav>
                                      </p:tavLst>
                                    </p:anim>
                                    <p:anim calcmode="lin" valueType="num">
                                      <p:cBhvr additive="base">
                                        <p:cTn id="150"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42" presetClass="path" presetSubtype="0" accel="50000" decel="50000" fill="hold" grpId="13" nodeType="clickEffect">
                                  <p:stCondLst>
                                    <p:cond delay="0"/>
                                  </p:stCondLst>
                                  <p:childTnLst>
                                    <p:animMotion origin="layout" path="M 0.08855 0.22084 L 0.10556 0.14028 " pathEditMode="relative" rAng="0" ptsTypes="AA">
                                      <p:cBhvr>
                                        <p:cTn id="154" dur="2000" fill="hold"/>
                                        <p:tgtEl>
                                          <p:spTgt spid="95"/>
                                        </p:tgtEl>
                                        <p:attrNameLst>
                                          <p:attrName>ppt_x</p:attrName>
                                          <p:attrName>ppt_y</p:attrName>
                                        </p:attrNameLst>
                                      </p:cBhvr>
                                      <p:rCtr x="816" y="-3935"/>
                                    </p:animMotion>
                                  </p:childTnLst>
                                </p:cTn>
                              </p:par>
                            </p:childTnLst>
                          </p:cTn>
                        </p:par>
                      </p:childTnLst>
                    </p:cTn>
                  </p:par>
                  <p:par>
                    <p:cTn id="155" fill="hold">
                      <p:stCondLst>
                        <p:cond delay="indefinite"/>
                      </p:stCondLst>
                      <p:childTnLst>
                        <p:par>
                          <p:cTn id="156" fill="hold">
                            <p:stCondLst>
                              <p:cond delay="0"/>
                            </p:stCondLst>
                            <p:childTnLst>
                              <p:par>
                                <p:cTn id="157" presetID="1" presetClass="emph" presetSubtype="2" fill="hold" nodeType="clickEffect">
                                  <p:stCondLst>
                                    <p:cond delay="0"/>
                                  </p:stCondLst>
                                  <p:childTnLst>
                                    <p:animClr clrSpc="rgb" dir="cw">
                                      <p:cBhvr>
                                        <p:cTn id="158" dur="2000" fill="hold"/>
                                        <p:tgtEl>
                                          <p:spTgt spid="109"/>
                                        </p:tgtEl>
                                        <p:attrNameLst>
                                          <p:attrName>fillcolor</p:attrName>
                                        </p:attrNameLst>
                                      </p:cBhvr>
                                      <p:to>
                                        <a:srgbClr val="FFFF00"/>
                                      </p:to>
                                    </p:animClr>
                                    <p:set>
                                      <p:cBhvr>
                                        <p:cTn id="159" dur="2000" fill="hold"/>
                                        <p:tgtEl>
                                          <p:spTgt spid="109"/>
                                        </p:tgtEl>
                                        <p:attrNameLst>
                                          <p:attrName>fill.type</p:attrName>
                                        </p:attrNameLst>
                                      </p:cBhvr>
                                      <p:to>
                                        <p:strVal val="solid"/>
                                      </p:to>
                                    </p:set>
                                    <p:set>
                                      <p:cBhvr>
                                        <p:cTn id="160" dur="2000" fill="hold"/>
                                        <p:tgtEl>
                                          <p:spTgt spid="109"/>
                                        </p:tgtEl>
                                        <p:attrNameLst>
                                          <p:attrName>fill.on</p:attrName>
                                        </p:attrNameLst>
                                      </p:cBhvr>
                                      <p:to>
                                        <p:strVal val="true"/>
                                      </p:to>
                                    </p:set>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grpId="0" nodeType="clickEffect">
                                  <p:stCondLst>
                                    <p:cond delay="0"/>
                                  </p:stCondLst>
                                  <p:childTnLst>
                                    <p:set>
                                      <p:cBhvr>
                                        <p:cTn id="164" dur="1" fill="hold">
                                          <p:stCondLst>
                                            <p:cond delay="0"/>
                                          </p:stCondLst>
                                        </p:cTn>
                                        <p:tgtEl>
                                          <p:spTgt spid="93"/>
                                        </p:tgtEl>
                                        <p:attrNameLst>
                                          <p:attrName>style.visibility</p:attrName>
                                        </p:attrNameLst>
                                      </p:cBhvr>
                                      <p:to>
                                        <p:strVal val="visible"/>
                                      </p:to>
                                    </p:set>
                                    <p:anim calcmode="lin" valueType="num">
                                      <p:cBhvr additive="base">
                                        <p:cTn id="165" dur="500" fill="hold"/>
                                        <p:tgtEl>
                                          <p:spTgt spid="93"/>
                                        </p:tgtEl>
                                        <p:attrNameLst>
                                          <p:attrName>ppt_x</p:attrName>
                                        </p:attrNameLst>
                                      </p:cBhvr>
                                      <p:tavLst>
                                        <p:tav tm="0">
                                          <p:val>
                                            <p:strVal val="#ppt_x"/>
                                          </p:val>
                                        </p:tav>
                                        <p:tav tm="100000">
                                          <p:val>
                                            <p:strVal val="#ppt_x"/>
                                          </p:val>
                                        </p:tav>
                                      </p:tavLst>
                                    </p:anim>
                                    <p:anim calcmode="lin" valueType="num">
                                      <p:cBhvr additive="base">
                                        <p:cTn id="166"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42" presetClass="path" presetSubtype="0" accel="50000" decel="50000" fill="hold" grpId="14" nodeType="clickEffect">
                                  <p:stCondLst>
                                    <p:cond delay="0"/>
                                  </p:stCondLst>
                                  <p:childTnLst>
                                    <p:animMotion origin="layout" path="M 0.10556 0.14028 L 0.07031 0.06528 " pathEditMode="relative" rAng="0" ptsTypes="AA">
                                      <p:cBhvr>
                                        <p:cTn id="170" dur="2000" fill="hold"/>
                                        <p:tgtEl>
                                          <p:spTgt spid="95"/>
                                        </p:tgtEl>
                                        <p:attrNameLst>
                                          <p:attrName>ppt_x</p:attrName>
                                          <p:attrName>ppt_y</p:attrName>
                                        </p:attrNameLst>
                                      </p:cBhvr>
                                      <p:rCtr x="-1771" y="-3796"/>
                                    </p:animMotion>
                                  </p:childTnLst>
                                </p:cTn>
                              </p:par>
                            </p:childTnLst>
                          </p:cTn>
                        </p:par>
                      </p:childTnLst>
                    </p:cTn>
                  </p:par>
                  <p:par>
                    <p:cTn id="171" fill="hold">
                      <p:stCondLst>
                        <p:cond delay="indefinite"/>
                      </p:stCondLst>
                      <p:childTnLst>
                        <p:par>
                          <p:cTn id="172" fill="hold">
                            <p:stCondLst>
                              <p:cond delay="0"/>
                            </p:stCondLst>
                            <p:childTnLst>
                              <p:par>
                                <p:cTn id="173" presetID="42" presetClass="path" presetSubtype="0" accel="50000" decel="50000" fill="hold" grpId="15" nodeType="clickEffect">
                                  <p:stCondLst>
                                    <p:cond delay="0"/>
                                  </p:stCondLst>
                                  <p:childTnLst>
                                    <p:animMotion origin="layout" path="M 0.07031 0.06528 L -5.55556E-7 7.40741E-7 " pathEditMode="relative" rAng="0" ptsTypes="AA">
                                      <p:cBhvr>
                                        <p:cTn id="174" dur="2000" fill="hold"/>
                                        <p:tgtEl>
                                          <p:spTgt spid="95"/>
                                        </p:tgtEl>
                                        <p:attrNameLst>
                                          <p:attrName>ppt_x</p:attrName>
                                          <p:attrName>ppt_y</p:attrName>
                                        </p:attrNameLst>
                                      </p:cBhvr>
                                      <p:rCtr x="-3524" y="-3241"/>
                                    </p:animMotion>
                                  </p:childTnLst>
                                </p:cTn>
                              </p:par>
                            </p:childTnLst>
                          </p:cTn>
                        </p:par>
                      </p:childTnLst>
                    </p:cTn>
                  </p:par>
                  <p:par>
                    <p:cTn id="175" fill="hold">
                      <p:stCondLst>
                        <p:cond delay="indefinite"/>
                      </p:stCondLst>
                      <p:childTnLst>
                        <p:par>
                          <p:cTn id="176" fill="hold">
                            <p:stCondLst>
                              <p:cond delay="0"/>
                            </p:stCondLst>
                            <p:childTnLst>
                              <p:par>
                                <p:cTn id="177" presetID="10" presetClass="exit" presetSubtype="0" fill="hold" grpId="16" nodeType="clickEffect">
                                  <p:stCondLst>
                                    <p:cond delay="0"/>
                                  </p:stCondLst>
                                  <p:childTnLst>
                                    <p:animEffect transition="out" filter="fade">
                                      <p:cBhvr>
                                        <p:cTn id="178" dur="500"/>
                                        <p:tgtEl>
                                          <p:spTgt spid="95"/>
                                        </p:tgtEl>
                                      </p:cBhvr>
                                    </p:animEffect>
                                    <p:set>
                                      <p:cBhvr>
                                        <p:cTn id="179" dur="1" fill="hold">
                                          <p:stCondLst>
                                            <p:cond delay="499"/>
                                          </p:stCondLst>
                                        </p:cTn>
                                        <p:tgtEl>
                                          <p:spTgt spid="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7" grpId="0"/>
      <p:bldP spid="88" grpId="0"/>
      <p:bldP spid="89" grpId="0"/>
      <p:bldP spid="90" grpId="0"/>
      <p:bldP spid="91" grpId="0"/>
      <p:bldP spid="92" grpId="0"/>
      <p:bldP spid="93" grpId="0"/>
      <p:bldP spid="94" grpId="0"/>
      <p:bldP spid="95" grpId="0" animBg="1"/>
      <p:bldP spid="95" grpId="1" animBg="1"/>
      <p:bldP spid="95" grpId="2" animBg="1"/>
      <p:bldP spid="95" grpId="3" animBg="1"/>
      <p:bldP spid="95" grpId="4" animBg="1"/>
      <p:bldP spid="95" grpId="5" animBg="1"/>
      <p:bldP spid="95" grpId="6" animBg="1"/>
      <p:bldP spid="95" grpId="7" animBg="1"/>
      <p:bldP spid="95" grpId="8" animBg="1"/>
      <p:bldP spid="95" grpId="9" animBg="1"/>
      <p:bldP spid="95" grpId="10" animBg="1"/>
      <p:bldP spid="95" grpId="11" animBg="1"/>
      <p:bldP spid="95" grpId="12" animBg="1"/>
      <p:bldP spid="95" grpId="13" animBg="1"/>
      <p:bldP spid="95" grpId="14" animBg="1"/>
      <p:bldP spid="95" grpId="15" animBg="1"/>
      <p:bldP spid="95" grpId="16"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1097280" y="4541520"/>
            <a:ext cx="6974399" cy="14958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600"/>
              <a:t>If we draw the BST carefully: </a:t>
            </a:r>
          </a:p>
          <a:p>
            <a:pPr lvl="1">
              <a:lnSpc>
                <a:spcPct val="100000"/>
              </a:lnSpc>
              <a:buFont typeface="Verdana" panose="020B0604030504040204" pitchFamily="34" charset="0"/>
              <a:buChar char="-"/>
            </a:pPr>
            <a:r>
              <a:rPr lang="en-SG" sz="1400" b="1"/>
              <a:t>Left subtree on the left side of the current node;</a:t>
            </a:r>
          </a:p>
          <a:p>
            <a:pPr lvl="1">
              <a:lnSpc>
                <a:spcPct val="100000"/>
              </a:lnSpc>
              <a:buFont typeface="Verdana" panose="020B0604030504040204" pitchFamily="34" charset="0"/>
              <a:buChar char="-"/>
            </a:pPr>
            <a:r>
              <a:rPr lang="en-SG" sz="1400" b="1"/>
              <a:t>Right subtree on the right side of the current node;</a:t>
            </a:r>
          </a:p>
          <a:p>
            <a:pPr>
              <a:lnSpc>
                <a:spcPct val="150000"/>
              </a:lnSpc>
            </a:pPr>
            <a:r>
              <a:rPr lang="en-SG" sz="1600"/>
              <a:t>Mapping to X-axis will produce </a:t>
            </a:r>
            <a:r>
              <a:rPr lang="en-SG" sz="1600" b="1"/>
              <a:t>a sorted list.</a:t>
            </a:r>
          </a:p>
          <a:p>
            <a:pPr>
              <a:lnSpc>
                <a:spcPct val="150000"/>
              </a:lnSpc>
            </a:pPr>
            <a:endParaRPr lang="en-SG" sz="1600"/>
          </a:p>
        </p:txBody>
      </p:sp>
      <p:sp>
        <p:nvSpPr>
          <p:cNvPr id="2" name="Title 1"/>
          <p:cNvSpPr>
            <a:spLocks noGrp="1"/>
          </p:cNvSpPr>
          <p:nvPr>
            <p:ph type="title"/>
          </p:nvPr>
        </p:nvSpPr>
        <p:spPr/>
        <p:txBody>
          <a:bodyPr/>
          <a:lstStyle/>
          <a:p>
            <a:r>
              <a:rPr lang="en-SG"/>
              <a:t>Mapping: tree(In-order) </a:t>
            </a:r>
            <a:r>
              <a:rPr lang="en-US" altLang="zh-CN">
                <a:sym typeface="Symbol" panose="05050102010706020507" pitchFamily="18" charset="2"/>
              </a:rPr>
              <a:t></a:t>
            </a:r>
            <a:r>
              <a:rPr lang="en-SG"/>
              <a:t> list</a:t>
            </a:r>
          </a:p>
        </p:txBody>
      </p:sp>
      <p:sp>
        <p:nvSpPr>
          <p:cNvPr id="222" name="文本框 3"/>
          <p:cNvSpPr txBox="1"/>
          <p:nvPr/>
        </p:nvSpPr>
        <p:spPr>
          <a:xfrm>
            <a:off x="1164038"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A</a:t>
            </a:r>
            <a:endParaRPr lang="zh-CN" altLang="en-US" sz="1400" b="1" dirty="0">
              <a:solidFill>
                <a:srgbClr val="333333"/>
              </a:solidFill>
              <a:latin typeface="Verdana (Body)"/>
              <a:ea typeface="宋体" panose="02010600030101010101" pitchFamily="2" charset="-122"/>
            </a:endParaRPr>
          </a:p>
        </p:txBody>
      </p:sp>
      <p:cxnSp>
        <p:nvCxnSpPr>
          <p:cNvPr id="223" name="直接箭头连接符 5"/>
          <p:cNvCxnSpPr/>
          <p:nvPr/>
        </p:nvCxnSpPr>
        <p:spPr>
          <a:xfrm>
            <a:off x="1405986"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24" name="文本框 53"/>
          <p:cNvSpPr txBox="1"/>
          <p:nvPr/>
        </p:nvSpPr>
        <p:spPr>
          <a:xfrm>
            <a:off x="1722024" y="39205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B</a:t>
            </a:r>
            <a:endParaRPr lang="zh-CN" altLang="en-US" sz="1400" b="1" dirty="0">
              <a:solidFill>
                <a:srgbClr val="333333"/>
              </a:solidFill>
              <a:latin typeface="Verdana (Body)"/>
              <a:ea typeface="宋体" panose="02010600030101010101" pitchFamily="2" charset="-122"/>
            </a:endParaRPr>
          </a:p>
        </p:txBody>
      </p:sp>
      <p:cxnSp>
        <p:nvCxnSpPr>
          <p:cNvPr id="225" name="直接箭头连接符 54"/>
          <p:cNvCxnSpPr/>
          <p:nvPr/>
        </p:nvCxnSpPr>
        <p:spPr>
          <a:xfrm>
            <a:off x="1963971"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26" name="文本框 55"/>
          <p:cNvSpPr txBox="1"/>
          <p:nvPr/>
        </p:nvSpPr>
        <p:spPr>
          <a:xfrm>
            <a:off x="2272983"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C</a:t>
            </a:r>
            <a:endParaRPr lang="zh-CN" altLang="en-US" sz="1400" b="1" dirty="0">
              <a:solidFill>
                <a:srgbClr val="333333"/>
              </a:solidFill>
              <a:latin typeface="Verdana (Body)"/>
              <a:ea typeface="宋体" panose="02010600030101010101" pitchFamily="2" charset="-122"/>
            </a:endParaRPr>
          </a:p>
        </p:txBody>
      </p:sp>
      <p:cxnSp>
        <p:nvCxnSpPr>
          <p:cNvPr id="227" name="直接箭头连接符 56"/>
          <p:cNvCxnSpPr/>
          <p:nvPr/>
        </p:nvCxnSpPr>
        <p:spPr>
          <a:xfrm>
            <a:off x="2514931"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28" name="文本框 57"/>
          <p:cNvSpPr txBox="1"/>
          <p:nvPr/>
        </p:nvSpPr>
        <p:spPr>
          <a:xfrm>
            <a:off x="2812868"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D</a:t>
            </a:r>
            <a:endParaRPr lang="zh-CN" altLang="en-US" sz="1400" b="1" dirty="0">
              <a:solidFill>
                <a:srgbClr val="333333"/>
              </a:solidFill>
              <a:latin typeface="Verdana (Body)"/>
              <a:ea typeface="宋体" panose="02010600030101010101" pitchFamily="2" charset="-122"/>
            </a:endParaRPr>
          </a:p>
        </p:txBody>
      </p:sp>
      <p:cxnSp>
        <p:nvCxnSpPr>
          <p:cNvPr id="229" name="直接箭头连接符 58"/>
          <p:cNvCxnSpPr>
            <a:endCxn id="230" idx="1"/>
          </p:cNvCxnSpPr>
          <p:nvPr/>
        </p:nvCxnSpPr>
        <p:spPr>
          <a:xfrm>
            <a:off x="3054816" y="4062693"/>
            <a:ext cx="208774" cy="11765"/>
          </a:xfrm>
          <a:prstGeom prst="straightConnector1">
            <a:avLst/>
          </a:prstGeom>
          <a:noFill/>
          <a:ln w="38100" cap="flat" cmpd="sng" algn="ctr">
            <a:solidFill>
              <a:srgbClr val="4F81BD">
                <a:shade val="95000"/>
                <a:satMod val="105000"/>
              </a:srgbClr>
            </a:solidFill>
            <a:prstDash val="solid"/>
            <a:tailEnd type="triangle"/>
          </a:ln>
          <a:effectLst/>
        </p:spPr>
      </p:cxnSp>
      <p:sp>
        <p:nvSpPr>
          <p:cNvPr id="230" name="文本框 59"/>
          <p:cNvSpPr txBox="1"/>
          <p:nvPr/>
        </p:nvSpPr>
        <p:spPr>
          <a:xfrm>
            <a:off x="3263590"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E</a:t>
            </a:r>
            <a:endParaRPr lang="zh-CN" altLang="en-US" sz="1400" b="1" dirty="0">
              <a:solidFill>
                <a:srgbClr val="333333"/>
              </a:solidFill>
              <a:latin typeface="Verdana (Body)"/>
              <a:ea typeface="宋体" panose="02010600030101010101" pitchFamily="2" charset="-122"/>
            </a:endParaRPr>
          </a:p>
        </p:txBody>
      </p:sp>
      <p:cxnSp>
        <p:nvCxnSpPr>
          <p:cNvPr id="231" name="直接箭头连接符 60"/>
          <p:cNvCxnSpPr>
            <a:endCxn id="232" idx="1"/>
          </p:cNvCxnSpPr>
          <p:nvPr/>
        </p:nvCxnSpPr>
        <p:spPr>
          <a:xfrm>
            <a:off x="3505538" y="4062693"/>
            <a:ext cx="207138" cy="11765"/>
          </a:xfrm>
          <a:prstGeom prst="straightConnector1">
            <a:avLst/>
          </a:prstGeom>
          <a:noFill/>
          <a:ln w="38100" cap="flat" cmpd="sng" algn="ctr">
            <a:solidFill>
              <a:srgbClr val="4F81BD">
                <a:shade val="95000"/>
                <a:satMod val="105000"/>
              </a:srgbClr>
            </a:solidFill>
            <a:prstDash val="solid"/>
            <a:tailEnd type="triangle"/>
          </a:ln>
          <a:effectLst/>
        </p:spPr>
      </p:cxnSp>
      <p:sp>
        <p:nvSpPr>
          <p:cNvPr id="232" name="文本框 62"/>
          <p:cNvSpPr txBox="1"/>
          <p:nvPr/>
        </p:nvSpPr>
        <p:spPr>
          <a:xfrm>
            <a:off x="3712676"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F</a:t>
            </a:r>
            <a:endParaRPr lang="zh-CN" altLang="en-US" sz="1400" b="1" dirty="0">
              <a:solidFill>
                <a:srgbClr val="333333"/>
              </a:solidFill>
              <a:latin typeface="Verdana (Body)"/>
              <a:ea typeface="宋体" panose="02010600030101010101" pitchFamily="2" charset="-122"/>
            </a:endParaRPr>
          </a:p>
        </p:txBody>
      </p:sp>
      <p:cxnSp>
        <p:nvCxnSpPr>
          <p:cNvPr id="233" name="直接箭头连接符 63"/>
          <p:cNvCxnSpPr>
            <a:endCxn id="234" idx="1"/>
          </p:cNvCxnSpPr>
          <p:nvPr/>
        </p:nvCxnSpPr>
        <p:spPr>
          <a:xfrm>
            <a:off x="3954624" y="4062693"/>
            <a:ext cx="230924" cy="11765"/>
          </a:xfrm>
          <a:prstGeom prst="straightConnector1">
            <a:avLst/>
          </a:prstGeom>
          <a:noFill/>
          <a:ln w="38100" cap="flat" cmpd="sng" algn="ctr">
            <a:solidFill>
              <a:srgbClr val="4F81BD">
                <a:shade val="95000"/>
                <a:satMod val="105000"/>
              </a:srgbClr>
            </a:solidFill>
            <a:prstDash val="solid"/>
            <a:tailEnd type="triangle"/>
          </a:ln>
          <a:effectLst/>
        </p:spPr>
      </p:cxnSp>
      <p:sp>
        <p:nvSpPr>
          <p:cNvPr id="234" name="文本框 64"/>
          <p:cNvSpPr txBox="1"/>
          <p:nvPr/>
        </p:nvSpPr>
        <p:spPr>
          <a:xfrm>
            <a:off x="4185548"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G</a:t>
            </a:r>
            <a:endParaRPr lang="zh-CN" altLang="en-US" sz="1400" b="1" dirty="0">
              <a:solidFill>
                <a:srgbClr val="333333"/>
              </a:solidFill>
              <a:latin typeface="Verdana (Body)"/>
              <a:ea typeface="宋体" panose="02010600030101010101" pitchFamily="2" charset="-122"/>
            </a:endParaRPr>
          </a:p>
        </p:txBody>
      </p:sp>
      <p:cxnSp>
        <p:nvCxnSpPr>
          <p:cNvPr id="235" name="直接箭头连接符 65"/>
          <p:cNvCxnSpPr/>
          <p:nvPr/>
        </p:nvCxnSpPr>
        <p:spPr>
          <a:xfrm>
            <a:off x="4427495"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36" name="文本框 68"/>
          <p:cNvSpPr txBox="1"/>
          <p:nvPr/>
        </p:nvSpPr>
        <p:spPr>
          <a:xfrm>
            <a:off x="4752195"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H</a:t>
            </a:r>
            <a:endParaRPr lang="zh-CN" altLang="en-US" sz="1400" b="1" dirty="0">
              <a:solidFill>
                <a:srgbClr val="333333"/>
              </a:solidFill>
              <a:latin typeface="Verdana (Body)"/>
              <a:ea typeface="宋体" panose="02010600030101010101" pitchFamily="2" charset="-122"/>
            </a:endParaRPr>
          </a:p>
        </p:txBody>
      </p:sp>
      <p:cxnSp>
        <p:nvCxnSpPr>
          <p:cNvPr id="237" name="直接箭头连接符 69"/>
          <p:cNvCxnSpPr/>
          <p:nvPr/>
        </p:nvCxnSpPr>
        <p:spPr>
          <a:xfrm>
            <a:off x="4943232"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38" name="文本框 70"/>
          <p:cNvSpPr txBox="1"/>
          <p:nvPr/>
        </p:nvSpPr>
        <p:spPr>
          <a:xfrm>
            <a:off x="5363142"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I</a:t>
            </a:r>
            <a:endParaRPr lang="zh-CN" altLang="en-US" sz="1400" b="1" dirty="0">
              <a:solidFill>
                <a:srgbClr val="333333"/>
              </a:solidFill>
              <a:latin typeface="Verdana (Body)"/>
              <a:ea typeface="宋体" panose="02010600030101010101" pitchFamily="2" charset="-122"/>
            </a:endParaRPr>
          </a:p>
        </p:txBody>
      </p:sp>
      <p:cxnSp>
        <p:nvCxnSpPr>
          <p:cNvPr id="239" name="直接箭头连接符 71"/>
          <p:cNvCxnSpPr/>
          <p:nvPr/>
        </p:nvCxnSpPr>
        <p:spPr>
          <a:xfrm>
            <a:off x="5605090"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40" name="文本框 72"/>
          <p:cNvSpPr txBox="1"/>
          <p:nvPr/>
        </p:nvSpPr>
        <p:spPr>
          <a:xfrm>
            <a:off x="5903027"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J</a:t>
            </a:r>
            <a:endParaRPr lang="zh-CN" altLang="en-US" sz="1400" b="1" dirty="0">
              <a:solidFill>
                <a:srgbClr val="333333"/>
              </a:solidFill>
              <a:latin typeface="Verdana (Body)"/>
              <a:ea typeface="宋体" panose="02010600030101010101" pitchFamily="2" charset="-122"/>
            </a:endParaRPr>
          </a:p>
        </p:txBody>
      </p:sp>
      <p:cxnSp>
        <p:nvCxnSpPr>
          <p:cNvPr id="241" name="直接箭头连接符 73"/>
          <p:cNvCxnSpPr/>
          <p:nvPr/>
        </p:nvCxnSpPr>
        <p:spPr>
          <a:xfrm>
            <a:off x="6144974"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42" name="文本框 74"/>
          <p:cNvSpPr txBox="1"/>
          <p:nvPr/>
        </p:nvSpPr>
        <p:spPr>
          <a:xfrm>
            <a:off x="6502899"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K</a:t>
            </a:r>
            <a:endParaRPr lang="zh-CN" altLang="en-US" sz="1400" b="1" dirty="0">
              <a:solidFill>
                <a:srgbClr val="333333"/>
              </a:solidFill>
              <a:latin typeface="Verdana (Body)"/>
              <a:ea typeface="宋体" panose="02010600030101010101" pitchFamily="2" charset="-122"/>
            </a:endParaRPr>
          </a:p>
        </p:txBody>
      </p:sp>
      <p:cxnSp>
        <p:nvCxnSpPr>
          <p:cNvPr id="243" name="直接箭头连接符 75"/>
          <p:cNvCxnSpPr/>
          <p:nvPr/>
        </p:nvCxnSpPr>
        <p:spPr>
          <a:xfrm>
            <a:off x="6744846"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44" name="文本框 76"/>
          <p:cNvSpPr txBox="1"/>
          <p:nvPr/>
        </p:nvSpPr>
        <p:spPr>
          <a:xfrm>
            <a:off x="7071959"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L</a:t>
            </a:r>
            <a:endParaRPr lang="zh-CN" altLang="en-US" sz="1400" b="1" dirty="0">
              <a:solidFill>
                <a:srgbClr val="333333"/>
              </a:solidFill>
              <a:latin typeface="Verdana (Body)"/>
              <a:ea typeface="宋体" panose="02010600030101010101" pitchFamily="2" charset="-122"/>
            </a:endParaRPr>
          </a:p>
        </p:txBody>
      </p:sp>
      <p:cxnSp>
        <p:nvCxnSpPr>
          <p:cNvPr id="245" name="直接箭头连接符 77"/>
          <p:cNvCxnSpPr/>
          <p:nvPr/>
        </p:nvCxnSpPr>
        <p:spPr>
          <a:xfrm>
            <a:off x="7313907"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46" name="文本框 78"/>
          <p:cNvSpPr txBox="1"/>
          <p:nvPr/>
        </p:nvSpPr>
        <p:spPr>
          <a:xfrm>
            <a:off x="7642656"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M</a:t>
            </a:r>
            <a:endParaRPr lang="zh-CN" altLang="en-US" sz="1400" b="1" dirty="0">
              <a:solidFill>
                <a:srgbClr val="333333"/>
              </a:solidFill>
              <a:latin typeface="Verdana (Body)"/>
              <a:ea typeface="宋体" panose="02010600030101010101" pitchFamily="2" charset="-122"/>
            </a:endParaRPr>
          </a:p>
        </p:txBody>
      </p:sp>
      <p:sp>
        <p:nvSpPr>
          <p:cNvPr id="247" name="object 8"/>
          <p:cNvSpPr/>
          <p:nvPr/>
        </p:nvSpPr>
        <p:spPr>
          <a:xfrm>
            <a:off x="4763270" y="1401107"/>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8" name="object 9"/>
          <p:cNvSpPr txBox="1"/>
          <p:nvPr/>
        </p:nvSpPr>
        <p:spPr>
          <a:xfrm>
            <a:off x="4862731" y="1422852"/>
            <a:ext cx="152680"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249" name="object 11"/>
          <p:cNvSpPr/>
          <p:nvPr/>
        </p:nvSpPr>
        <p:spPr>
          <a:xfrm>
            <a:off x="3213976" y="1900747"/>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50" name="object 12"/>
          <p:cNvSpPr txBox="1"/>
          <p:nvPr/>
        </p:nvSpPr>
        <p:spPr>
          <a:xfrm>
            <a:off x="3329660" y="1926944"/>
            <a:ext cx="124449"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p>
        </p:txBody>
      </p:sp>
      <p:sp>
        <p:nvSpPr>
          <p:cNvPr id="251" name="object 14"/>
          <p:cNvSpPr/>
          <p:nvPr/>
        </p:nvSpPr>
        <p:spPr>
          <a:xfrm>
            <a:off x="1763910" y="2397388"/>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52" name="object 15"/>
          <p:cNvSpPr txBox="1"/>
          <p:nvPr/>
        </p:nvSpPr>
        <p:spPr>
          <a:xfrm>
            <a:off x="1876258" y="2415675"/>
            <a:ext cx="135972" cy="30295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253" name="object 17"/>
          <p:cNvSpPr/>
          <p:nvPr/>
        </p:nvSpPr>
        <p:spPr>
          <a:xfrm>
            <a:off x="3711903" y="2427354"/>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54" name="object 18"/>
          <p:cNvSpPr txBox="1"/>
          <p:nvPr/>
        </p:nvSpPr>
        <p:spPr>
          <a:xfrm>
            <a:off x="3837671" y="2443695"/>
            <a:ext cx="118687"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p>
        </p:txBody>
      </p:sp>
      <p:sp>
        <p:nvSpPr>
          <p:cNvPr id="255" name="object 20"/>
          <p:cNvSpPr/>
          <p:nvPr/>
        </p:nvSpPr>
        <p:spPr>
          <a:xfrm>
            <a:off x="7029728" y="1929494"/>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56" name="object 21"/>
          <p:cNvSpPr txBox="1"/>
          <p:nvPr/>
        </p:nvSpPr>
        <p:spPr>
          <a:xfrm>
            <a:off x="7158236" y="1941686"/>
            <a:ext cx="110621"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257" name="object 23"/>
          <p:cNvSpPr/>
          <p:nvPr/>
        </p:nvSpPr>
        <p:spPr>
          <a:xfrm>
            <a:off x="5857255" y="2397388"/>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58" name="object 24"/>
          <p:cNvSpPr txBox="1"/>
          <p:nvPr/>
        </p:nvSpPr>
        <p:spPr>
          <a:xfrm>
            <a:off x="5994899" y="2409579"/>
            <a:ext cx="89304" cy="30295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259" name="object 26"/>
          <p:cNvSpPr/>
          <p:nvPr/>
        </p:nvSpPr>
        <p:spPr>
          <a:xfrm>
            <a:off x="7602766" y="2349741"/>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0" name="object 27"/>
          <p:cNvSpPr txBox="1"/>
          <p:nvPr/>
        </p:nvSpPr>
        <p:spPr>
          <a:xfrm>
            <a:off x="7692184" y="2361933"/>
            <a:ext cx="200500" cy="30295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261" name="object 47"/>
          <p:cNvSpPr/>
          <p:nvPr/>
        </p:nvSpPr>
        <p:spPr>
          <a:xfrm>
            <a:off x="4170868" y="2927488"/>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2" name="object 48"/>
          <p:cNvSpPr txBox="1"/>
          <p:nvPr/>
        </p:nvSpPr>
        <p:spPr>
          <a:xfrm>
            <a:off x="4273086" y="2945777"/>
            <a:ext cx="154409" cy="30295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63" name="object 50"/>
          <p:cNvSpPr/>
          <p:nvPr/>
        </p:nvSpPr>
        <p:spPr>
          <a:xfrm>
            <a:off x="6461362" y="2896866"/>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4" name="object 51"/>
          <p:cNvSpPr txBox="1"/>
          <p:nvPr/>
        </p:nvSpPr>
        <p:spPr>
          <a:xfrm>
            <a:off x="6580964" y="2915154"/>
            <a:ext cx="131363" cy="30295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65" name="object 59"/>
          <p:cNvSpPr/>
          <p:nvPr/>
        </p:nvSpPr>
        <p:spPr>
          <a:xfrm>
            <a:off x="5320911" y="2896866"/>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6" name="object 60"/>
          <p:cNvSpPr txBox="1"/>
          <p:nvPr/>
        </p:nvSpPr>
        <p:spPr>
          <a:xfrm>
            <a:off x="5479454" y="2921733"/>
            <a:ext cx="75476" cy="30295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dirty="0">
              <a:solidFill>
                <a:prstClr val="black"/>
              </a:solidFill>
              <a:latin typeface="Verdana (Body)"/>
              <a:cs typeface="Calibri"/>
            </a:endParaRPr>
          </a:p>
        </p:txBody>
      </p:sp>
      <p:sp>
        <p:nvSpPr>
          <p:cNvPr id="267" name="object 65"/>
          <p:cNvSpPr/>
          <p:nvPr/>
        </p:nvSpPr>
        <p:spPr>
          <a:xfrm>
            <a:off x="2251867" y="2923932"/>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8" name="object 66"/>
          <p:cNvSpPr txBox="1"/>
          <p:nvPr/>
        </p:nvSpPr>
        <p:spPr>
          <a:xfrm>
            <a:off x="2357655" y="2944896"/>
            <a:ext cx="133668"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p>
        </p:txBody>
      </p:sp>
      <p:sp>
        <p:nvSpPr>
          <p:cNvPr id="269" name="object 71"/>
          <p:cNvSpPr/>
          <p:nvPr/>
        </p:nvSpPr>
        <p:spPr>
          <a:xfrm>
            <a:off x="1164038" y="2913419"/>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70" name="object 72"/>
          <p:cNvSpPr txBox="1"/>
          <p:nvPr/>
        </p:nvSpPr>
        <p:spPr>
          <a:xfrm>
            <a:off x="1282904" y="2932704"/>
            <a:ext cx="143462" cy="30295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271" name="object 77"/>
          <p:cNvSpPr/>
          <p:nvPr/>
        </p:nvSpPr>
        <p:spPr>
          <a:xfrm>
            <a:off x="2781156" y="3427903"/>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72" name="object 78"/>
          <p:cNvSpPr txBox="1"/>
          <p:nvPr/>
        </p:nvSpPr>
        <p:spPr>
          <a:xfrm>
            <a:off x="2892135" y="3449646"/>
            <a:ext cx="150952"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273" name="直接箭头连接符 79"/>
          <p:cNvCxnSpPr>
            <a:stCxn id="247" idx="5"/>
            <a:endCxn id="255" idx="1"/>
          </p:cNvCxnSpPr>
          <p:nvPr/>
        </p:nvCxnSpPr>
        <p:spPr>
          <a:xfrm>
            <a:off x="5106530" y="1697538"/>
            <a:ext cx="1982093" cy="282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4" name="直接箭头连接符 80"/>
          <p:cNvCxnSpPr>
            <a:stCxn id="247" idx="3"/>
            <a:endCxn id="249" idx="7"/>
          </p:cNvCxnSpPr>
          <p:nvPr/>
        </p:nvCxnSpPr>
        <p:spPr>
          <a:xfrm flipH="1">
            <a:off x="3557236" y="1697538"/>
            <a:ext cx="1264929" cy="25406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5" name="直接箭头连接符 81"/>
          <p:cNvCxnSpPr>
            <a:stCxn id="249" idx="4"/>
            <a:endCxn id="251" idx="7"/>
          </p:cNvCxnSpPr>
          <p:nvPr/>
        </p:nvCxnSpPr>
        <p:spPr>
          <a:xfrm flipH="1">
            <a:off x="2107170" y="2248038"/>
            <a:ext cx="1307884" cy="20021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6" name="直接箭头连接符 82"/>
          <p:cNvCxnSpPr>
            <a:stCxn id="255" idx="3"/>
            <a:endCxn id="257" idx="0"/>
          </p:cNvCxnSpPr>
          <p:nvPr/>
        </p:nvCxnSpPr>
        <p:spPr>
          <a:xfrm flipH="1">
            <a:off x="6058332" y="2225925"/>
            <a:ext cx="1030290" cy="171463"/>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7" name="直接箭头连接符 83"/>
          <p:cNvCxnSpPr>
            <a:stCxn id="249" idx="4"/>
            <a:endCxn id="253" idx="1"/>
          </p:cNvCxnSpPr>
          <p:nvPr/>
        </p:nvCxnSpPr>
        <p:spPr>
          <a:xfrm>
            <a:off x="3415054" y="2248038"/>
            <a:ext cx="355744" cy="23017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8" name="直接箭头连接符 84"/>
          <p:cNvCxnSpPr>
            <a:stCxn id="255" idx="5"/>
            <a:endCxn id="259" idx="0"/>
          </p:cNvCxnSpPr>
          <p:nvPr/>
        </p:nvCxnSpPr>
        <p:spPr>
          <a:xfrm>
            <a:off x="7372988" y="2225925"/>
            <a:ext cx="430855" cy="12381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9" name="直接箭头连接符 85"/>
          <p:cNvCxnSpPr>
            <a:endCxn id="267" idx="1"/>
          </p:cNvCxnSpPr>
          <p:nvPr/>
        </p:nvCxnSpPr>
        <p:spPr>
          <a:xfrm>
            <a:off x="2033221" y="2733394"/>
            <a:ext cx="277541" cy="241398"/>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80" name="直接箭头连接符 86"/>
          <p:cNvCxnSpPr>
            <a:stCxn id="251" idx="3"/>
            <a:endCxn id="269" idx="0"/>
          </p:cNvCxnSpPr>
          <p:nvPr/>
        </p:nvCxnSpPr>
        <p:spPr>
          <a:xfrm flipH="1">
            <a:off x="1365116" y="2693819"/>
            <a:ext cx="457689" cy="21960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81" name="直接箭头连接符 87"/>
          <p:cNvCxnSpPr>
            <a:stCxn id="257" idx="4"/>
            <a:endCxn id="265" idx="0"/>
          </p:cNvCxnSpPr>
          <p:nvPr/>
        </p:nvCxnSpPr>
        <p:spPr>
          <a:xfrm flipH="1">
            <a:off x="5521988" y="2744679"/>
            <a:ext cx="536344" cy="15218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82" name="直接箭头连接符 88"/>
          <p:cNvCxnSpPr>
            <a:stCxn id="253" idx="4"/>
            <a:endCxn id="261" idx="0"/>
          </p:cNvCxnSpPr>
          <p:nvPr/>
        </p:nvCxnSpPr>
        <p:spPr>
          <a:xfrm>
            <a:off x="3912981" y="2774645"/>
            <a:ext cx="458965" cy="152843"/>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83" name="直接箭头连接符 89"/>
          <p:cNvCxnSpPr>
            <a:stCxn id="257" idx="4"/>
            <a:endCxn id="263" idx="0"/>
          </p:cNvCxnSpPr>
          <p:nvPr/>
        </p:nvCxnSpPr>
        <p:spPr>
          <a:xfrm>
            <a:off x="6058332" y="2744679"/>
            <a:ext cx="604107" cy="15218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84" name="直接箭头连接符 90"/>
          <p:cNvCxnSpPr>
            <a:stCxn id="267" idx="5"/>
            <a:endCxn id="271" idx="0"/>
          </p:cNvCxnSpPr>
          <p:nvPr/>
        </p:nvCxnSpPr>
        <p:spPr>
          <a:xfrm>
            <a:off x="2595127" y="3220363"/>
            <a:ext cx="387106" cy="207540"/>
          </a:xfrm>
          <a:prstGeom prst="straightConnector1">
            <a:avLst/>
          </a:prstGeom>
          <a:noFill/>
          <a:ln w="38100" cap="flat" cmpd="sng" algn="ctr">
            <a:solidFill>
              <a:srgbClr val="4F81BD">
                <a:shade val="95000"/>
                <a:satMod val="105000"/>
              </a:srgbClr>
            </a:solidFill>
            <a:prstDash val="solid"/>
            <a:tailEnd type="triangle"/>
          </a:ln>
          <a:effectLst/>
        </p:spPr>
      </p:cxnSp>
      <p:sp>
        <p:nvSpPr>
          <p:cNvPr id="285" name="文本框 15"/>
          <p:cNvSpPr txBox="1"/>
          <p:nvPr/>
        </p:nvSpPr>
        <p:spPr>
          <a:xfrm>
            <a:off x="4144871" y="1341120"/>
            <a:ext cx="318463" cy="400110"/>
          </a:xfrm>
          <a:prstGeom prst="rect">
            <a:avLst/>
          </a:prstGeom>
          <a:noFill/>
        </p:spPr>
        <p:txBody>
          <a:bodyPr wrap="square" rtlCol="0">
            <a:spAutoFit/>
          </a:bodyPr>
          <a:lstStyle/>
          <a:p>
            <a:r>
              <a:rPr lang="en-US" altLang="zh-CN" sz="2000" b="1" dirty="0">
                <a:solidFill>
                  <a:srgbClr val="F79646">
                    <a:lumMod val="75000"/>
                  </a:srgbClr>
                </a:solidFill>
                <a:latin typeface="Verdana (Body)"/>
                <a:ea typeface="宋体" panose="02010600030101010101" pitchFamily="2" charset="-122"/>
              </a:rPr>
              <a:t>&lt;</a:t>
            </a:r>
            <a:endParaRPr lang="zh-CN" altLang="en-US" sz="2000" b="1" dirty="0">
              <a:solidFill>
                <a:srgbClr val="F79646">
                  <a:lumMod val="75000"/>
                </a:srgbClr>
              </a:solidFill>
              <a:latin typeface="Verdana (Body)"/>
              <a:ea typeface="宋体" panose="02010600030101010101" pitchFamily="2" charset="-122"/>
            </a:endParaRPr>
          </a:p>
        </p:txBody>
      </p:sp>
      <p:sp>
        <p:nvSpPr>
          <p:cNvPr id="286" name="文本框 91"/>
          <p:cNvSpPr txBox="1"/>
          <p:nvPr/>
        </p:nvSpPr>
        <p:spPr>
          <a:xfrm>
            <a:off x="5404602" y="1341120"/>
            <a:ext cx="318463" cy="400110"/>
          </a:xfrm>
          <a:prstGeom prst="rect">
            <a:avLst/>
          </a:prstGeom>
          <a:noFill/>
        </p:spPr>
        <p:txBody>
          <a:bodyPr wrap="square" rtlCol="0">
            <a:spAutoFit/>
          </a:bodyPr>
          <a:lstStyle/>
          <a:p>
            <a:r>
              <a:rPr lang="en-US" altLang="zh-CN" sz="2000" b="1" dirty="0">
                <a:solidFill>
                  <a:srgbClr val="F79646">
                    <a:lumMod val="75000"/>
                  </a:srgbClr>
                </a:solidFill>
                <a:latin typeface="Verdana (Body)"/>
                <a:ea typeface="宋体" panose="02010600030101010101" pitchFamily="2" charset="-122"/>
              </a:rPr>
              <a:t>&gt;</a:t>
            </a:r>
            <a:endParaRPr lang="zh-CN" altLang="en-US" sz="2000" b="1" dirty="0">
              <a:solidFill>
                <a:srgbClr val="F79646">
                  <a:lumMod val="75000"/>
                </a:srgbClr>
              </a:solidFill>
              <a:latin typeface="Verdana (Body)"/>
              <a:ea typeface="宋体" panose="02010600030101010101" pitchFamily="2" charset="-122"/>
            </a:endParaRPr>
          </a:p>
        </p:txBody>
      </p:sp>
      <p:sp>
        <p:nvSpPr>
          <p:cNvPr id="287" name="文本框 92"/>
          <p:cNvSpPr txBox="1"/>
          <p:nvPr/>
        </p:nvSpPr>
        <p:spPr>
          <a:xfrm>
            <a:off x="2283252" y="1981639"/>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&lt;</a:t>
            </a:r>
            <a:endParaRPr lang="zh-CN" altLang="en-US" sz="2000" b="1" dirty="0">
              <a:solidFill>
                <a:srgbClr val="FFC000"/>
              </a:solidFill>
              <a:latin typeface="Verdana (Body)"/>
              <a:ea typeface="宋体" panose="02010600030101010101" pitchFamily="2" charset="-122"/>
            </a:endParaRPr>
          </a:p>
        </p:txBody>
      </p:sp>
      <p:sp>
        <p:nvSpPr>
          <p:cNvPr id="288" name="文本框 93"/>
          <p:cNvSpPr txBox="1"/>
          <p:nvPr/>
        </p:nvSpPr>
        <p:spPr>
          <a:xfrm>
            <a:off x="3664049" y="1940992"/>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&gt;</a:t>
            </a:r>
            <a:endParaRPr lang="zh-CN" altLang="en-US" sz="2000" b="1" dirty="0">
              <a:solidFill>
                <a:srgbClr val="FFC000"/>
              </a:solidFill>
              <a:latin typeface="Verdana (Body)"/>
              <a:ea typeface="宋体" panose="02010600030101010101" pitchFamily="2" charset="-122"/>
            </a:endParaRPr>
          </a:p>
        </p:txBody>
      </p:sp>
      <p:sp>
        <p:nvSpPr>
          <p:cNvPr id="289" name="文本框 94"/>
          <p:cNvSpPr txBox="1"/>
          <p:nvPr/>
        </p:nvSpPr>
        <p:spPr>
          <a:xfrm>
            <a:off x="6402176" y="1925420"/>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&lt;</a:t>
            </a:r>
            <a:endParaRPr lang="zh-CN" altLang="en-US" sz="2000" b="1" dirty="0">
              <a:solidFill>
                <a:srgbClr val="FFC000"/>
              </a:solidFill>
              <a:latin typeface="Verdana (Body)"/>
              <a:ea typeface="宋体" panose="02010600030101010101" pitchFamily="2" charset="-122"/>
            </a:endParaRPr>
          </a:p>
        </p:txBody>
      </p:sp>
      <p:cxnSp>
        <p:nvCxnSpPr>
          <p:cNvPr id="290" name="直接连接符 6"/>
          <p:cNvCxnSpPr/>
          <p:nvPr/>
        </p:nvCxnSpPr>
        <p:spPr>
          <a:xfrm rot="16200000">
            <a:off x="3947746" y="2874163"/>
            <a:ext cx="1983829" cy="0"/>
          </a:xfrm>
          <a:prstGeom prst="line">
            <a:avLst/>
          </a:prstGeom>
          <a:noFill/>
          <a:ln w="28575" cap="flat" cmpd="sng" algn="ctr">
            <a:solidFill>
              <a:srgbClr val="00B050"/>
            </a:solidFill>
            <a:prstDash val="sysDash"/>
          </a:ln>
          <a:effectLst/>
        </p:spPr>
      </p:cxnSp>
      <p:cxnSp>
        <p:nvCxnSpPr>
          <p:cNvPr id="291" name="直接连接符 96"/>
          <p:cNvCxnSpPr/>
          <p:nvPr/>
        </p:nvCxnSpPr>
        <p:spPr>
          <a:xfrm rot="16200000">
            <a:off x="2618619" y="3080276"/>
            <a:ext cx="1558722" cy="0"/>
          </a:xfrm>
          <a:prstGeom prst="line">
            <a:avLst/>
          </a:prstGeom>
          <a:noFill/>
          <a:ln w="28575" cap="flat" cmpd="sng" algn="ctr">
            <a:solidFill>
              <a:srgbClr val="00B050"/>
            </a:solidFill>
            <a:prstDash val="sysDash"/>
          </a:ln>
          <a:effectLst/>
        </p:spPr>
      </p:cxnSp>
      <p:cxnSp>
        <p:nvCxnSpPr>
          <p:cNvPr id="292" name="直接连接符 97"/>
          <p:cNvCxnSpPr/>
          <p:nvPr/>
        </p:nvCxnSpPr>
        <p:spPr>
          <a:xfrm rot="16200000">
            <a:off x="6443384" y="3080276"/>
            <a:ext cx="1558722" cy="0"/>
          </a:xfrm>
          <a:prstGeom prst="line">
            <a:avLst/>
          </a:prstGeom>
          <a:noFill/>
          <a:ln w="28575" cap="flat" cmpd="sng" algn="ctr">
            <a:solidFill>
              <a:srgbClr val="00B050"/>
            </a:solidFill>
            <a:prstDash val="sysDash"/>
          </a:ln>
          <a:effectLst/>
        </p:spPr>
      </p:cxnSp>
      <p:cxnSp>
        <p:nvCxnSpPr>
          <p:cNvPr id="293" name="直接连接符 98"/>
          <p:cNvCxnSpPr/>
          <p:nvPr/>
        </p:nvCxnSpPr>
        <p:spPr>
          <a:xfrm rot="16200000">
            <a:off x="1433744" y="3350455"/>
            <a:ext cx="1020255" cy="0"/>
          </a:xfrm>
          <a:prstGeom prst="line">
            <a:avLst/>
          </a:prstGeom>
          <a:noFill/>
          <a:ln w="28575" cap="flat" cmpd="sng" algn="ctr">
            <a:solidFill>
              <a:srgbClr val="00B050"/>
            </a:solidFill>
            <a:prstDash val="sysDash"/>
          </a:ln>
          <a:effectLst/>
        </p:spPr>
      </p:cxnSp>
      <p:cxnSp>
        <p:nvCxnSpPr>
          <p:cNvPr id="294" name="直接连接符 99"/>
          <p:cNvCxnSpPr/>
          <p:nvPr/>
        </p:nvCxnSpPr>
        <p:spPr>
          <a:xfrm rot="16200000">
            <a:off x="5525285" y="3290941"/>
            <a:ext cx="1020255" cy="0"/>
          </a:xfrm>
          <a:prstGeom prst="line">
            <a:avLst/>
          </a:prstGeom>
          <a:noFill/>
          <a:ln w="28575" cap="flat" cmpd="sng" algn="ctr">
            <a:solidFill>
              <a:srgbClr val="00B050"/>
            </a:solidFill>
            <a:prstDash val="sysDash"/>
          </a:ln>
          <a:effectLst/>
        </p:spPr>
      </p:cxnSp>
      <p:cxnSp>
        <p:nvCxnSpPr>
          <p:cNvPr id="295" name="直接连接符 100"/>
          <p:cNvCxnSpPr/>
          <p:nvPr/>
        </p:nvCxnSpPr>
        <p:spPr>
          <a:xfrm rot="16200000">
            <a:off x="2140365" y="3577650"/>
            <a:ext cx="566808" cy="0"/>
          </a:xfrm>
          <a:prstGeom prst="line">
            <a:avLst/>
          </a:prstGeom>
          <a:noFill/>
          <a:ln w="28575" cap="flat" cmpd="sng" algn="ctr">
            <a:solidFill>
              <a:srgbClr val="00B050"/>
            </a:solidFill>
            <a:prstDash val="sysDash"/>
          </a:ln>
          <a:effectLst/>
        </p:spPr>
      </p:cxnSp>
      <p:sp>
        <p:nvSpPr>
          <p:cNvPr id="296" name="文本框 101"/>
          <p:cNvSpPr txBox="1"/>
          <p:nvPr/>
        </p:nvSpPr>
        <p:spPr>
          <a:xfrm>
            <a:off x="7483424" y="1930720"/>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&gt;</a:t>
            </a:r>
            <a:endParaRPr lang="zh-CN" altLang="en-US" sz="2000" b="1" dirty="0">
              <a:solidFill>
                <a:srgbClr val="FFC000"/>
              </a:solidFill>
              <a:latin typeface="Verdana (Body)"/>
              <a:ea typeface="宋体" panose="02010600030101010101" pitchFamily="2" charset="-122"/>
            </a:endParaRPr>
          </a:p>
        </p:txBody>
      </p:sp>
      <p:sp>
        <p:nvSpPr>
          <p:cNvPr id="297" name="文本框 102"/>
          <p:cNvSpPr txBox="1"/>
          <p:nvPr/>
        </p:nvSpPr>
        <p:spPr>
          <a:xfrm>
            <a:off x="1372930" y="2499204"/>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&lt;</a:t>
            </a:r>
            <a:endParaRPr lang="zh-CN" altLang="en-US" sz="2000" b="1" dirty="0">
              <a:solidFill>
                <a:srgbClr val="FFC000"/>
              </a:solidFill>
              <a:latin typeface="Verdana (Body)"/>
              <a:ea typeface="宋体" panose="02010600030101010101" pitchFamily="2" charset="-122"/>
            </a:endParaRPr>
          </a:p>
        </p:txBody>
      </p:sp>
      <p:sp>
        <p:nvSpPr>
          <p:cNvPr id="298" name="文本框 103"/>
          <p:cNvSpPr txBox="1"/>
          <p:nvPr/>
        </p:nvSpPr>
        <p:spPr>
          <a:xfrm>
            <a:off x="2156095" y="2491102"/>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&gt;</a:t>
            </a:r>
            <a:endParaRPr lang="zh-CN" altLang="en-US" sz="2000" b="1" dirty="0">
              <a:solidFill>
                <a:srgbClr val="FFC000"/>
              </a:solidFill>
              <a:latin typeface="Verdana (Body)"/>
              <a:ea typeface="宋体" panose="02010600030101010101" pitchFamily="2" charset="-122"/>
            </a:endParaRPr>
          </a:p>
        </p:txBody>
      </p:sp>
      <p:sp>
        <p:nvSpPr>
          <p:cNvPr id="299" name="文本框 104"/>
          <p:cNvSpPr txBox="1"/>
          <p:nvPr/>
        </p:nvSpPr>
        <p:spPr>
          <a:xfrm>
            <a:off x="2731983" y="2948982"/>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&gt;</a:t>
            </a:r>
            <a:endParaRPr lang="zh-CN" altLang="en-US" sz="2000" b="1" dirty="0">
              <a:solidFill>
                <a:srgbClr val="FFC000"/>
              </a:solidFill>
              <a:latin typeface="Verdana (Body)"/>
              <a:ea typeface="宋体" panose="02010600030101010101" pitchFamily="2" charset="-122"/>
            </a:endParaRPr>
          </a:p>
        </p:txBody>
      </p:sp>
      <p:sp>
        <p:nvSpPr>
          <p:cNvPr id="300" name="文本框 105"/>
          <p:cNvSpPr txBox="1"/>
          <p:nvPr/>
        </p:nvSpPr>
        <p:spPr>
          <a:xfrm>
            <a:off x="4105889" y="2494622"/>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&gt;</a:t>
            </a:r>
            <a:endParaRPr lang="zh-CN" altLang="en-US" sz="2000" b="1" dirty="0">
              <a:solidFill>
                <a:srgbClr val="FFC000"/>
              </a:solidFill>
              <a:latin typeface="Verdana (Body)"/>
              <a:ea typeface="宋体" panose="02010600030101010101" pitchFamily="2" charset="-122"/>
            </a:endParaRPr>
          </a:p>
        </p:txBody>
      </p:sp>
      <p:sp>
        <p:nvSpPr>
          <p:cNvPr id="301" name="文本框 106"/>
          <p:cNvSpPr txBox="1"/>
          <p:nvPr/>
        </p:nvSpPr>
        <p:spPr>
          <a:xfrm>
            <a:off x="5464590" y="2488891"/>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&lt;</a:t>
            </a:r>
            <a:endParaRPr lang="zh-CN" altLang="en-US" sz="2000" b="1" dirty="0">
              <a:solidFill>
                <a:srgbClr val="FFC000"/>
              </a:solidFill>
              <a:latin typeface="Verdana (Body)"/>
              <a:ea typeface="宋体" panose="02010600030101010101" pitchFamily="2" charset="-122"/>
            </a:endParaRPr>
          </a:p>
        </p:txBody>
      </p:sp>
      <p:sp>
        <p:nvSpPr>
          <p:cNvPr id="302" name="文本框 107"/>
          <p:cNvSpPr txBox="1"/>
          <p:nvPr/>
        </p:nvSpPr>
        <p:spPr>
          <a:xfrm>
            <a:off x="6343667" y="2462266"/>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&gt;</a:t>
            </a:r>
            <a:endParaRPr lang="zh-CN" altLang="en-US" sz="2000" b="1" dirty="0">
              <a:solidFill>
                <a:srgbClr val="FFC000"/>
              </a:solidFill>
              <a:latin typeface="Verdana (Body)"/>
              <a:ea typeface="宋体" panose="02010600030101010101" pitchFamily="2" charset="-122"/>
            </a:endParaRPr>
          </a:p>
        </p:txBody>
      </p:sp>
      <p:cxnSp>
        <p:nvCxnSpPr>
          <p:cNvPr id="303" name="直接连接符 108"/>
          <p:cNvCxnSpPr/>
          <p:nvPr/>
        </p:nvCxnSpPr>
        <p:spPr>
          <a:xfrm rot="16200000">
            <a:off x="1060596" y="3644283"/>
            <a:ext cx="566808" cy="0"/>
          </a:xfrm>
          <a:prstGeom prst="line">
            <a:avLst/>
          </a:prstGeom>
          <a:noFill/>
          <a:ln w="28575" cap="flat" cmpd="sng" algn="ctr">
            <a:solidFill>
              <a:srgbClr val="00B050"/>
            </a:solidFill>
            <a:prstDash val="sysDash"/>
          </a:ln>
          <a:effectLst/>
        </p:spPr>
      </p:cxnSp>
      <p:cxnSp>
        <p:nvCxnSpPr>
          <p:cNvPr id="304" name="直接连接符 109"/>
          <p:cNvCxnSpPr/>
          <p:nvPr/>
        </p:nvCxnSpPr>
        <p:spPr>
          <a:xfrm rot="16200000">
            <a:off x="4088541" y="3607537"/>
            <a:ext cx="566808" cy="0"/>
          </a:xfrm>
          <a:prstGeom prst="line">
            <a:avLst/>
          </a:prstGeom>
          <a:noFill/>
          <a:ln w="28575" cap="flat" cmpd="sng" algn="ctr">
            <a:solidFill>
              <a:srgbClr val="00B050"/>
            </a:solidFill>
            <a:prstDash val="sysDash"/>
          </a:ln>
          <a:effectLst/>
        </p:spPr>
      </p:cxnSp>
      <p:cxnSp>
        <p:nvCxnSpPr>
          <p:cNvPr id="305" name="直接连接符 110"/>
          <p:cNvCxnSpPr/>
          <p:nvPr/>
        </p:nvCxnSpPr>
        <p:spPr>
          <a:xfrm rot="16200000">
            <a:off x="3409163" y="3373359"/>
            <a:ext cx="1020255" cy="0"/>
          </a:xfrm>
          <a:prstGeom prst="line">
            <a:avLst/>
          </a:prstGeom>
          <a:noFill/>
          <a:ln w="28575" cap="flat" cmpd="sng" algn="ctr">
            <a:solidFill>
              <a:srgbClr val="00B050"/>
            </a:solidFill>
            <a:prstDash val="sysDash"/>
          </a:ln>
          <a:effectLst/>
        </p:spPr>
      </p:cxnSp>
      <p:cxnSp>
        <p:nvCxnSpPr>
          <p:cNvPr id="306" name="直接连接符 111"/>
          <p:cNvCxnSpPr/>
          <p:nvPr/>
        </p:nvCxnSpPr>
        <p:spPr>
          <a:xfrm rot="16200000">
            <a:off x="7329102" y="3293462"/>
            <a:ext cx="1020255" cy="0"/>
          </a:xfrm>
          <a:prstGeom prst="line">
            <a:avLst/>
          </a:prstGeom>
          <a:noFill/>
          <a:ln w="28575" cap="flat" cmpd="sng" algn="ctr">
            <a:solidFill>
              <a:srgbClr val="00B050"/>
            </a:solidFill>
            <a:prstDash val="sysDash"/>
          </a:ln>
          <a:effectLst/>
        </p:spPr>
      </p:cxnSp>
      <p:cxnSp>
        <p:nvCxnSpPr>
          <p:cNvPr id="307" name="直接连接符 112"/>
          <p:cNvCxnSpPr/>
          <p:nvPr/>
        </p:nvCxnSpPr>
        <p:spPr>
          <a:xfrm rot="16200000">
            <a:off x="5223683" y="3554627"/>
            <a:ext cx="566808" cy="0"/>
          </a:xfrm>
          <a:prstGeom prst="line">
            <a:avLst/>
          </a:prstGeom>
          <a:noFill/>
          <a:ln w="28575" cap="flat" cmpd="sng" algn="ctr">
            <a:solidFill>
              <a:srgbClr val="00B050"/>
            </a:solidFill>
            <a:prstDash val="sysDash"/>
          </a:ln>
          <a:effectLst/>
        </p:spPr>
      </p:cxnSp>
      <p:cxnSp>
        <p:nvCxnSpPr>
          <p:cNvPr id="308" name="直接连接符 113"/>
          <p:cNvCxnSpPr/>
          <p:nvPr/>
        </p:nvCxnSpPr>
        <p:spPr>
          <a:xfrm rot="16200000">
            <a:off x="6399456" y="3586930"/>
            <a:ext cx="566808" cy="0"/>
          </a:xfrm>
          <a:prstGeom prst="line">
            <a:avLst/>
          </a:prstGeom>
          <a:noFill/>
          <a:ln w="28575" cap="flat" cmpd="sng" algn="ctr">
            <a:solidFill>
              <a:srgbClr val="00B050"/>
            </a:solidFill>
            <a:prstDash val="sysDash"/>
          </a:ln>
          <a:effectLst/>
        </p:spPr>
      </p:cxnSp>
      <p:cxnSp>
        <p:nvCxnSpPr>
          <p:cNvPr id="309" name="直接连接符 95"/>
          <p:cNvCxnSpPr>
            <a:stCxn id="228" idx="0"/>
          </p:cNvCxnSpPr>
          <p:nvPr/>
        </p:nvCxnSpPr>
        <p:spPr>
          <a:xfrm flipH="1" flipV="1">
            <a:off x="2984200" y="3691539"/>
            <a:ext cx="8630" cy="229030"/>
          </a:xfrm>
          <a:prstGeom prst="line">
            <a:avLst/>
          </a:prstGeom>
          <a:noFill/>
          <a:ln w="28575" cap="flat" cmpd="sng" algn="ctr">
            <a:solidFill>
              <a:srgbClr val="00B050"/>
            </a:solidFill>
            <a:prstDash val="sysDash"/>
          </a:ln>
          <a:effectLst/>
        </p:spPr>
      </p:cxnSp>
    </p:spTree>
    <p:extLst>
      <p:ext uri="{BB962C8B-B14F-4D97-AF65-F5344CB8AC3E}">
        <p14:creationId xmlns:p14="http://schemas.microsoft.com/office/powerpoint/2010/main" val="1268889917"/>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85"/>
                                        </p:tgtEl>
                                        <p:attrNameLst>
                                          <p:attrName>style.visibility</p:attrName>
                                        </p:attrNameLst>
                                      </p:cBhvr>
                                      <p:to>
                                        <p:strVal val="visible"/>
                                      </p:to>
                                    </p:set>
                                    <p:anim calcmode="lin" valueType="num">
                                      <p:cBhvr>
                                        <p:cTn id="7" dur="1000" fill="hold"/>
                                        <p:tgtEl>
                                          <p:spTgt spid="285"/>
                                        </p:tgtEl>
                                        <p:attrNameLst>
                                          <p:attrName>ppt_w</p:attrName>
                                        </p:attrNameLst>
                                      </p:cBhvr>
                                      <p:tavLst>
                                        <p:tav tm="0">
                                          <p:val>
                                            <p:fltVal val="0"/>
                                          </p:val>
                                        </p:tav>
                                        <p:tav tm="100000">
                                          <p:val>
                                            <p:strVal val="#ppt_w"/>
                                          </p:val>
                                        </p:tav>
                                      </p:tavLst>
                                    </p:anim>
                                    <p:anim calcmode="lin" valueType="num">
                                      <p:cBhvr>
                                        <p:cTn id="8" dur="1000" fill="hold"/>
                                        <p:tgtEl>
                                          <p:spTgt spid="285"/>
                                        </p:tgtEl>
                                        <p:attrNameLst>
                                          <p:attrName>ppt_h</p:attrName>
                                        </p:attrNameLst>
                                      </p:cBhvr>
                                      <p:tavLst>
                                        <p:tav tm="0">
                                          <p:val>
                                            <p:fltVal val="0"/>
                                          </p:val>
                                        </p:tav>
                                        <p:tav tm="100000">
                                          <p:val>
                                            <p:strVal val="#ppt_h"/>
                                          </p:val>
                                        </p:tav>
                                      </p:tavLst>
                                    </p:anim>
                                    <p:anim calcmode="lin" valueType="num">
                                      <p:cBhvr>
                                        <p:cTn id="9" dur="1000" fill="hold"/>
                                        <p:tgtEl>
                                          <p:spTgt spid="285"/>
                                        </p:tgtEl>
                                        <p:attrNameLst>
                                          <p:attrName>style.rotation</p:attrName>
                                        </p:attrNameLst>
                                      </p:cBhvr>
                                      <p:tavLst>
                                        <p:tav tm="0">
                                          <p:val>
                                            <p:fltVal val="90"/>
                                          </p:val>
                                        </p:tav>
                                        <p:tav tm="100000">
                                          <p:val>
                                            <p:fltVal val="0"/>
                                          </p:val>
                                        </p:tav>
                                      </p:tavLst>
                                    </p:anim>
                                    <p:animEffect transition="in" filter="fade">
                                      <p:cBhvr>
                                        <p:cTn id="10" dur="1000"/>
                                        <p:tgtEl>
                                          <p:spTgt spid="28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86"/>
                                        </p:tgtEl>
                                        <p:attrNameLst>
                                          <p:attrName>style.visibility</p:attrName>
                                        </p:attrNameLst>
                                      </p:cBhvr>
                                      <p:to>
                                        <p:strVal val="visible"/>
                                      </p:to>
                                    </p:set>
                                    <p:anim calcmode="lin" valueType="num">
                                      <p:cBhvr>
                                        <p:cTn id="13" dur="1000" fill="hold"/>
                                        <p:tgtEl>
                                          <p:spTgt spid="286"/>
                                        </p:tgtEl>
                                        <p:attrNameLst>
                                          <p:attrName>ppt_w</p:attrName>
                                        </p:attrNameLst>
                                      </p:cBhvr>
                                      <p:tavLst>
                                        <p:tav tm="0">
                                          <p:val>
                                            <p:fltVal val="0"/>
                                          </p:val>
                                        </p:tav>
                                        <p:tav tm="100000">
                                          <p:val>
                                            <p:strVal val="#ppt_w"/>
                                          </p:val>
                                        </p:tav>
                                      </p:tavLst>
                                    </p:anim>
                                    <p:anim calcmode="lin" valueType="num">
                                      <p:cBhvr>
                                        <p:cTn id="14" dur="1000" fill="hold"/>
                                        <p:tgtEl>
                                          <p:spTgt spid="286"/>
                                        </p:tgtEl>
                                        <p:attrNameLst>
                                          <p:attrName>ppt_h</p:attrName>
                                        </p:attrNameLst>
                                      </p:cBhvr>
                                      <p:tavLst>
                                        <p:tav tm="0">
                                          <p:val>
                                            <p:fltVal val="0"/>
                                          </p:val>
                                        </p:tav>
                                        <p:tav tm="100000">
                                          <p:val>
                                            <p:strVal val="#ppt_h"/>
                                          </p:val>
                                        </p:tav>
                                      </p:tavLst>
                                    </p:anim>
                                    <p:anim calcmode="lin" valueType="num">
                                      <p:cBhvr>
                                        <p:cTn id="15" dur="1000" fill="hold"/>
                                        <p:tgtEl>
                                          <p:spTgt spid="286"/>
                                        </p:tgtEl>
                                        <p:attrNameLst>
                                          <p:attrName>style.rotation</p:attrName>
                                        </p:attrNameLst>
                                      </p:cBhvr>
                                      <p:tavLst>
                                        <p:tav tm="0">
                                          <p:val>
                                            <p:fltVal val="90"/>
                                          </p:val>
                                        </p:tav>
                                        <p:tav tm="100000">
                                          <p:val>
                                            <p:fltVal val="0"/>
                                          </p:val>
                                        </p:tav>
                                      </p:tavLst>
                                    </p:anim>
                                    <p:animEffect transition="in" filter="fade">
                                      <p:cBhvr>
                                        <p:cTn id="16" dur="1000"/>
                                        <p:tgtEl>
                                          <p:spTgt spid="286"/>
                                        </p:tgtEl>
                                      </p:cBhvr>
                                    </p:animEffect>
                                  </p:childTnLst>
                                </p:cTn>
                              </p:par>
                              <p:par>
                                <p:cTn id="17" presetID="31" presetClass="entr" presetSubtype="0" fill="hold" nodeType="withEffect">
                                  <p:stCondLst>
                                    <p:cond delay="0"/>
                                  </p:stCondLst>
                                  <p:childTnLst>
                                    <p:set>
                                      <p:cBhvr>
                                        <p:cTn id="18" dur="1" fill="hold">
                                          <p:stCondLst>
                                            <p:cond delay="0"/>
                                          </p:stCondLst>
                                        </p:cTn>
                                        <p:tgtEl>
                                          <p:spTgt spid="290"/>
                                        </p:tgtEl>
                                        <p:attrNameLst>
                                          <p:attrName>style.visibility</p:attrName>
                                        </p:attrNameLst>
                                      </p:cBhvr>
                                      <p:to>
                                        <p:strVal val="visible"/>
                                      </p:to>
                                    </p:set>
                                    <p:anim calcmode="lin" valueType="num">
                                      <p:cBhvr>
                                        <p:cTn id="19" dur="1000" fill="hold"/>
                                        <p:tgtEl>
                                          <p:spTgt spid="290"/>
                                        </p:tgtEl>
                                        <p:attrNameLst>
                                          <p:attrName>ppt_w</p:attrName>
                                        </p:attrNameLst>
                                      </p:cBhvr>
                                      <p:tavLst>
                                        <p:tav tm="0">
                                          <p:val>
                                            <p:fltVal val="0"/>
                                          </p:val>
                                        </p:tav>
                                        <p:tav tm="100000">
                                          <p:val>
                                            <p:strVal val="#ppt_w"/>
                                          </p:val>
                                        </p:tav>
                                      </p:tavLst>
                                    </p:anim>
                                    <p:anim calcmode="lin" valueType="num">
                                      <p:cBhvr>
                                        <p:cTn id="20" dur="1000" fill="hold"/>
                                        <p:tgtEl>
                                          <p:spTgt spid="290"/>
                                        </p:tgtEl>
                                        <p:attrNameLst>
                                          <p:attrName>ppt_h</p:attrName>
                                        </p:attrNameLst>
                                      </p:cBhvr>
                                      <p:tavLst>
                                        <p:tav tm="0">
                                          <p:val>
                                            <p:fltVal val="0"/>
                                          </p:val>
                                        </p:tav>
                                        <p:tav tm="100000">
                                          <p:val>
                                            <p:strVal val="#ppt_h"/>
                                          </p:val>
                                        </p:tav>
                                      </p:tavLst>
                                    </p:anim>
                                    <p:anim calcmode="lin" valueType="num">
                                      <p:cBhvr>
                                        <p:cTn id="21" dur="1000" fill="hold"/>
                                        <p:tgtEl>
                                          <p:spTgt spid="290"/>
                                        </p:tgtEl>
                                        <p:attrNameLst>
                                          <p:attrName>style.rotation</p:attrName>
                                        </p:attrNameLst>
                                      </p:cBhvr>
                                      <p:tavLst>
                                        <p:tav tm="0">
                                          <p:val>
                                            <p:fltVal val="90"/>
                                          </p:val>
                                        </p:tav>
                                        <p:tav tm="100000">
                                          <p:val>
                                            <p:fltVal val="0"/>
                                          </p:val>
                                        </p:tav>
                                      </p:tavLst>
                                    </p:anim>
                                    <p:animEffect transition="in" filter="fade">
                                      <p:cBhvr>
                                        <p:cTn id="22" dur="1000"/>
                                        <p:tgtEl>
                                          <p:spTgt spid="290"/>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287"/>
                                        </p:tgtEl>
                                        <p:attrNameLst>
                                          <p:attrName>style.visibility</p:attrName>
                                        </p:attrNameLst>
                                      </p:cBhvr>
                                      <p:to>
                                        <p:strVal val="visible"/>
                                      </p:to>
                                    </p:set>
                                    <p:anim calcmode="lin" valueType="num">
                                      <p:cBhvr>
                                        <p:cTn id="27" dur="1000" fill="hold"/>
                                        <p:tgtEl>
                                          <p:spTgt spid="287"/>
                                        </p:tgtEl>
                                        <p:attrNameLst>
                                          <p:attrName>ppt_w</p:attrName>
                                        </p:attrNameLst>
                                      </p:cBhvr>
                                      <p:tavLst>
                                        <p:tav tm="0">
                                          <p:val>
                                            <p:fltVal val="0"/>
                                          </p:val>
                                        </p:tav>
                                        <p:tav tm="100000">
                                          <p:val>
                                            <p:strVal val="#ppt_w"/>
                                          </p:val>
                                        </p:tav>
                                      </p:tavLst>
                                    </p:anim>
                                    <p:anim calcmode="lin" valueType="num">
                                      <p:cBhvr>
                                        <p:cTn id="28" dur="1000" fill="hold"/>
                                        <p:tgtEl>
                                          <p:spTgt spid="287"/>
                                        </p:tgtEl>
                                        <p:attrNameLst>
                                          <p:attrName>ppt_h</p:attrName>
                                        </p:attrNameLst>
                                      </p:cBhvr>
                                      <p:tavLst>
                                        <p:tav tm="0">
                                          <p:val>
                                            <p:fltVal val="0"/>
                                          </p:val>
                                        </p:tav>
                                        <p:tav tm="100000">
                                          <p:val>
                                            <p:strVal val="#ppt_h"/>
                                          </p:val>
                                        </p:tav>
                                      </p:tavLst>
                                    </p:anim>
                                    <p:anim calcmode="lin" valueType="num">
                                      <p:cBhvr>
                                        <p:cTn id="29" dur="1000" fill="hold"/>
                                        <p:tgtEl>
                                          <p:spTgt spid="287"/>
                                        </p:tgtEl>
                                        <p:attrNameLst>
                                          <p:attrName>style.rotation</p:attrName>
                                        </p:attrNameLst>
                                      </p:cBhvr>
                                      <p:tavLst>
                                        <p:tav tm="0">
                                          <p:val>
                                            <p:fltVal val="90"/>
                                          </p:val>
                                        </p:tav>
                                        <p:tav tm="100000">
                                          <p:val>
                                            <p:fltVal val="0"/>
                                          </p:val>
                                        </p:tav>
                                      </p:tavLst>
                                    </p:anim>
                                    <p:animEffect transition="in" filter="fade">
                                      <p:cBhvr>
                                        <p:cTn id="30" dur="1000"/>
                                        <p:tgtEl>
                                          <p:spTgt spid="287"/>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288"/>
                                        </p:tgtEl>
                                        <p:attrNameLst>
                                          <p:attrName>style.visibility</p:attrName>
                                        </p:attrNameLst>
                                      </p:cBhvr>
                                      <p:to>
                                        <p:strVal val="visible"/>
                                      </p:to>
                                    </p:set>
                                    <p:anim calcmode="lin" valueType="num">
                                      <p:cBhvr>
                                        <p:cTn id="33" dur="1000" fill="hold"/>
                                        <p:tgtEl>
                                          <p:spTgt spid="288"/>
                                        </p:tgtEl>
                                        <p:attrNameLst>
                                          <p:attrName>ppt_w</p:attrName>
                                        </p:attrNameLst>
                                      </p:cBhvr>
                                      <p:tavLst>
                                        <p:tav tm="0">
                                          <p:val>
                                            <p:fltVal val="0"/>
                                          </p:val>
                                        </p:tav>
                                        <p:tav tm="100000">
                                          <p:val>
                                            <p:strVal val="#ppt_w"/>
                                          </p:val>
                                        </p:tav>
                                      </p:tavLst>
                                    </p:anim>
                                    <p:anim calcmode="lin" valueType="num">
                                      <p:cBhvr>
                                        <p:cTn id="34" dur="1000" fill="hold"/>
                                        <p:tgtEl>
                                          <p:spTgt spid="288"/>
                                        </p:tgtEl>
                                        <p:attrNameLst>
                                          <p:attrName>ppt_h</p:attrName>
                                        </p:attrNameLst>
                                      </p:cBhvr>
                                      <p:tavLst>
                                        <p:tav tm="0">
                                          <p:val>
                                            <p:fltVal val="0"/>
                                          </p:val>
                                        </p:tav>
                                        <p:tav tm="100000">
                                          <p:val>
                                            <p:strVal val="#ppt_h"/>
                                          </p:val>
                                        </p:tav>
                                      </p:tavLst>
                                    </p:anim>
                                    <p:anim calcmode="lin" valueType="num">
                                      <p:cBhvr>
                                        <p:cTn id="35" dur="1000" fill="hold"/>
                                        <p:tgtEl>
                                          <p:spTgt spid="288"/>
                                        </p:tgtEl>
                                        <p:attrNameLst>
                                          <p:attrName>style.rotation</p:attrName>
                                        </p:attrNameLst>
                                      </p:cBhvr>
                                      <p:tavLst>
                                        <p:tav tm="0">
                                          <p:val>
                                            <p:fltVal val="90"/>
                                          </p:val>
                                        </p:tav>
                                        <p:tav tm="100000">
                                          <p:val>
                                            <p:fltVal val="0"/>
                                          </p:val>
                                        </p:tav>
                                      </p:tavLst>
                                    </p:anim>
                                    <p:animEffect transition="in" filter="fade">
                                      <p:cBhvr>
                                        <p:cTn id="36" dur="1000"/>
                                        <p:tgtEl>
                                          <p:spTgt spid="288"/>
                                        </p:tgtEl>
                                      </p:cBhvr>
                                    </p:animEffect>
                                  </p:childTnLst>
                                </p:cTn>
                              </p:par>
                              <p:par>
                                <p:cTn id="37" presetID="31" presetClass="entr" presetSubtype="0" fill="hold" nodeType="withEffect">
                                  <p:stCondLst>
                                    <p:cond delay="0"/>
                                  </p:stCondLst>
                                  <p:childTnLst>
                                    <p:set>
                                      <p:cBhvr>
                                        <p:cTn id="38" dur="1" fill="hold">
                                          <p:stCondLst>
                                            <p:cond delay="0"/>
                                          </p:stCondLst>
                                        </p:cTn>
                                        <p:tgtEl>
                                          <p:spTgt spid="291"/>
                                        </p:tgtEl>
                                        <p:attrNameLst>
                                          <p:attrName>style.visibility</p:attrName>
                                        </p:attrNameLst>
                                      </p:cBhvr>
                                      <p:to>
                                        <p:strVal val="visible"/>
                                      </p:to>
                                    </p:set>
                                    <p:anim calcmode="lin" valueType="num">
                                      <p:cBhvr>
                                        <p:cTn id="39" dur="1000" fill="hold"/>
                                        <p:tgtEl>
                                          <p:spTgt spid="291"/>
                                        </p:tgtEl>
                                        <p:attrNameLst>
                                          <p:attrName>ppt_w</p:attrName>
                                        </p:attrNameLst>
                                      </p:cBhvr>
                                      <p:tavLst>
                                        <p:tav tm="0">
                                          <p:val>
                                            <p:fltVal val="0"/>
                                          </p:val>
                                        </p:tav>
                                        <p:tav tm="100000">
                                          <p:val>
                                            <p:strVal val="#ppt_w"/>
                                          </p:val>
                                        </p:tav>
                                      </p:tavLst>
                                    </p:anim>
                                    <p:anim calcmode="lin" valueType="num">
                                      <p:cBhvr>
                                        <p:cTn id="40" dur="1000" fill="hold"/>
                                        <p:tgtEl>
                                          <p:spTgt spid="291"/>
                                        </p:tgtEl>
                                        <p:attrNameLst>
                                          <p:attrName>ppt_h</p:attrName>
                                        </p:attrNameLst>
                                      </p:cBhvr>
                                      <p:tavLst>
                                        <p:tav tm="0">
                                          <p:val>
                                            <p:fltVal val="0"/>
                                          </p:val>
                                        </p:tav>
                                        <p:tav tm="100000">
                                          <p:val>
                                            <p:strVal val="#ppt_h"/>
                                          </p:val>
                                        </p:tav>
                                      </p:tavLst>
                                    </p:anim>
                                    <p:anim calcmode="lin" valueType="num">
                                      <p:cBhvr>
                                        <p:cTn id="41" dur="1000" fill="hold"/>
                                        <p:tgtEl>
                                          <p:spTgt spid="291"/>
                                        </p:tgtEl>
                                        <p:attrNameLst>
                                          <p:attrName>style.rotation</p:attrName>
                                        </p:attrNameLst>
                                      </p:cBhvr>
                                      <p:tavLst>
                                        <p:tav tm="0">
                                          <p:val>
                                            <p:fltVal val="90"/>
                                          </p:val>
                                        </p:tav>
                                        <p:tav tm="100000">
                                          <p:val>
                                            <p:fltVal val="0"/>
                                          </p:val>
                                        </p:tav>
                                      </p:tavLst>
                                    </p:anim>
                                    <p:animEffect transition="in" filter="fade">
                                      <p:cBhvr>
                                        <p:cTn id="42" dur="1000"/>
                                        <p:tgtEl>
                                          <p:spTgt spid="291"/>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297"/>
                                        </p:tgtEl>
                                        <p:attrNameLst>
                                          <p:attrName>style.visibility</p:attrName>
                                        </p:attrNameLst>
                                      </p:cBhvr>
                                      <p:to>
                                        <p:strVal val="visible"/>
                                      </p:to>
                                    </p:set>
                                    <p:anim calcmode="lin" valueType="num">
                                      <p:cBhvr>
                                        <p:cTn id="47" dur="1000" fill="hold"/>
                                        <p:tgtEl>
                                          <p:spTgt spid="297"/>
                                        </p:tgtEl>
                                        <p:attrNameLst>
                                          <p:attrName>ppt_w</p:attrName>
                                        </p:attrNameLst>
                                      </p:cBhvr>
                                      <p:tavLst>
                                        <p:tav tm="0">
                                          <p:val>
                                            <p:fltVal val="0"/>
                                          </p:val>
                                        </p:tav>
                                        <p:tav tm="100000">
                                          <p:val>
                                            <p:strVal val="#ppt_w"/>
                                          </p:val>
                                        </p:tav>
                                      </p:tavLst>
                                    </p:anim>
                                    <p:anim calcmode="lin" valueType="num">
                                      <p:cBhvr>
                                        <p:cTn id="48" dur="1000" fill="hold"/>
                                        <p:tgtEl>
                                          <p:spTgt spid="297"/>
                                        </p:tgtEl>
                                        <p:attrNameLst>
                                          <p:attrName>ppt_h</p:attrName>
                                        </p:attrNameLst>
                                      </p:cBhvr>
                                      <p:tavLst>
                                        <p:tav tm="0">
                                          <p:val>
                                            <p:fltVal val="0"/>
                                          </p:val>
                                        </p:tav>
                                        <p:tav tm="100000">
                                          <p:val>
                                            <p:strVal val="#ppt_h"/>
                                          </p:val>
                                        </p:tav>
                                      </p:tavLst>
                                    </p:anim>
                                    <p:anim calcmode="lin" valueType="num">
                                      <p:cBhvr>
                                        <p:cTn id="49" dur="1000" fill="hold"/>
                                        <p:tgtEl>
                                          <p:spTgt spid="297"/>
                                        </p:tgtEl>
                                        <p:attrNameLst>
                                          <p:attrName>style.rotation</p:attrName>
                                        </p:attrNameLst>
                                      </p:cBhvr>
                                      <p:tavLst>
                                        <p:tav tm="0">
                                          <p:val>
                                            <p:fltVal val="90"/>
                                          </p:val>
                                        </p:tav>
                                        <p:tav tm="100000">
                                          <p:val>
                                            <p:fltVal val="0"/>
                                          </p:val>
                                        </p:tav>
                                      </p:tavLst>
                                    </p:anim>
                                    <p:animEffect transition="in" filter="fade">
                                      <p:cBhvr>
                                        <p:cTn id="50" dur="1000"/>
                                        <p:tgtEl>
                                          <p:spTgt spid="297"/>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298"/>
                                        </p:tgtEl>
                                        <p:attrNameLst>
                                          <p:attrName>style.visibility</p:attrName>
                                        </p:attrNameLst>
                                      </p:cBhvr>
                                      <p:to>
                                        <p:strVal val="visible"/>
                                      </p:to>
                                    </p:set>
                                    <p:anim calcmode="lin" valueType="num">
                                      <p:cBhvr>
                                        <p:cTn id="53" dur="1000" fill="hold"/>
                                        <p:tgtEl>
                                          <p:spTgt spid="298"/>
                                        </p:tgtEl>
                                        <p:attrNameLst>
                                          <p:attrName>ppt_w</p:attrName>
                                        </p:attrNameLst>
                                      </p:cBhvr>
                                      <p:tavLst>
                                        <p:tav tm="0">
                                          <p:val>
                                            <p:fltVal val="0"/>
                                          </p:val>
                                        </p:tav>
                                        <p:tav tm="100000">
                                          <p:val>
                                            <p:strVal val="#ppt_w"/>
                                          </p:val>
                                        </p:tav>
                                      </p:tavLst>
                                    </p:anim>
                                    <p:anim calcmode="lin" valueType="num">
                                      <p:cBhvr>
                                        <p:cTn id="54" dur="1000" fill="hold"/>
                                        <p:tgtEl>
                                          <p:spTgt spid="298"/>
                                        </p:tgtEl>
                                        <p:attrNameLst>
                                          <p:attrName>ppt_h</p:attrName>
                                        </p:attrNameLst>
                                      </p:cBhvr>
                                      <p:tavLst>
                                        <p:tav tm="0">
                                          <p:val>
                                            <p:fltVal val="0"/>
                                          </p:val>
                                        </p:tav>
                                        <p:tav tm="100000">
                                          <p:val>
                                            <p:strVal val="#ppt_h"/>
                                          </p:val>
                                        </p:tav>
                                      </p:tavLst>
                                    </p:anim>
                                    <p:anim calcmode="lin" valueType="num">
                                      <p:cBhvr>
                                        <p:cTn id="55" dur="1000" fill="hold"/>
                                        <p:tgtEl>
                                          <p:spTgt spid="298"/>
                                        </p:tgtEl>
                                        <p:attrNameLst>
                                          <p:attrName>style.rotation</p:attrName>
                                        </p:attrNameLst>
                                      </p:cBhvr>
                                      <p:tavLst>
                                        <p:tav tm="0">
                                          <p:val>
                                            <p:fltVal val="90"/>
                                          </p:val>
                                        </p:tav>
                                        <p:tav tm="100000">
                                          <p:val>
                                            <p:fltVal val="0"/>
                                          </p:val>
                                        </p:tav>
                                      </p:tavLst>
                                    </p:anim>
                                    <p:animEffect transition="in" filter="fade">
                                      <p:cBhvr>
                                        <p:cTn id="56" dur="1000"/>
                                        <p:tgtEl>
                                          <p:spTgt spid="298"/>
                                        </p:tgtEl>
                                      </p:cBhvr>
                                    </p:animEffect>
                                  </p:childTnLst>
                                </p:cTn>
                              </p:par>
                              <p:par>
                                <p:cTn id="57" presetID="31" presetClass="entr" presetSubtype="0" fill="hold" nodeType="withEffect">
                                  <p:stCondLst>
                                    <p:cond delay="0"/>
                                  </p:stCondLst>
                                  <p:childTnLst>
                                    <p:set>
                                      <p:cBhvr>
                                        <p:cTn id="58" dur="1" fill="hold">
                                          <p:stCondLst>
                                            <p:cond delay="0"/>
                                          </p:stCondLst>
                                        </p:cTn>
                                        <p:tgtEl>
                                          <p:spTgt spid="293"/>
                                        </p:tgtEl>
                                        <p:attrNameLst>
                                          <p:attrName>style.visibility</p:attrName>
                                        </p:attrNameLst>
                                      </p:cBhvr>
                                      <p:to>
                                        <p:strVal val="visible"/>
                                      </p:to>
                                    </p:set>
                                    <p:anim calcmode="lin" valueType="num">
                                      <p:cBhvr>
                                        <p:cTn id="59" dur="1000" fill="hold"/>
                                        <p:tgtEl>
                                          <p:spTgt spid="293"/>
                                        </p:tgtEl>
                                        <p:attrNameLst>
                                          <p:attrName>ppt_w</p:attrName>
                                        </p:attrNameLst>
                                      </p:cBhvr>
                                      <p:tavLst>
                                        <p:tav tm="0">
                                          <p:val>
                                            <p:fltVal val="0"/>
                                          </p:val>
                                        </p:tav>
                                        <p:tav tm="100000">
                                          <p:val>
                                            <p:strVal val="#ppt_w"/>
                                          </p:val>
                                        </p:tav>
                                      </p:tavLst>
                                    </p:anim>
                                    <p:anim calcmode="lin" valueType="num">
                                      <p:cBhvr>
                                        <p:cTn id="60" dur="1000" fill="hold"/>
                                        <p:tgtEl>
                                          <p:spTgt spid="293"/>
                                        </p:tgtEl>
                                        <p:attrNameLst>
                                          <p:attrName>ppt_h</p:attrName>
                                        </p:attrNameLst>
                                      </p:cBhvr>
                                      <p:tavLst>
                                        <p:tav tm="0">
                                          <p:val>
                                            <p:fltVal val="0"/>
                                          </p:val>
                                        </p:tav>
                                        <p:tav tm="100000">
                                          <p:val>
                                            <p:strVal val="#ppt_h"/>
                                          </p:val>
                                        </p:tav>
                                      </p:tavLst>
                                    </p:anim>
                                    <p:anim calcmode="lin" valueType="num">
                                      <p:cBhvr>
                                        <p:cTn id="61" dur="1000" fill="hold"/>
                                        <p:tgtEl>
                                          <p:spTgt spid="293"/>
                                        </p:tgtEl>
                                        <p:attrNameLst>
                                          <p:attrName>style.rotation</p:attrName>
                                        </p:attrNameLst>
                                      </p:cBhvr>
                                      <p:tavLst>
                                        <p:tav tm="0">
                                          <p:val>
                                            <p:fltVal val="90"/>
                                          </p:val>
                                        </p:tav>
                                        <p:tav tm="100000">
                                          <p:val>
                                            <p:fltVal val="0"/>
                                          </p:val>
                                        </p:tav>
                                      </p:tavLst>
                                    </p:anim>
                                    <p:animEffect transition="in" filter="fade">
                                      <p:cBhvr>
                                        <p:cTn id="62" dur="1000"/>
                                        <p:tgtEl>
                                          <p:spTgt spid="293"/>
                                        </p:tgtEl>
                                      </p:cBhvr>
                                    </p:animEffect>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nodeType="clickEffect">
                                  <p:stCondLst>
                                    <p:cond delay="0"/>
                                  </p:stCondLst>
                                  <p:childTnLst>
                                    <p:set>
                                      <p:cBhvr>
                                        <p:cTn id="66" dur="1" fill="hold">
                                          <p:stCondLst>
                                            <p:cond delay="0"/>
                                          </p:stCondLst>
                                        </p:cTn>
                                        <p:tgtEl>
                                          <p:spTgt spid="303"/>
                                        </p:tgtEl>
                                        <p:attrNameLst>
                                          <p:attrName>style.visibility</p:attrName>
                                        </p:attrNameLst>
                                      </p:cBhvr>
                                      <p:to>
                                        <p:strVal val="visible"/>
                                      </p:to>
                                    </p:set>
                                    <p:anim calcmode="lin" valueType="num">
                                      <p:cBhvr>
                                        <p:cTn id="67" dur="1000" fill="hold"/>
                                        <p:tgtEl>
                                          <p:spTgt spid="303"/>
                                        </p:tgtEl>
                                        <p:attrNameLst>
                                          <p:attrName>ppt_w</p:attrName>
                                        </p:attrNameLst>
                                      </p:cBhvr>
                                      <p:tavLst>
                                        <p:tav tm="0">
                                          <p:val>
                                            <p:fltVal val="0"/>
                                          </p:val>
                                        </p:tav>
                                        <p:tav tm="100000">
                                          <p:val>
                                            <p:strVal val="#ppt_w"/>
                                          </p:val>
                                        </p:tav>
                                      </p:tavLst>
                                    </p:anim>
                                    <p:anim calcmode="lin" valueType="num">
                                      <p:cBhvr>
                                        <p:cTn id="68" dur="1000" fill="hold"/>
                                        <p:tgtEl>
                                          <p:spTgt spid="303"/>
                                        </p:tgtEl>
                                        <p:attrNameLst>
                                          <p:attrName>ppt_h</p:attrName>
                                        </p:attrNameLst>
                                      </p:cBhvr>
                                      <p:tavLst>
                                        <p:tav tm="0">
                                          <p:val>
                                            <p:fltVal val="0"/>
                                          </p:val>
                                        </p:tav>
                                        <p:tav tm="100000">
                                          <p:val>
                                            <p:strVal val="#ppt_h"/>
                                          </p:val>
                                        </p:tav>
                                      </p:tavLst>
                                    </p:anim>
                                    <p:anim calcmode="lin" valueType="num">
                                      <p:cBhvr>
                                        <p:cTn id="69" dur="1000" fill="hold"/>
                                        <p:tgtEl>
                                          <p:spTgt spid="303"/>
                                        </p:tgtEl>
                                        <p:attrNameLst>
                                          <p:attrName>style.rotation</p:attrName>
                                        </p:attrNameLst>
                                      </p:cBhvr>
                                      <p:tavLst>
                                        <p:tav tm="0">
                                          <p:val>
                                            <p:fltVal val="90"/>
                                          </p:val>
                                        </p:tav>
                                        <p:tav tm="100000">
                                          <p:val>
                                            <p:fltVal val="0"/>
                                          </p:val>
                                        </p:tav>
                                      </p:tavLst>
                                    </p:anim>
                                    <p:animEffect transition="in" filter="fade">
                                      <p:cBhvr>
                                        <p:cTn id="70" dur="1000"/>
                                        <p:tgtEl>
                                          <p:spTgt spid="303"/>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grpId="0" nodeType="clickEffect">
                                  <p:stCondLst>
                                    <p:cond delay="0"/>
                                  </p:stCondLst>
                                  <p:childTnLst>
                                    <p:set>
                                      <p:cBhvr>
                                        <p:cTn id="74" dur="1" fill="hold">
                                          <p:stCondLst>
                                            <p:cond delay="0"/>
                                          </p:stCondLst>
                                        </p:cTn>
                                        <p:tgtEl>
                                          <p:spTgt spid="299"/>
                                        </p:tgtEl>
                                        <p:attrNameLst>
                                          <p:attrName>style.visibility</p:attrName>
                                        </p:attrNameLst>
                                      </p:cBhvr>
                                      <p:to>
                                        <p:strVal val="visible"/>
                                      </p:to>
                                    </p:set>
                                    <p:anim calcmode="lin" valueType="num">
                                      <p:cBhvr>
                                        <p:cTn id="75" dur="1000" fill="hold"/>
                                        <p:tgtEl>
                                          <p:spTgt spid="299"/>
                                        </p:tgtEl>
                                        <p:attrNameLst>
                                          <p:attrName>ppt_w</p:attrName>
                                        </p:attrNameLst>
                                      </p:cBhvr>
                                      <p:tavLst>
                                        <p:tav tm="0">
                                          <p:val>
                                            <p:fltVal val="0"/>
                                          </p:val>
                                        </p:tav>
                                        <p:tav tm="100000">
                                          <p:val>
                                            <p:strVal val="#ppt_w"/>
                                          </p:val>
                                        </p:tav>
                                      </p:tavLst>
                                    </p:anim>
                                    <p:anim calcmode="lin" valueType="num">
                                      <p:cBhvr>
                                        <p:cTn id="76" dur="1000" fill="hold"/>
                                        <p:tgtEl>
                                          <p:spTgt spid="299"/>
                                        </p:tgtEl>
                                        <p:attrNameLst>
                                          <p:attrName>ppt_h</p:attrName>
                                        </p:attrNameLst>
                                      </p:cBhvr>
                                      <p:tavLst>
                                        <p:tav tm="0">
                                          <p:val>
                                            <p:fltVal val="0"/>
                                          </p:val>
                                        </p:tav>
                                        <p:tav tm="100000">
                                          <p:val>
                                            <p:strVal val="#ppt_h"/>
                                          </p:val>
                                        </p:tav>
                                      </p:tavLst>
                                    </p:anim>
                                    <p:anim calcmode="lin" valueType="num">
                                      <p:cBhvr>
                                        <p:cTn id="77" dur="1000" fill="hold"/>
                                        <p:tgtEl>
                                          <p:spTgt spid="299"/>
                                        </p:tgtEl>
                                        <p:attrNameLst>
                                          <p:attrName>style.rotation</p:attrName>
                                        </p:attrNameLst>
                                      </p:cBhvr>
                                      <p:tavLst>
                                        <p:tav tm="0">
                                          <p:val>
                                            <p:fltVal val="90"/>
                                          </p:val>
                                        </p:tav>
                                        <p:tav tm="100000">
                                          <p:val>
                                            <p:fltVal val="0"/>
                                          </p:val>
                                        </p:tav>
                                      </p:tavLst>
                                    </p:anim>
                                    <p:animEffect transition="in" filter="fade">
                                      <p:cBhvr>
                                        <p:cTn id="78" dur="1000"/>
                                        <p:tgtEl>
                                          <p:spTgt spid="299"/>
                                        </p:tgtEl>
                                      </p:cBhvr>
                                    </p:animEffect>
                                  </p:childTnLst>
                                </p:cTn>
                              </p:par>
                              <p:par>
                                <p:cTn id="79" presetID="31" presetClass="entr" presetSubtype="0" fill="hold" nodeType="withEffect">
                                  <p:stCondLst>
                                    <p:cond delay="0"/>
                                  </p:stCondLst>
                                  <p:childTnLst>
                                    <p:set>
                                      <p:cBhvr>
                                        <p:cTn id="80" dur="1" fill="hold">
                                          <p:stCondLst>
                                            <p:cond delay="0"/>
                                          </p:stCondLst>
                                        </p:cTn>
                                        <p:tgtEl>
                                          <p:spTgt spid="295"/>
                                        </p:tgtEl>
                                        <p:attrNameLst>
                                          <p:attrName>style.visibility</p:attrName>
                                        </p:attrNameLst>
                                      </p:cBhvr>
                                      <p:to>
                                        <p:strVal val="visible"/>
                                      </p:to>
                                    </p:set>
                                    <p:anim calcmode="lin" valueType="num">
                                      <p:cBhvr>
                                        <p:cTn id="81" dur="1000" fill="hold"/>
                                        <p:tgtEl>
                                          <p:spTgt spid="295"/>
                                        </p:tgtEl>
                                        <p:attrNameLst>
                                          <p:attrName>ppt_w</p:attrName>
                                        </p:attrNameLst>
                                      </p:cBhvr>
                                      <p:tavLst>
                                        <p:tav tm="0">
                                          <p:val>
                                            <p:fltVal val="0"/>
                                          </p:val>
                                        </p:tav>
                                        <p:tav tm="100000">
                                          <p:val>
                                            <p:strVal val="#ppt_w"/>
                                          </p:val>
                                        </p:tav>
                                      </p:tavLst>
                                    </p:anim>
                                    <p:anim calcmode="lin" valueType="num">
                                      <p:cBhvr>
                                        <p:cTn id="82" dur="1000" fill="hold"/>
                                        <p:tgtEl>
                                          <p:spTgt spid="295"/>
                                        </p:tgtEl>
                                        <p:attrNameLst>
                                          <p:attrName>ppt_h</p:attrName>
                                        </p:attrNameLst>
                                      </p:cBhvr>
                                      <p:tavLst>
                                        <p:tav tm="0">
                                          <p:val>
                                            <p:fltVal val="0"/>
                                          </p:val>
                                        </p:tav>
                                        <p:tav tm="100000">
                                          <p:val>
                                            <p:strVal val="#ppt_h"/>
                                          </p:val>
                                        </p:tav>
                                      </p:tavLst>
                                    </p:anim>
                                    <p:anim calcmode="lin" valueType="num">
                                      <p:cBhvr>
                                        <p:cTn id="83" dur="1000" fill="hold"/>
                                        <p:tgtEl>
                                          <p:spTgt spid="295"/>
                                        </p:tgtEl>
                                        <p:attrNameLst>
                                          <p:attrName>style.rotation</p:attrName>
                                        </p:attrNameLst>
                                      </p:cBhvr>
                                      <p:tavLst>
                                        <p:tav tm="0">
                                          <p:val>
                                            <p:fltVal val="90"/>
                                          </p:val>
                                        </p:tav>
                                        <p:tav tm="100000">
                                          <p:val>
                                            <p:fltVal val="0"/>
                                          </p:val>
                                        </p:tav>
                                      </p:tavLst>
                                    </p:anim>
                                    <p:animEffect transition="in" filter="fade">
                                      <p:cBhvr>
                                        <p:cTn id="84" dur="1000"/>
                                        <p:tgtEl>
                                          <p:spTgt spid="295"/>
                                        </p:tgtEl>
                                      </p:cBhvr>
                                    </p:animEffect>
                                  </p:childTnLst>
                                </p:cTn>
                              </p:par>
                            </p:childTnLst>
                          </p:cTn>
                        </p:par>
                      </p:childTnLst>
                    </p:cTn>
                  </p:par>
                  <p:par>
                    <p:cTn id="85" fill="hold">
                      <p:stCondLst>
                        <p:cond delay="indefinite"/>
                      </p:stCondLst>
                      <p:childTnLst>
                        <p:par>
                          <p:cTn id="86" fill="hold">
                            <p:stCondLst>
                              <p:cond delay="0"/>
                            </p:stCondLst>
                            <p:childTnLst>
                              <p:par>
                                <p:cTn id="87" presetID="31" presetClass="entr" presetSubtype="0" fill="hold" nodeType="clickEffect">
                                  <p:stCondLst>
                                    <p:cond delay="0"/>
                                  </p:stCondLst>
                                  <p:childTnLst>
                                    <p:set>
                                      <p:cBhvr>
                                        <p:cTn id="88" dur="1" fill="hold">
                                          <p:stCondLst>
                                            <p:cond delay="0"/>
                                          </p:stCondLst>
                                        </p:cTn>
                                        <p:tgtEl>
                                          <p:spTgt spid="309"/>
                                        </p:tgtEl>
                                        <p:attrNameLst>
                                          <p:attrName>style.visibility</p:attrName>
                                        </p:attrNameLst>
                                      </p:cBhvr>
                                      <p:to>
                                        <p:strVal val="visible"/>
                                      </p:to>
                                    </p:set>
                                    <p:anim calcmode="lin" valueType="num">
                                      <p:cBhvr>
                                        <p:cTn id="89" dur="1000" fill="hold"/>
                                        <p:tgtEl>
                                          <p:spTgt spid="309"/>
                                        </p:tgtEl>
                                        <p:attrNameLst>
                                          <p:attrName>ppt_w</p:attrName>
                                        </p:attrNameLst>
                                      </p:cBhvr>
                                      <p:tavLst>
                                        <p:tav tm="0">
                                          <p:val>
                                            <p:fltVal val="0"/>
                                          </p:val>
                                        </p:tav>
                                        <p:tav tm="100000">
                                          <p:val>
                                            <p:strVal val="#ppt_w"/>
                                          </p:val>
                                        </p:tav>
                                      </p:tavLst>
                                    </p:anim>
                                    <p:anim calcmode="lin" valueType="num">
                                      <p:cBhvr>
                                        <p:cTn id="90" dur="1000" fill="hold"/>
                                        <p:tgtEl>
                                          <p:spTgt spid="309"/>
                                        </p:tgtEl>
                                        <p:attrNameLst>
                                          <p:attrName>ppt_h</p:attrName>
                                        </p:attrNameLst>
                                      </p:cBhvr>
                                      <p:tavLst>
                                        <p:tav tm="0">
                                          <p:val>
                                            <p:fltVal val="0"/>
                                          </p:val>
                                        </p:tav>
                                        <p:tav tm="100000">
                                          <p:val>
                                            <p:strVal val="#ppt_h"/>
                                          </p:val>
                                        </p:tav>
                                      </p:tavLst>
                                    </p:anim>
                                    <p:anim calcmode="lin" valueType="num">
                                      <p:cBhvr>
                                        <p:cTn id="91" dur="1000" fill="hold"/>
                                        <p:tgtEl>
                                          <p:spTgt spid="309"/>
                                        </p:tgtEl>
                                        <p:attrNameLst>
                                          <p:attrName>style.rotation</p:attrName>
                                        </p:attrNameLst>
                                      </p:cBhvr>
                                      <p:tavLst>
                                        <p:tav tm="0">
                                          <p:val>
                                            <p:fltVal val="90"/>
                                          </p:val>
                                        </p:tav>
                                        <p:tav tm="100000">
                                          <p:val>
                                            <p:fltVal val="0"/>
                                          </p:val>
                                        </p:tav>
                                      </p:tavLst>
                                    </p:anim>
                                    <p:animEffect transition="in" filter="fade">
                                      <p:cBhvr>
                                        <p:cTn id="92" dur="1000"/>
                                        <p:tgtEl>
                                          <p:spTgt spid="309"/>
                                        </p:tgtEl>
                                      </p:cBhvr>
                                    </p:animEffect>
                                  </p:childTnLst>
                                </p:cTn>
                              </p:par>
                            </p:childTnLst>
                          </p:cTn>
                        </p:par>
                      </p:childTnLst>
                    </p:cTn>
                  </p:par>
                  <p:par>
                    <p:cTn id="93" fill="hold">
                      <p:stCondLst>
                        <p:cond delay="indefinite"/>
                      </p:stCondLst>
                      <p:childTnLst>
                        <p:par>
                          <p:cTn id="94" fill="hold">
                            <p:stCondLst>
                              <p:cond delay="0"/>
                            </p:stCondLst>
                            <p:childTnLst>
                              <p:par>
                                <p:cTn id="95" presetID="31" presetClass="entr" presetSubtype="0" fill="hold" grpId="0" nodeType="clickEffect">
                                  <p:stCondLst>
                                    <p:cond delay="0"/>
                                  </p:stCondLst>
                                  <p:childTnLst>
                                    <p:set>
                                      <p:cBhvr>
                                        <p:cTn id="96" dur="1" fill="hold">
                                          <p:stCondLst>
                                            <p:cond delay="0"/>
                                          </p:stCondLst>
                                        </p:cTn>
                                        <p:tgtEl>
                                          <p:spTgt spid="300"/>
                                        </p:tgtEl>
                                        <p:attrNameLst>
                                          <p:attrName>style.visibility</p:attrName>
                                        </p:attrNameLst>
                                      </p:cBhvr>
                                      <p:to>
                                        <p:strVal val="visible"/>
                                      </p:to>
                                    </p:set>
                                    <p:anim calcmode="lin" valueType="num">
                                      <p:cBhvr>
                                        <p:cTn id="97" dur="1000" fill="hold"/>
                                        <p:tgtEl>
                                          <p:spTgt spid="300"/>
                                        </p:tgtEl>
                                        <p:attrNameLst>
                                          <p:attrName>ppt_w</p:attrName>
                                        </p:attrNameLst>
                                      </p:cBhvr>
                                      <p:tavLst>
                                        <p:tav tm="0">
                                          <p:val>
                                            <p:fltVal val="0"/>
                                          </p:val>
                                        </p:tav>
                                        <p:tav tm="100000">
                                          <p:val>
                                            <p:strVal val="#ppt_w"/>
                                          </p:val>
                                        </p:tav>
                                      </p:tavLst>
                                    </p:anim>
                                    <p:anim calcmode="lin" valueType="num">
                                      <p:cBhvr>
                                        <p:cTn id="98" dur="1000" fill="hold"/>
                                        <p:tgtEl>
                                          <p:spTgt spid="300"/>
                                        </p:tgtEl>
                                        <p:attrNameLst>
                                          <p:attrName>ppt_h</p:attrName>
                                        </p:attrNameLst>
                                      </p:cBhvr>
                                      <p:tavLst>
                                        <p:tav tm="0">
                                          <p:val>
                                            <p:fltVal val="0"/>
                                          </p:val>
                                        </p:tav>
                                        <p:tav tm="100000">
                                          <p:val>
                                            <p:strVal val="#ppt_h"/>
                                          </p:val>
                                        </p:tav>
                                      </p:tavLst>
                                    </p:anim>
                                    <p:anim calcmode="lin" valueType="num">
                                      <p:cBhvr>
                                        <p:cTn id="99" dur="1000" fill="hold"/>
                                        <p:tgtEl>
                                          <p:spTgt spid="300"/>
                                        </p:tgtEl>
                                        <p:attrNameLst>
                                          <p:attrName>style.rotation</p:attrName>
                                        </p:attrNameLst>
                                      </p:cBhvr>
                                      <p:tavLst>
                                        <p:tav tm="0">
                                          <p:val>
                                            <p:fltVal val="90"/>
                                          </p:val>
                                        </p:tav>
                                        <p:tav tm="100000">
                                          <p:val>
                                            <p:fltVal val="0"/>
                                          </p:val>
                                        </p:tav>
                                      </p:tavLst>
                                    </p:anim>
                                    <p:animEffect transition="in" filter="fade">
                                      <p:cBhvr>
                                        <p:cTn id="100" dur="1000"/>
                                        <p:tgtEl>
                                          <p:spTgt spid="300"/>
                                        </p:tgtEl>
                                      </p:cBhvr>
                                    </p:animEffect>
                                  </p:childTnLst>
                                </p:cTn>
                              </p:par>
                              <p:par>
                                <p:cTn id="101" presetID="31" presetClass="entr" presetSubtype="0" fill="hold" nodeType="withEffect">
                                  <p:stCondLst>
                                    <p:cond delay="0"/>
                                  </p:stCondLst>
                                  <p:childTnLst>
                                    <p:set>
                                      <p:cBhvr>
                                        <p:cTn id="102" dur="1" fill="hold">
                                          <p:stCondLst>
                                            <p:cond delay="0"/>
                                          </p:stCondLst>
                                        </p:cTn>
                                        <p:tgtEl>
                                          <p:spTgt spid="305"/>
                                        </p:tgtEl>
                                        <p:attrNameLst>
                                          <p:attrName>style.visibility</p:attrName>
                                        </p:attrNameLst>
                                      </p:cBhvr>
                                      <p:to>
                                        <p:strVal val="visible"/>
                                      </p:to>
                                    </p:set>
                                    <p:anim calcmode="lin" valueType="num">
                                      <p:cBhvr>
                                        <p:cTn id="103" dur="1000" fill="hold"/>
                                        <p:tgtEl>
                                          <p:spTgt spid="305"/>
                                        </p:tgtEl>
                                        <p:attrNameLst>
                                          <p:attrName>ppt_w</p:attrName>
                                        </p:attrNameLst>
                                      </p:cBhvr>
                                      <p:tavLst>
                                        <p:tav tm="0">
                                          <p:val>
                                            <p:fltVal val="0"/>
                                          </p:val>
                                        </p:tav>
                                        <p:tav tm="100000">
                                          <p:val>
                                            <p:strVal val="#ppt_w"/>
                                          </p:val>
                                        </p:tav>
                                      </p:tavLst>
                                    </p:anim>
                                    <p:anim calcmode="lin" valueType="num">
                                      <p:cBhvr>
                                        <p:cTn id="104" dur="1000" fill="hold"/>
                                        <p:tgtEl>
                                          <p:spTgt spid="305"/>
                                        </p:tgtEl>
                                        <p:attrNameLst>
                                          <p:attrName>ppt_h</p:attrName>
                                        </p:attrNameLst>
                                      </p:cBhvr>
                                      <p:tavLst>
                                        <p:tav tm="0">
                                          <p:val>
                                            <p:fltVal val="0"/>
                                          </p:val>
                                        </p:tav>
                                        <p:tav tm="100000">
                                          <p:val>
                                            <p:strVal val="#ppt_h"/>
                                          </p:val>
                                        </p:tav>
                                      </p:tavLst>
                                    </p:anim>
                                    <p:anim calcmode="lin" valueType="num">
                                      <p:cBhvr>
                                        <p:cTn id="105" dur="1000" fill="hold"/>
                                        <p:tgtEl>
                                          <p:spTgt spid="305"/>
                                        </p:tgtEl>
                                        <p:attrNameLst>
                                          <p:attrName>style.rotation</p:attrName>
                                        </p:attrNameLst>
                                      </p:cBhvr>
                                      <p:tavLst>
                                        <p:tav tm="0">
                                          <p:val>
                                            <p:fltVal val="90"/>
                                          </p:val>
                                        </p:tav>
                                        <p:tav tm="100000">
                                          <p:val>
                                            <p:fltVal val="0"/>
                                          </p:val>
                                        </p:tav>
                                      </p:tavLst>
                                    </p:anim>
                                    <p:animEffect transition="in" filter="fade">
                                      <p:cBhvr>
                                        <p:cTn id="106" dur="1000"/>
                                        <p:tgtEl>
                                          <p:spTgt spid="305"/>
                                        </p:tgtEl>
                                      </p:cBhvr>
                                    </p:animEffect>
                                  </p:childTnLst>
                                </p:cTn>
                              </p:par>
                              <p:par>
                                <p:cTn id="107" presetID="31" presetClass="entr" presetSubtype="0" fill="hold" nodeType="withEffect">
                                  <p:stCondLst>
                                    <p:cond delay="0"/>
                                  </p:stCondLst>
                                  <p:childTnLst>
                                    <p:set>
                                      <p:cBhvr>
                                        <p:cTn id="108" dur="1" fill="hold">
                                          <p:stCondLst>
                                            <p:cond delay="0"/>
                                          </p:stCondLst>
                                        </p:cTn>
                                        <p:tgtEl>
                                          <p:spTgt spid="304"/>
                                        </p:tgtEl>
                                        <p:attrNameLst>
                                          <p:attrName>style.visibility</p:attrName>
                                        </p:attrNameLst>
                                      </p:cBhvr>
                                      <p:to>
                                        <p:strVal val="visible"/>
                                      </p:to>
                                    </p:set>
                                    <p:anim calcmode="lin" valueType="num">
                                      <p:cBhvr>
                                        <p:cTn id="109" dur="1000" fill="hold"/>
                                        <p:tgtEl>
                                          <p:spTgt spid="304"/>
                                        </p:tgtEl>
                                        <p:attrNameLst>
                                          <p:attrName>ppt_w</p:attrName>
                                        </p:attrNameLst>
                                      </p:cBhvr>
                                      <p:tavLst>
                                        <p:tav tm="0">
                                          <p:val>
                                            <p:fltVal val="0"/>
                                          </p:val>
                                        </p:tav>
                                        <p:tav tm="100000">
                                          <p:val>
                                            <p:strVal val="#ppt_w"/>
                                          </p:val>
                                        </p:tav>
                                      </p:tavLst>
                                    </p:anim>
                                    <p:anim calcmode="lin" valueType="num">
                                      <p:cBhvr>
                                        <p:cTn id="110" dur="1000" fill="hold"/>
                                        <p:tgtEl>
                                          <p:spTgt spid="304"/>
                                        </p:tgtEl>
                                        <p:attrNameLst>
                                          <p:attrName>ppt_h</p:attrName>
                                        </p:attrNameLst>
                                      </p:cBhvr>
                                      <p:tavLst>
                                        <p:tav tm="0">
                                          <p:val>
                                            <p:fltVal val="0"/>
                                          </p:val>
                                        </p:tav>
                                        <p:tav tm="100000">
                                          <p:val>
                                            <p:strVal val="#ppt_h"/>
                                          </p:val>
                                        </p:tav>
                                      </p:tavLst>
                                    </p:anim>
                                    <p:anim calcmode="lin" valueType="num">
                                      <p:cBhvr>
                                        <p:cTn id="111" dur="1000" fill="hold"/>
                                        <p:tgtEl>
                                          <p:spTgt spid="304"/>
                                        </p:tgtEl>
                                        <p:attrNameLst>
                                          <p:attrName>style.rotation</p:attrName>
                                        </p:attrNameLst>
                                      </p:cBhvr>
                                      <p:tavLst>
                                        <p:tav tm="0">
                                          <p:val>
                                            <p:fltVal val="90"/>
                                          </p:val>
                                        </p:tav>
                                        <p:tav tm="100000">
                                          <p:val>
                                            <p:fltVal val="0"/>
                                          </p:val>
                                        </p:tav>
                                      </p:tavLst>
                                    </p:anim>
                                    <p:animEffect transition="in" filter="fade">
                                      <p:cBhvr>
                                        <p:cTn id="112" dur="1000"/>
                                        <p:tgtEl>
                                          <p:spTgt spid="304"/>
                                        </p:tgtEl>
                                      </p:cBhvr>
                                    </p:animEffect>
                                  </p:childTnLst>
                                </p:cTn>
                              </p:par>
                            </p:childTnLst>
                          </p:cTn>
                        </p:par>
                      </p:childTnLst>
                    </p:cTn>
                  </p:par>
                  <p:par>
                    <p:cTn id="113" fill="hold">
                      <p:stCondLst>
                        <p:cond delay="indefinite"/>
                      </p:stCondLst>
                      <p:childTnLst>
                        <p:par>
                          <p:cTn id="114" fill="hold">
                            <p:stCondLst>
                              <p:cond delay="0"/>
                            </p:stCondLst>
                            <p:childTnLst>
                              <p:par>
                                <p:cTn id="115" presetID="31" presetClass="entr" presetSubtype="0" fill="hold" grpId="0" nodeType="clickEffect">
                                  <p:stCondLst>
                                    <p:cond delay="0"/>
                                  </p:stCondLst>
                                  <p:childTnLst>
                                    <p:set>
                                      <p:cBhvr>
                                        <p:cTn id="116" dur="1" fill="hold">
                                          <p:stCondLst>
                                            <p:cond delay="0"/>
                                          </p:stCondLst>
                                        </p:cTn>
                                        <p:tgtEl>
                                          <p:spTgt spid="289"/>
                                        </p:tgtEl>
                                        <p:attrNameLst>
                                          <p:attrName>style.visibility</p:attrName>
                                        </p:attrNameLst>
                                      </p:cBhvr>
                                      <p:to>
                                        <p:strVal val="visible"/>
                                      </p:to>
                                    </p:set>
                                    <p:anim calcmode="lin" valueType="num">
                                      <p:cBhvr>
                                        <p:cTn id="117" dur="1000" fill="hold"/>
                                        <p:tgtEl>
                                          <p:spTgt spid="289"/>
                                        </p:tgtEl>
                                        <p:attrNameLst>
                                          <p:attrName>ppt_w</p:attrName>
                                        </p:attrNameLst>
                                      </p:cBhvr>
                                      <p:tavLst>
                                        <p:tav tm="0">
                                          <p:val>
                                            <p:fltVal val="0"/>
                                          </p:val>
                                        </p:tav>
                                        <p:tav tm="100000">
                                          <p:val>
                                            <p:strVal val="#ppt_w"/>
                                          </p:val>
                                        </p:tav>
                                      </p:tavLst>
                                    </p:anim>
                                    <p:anim calcmode="lin" valueType="num">
                                      <p:cBhvr>
                                        <p:cTn id="118" dur="1000" fill="hold"/>
                                        <p:tgtEl>
                                          <p:spTgt spid="289"/>
                                        </p:tgtEl>
                                        <p:attrNameLst>
                                          <p:attrName>ppt_h</p:attrName>
                                        </p:attrNameLst>
                                      </p:cBhvr>
                                      <p:tavLst>
                                        <p:tav tm="0">
                                          <p:val>
                                            <p:fltVal val="0"/>
                                          </p:val>
                                        </p:tav>
                                        <p:tav tm="100000">
                                          <p:val>
                                            <p:strVal val="#ppt_h"/>
                                          </p:val>
                                        </p:tav>
                                      </p:tavLst>
                                    </p:anim>
                                    <p:anim calcmode="lin" valueType="num">
                                      <p:cBhvr>
                                        <p:cTn id="119" dur="1000" fill="hold"/>
                                        <p:tgtEl>
                                          <p:spTgt spid="289"/>
                                        </p:tgtEl>
                                        <p:attrNameLst>
                                          <p:attrName>style.rotation</p:attrName>
                                        </p:attrNameLst>
                                      </p:cBhvr>
                                      <p:tavLst>
                                        <p:tav tm="0">
                                          <p:val>
                                            <p:fltVal val="90"/>
                                          </p:val>
                                        </p:tav>
                                        <p:tav tm="100000">
                                          <p:val>
                                            <p:fltVal val="0"/>
                                          </p:val>
                                        </p:tav>
                                      </p:tavLst>
                                    </p:anim>
                                    <p:animEffect transition="in" filter="fade">
                                      <p:cBhvr>
                                        <p:cTn id="120" dur="1000"/>
                                        <p:tgtEl>
                                          <p:spTgt spid="289"/>
                                        </p:tgtEl>
                                      </p:cBhvr>
                                    </p:animEffect>
                                  </p:childTnLst>
                                </p:cTn>
                              </p:par>
                              <p:par>
                                <p:cTn id="121" presetID="31" presetClass="entr" presetSubtype="0" fill="hold" grpId="0" nodeType="withEffect">
                                  <p:stCondLst>
                                    <p:cond delay="0"/>
                                  </p:stCondLst>
                                  <p:childTnLst>
                                    <p:set>
                                      <p:cBhvr>
                                        <p:cTn id="122" dur="1" fill="hold">
                                          <p:stCondLst>
                                            <p:cond delay="0"/>
                                          </p:stCondLst>
                                        </p:cTn>
                                        <p:tgtEl>
                                          <p:spTgt spid="296"/>
                                        </p:tgtEl>
                                        <p:attrNameLst>
                                          <p:attrName>style.visibility</p:attrName>
                                        </p:attrNameLst>
                                      </p:cBhvr>
                                      <p:to>
                                        <p:strVal val="visible"/>
                                      </p:to>
                                    </p:set>
                                    <p:anim calcmode="lin" valueType="num">
                                      <p:cBhvr>
                                        <p:cTn id="123" dur="1000" fill="hold"/>
                                        <p:tgtEl>
                                          <p:spTgt spid="296"/>
                                        </p:tgtEl>
                                        <p:attrNameLst>
                                          <p:attrName>ppt_w</p:attrName>
                                        </p:attrNameLst>
                                      </p:cBhvr>
                                      <p:tavLst>
                                        <p:tav tm="0">
                                          <p:val>
                                            <p:fltVal val="0"/>
                                          </p:val>
                                        </p:tav>
                                        <p:tav tm="100000">
                                          <p:val>
                                            <p:strVal val="#ppt_w"/>
                                          </p:val>
                                        </p:tav>
                                      </p:tavLst>
                                    </p:anim>
                                    <p:anim calcmode="lin" valueType="num">
                                      <p:cBhvr>
                                        <p:cTn id="124" dur="1000" fill="hold"/>
                                        <p:tgtEl>
                                          <p:spTgt spid="296"/>
                                        </p:tgtEl>
                                        <p:attrNameLst>
                                          <p:attrName>ppt_h</p:attrName>
                                        </p:attrNameLst>
                                      </p:cBhvr>
                                      <p:tavLst>
                                        <p:tav tm="0">
                                          <p:val>
                                            <p:fltVal val="0"/>
                                          </p:val>
                                        </p:tav>
                                        <p:tav tm="100000">
                                          <p:val>
                                            <p:strVal val="#ppt_h"/>
                                          </p:val>
                                        </p:tav>
                                      </p:tavLst>
                                    </p:anim>
                                    <p:anim calcmode="lin" valueType="num">
                                      <p:cBhvr>
                                        <p:cTn id="125" dur="1000" fill="hold"/>
                                        <p:tgtEl>
                                          <p:spTgt spid="296"/>
                                        </p:tgtEl>
                                        <p:attrNameLst>
                                          <p:attrName>style.rotation</p:attrName>
                                        </p:attrNameLst>
                                      </p:cBhvr>
                                      <p:tavLst>
                                        <p:tav tm="0">
                                          <p:val>
                                            <p:fltVal val="90"/>
                                          </p:val>
                                        </p:tav>
                                        <p:tav tm="100000">
                                          <p:val>
                                            <p:fltVal val="0"/>
                                          </p:val>
                                        </p:tav>
                                      </p:tavLst>
                                    </p:anim>
                                    <p:animEffect transition="in" filter="fade">
                                      <p:cBhvr>
                                        <p:cTn id="126" dur="1000"/>
                                        <p:tgtEl>
                                          <p:spTgt spid="296"/>
                                        </p:tgtEl>
                                      </p:cBhvr>
                                    </p:animEffect>
                                  </p:childTnLst>
                                </p:cTn>
                              </p:par>
                              <p:par>
                                <p:cTn id="127" presetID="31" presetClass="entr" presetSubtype="0" fill="hold" nodeType="withEffect">
                                  <p:stCondLst>
                                    <p:cond delay="0"/>
                                  </p:stCondLst>
                                  <p:childTnLst>
                                    <p:set>
                                      <p:cBhvr>
                                        <p:cTn id="128" dur="1" fill="hold">
                                          <p:stCondLst>
                                            <p:cond delay="0"/>
                                          </p:stCondLst>
                                        </p:cTn>
                                        <p:tgtEl>
                                          <p:spTgt spid="292"/>
                                        </p:tgtEl>
                                        <p:attrNameLst>
                                          <p:attrName>style.visibility</p:attrName>
                                        </p:attrNameLst>
                                      </p:cBhvr>
                                      <p:to>
                                        <p:strVal val="visible"/>
                                      </p:to>
                                    </p:set>
                                    <p:anim calcmode="lin" valueType="num">
                                      <p:cBhvr>
                                        <p:cTn id="129" dur="1000" fill="hold"/>
                                        <p:tgtEl>
                                          <p:spTgt spid="292"/>
                                        </p:tgtEl>
                                        <p:attrNameLst>
                                          <p:attrName>ppt_w</p:attrName>
                                        </p:attrNameLst>
                                      </p:cBhvr>
                                      <p:tavLst>
                                        <p:tav tm="0">
                                          <p:val>
                                            <p:fltVal val="0"/>
                                          </p:val>
                                        </p:tav>
                                        <p:tav tm="100000">
                                          <p:val>
                                            <p:strVal val="#ppt_w"/>
                                          </p:val>
                                        </p:tav>
                                      </p:tavLst>
                                    </p:anim>
                                    <p:anim calcmode="lin" valueType="num">
                                      <p:cBhvr>
                                        <p:cTn id="130" dur="1000" fill="hold"/>
                                        <p:tgtEl>
                                          <p:spTgt spid="292"/>
                                        </p:tgtEl>
                                        <p:attrNameLst>
                                          <p:attrName>ppt_h</p:attrName>
                                        </p:attrNameLst>
                                      </p:cBhvr>
                                      <p:tavLst>
                                        <p:tav tm="0">
                                          <p:val>
                                            <p:fltVal val="0"/>
                                          </p:val>
                                        </p:tav>
                                        <p:tav tm="100000">
                                          <p:val>
                                            <p:strVal val="#ppt_h"/>
                                          </p:val>
                                        </p:tav>
                                      </p:tavLst>
                                    </p:anim>
                                    <p:anim calcmode="lin" valueType="num">
                                      <p:cBhvr>
                                        <p:cTn id="131" dur="1000" fill="hold"/>
                                        <p:tgtEl>
                                          <p:spTgt spid="292"/>
                                        </p:tgtEl>
                                        <p:attrNameLst>
                                          <p:attrName>style.rotation</p:attrName>
                                        </p:attrNameLst>
                                      </p:cBhvr>
                                      <p:tavLst>
                                        <p:tav tm="0">
                                          <p:val>
                                            <p:fltVal val="90"/>
                                          </p:val>
                                        </p:tav>
                                        <p:tav tm="100000">
                                          <p:val>
                                            <p:fltVal val="0"/>
                                          </p:val>
                                        </p:tav>
                                      </p:tavLst>
                                    </p:anim>
                                    <p:animEffect transition="in" filter="fade">
                                      <p:cBhvr>
                                        <p:cTn id="132" dur="1000"/>
                                        <p:tgtEl>
                                          <p:spTgt spid="292"/>
                                        </p:tgtEl>
                                      </p:cBhvr>
                                    </p:animEffect>
                                  </p:childTnLst>
                                </p:cTn>
                              </p:par>
                            </p:childTnLst>
                          </p:cTn>
                        </p:par>
                      </p:childTnLst>
                    </p:cTn>
                  </p:par>
                  <p:par>
                    <p:cTn id="133" fill="hold">
                      <p:stCondLst>
                        <p:cond delay="indefinite"/>
                      </p:stCondLst>
                      <p:childTnLst>
                        <p:par>
                          <p:cTn id="134" fill="hold">
                            <p:stCondLst>
                              <p:cond delay="0"/>
                            </p:stCondLst>
                            <p:childTnLst>
                              <p:par>
                                <p:cTn id="135" presetID="31" presetClass="entr" presetSubtype="0" fill="hold" grpId="0" nodeType="clickEffect">
                                  <p:stCondLst>
                                    <p:cond delay="0"/>
                                  </p:stCondLst>
                                  <p:childTnLst>
                                    <p:set>
                                      <p:cBhvr>
                                        <p:cTn id="136" dur="1" fill="hold">
                                          <p:stCondLst>
                                            <p:cond delay="0"/>
                                          </p:stCondLst>
                                        </p:cTn>
                                        <p:tgtEl>
                                          <p:spTgt spid="301"/>
                                        </p:tgtEl>
                                        <p:attrNameLst>
                                          <p:attrName>style.visibility</p:attrName>
                                        </p:attrNameLst>
                                      </p:cBhvr>
                                      <p:to>
                                        <p:strVal val="visible"/>
                                      </p:to>
                                    </p:set>
                                    <p:anim calcmode="lin" valueType="num">
                                      <p:cBhvr>
                                        <p:cTn id="137" dur="1000" fill="hold"/>
                                        <p:tgtEl>
                                          <p:spTgt spid="301"/>
                                        </p:tgtEl>
                                        <p:attrNameLst>
                                          <p:attrName>ppt_w</p:attrName>
                                        </p:attrNameLst>
                                      </p:cBhvr>
                                      <p:tavLst>
                                        <p:tav tm="0">
                                          <p:val>
                                            <p:fltVal val="0"/>
                                          </p:val>
                                        </p:tav>
                                        <p:tav tm="100000">
                                          <p:val>
                                            <p:strVal val="#ppt_w"/>
                                          </p:val>
                                        </p:tav>
                                      </p:tavLst>
                                    </p:anim>
                                    <p:anim calcmode="lin" valueType="num">
                                      <p:cBhvr>
                                        <p:cTn id="138" dur="1000" fill="hold"/>
                                        <p:tgtEl>
                                          <p:spTgt spid="301"/>
                                        </p:tgtEl>
                                        <p:attrNameLst>
                                          <p:attrName>ppt_h</p:attrName>
                                        </p:attrNameLst>
                                      </p:cBhvr>
                                      <p:tavLst>
                                        <p:tav tm="0">
                                          <p:val>
                                            <p:fltVal val="0"/>
                                          </p:val>
                                        </p:tav>
                                        <p:tav tm="100000">
                                          <p:val>
                                            <p:strVal val="#ppt_h"/>
                                          </p:val>
                                        </p:tav>
                                      </p:tavLst>
                                    </p:anim>
                                    <p:anim calcmode="lin" valueType="num">
                                      <p:cBhvr>
                                        <p:cTn id="139" dur="1000" fill="hold"/>
                                        <p:tgtEl>
                                          <p:spTgt spid="301"/>
                                        </p:tgtEl>
                                        <p:attrNameLst>
                                          <p:attrName>style.rotation</p:attrName>
                                        </p:attrNameLst>
                                      </p:cBhvr>
                                      <p:tavLst>
                                        <p:tav tm="0">
                                          <p:val>
                                            <p:fltVal val="90"/>
                                          </p:val>
                                        </p:tav>
                                        <p:tav tm="100000">
                                          <p:val>
                                            <p:fltVal val="0"/>
                                          </p:val>
                                        </p:tav>
                                      </p:tavLst>
                                    </p:anim>
                                    <p:animEffect transition="in" filter="fade">
                                      <p:cBhvr>
                                        <p:cTn id="140" dur="1000"/>
                                        <p:tgtEl>
                                          <p:spTgt spid="301"/>
                                        </p:tgtEl>
                                      </p:cBhvr>
                                    </p:animEffect>
                                  </p:childTnLst>
                                </p:cTn>
                              </p:par>
                              <p:par>
                                <p:cTn id="141" presetID="31" presetClass="entr" presetSubtype="0" fill="hold" grpId="0" nodeType="withEffect">
                                  <p:stCondLst>
                                    <p:cond delay="0"/>
                                  </p:stCondLst>
                                  <p:childTnLst>
                                    <p:set>
                                      <p:cBhvr>
                                        <p:cTn id="142" dur="1" fill="hold">
                                          <p:stCondLst>
                                            <p:cond delay="0"/>
                                          </p:stCondLst>
                                        </p:cTn>
                                        <p:tgtEl>
                                          <p:spTgt spid="302"/>
                                        </p:tgtEl>
                                        <p:attrNameLst>
                                          <p:attrName>style.visibility</p:attrName>
                                        </p:attrNameLst>
                                      </p:cBhvr>
                                      <p:to>
                                        <p:strVal val="visible"/>
                                      </p:to>
                                    </p:set>
                                    <p:anim calcmode="lin" valueType="num">
                                      <p:cBhvr>
                                        <p:cTn id="143" dur="1000" fill="hold"/>
                                        <p:tgtEl>
                                          <p:spTgt spid="302"/>
                                        </p:tgtEl>
                                        <p:attrNameLst>
                                          <p:attrName>ppt_w</p:attrName>
                                        </p:attrNameLst>
                                      </p:cBhvr>
                                      <p:tavLst>
                                        <p:tav tm="0">
                                          <p:val>
                                            <p:fltVal val="0"/>
                                          </p:val>
                                        </p:tav>
                                        <p:tav tm="100000">
                                          <p:val>
                                            <p:strVal val="#ppt_w"/>
                                          </p:val>
                                        </p:tav>
                                      </p:tavLst>
                                    </p:anim>
                                    <p:anim calcmode="lin" valueType="num">
                                      <p:cBhvr>
                                        <p:cTn id="144" dur="1000" fill="hold"/>
                                        <p:tgtEl>
                                          <p:spTgt spid="302"/>
                                        </p:tgtEl>
                                        <p:attrNameLst>
                                          <p:attrName>ppt_h</p:attrName>
                                        </p:attrNameLst>
                                      </p:cBhvr>
                                      <p:tavLst>
                                        <p:tav tm="0">
                                          <p:val>
                                            <p:fltVal val="0"/>
                                          </p:val>
                                        </p:tav>
                                        <p:tav tm="100000">
                                          <p:val>
                                            <p:strVal val="#ppt_h"/>
                                          </p:val>
                                        </p:tav>
                                      </p:tavLst>
                                    </p:anim>
                                    <p:anim calcmode="lin" valueType="num">
                                      <p:cBhvr>
                                        <p:cTn id="145" dur="1000" fill="hold"/>
                                        <p:tgtEl>
                                          <p:spTgt spid="302"/>
                                        </p:tgtEl>
                                        <p:attrNameLst>
                                          <p:attrName>style.rotation</p:attrName>
                                        </p:attrNameLst>
                                      </p:cBhvr>
                                      <p:tavLst>
                                        <p:tav tm="0">
                                          <p:val>
                                            <p:fltVal val="90"/>
                                          </p:val>
                                        </p:tav>
                                        <p:tav tm="100000">
                                          <p:val>
                                            <p:fltVal val="0"/>
                                          </p:val>
                                        </p:tav>
                                      </p:tavLst>
                                    </p:anim>
                                    <p:animEffect transition="in" filter="fade">
                                      <p:cBhvr>
                                        <p:cTn id="146" dur="1000"/>
                                        <p:tgtEl>
                                          <p:spTgt spid="302"/>
                                        </p:tgtEl>
                                      </p:cBhvr>
                                    </p:animEffect>
                                  </p:childTnLst>
                                </p:cTn>
                              </p:par>
                              <p:par>
                                <p:cTn id="147" presetID="31" presetClass="entr" presetSubtype="0" fill="hold" nodeType="withEffect">
                                  <p:stCondLst>
                                    <p:cond delay="0"/>
                                  </p:stCondLst>
                                  <p:childTnLst>
                                    <p:set>
                                      <p:cBhvr>
                                        <p:cTn id="148" dur="1" fill="hold">
                                          <p:stCondLst>
                                            <p:cond delay="0"/>
                                          </p:stCondLst>
                                        </p:cTn>
                                        <p:tgtEl>
                                          <p:spTgt spid="294"/>
                                        </p:tgtEl>
                                        <p:attrNameLst>
                                          <p:attrName>style.visibility</p:attrName>
                                        </p:attrNameLst>
                                      </p:cBhvr>
                                      <p:to>
                                        <p:strVal val="visible"/>
                                      </p:to>
                                    </p:set>
                                    <p:anim calcmode="lin" valueType="num">
                                      <p:cBhvr>
                                        <p:cTn id="149" dur="1000" fill="hold"/>
                                        <p:tgtEl>
                                          <p:spTgt spid="294"/>
                                        </p:tgtEl>
                                        <p:attrNameLst>
                                          <p:attrName>ppt_w</p:attrName>
                                        </p:attrNameLst>
                                      </p:cBhvr>
                                      <p:tavLst>
                                        <p:tav tm="0">
                                          <p:val>
                                            <p:fltVal val="0"/>
                                          </p:val>
                                        </p:tav>
                                        <p:tav tm="100000">
                                          <p:val>
                                            <p:strVal val="#ppt_w"/>
                                          </p:val>
                                        </p:tav>
                                      </p:tavLst>
                                    </p:anim>
                                    <p:anim calcmode="lin" valueType="num">
                                      <p:cBhvr>
                                        <p:cTn id="150" dur="1000" fill="hold"/>
                                        <p:tgtEl>
                                          <p:spTgt spid="294"/>
                                        </p:tgtEl>
                                        <p:attrNameLst>
                                          <p:attrName>ppt_h</p:attrName>
                                        </p:attrNameLst>
                                      </p:cBhvr>
                                      <p:tavLst>
                                        <p:tav tm="0">
                                          <p:val>
                                            <p:fltVal val="0"/>
                                          </p:val>
                                        </p:tav>
                                        <p:tav tm="100000">
                                          <p:val>
                                            <p:strVal val="#ppt_h"/>
                                          </p:val>
                                        </p:tav>
                                      </p:tavLst>
                                    </p:anim>
                                    <p:anim calcmode="lin" valueType="num">
                                      <p:cBhvr>
                                        <p:cTn id="151" dur="1000" fill="hold"/>
                                        <p:tgtEl>
                                          <p:spTgt spid="294"/>
                                        </p:tgtEl>
                                        <p:attrNameLst>
                                          <p:attrName>style.rotation</p:attrName>
                                        </p:attrNameLst>
                                      </p:cBhvr>
                                      <p:tavLst>
                                        <p:tav tm="0">
                                          <p:val>
                                            <p:fltVal val="90"/>
                                          </p:val>
                                        </p:tav>
                                        <p:tav tm="100000">
                                          <p:val>
                                            <p:fltVal val="0"/>
                                          </p:val>
                                        </p:tav>
                                      </p:tavLst>
                                    </p:anim>
                                    <p:animEffect transition="in" filter="fade">
                                      <p:cBhvr>
                                        <p:cTn id="152" dur="1000"/>
                                        <p:tgtEl>
                                          <p:spTgt spid="294"/>
                                        </p:tgtEl>
                                      </p:cBhvr>
                                    </p:animEffect>
                                  </p:childTnLst>
                                </p:cTn>
                              </p:par>
                            </p:childTnLst>
                          </p:cTn>
                        </p:par>
                      </p:childTnLst>
                    </p:cTn>
                  </p:par>
                  <p:par>
                    <p:cTn id="153" fill="hold">
                      <p:stCondLst>
                        <p:cond delay="indefinite"/>
                      </p:stCondLst>
                      <p:childTnLst>
                        <p:par>
                          <p:cTn id="154" fill="hold">
                            <p:stCondLst>
                              <p:cond delay="0"/>
                            </p:stCondLst>
                            <p:childTnLst>
                              <p:par>
                                <p:cTn id="155" presetID="31" presetClass="entr" presetSubtype="0" fill="hold" nodeType="clickEffect">
                                  <p:stCondLst>
                                    <p:cond delay="0"/>
                                  </p:stCondLst>
                                  <p:childTnLst>
                                    <p:set>
                                      <p:cBhvr>
                                        <p:cTn id="156" dur="1" fill="hold">
                                          <p:stCondLst>
                                            <p:cond delay="0"/>
                                          </p:stCondLst>
                                        </p:cTn>
                                        <p:tgtEl>
                                          <p:spTgt spid="307"/>
                                        </p:tgtEl>
                                        <p:attrNameLst>
                                          <p:attrName>style.visibility</p:attrName>
                                        </p:attrNameLst>
                                      </p:cBhvr>
                                      <p:to>
                                        <p:strVal val="visible"/>
                                      </p:to>
                                    </p:set>
                                    <p:anim calcmode="lin" valueType="num">
                                      <p:cBhvr>
                                        <p:cTn id="157" dur="1000" fill="hold"/>
                                        <p:tgtEl>
                                          <p:spTgt spid="307"/>
                                        </p:tgtEl>
                                        <p:attrNameLst>
                                          <p:attrName>ppt_w</p:attrName>
                                        </p:attrNameLst>
                                      </p:cBhvr>
                                      <p:tavLst>
                                        <p:tav tm="0">
                                          <p:val>
                                            <p:fltVal val="0"/>
                                          </p:val>
                                        </p:tav>
                                        <p:tav tm="100000">
                                          <p:val>
                                            <p:strVal val="#ppt_w"/>
                                          </p:val>
                                        </p:tav>
                                      </p:tavLst>
                                    </p:anim>
                                    <p:anim calcmode="lin" valueType="num">
                                      <p:cBhvr>
                                        <p:cTn id="158" dur="1000" fill="hold"/>
                                        <p:tgtEl>
                                          <p:spTgt spid="307"/>
                                        </p:tgtEl>
                                        <p:attrNameLst>
                                          <p:attrName>ppt_h</p:attrName>
                                        </p:attrNameLst>
                                      </p:cBhvr>
                                      <p:tavLst>
                                        <p:tav tm="0">
                                          <p:val>
                                            <p:fltVal val="0"/>
                                          </p:val>
                                        </p:tav>
                                        <p:tav tm="100000">
                                          <p:val>
                                            <p:strVal val="#ppt_h"/>
                                          </p:val>
                                        </p:tav>
                                      </p:tavLst>
                                    </p:anim>
                                    <p:anim calcmode="lin" valueType="num">
                                      <p:cBhvr>
                                        <p:cTn id="159" dur="1000" fill="hold"/>
                                        <p:tgtEl>
                                          <p:spTgt spid="307"/>
                                        </p:tgtEl>
                                        <p:attrNameLst>
                                          <p:attrName>style.rotation</p:attrName>
                                        </p:attrNameLst>
                                      </p:cBhvr>
                                      <p:tavLst>
                                        <p:tav tm="0">
                                          <p:val>
                                            <p:fltVal val="90"/>
                                          </p:val>
                                        </p:tav>
                                        <p:tav tm="100000">
                                          <p:val>
                                            <p:fltVal val="0"/>
                                          </p:val>
                                        </p:tav>
                                      </p:tavLst>
                                    </p:anim>
                                    <p:animEffect transition="in" filter="fade">
                                      <p:cBhvr>
                                        <p:cTn id="160" dur="1000"/>
                                        <p:tgtEl>
                                          <p:spTgt spid="307"/>
                                        </p:tgtEl>
                                      </p:cBhvr>
                                    </p:animEffect>
                                  </p:childTnLst>
                                </p:cTn>
                              </p:par>
                              <p:par>
                                <p:cTn id="161" presetID="31" presetClass="entr" presetSubtype="0" fill="hold" nodeType="withEffect">
                                  <p:stCondLst>
                                    <p:cond delay="0"/>
                                  </p:stCondLst>
                                  <p:childTnLst>
                                    <p:set>
                                      <p:cBhvr>
                                        <p:cTn id="162" dur="1" fill="hold">
                                          <p:stCondLst>
                                            <p:cond delay="0"/>
                                          </p:stCondLst>
                                        </p:cTn>
                                        <p:tgtEl>
                                          <p:spTgt spid="308"/>
                                        </p:tgtEl>
                                        <p:attrNameLst>
                                          <p:attrName>style.visibility</p:attrName>
                                        </p:attrNameLst>
                                      </p:cBhvr>
                                      <p:to>
                                        <p:strVal val="visible"/>
                                      </p:to>
                                    </p:set>
                                    <p:anim calcmode="lin" valueType="num">
                                      <p:cBhvr>
                                        <p:cTn id="163" dur="1000" fill="hold"/>
                                        <p:tgtEl>
                                          <p:spTgt spid="308"/>
                                        </p:tgtEl>
                                        <p:attrNameLst>
                                          <p:attrName>ppt_w</p:attrName>
                                        </p:attrNameLst>
                                      </p:cBhvr>
                                      <p:tavLst>
                                        <p:tav tm="0">
                                          <p:val>
                                            <p:fltVal val="0"/>
                                          </p:val>
                                        </p:tav>
                                        <p:tav tm="100000">
                                          <p:val>
                                            <p:strVal val="#ppt_w"/>
                                          </p:val>
                                        </p:tav>
                                      </p:tavLst>
                                    </p:anim>
                                    <p:anim calcmode="lin" valueType="num">
                                      <p:cBhvr>
                                        <p:cTn id="164" dur="1000" fill="hold"/>
                                        <p:tgtEl>
                                          <p:spTgt spid="308"/>
                                        </p:tgtEl>
                                        <p:attrNameLst>
                                          <p:attrName>ppt_h</p:attrName>
                                        </p:attrNameLst>
                                      </p:cBhvr>
                                      <p:tavLst>
                                        <p:tav tm="0">
                                          <p:val>
                                            <p:fltVal val="0"/>
                                          </p:val>
                                        </p:tav>
                                        <p:tav tm="100000">
                                          <p:val>
                                            <p:strVal val="#ppt_h"/>
                                          </p:val>
                                        </p:tav>
                                      </p:tavLst>
                                    </p:anim>
                                    <p:anim calcmode="lin" valueType="num">
                                      <p:cBhvr>
                                        <p:cTn id="165" dur="1000" fill="hold"/>
                                        <p:tgtEl>
                                          <p:spTgt spid="308"/>
                                        </p:tgtEl>
                                        <p:attrNameLst>
                                          <p:attrName>style.rotation</p:attrName>
                                        </p:attrNameLst>
                                      </p:cBhvr>
                                      <p:tavLst>
                                        <p:tav tm="0">
                                          <p:val>
                                            <p:fltVal val="90"/>
                                          </p:val>
                                        </p:tav>
                                        <p:tav tm="100000">
                                          <p:val>
                                            <p:fltVal val="0"/>
                                          </p:val>
                                        </p:tav>
                                      </p:tavLst>
                                    </p:anim>
                                    <p:animEffect transition="in" filter="fade">
                                      <p:cBhvr>
                                        <p:cTn id="166" dur="1000"/>
                                        <p:tgtEl>
                                          <p:spTgt spid="308"/>
                                        </p:tgtEl>
                                      </p:cBhvr>
                                    </p:animEffect>
                                  </p:childTnLst>
                                </p:cTn>
                              </p:par>
                            </p:childTnLst>
                          </p:cTn>
                        </p:par>
                      </p:childTnLst>
                    </p:cTn>
                  </p:par>
                  <p:par>
                    <p:cTn id="167" fill="hold">
                      <p:stCondLst>
                        <p:cond delay="indefinite"/>
                      </p:stCondLst>
                      <p:childTnLst>
                        <p:par>
                          <p:cTn id="168" fill="hold">
                            <p:stCondLst>
                              <p:cond delay="0"/>
                            </p:stCondLst>
                            <p:childTnLst>
                              <p:par>
                                <p:cTn id="169" presetID="31" presetClass="entr" presetSubtype="0" fill="hold" nodeType="clickEffect">
                                  <p:stCondLst>
                                    <p:cond delay="0"/>
                                  </p:stCondLst>
                                  <p:childTnLst>
                                    <p:set>
                                      <p:cBhvr>
                                        <p:cTn id="170" dur="1" fill="hold">
                                          <p:stCondLst>
                                            <p:cond delay="0"/>
                                          </p:stCondLst>
                                        </p:cTn>
                                        <p:tgtEl>
                                          <p:spTgt spid="306"/>
                                        </p:tgtEl>
                                        <p:attrNameLst>
                                          <p:attrName>style.visibility</p:attrName>
                                        </p:attrNameLst>
                                      </p:cBhvr>
                                      <p:to>
                                        <p:strVal val="visible"/>
                                      </p:to>
                                    </p:set>
                                    <p:anim calcmode="lin" valueType="num">
                                      <p:cBhvr>
                                        <p:cTn id="171" dur="1000" fill="hold"/>
                                        <p:tgtEl>
                                          <p:spTgt spid="306"/>
                                        </p:tgtEl>
                                        <p:attrNameLst>
                                          <p:attrName>ppt_w</p:attrName>
                                        </p:attrNameLst>
                                      </p:cBhvr>
                                      <p:tavLst>
                                        <p:tav tm="0">
                                          <p:val>
                                            <p:fltVal val="0"/>
                                          </p:val>
                                        </p:tav>
                                        <p:tav tm="100000">
                                          <p:val>
                                            <p:strVal val="#ppt_w"/>
                                          </p:val>
                                        </p:tav>
                                      </p:tavLst>
                                    </p:anim>
                                    <p:anim calcmode="lin" valueType="num">
                                      <p:cBhvr>
                                        <p:cTn id="172" dur="1000" fill="hold"/>
                                        <p:tgtEl>
                                          <p:spTgt spid="306"/>
                                        </p:tgtEl>
                                        <p:attrNameLst>
                                          <p:attrName>ppt_h</p:attrName>
                                        </p:attrNameLst>
                                      </p:cBhvr>
                                      <p:tavLst>
                                        <p:tav tm="0">
                                          <p:val>
                                            <p:fltVal val="0"/>
                                          </p:val>
                                        </p:tav>
                                        <p:tav tm="100000">
                                          <p:val>
                                            <p:strVal val="#ppt_h"/>
                                          </p:val>
                                        </p:tav>
                                      </p:tavLst>
                                    </p:anim>
                                    <p:anim calcmode="lin" valueType="num">
                                      <p:cBhvr>
                                        <p:cTn id="173" dur="1000" fill="hold"/>
                                        <p:tgtEl>
                                          <p:spTgt spid="306"/>
                                        </p:tgtEl>
                                        <p:attrNameLst>
                                          <p:attrName>style.rotation</p:attrName>
                                        </p:attrNameLst>
                                      </p:cBhvr>
                                      <p:tavLst>
                                        <p:tav tm="0">
                                          <p:val>
                                            <p:fltVal val="90"/>
                                          </p:val>
                                        </p:tav>
                                        <p:tav tm="100000">
                                          <p:val>
                                            <p:fltVal val="0"/>
                                          </p:val>
                                        </p:tav>
                                      </p:tavLst>
                                    </p:anim>
                                    <p:animEffect transition="in" filter="fade">
                                      <p:cBhvr>
                                        <p:cTn id="174" dur="1000"/>
                                        <p:tgtEl>
                                          <p:spTgt spid="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 grpId="0"/>
      <p:bldP spid="286" grpId="0"/>
      <p:bldP spid="287" grpId="0"/>
      <p:bldP spid="288" grpId="0"/>
      <p:bldP spid="289" grpId="0"/>
      <p:bldP spid="296" grpId="0"/>
      <p:bldP spid="297" grpId="0"/>
      <p:bldP spid="298" grpId="0"/>
      <p:bldP spid="299" grpId="0"/>
      <p:bldP spid="300" grpId="0"/>
      <p:bldP spid="301" grpId="0"/>
      <p:bldP spid="30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Features</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b="1">
                <a:solidFill>
                  <a:srgbClr val="F79646"/>
                </a:solidFill>
              </a:rPr>
              <a:t>L &lt; C &lt; R</a:t>
            </a:r>
            <a:r>
              <a:rPr lang="en-SG" sz="1800"/>
              <a:t> rule ensures sorted order</a:t>
            </a:r>
          </a:p>
          <a:p>
            <a:pPr>
              <a:lnSpc>
                <a:spcPct val="150000"/>
              </a:lnSpc>
            </a:pPr>
            <a:r>
              <a:rPr lang="en-SG" sz="1800"/>
              <a:t>BST’s in­‐order traversal produces a sorted list!</a:t>
            </a:r>
          </a:p>
        </p:txBody>
      </p:sp>
      <p:pic>
        <p:nvPicPr>
          <p:cNvPr id="7" name="图片 184"/>
          <p:cNvPicPr>
            <a:picLocks noChangeAspect="1"/>
          </p:cNvPicPr>
          <p:nvPr/>
        </p:nvPicPr>
        <p:blipFill>
          <a:blip r:embed="rId2"/>
          <a:stretch>
            <a:fillRect/>
          </a:stretch>
        </p:blipFill>
        <p:spPr>
          <a:xfrm>
            <a:off x="1835179" y="3153740"/>
            <a:ext cx="5533664" cy="2399077"/>
          </a:xfrm>
          <a:prstGeom prst="rect">
            <a:avLst/>
          </a:prstGeom>
        </p:spPr>
      </p:pic>
    </p:spTree>
    <p:extLst>
      <p:ext uri="{BB962C8B-B14F-4D97-AF65-F5344CB8AC3E}">
        <p14:creationId xmlns:p14="http://schemas.microsoft.com/office/powerpoint/2010/main" val="1925681313"/>
      </p:ext>
    </p:extLst>
  </p:cSld>
  <p:clrMapOvr>
    <a:masterClrMapping/>
  </p:clrMapOvr>
  <p:transition>
    <p:wipe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Features</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The binary-search-tree property guarantees that:</a:t>
            </a:r>
          </a:p>
          <a:p>
            <a:pPr lvl="1">
              <a:lnSpc>
                <a:spcPct val="150000"/>
              </a:lnSpc>
              <a:buFont typeface="Verdana" panose="020B0604030504040204" pitchFamily="34" charset="0"/>
              <a:buChar char="-"/>
            </a:pPr>
            <a:r>
              <a:rPr lang="en-SG" sz="1600"/>
              <a:t>The </a:t>
            </a:r>
            <a:r>
              <a:rPr lang="en-US" altLang="zh-CN" sz="1600">
                <a:solidFill>
                  <a:schemeClr val="hlink"/>
                </a:solidFill>
              </a:rPr>
              <a:t>minimum</a:t>
            </a:r>
            <a:r>
              <a:rPr lang="en-US" altLang="zh-CN" sz="1600"/>
              <a:t> </a:t>
            </a:r>
            <a:r>
              <a:rPr lang="en-SG" sz="1600"/>
              <a:t>is located at the </a:t>
            </a:r>
            <a:r>
              <a:rPr lang="en-SG" sz="1600">
                <a:solidFill>
                  <a:srgbClr val="4F81BD"/>
                </a:solidFill>
              </a:rPr>
              <a:t>left-most</a:t>
            </a:r>
            <a:r>
              <a:rPr lang="en-SG" sz="1600"/>
              <a:t> node</a:t>
            </a:r>
          </a:p>
          <a:p>
            <a:pPr lvl="1">
              <a:lnSpc>
                <a:spcPct val="150000"/>
              </a:lnSpc>
              <a:buFont typeface="Verdana" panose="020B0604030504040204" pitchFamily="34" charset="0"/>
              <a:buChar char="-"/>
            </a:pPr>
            <a:r>
              <a:rPr lang="en-SG" sz="1600"/>
              <a:t>The </a:t>
            </a:r>
            <a:r>
              <a:rPr lang="en-SG" sz="1600">
                <a:solidFill>
                  <a:srgbClr val="4F81BD"/>
                </a:solidFill>
              </a:rPr>
              <a:t>maximum</a:t>
            </a:r>
            <a:r>
              <a:rPr lang="en-SG" sz="1600"/>
              <a:t> is located at the </a:t>
            </a:r>
            <a:r>
              <a:rPr lang="en-SG" sz="1600">
                <a:solidFill>
                  <a:srgbClr val="4F81BD"/>
                </a:solidFill>
              </a:rPr>
              <a:t>right-most</a:t>
            </a:r>
            <a:r>
              <a:rPr lang="en-SG" sz="1600"/>
              <a:t> node</a:t>
            </a:r>
          </a:p>
        </p:txBody>
      </p:sp>
      <p:pic>
        <p:nvPicPr>
          <p:cNvPr id="7" name="图片 184"/>
          <p:cNvPicPr>
            <a:picLocks noChangeAspect="1"/>
          </p:cNvPicPr>
          <p:nvPr/>
        </p:nvPicPr>
        <p:blipFill>
          <a:blip r:embed="rId2"/>
          <a:stretch>
            <a:fillRect/>
          </a:stretch>
        </p:blipFill>
        <p:spPr>
          <a:xfrm>
            <a:off x="1835179" y="3153740"/>
            <a:ext cx="5533664" cy="2399077"/>
          </a:xfrm>
          <a:prstGeom prst="rect">
            <a:avLst/>
          </a:prstGeom>
        </p:spPr>
      </p:pic>
      <p:sp>
        <p:nvSpPr>
          <p:cNvPr id="8" name="Oval 7"/>
          <p:cNvSpPr/>
          <p:nvPr/>
        </p:nvSpPr>
        <p:spPr>
          <a:xfrm>
            <a:off x="1865659" y="4458837"/>
            <a:ext cx="330421" cy="263875"/>
          </a:xfrm>
          <a:prstGeom prst="ellipse">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Verdana (Body)"/>
              </a:rPr>
              <a:t>A</a:t>
            </a:r>
          </a:p>
        </p:txBody>
      </p:sp>
      <p:sp>
        <p:nvSpPr>
          <p:cNvPr id="9" name="Oval 8"/>
          <p:cNvSpPr/>
          <p:nvPr/>
        </p:nvSpPr>
        <p:spPr>
          <a:xfrm>
            <a:off x="7030802" y="4006720"/>
            <a:ext cx="330421" cy="263875"/>
          </a:xfrm>
          <a:prstGeom prst="ellipse">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white"/>
                </a:solidFill>
                <a:effectLst/>
                <a:uLnTx/>
                <a:uFillTx/>
                <a:latin typeface="Verdana (Body)"/>
              </a:rPr>
              <a:t>M</a:t>
            </a:r>
            <a:endParaRPr kumimoji="0" lang="en-US" sz="1200" b="0" i="0" u="none" strike="noStrike" kern="0" cap="none" spc="0" normalizeH="0" baseline="0" noProof="0" dirty="0">
              <a:ln>
                <a:noFill/>
              </a:ln>
              <a:solidFill>
                <a:prstClr val="white"/>
              </a:solidFill>
              <a:effectLst/>
              <a:uLnTx/>
              <a:uFillTx/>
              <a:latin typeface="Verdana (Body)"/>
            </a:endParaRPr>
          </a:p>
        </p:txBody>
      </p:sp>
    </p:spTree>
    <p:extLst>
      <p:ext uri="{BB962C8B-B14F-4D97-AF65-F5344CB8AC3E}">
        <p14:creationId xmlns:p14="http://schemas.microsoft.com/office/powerpoint/2010/main" val="320474914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650" y="3001447"/>
            <a:ext cx="1491780" cy="35928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Item Search</a:t>
            </a:r>
          </a:p>
          <a:p>
            <a:pPr>
              <a:lnSpc>
                <a:spcPct val="150000"/>
              </a:lnSpc>
            </a:pPr>
            <a:r>
              <a:rPr lang="en-SG" sz="1800"/>
              <a:t>Binary Search Trees (BST)</a:t>
            </a:r>
          </a:p>
          <a:p>
            <a:pPr>
              <a:lnSpc>
                <a:spcPct val="150000"/>
              </a:lnSpc>
            </a:pPr>
            <a:r>
              <a:rPr lang="en-SG" sz="1800"/>
              <a:t>BST Operations:</a:t>
            </a:r>
          </a:p>
          <a:p>
            <a:pPr lvl="1">
              <a:lnSpc>
                <a:spcPct val="150000"/>
              </a:lnSpc>
              <a:buFont typeface="Verdana" panose="020B0604030504040204" pitchFamily="34" charset="0"/>
              <a:buChar char="-"/>
            </a:pPr>
            <a:r>
              <a:rPr lang="en-SG" sz="1600" b="1"/>
              <a:t>Traversal</a:t>
            </a:r>
          </a:p>
          <a:p>
            <a:pPr lvl="1">
              <a:lnSpc>
                <a:spcPct val="150000"/>
              </a:lnSpc>
              <a:buFont typeface="Verdana" panose="020B0604030504040204" pitchFamily="34" charset="0"/>
              <a:buChar char="-"/>
            </a:pPr>
            <a:r>
              <a:rPr lang="en-SG" sz="1600"/>
              <a:t>Inserting a node</a:t>
            </a:r>
          </a:p>
          <a:p>
            <a:pPr lvl="1">
              <a:lnSpc>
                <a:spcPct val="150000"/>
              </a:lnSpc>
              <a:buFont typeface="Verdana" panose="020B0604030504040204" pitchFamily="34" charset="0"/>
              <a:buChar char="-"/>
            </a:pPr>
            <a:r>
              <a:rPr lang="en-SG" sz="1600"/>
              <a:t>Removing a node</a:t>
            </a:r>
          </a:p>
        </p:txBody>
      </p:sp>
      <p:sp>
        <p:nvSpPr>
          <p:cNvPr id="2" name="Title 1"/>
          <p:cNvSpPr>
            <a:spLocks noGrp="1"/>
          </p:cNvSpPr>
          <p:nvPr>
            <p:ph type="title"/>
          </p:nvPr>
        </p:nvSpPr>
        <p:spPr/>
        <p:txBody>
          <a:bodyPr/>
          <a:lstStyle/>
          <a:p>
            <a:r>
              <a:rPr lang="en-SG"/>
              <a:t>OUTLINE</a:t>
            </a:r>
          </a:p>
        </p:txBody>
      </p:sp>
      <p:grpSp>
        <p:nvGrpSpPr>
          <p:cNvPr id="6" name="Group 5"/>
          <p:cNvGrpSpPr/>
          <p:nvPr/>
        </p:nvGrpSpPr>
        <p:grpSpPr>
          <a:xfrm>
            <a:off x="4915976" y="1967697"/>
            <a:ext cx="2880375" cy="2507015"/>
            <a:chOff x="4905146" y="2397660"/>
            <a:chExt cx="3476854" cy="3026178"/>
          </a:xfrm>
        </p:grpSpPr>
        <p:sp>
          <p:nvSpPr>
            <p:cNvPr id="7"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9"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1"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3"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5"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7"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9"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21"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3"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5"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7"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9"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31"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2"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3" name="直接箭头连接符 31"/>
            <p:cNvCxnSpPr>
              <a:stCxn id="7" idx="5"/>
              <a:endCxn id="15"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2"/>
            <p:cNvCxnSpPr>
              <a:stCxn id="7" idx="3"/>
              <a:endCxn id="9"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3"/>
            <p:cNvCxnSpPr>
              <a:stCxn id="9" idx="4"/>
              <a:endCxn id="11"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4"/>
            <p:cNvCxnSpPr>
              <a:stCxn id="15" idx="3"/>
              <a:endCxn id="17"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5"/>
            <p:cNvCxnSpPr>
              <a:stCxn id="9" idx="4"/>
              <a:endCxn id="13"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6"/>
            <p:cNvCxnSpPr>
              <a:stCxn id="15" idx="5"/>
              <a:endCxn id="19"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7"/>
            <p:cNvCxnSpPr>
              <a:stCxn id="11" idx="4"/>
              <a:endCxn id="27"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38"/>
            <p:cNvCxnSpPr>
              <a:stCxn id="11" idx="4"/>
              <a:endCxn id="29"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39"/>
            <p:cNvCxnSpPr>
              <a:stCxn id="17" idx="4"/>
              <a:endCxn id="25"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0"/>
            <p:cNvCxnSpPr>
              <a:stCxn id="13" idx="4"/>
              <a:endCxn id="21"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3" name="直接箭头连接符 41"/>
            <p:cNvCxnSpPr>
              <a:stCxn id="17" idx="4"/>
              <a:endCxn id="23"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4" name="直接箭头连接符 42"/>
            <p:cNvCxnSpPr>
              <a:stCxn id="27" idx="4"/>
              <a:endCxn id="31"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4122610864"/>
      </p:ext>
    </p:extLst>
  </p:cSld>
  <p:clrMapOvr>
    <a:masterClrMapping/>
  </p:clrMapOvr>
  <p:transition>
    <p:wipe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Binary Search Tree(BST)</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BSTs are a special form of BT</a:t>
            </a:r>
          </a:p>
          <a:p>
            <a:pPr>
              <a:lnSpc>
                <a:spcPct val="150000"/>
              </a:lnSpc>
            </a:pPr>
            <a:r>
              <a:rPr lang="en-SG" sz="1800">
                <a:solidFill>
                  <a:srgbClr val="FF0000"/>
                </a:solidFill>
              </a:rPr>
              <a:t>BST rule</a:t>
            </a:r>
            <a:r>
              <a:rPr lang="en-SG" sz="1800"/>
              <a:t>:  </a:t>
            </a:r>
            <a:br>
              <a:rPr lang="en-SG" sz="1800"/>
            </a:br>
            <a:r>
              <a:rPr lang="en-SG" sz="1800"/>
              <a:t>At every node </a:t>
            </a:r>
            <a:r>
              <a:rPr lang="en-SG" sz="1800">
                <a:solidFill>
                  <a:srgbClr val="F79646"/>
                </a:solidFill>
              </a:rPr>
              <a:t>C</a:t>
            </a:r>
            <a:r>
              <a:rPr lang="en-SG" sz="1800"/>
              <a:t>,</a:t>
            </a:r>
            <a:br>
              <a:rPr lang="en-SG" sz="1800"/>
            </a:br>
            <a:r>
              <a:rPr lang="en-SG" sz="1600">
                <a:solidFill>
                  <a:srgbClr val="F79646"/>
                </a:solidFill>
              </a:rPr>
              <a:t>L &lt; C &lt; R</a:t>
            </a:r>
            <a:r>
              <a:rPr lang="en-SG" sz="1600"/>
              <a:t>, where</a:t>
            </a:r>
          </a:p>
          <a:p>
            <a:pPr lvl="1">
              <a:lnSpc>
                <a:spcPct val="100000"/>
              </a:lnSpc>
              <a:buFont typeface="Verdana" panose="020B0604030504040204" pitchFamily="34" charset="0"/>
              <a:buChar char="-"/>
            </a:pPr>
            <a:r>
              <a:rPr lang="en-SG" sz="1600">
                <a:solidFill>
                  <a:srgbClr val="F79646"/>
                </a:solidFill>
              </a:rPr>
              <a:t>C</a:t>
            </a:r>
            <a:r>
              <a:rPr lang="en-SG" sz="1600"/>
              <a:t> is the data in the current node</a:t>
            </a:r>
          </a:p>
          <a:p>
            <a:pPr lvl="1">
              <a:lnSpc>
                <a:spcPct val="100000"/>
              </a:lnSpc>
              <a:buFont typeface="Verdana" panose="020B0604030504040204" pitchFamily="34" charset="0"/>
              <a:buChar char="-"/>
            </a:pPr>
            <a:r>
              <a:rPr lang="en-SG" sz="1600">
                <a:solidFill>
                  <a:srgbClr val="F79646"/>
                </a:solidFill>
              </a:rPr>
              <a:t>L</a:t>
            </a:r>
            <a:r>
              <a:rPr lang="en-SG" sz="1600"/>
              <a:t> represents the data in any/ all nodes from C’s left subtree</a:t>
            </a:r>
          </a:p>
          <a:p>
            <a:pPr lvl="1">
              <a:lnSpc>
                <a:spcPct val="100000"/>
              </a:lnSpc>
              <a:buFont typeface="Verdana" panose="020B0604030504040204" pitchFamily="34" charset="0"/>
              <a:buChar char="-"/>
            </a:pPr>
            <a:r>
              <a:rPr lang="en-SG" sz="1600">
                <a:solidFill>
                  <a:srgbClr val="F79646"/>
                </a:solidFill>
              </a:rPr>
              <a:t>R</a:t>
            </a:r>
            <a:r>
              <a:rPr lang="en-SG" sz="1600"/>
              <a:t> represents the data in any/all nodes from C’s right subtree</a:t>
            </a:r>
          </a:p>
        </p:txBody>
      </p:sp>
      <p:grpSp>
        <p:nvGrpSpPr>
          <p:cNvPr id="4" name="Group 3"/>
          <p:cNvGrpSpPr/>
          <p:nvPr/>
        </p:nvGrpSpPr>
        <p:grpSpPr>
          <a:xfrm>
            <a:off x="5037896" y="196769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grpSp>
        <p:nvGrpSpPr>
          <p:cNvPr id="61" name="Group 60"/>
          <p:cNvGrpSpPr/>
          <p:nvPr/>
        </p:nvGrpSpPr>
        <p:grpSpPr>
          <a:xfrm>
            <a:off x="4917441" y="1630111"/>
            <a:ext cx="3021152" cy="2919689"/>
            <a:chOff x="4439995" y="1140406"/>
            <a:chExt cx="3676087" cy="3552629"/>
          </a:xfrm>
        </p:grpSpPr>
        <p:sp>
          <p:nvSpPr>
            <p:cNvPr id="55" name="object 2"/>
            <p:cNvSpPr/>
            <p:nvPr/>
          </p:nvSpPr>
          <p:spPr>
            <a:xfrm>
              <a:off x="6117564" y="1447832"/>
              <a:ext cx="739775" cy="670560"/>
            </a:xfrm>
            <a:custGeom>
              <a:avLst/>
              <a:gdLst/>
              <a:ahLst/>
              <a:cxnLst/>
              <a:rect l="l" t="t" r="r" b="b"/>
              <a:pathLst>
                <a:path w="739775" h="670560">
                  <a:moveTo>
                    <a:pt x="0" y="335038"/>
                  </a:moveTo>
                  <a:lnTo>
                    <a:pt x="4840" y="280693"/>
                  </a:lnTo>
                  <a:lnTo>
                    <a:pt x="18855" y="229140"/>
                  </a:lnTo>
                  <a:lnTo>
                    <a:pt x="41282" y="181068"/>
                  </a:lnTo>
                  <a:lnTo>
                    <a:pt x="71359" y="137168"/>
                  </a:lnTo>
                  <a:lnTo>
                    <a:pt x="108326" y="98130"/>
                  </a:lnTo>
                  <a:lnTo>
                    <a:pt x="151421" y="64642"/>
                  </a:lnTo>
                  <a:lnTo>
                    <a:pt x="199882" y="37396"/>
                  </a:lnTo>
                  <a:lnTo>
                    <a:pt x="252948" y="17080"/>
                  </a:lnTo>
                  <a:lnTo>
                    <a:pt x="309858" y="4385"/>
                  </a:lnTo>
                  <a:lnTo>
                    <a:pt x="369850" y="0"/>
                  </a:lnTo>
                  <a:lnTo>
                    <a:pt x="400183" y="1110"/>
                  </a:lnTo>
                  <a:lnTo>
                    <a:pt x="458729" y="9737"/>
                  </a:lnTo>
                  <a:lnTo>
                    <a:pt x="513812" y="26328"/>
                  </a:lnTo>
                  <a:lnTo>
                    <a:pt x="564671" y="50196"/>
                  </a:lnTo>
                  <a:lnTo>
                    <a:pt x="610544" y="80649"/>
                  </a:lnTo>
                  <a:lnTo>
                    <a:pt x="650670" y="116998"/>
                  </a:lnTo>
                  <a:lnTo>
                    <a:pt x="684287" y="158554"/>
                  </a:lnTo>
                  <a:lnTo>
                    <a:pt x="710635" y="204626"/>
                  </a:lnTo>
                  <a:lnTo>
                    <a:pt x="728950" y="254524"/>
                  </a:lnTo>
                  <a:lnTo>
                    <a:pt x="738473" y="307559"/>
                  </a:lnTo>
                  <a:lnTo>
                    <a:pt x="739699" y="335038"/>
                  </a:lnTo>
                  <a:lnTo>
                    <a:pt x="738473" y="362516"/>
                  </a:lnTo>
                  <a:lnTo>
                    <a:pt x="728950" y="415551"/>
                  </a:lnTo>
                  <a:lnTo>
                    <a:pt x="710635" y="465449"/>
                  </a:lnTo>
                  <a:lnTo>
                    <a:pt x="684287" y="511521"/>
                  </a:lnTo>
                  <a:lnTo>
                    <a:pt x="650670" y="553077"/>
                  </a:lnTo>
                  <a:lnTo>
                    <a:pt x="610544" y="589426"/>
                  </a:lnTo>
                  <a:lnTo>
                    <a:pt x="564671" y="619879"/>
                  </a:lnTo>
                  <a:lnTo>
                    <a:pt x="513812" y="643746"/>
                  </a:lnTo>
                  <a:lnTo>
                    <a:pt x="458729" y="660338"/>
                  </a:lnTo>
                  <a:lnTo>
                    <a:pt x="400183" y="668965"/>
                  </a:lnTo>
                  <a:lnTo>
                    <a:pt x="369850" y="670075"/>
                  </a:lnTo>
                  <a:lnTo>
                    <a:pt x="339516" y="668965"/>
                  </a:lnTo>
                  <a:lnTo>
                    <a:pt x="280970" y="660338"/>
                  </a:lnTo>
                  <a:lnTo>
                    <a:pt x="225887" y="643746"/>
                  </a:lnTo>
                  <a:lnTo>
                    <a:pt x="175028" y="619879"/>
                  </a:lnTo>
                  <a:lnTo>
                    <a:pt x="129155" y="589426"/>
                  </a:lnTo>
                  <a:lnTo>
                    <a:pt x="89029" y="553077"/>
                  </a:lnTo>
                  <a:lnTo>
                    <a:pt x="55412" y="511521"/>
                  </a:lnTo>
                  <a:lnTo>
                    <a:pt x="29064" y="465449"/>
                  </a:lnTo>
                  <a:lnTo>
                    <a:pt x="10748" y="415551"/>
                  </a:lnTo>
                  <a:lnTo>
                    <a:pt x="1226" y="362516"/>
                  </a:lnTo>
                  <a:lnTo>
                    <a:pt x="0" y="335038"/>
                  </a:lnTo>
                  <a:close/>
                </a:path>
              </a:pathLst>
            </a:custGeom>
            <a:ln w="19050">
              <a:solidFill>
                <a:srgbClr val="FAA757"/>
              </a:solidFill>
            </a:ln>
          </p:spPr>
          <p:txBody>
            <a:bodyPr wrap="square" lIns="0" tIns="0" rIns="0" bIns="0" rtlCol="0"/>
            <a:lstStyle/>
            <a:p>
              <a:endParaRPr sz="1400">
                <a:solidFill>
                  <a:prstClr val="black"/>
                </a:solidFill>
                <a:latin typeface="Verdana (Body)"/>
              </a:endParaRPr>
            </a:p>
          </p:txBody>
        </p:sp>
        <p:sp>
          <p:nvSpPr>
            <p:cNvPr id="56" name="object 3"/>
            <p:cNvSpPr/>
            <p:nvPr/>
          </p:nvSpPr>
          <p:spPr>
            <a:xfrm>
              <a:off x="4439995" y="2072390"/>
              <a:ext cx="1974214" cy="2620645"/>
            </a:xfrm>
            <a:custGeom>
              <a:avLst/>
              <a:gdLst/>
              <a:ahLst/>
              <a:cxnLst/>
              <a:rect l="l" t="t" r="r" b="b"/>
              <a:pathLst>
                <a:path w="1974215" h="2620645">
                  <a:moveTo>
                    <a:pt x="986826" y="0"/>
                  </a:moveTo>
                  <a:lnTo>
                    <a:pt x="905891" y="4343"/>
                  </a:lnTo>
                  <a:lnTo>
                    <a:pt x="826758" y="17148"/>
                  </a:lnTo>
                  <a:lnTo>
                    <a:pt x="749681" y="38077"/>
                  </a:lnTo>
                  <a:lnTo>
                    <a:pt x="674913" y="66793"/>
                  </a:lnTo>
                  <a:lnTo>
                    <a:pt x="602709" y="102960"/>
                  </a:lnTo>
                  <a:lnTo>
                    <a:pt x="533323" y="146240"/>
                  </a:lnTo>
                  <a:lnTo>
                    <a:pt x="467008" y="196295"/>
                  </a:lnTo>
                  <a:lnTo>
                    <a:pt x="404019" y="252789"/>
                  </a:lnTo>
                  <a:lnTo>
                    <a:pt x="344610" y="315384"/>
                  </a:lnTo>
                  <a:lnTo>
                    <a:pt x="289035" y="383743"/>
                  </a:lnTo>
                  <a:lnTo>
                    <a:pt x="237546" y="457529"/>
                  </a:lnTo>
                  <a:lnTo>
                    <a:pt x="190400" y="536405"/>
                  </a:lnTo>
                  <a:lnTo>
                    <a:pt x="147849" y="620034"/>
                  </a:lnTo>
                  <a:lnTo>
                    <a:pt x="110147" y="708078"/>
                  </a:lnTo>
                  <a:lnTo>
                    <a:pt x="77549" y="800200"/>
                  </a:lnTo>
                  <a:lnTo>
                    <a:pt x="50309" y="896063"/>
                  </a:lnTo>
                  <a:lnTo>
                    <a:pt x="28679" y="995330"/>
                  </a:lnTo>
                  <a:lnTo>
                    <a:pt x="12915" y="1097664"/>
                  </a:lnTo>
                  <a:lnTo>
                    <a:pt x="3271" y="1202727"/>
                  </a:lnTo>
                  <a:lnTo>
                    <a:pt x="0" y="1310182"/>
                  </a:lnTo>
                  <a:lnTo>
                    <a:pt x="3271" y="1417638"/>
                  </a:lnTo>
                  <a:lnTo>
                    <a:pt x="12915" y="1522701"/>
                  </a:lnTo>
                  <a:lnTo>
                    <a:pt x="28679" y="1625034"/>
                  </a:lnTo>
                  <a:lnTo>
                    <a:pt x="50309" y="1724301"/>
                  </a:lnTo>
                  <a:lnTo>
                    <a:pt x="77549" y="1820165"/>
                  </a:lnTo>
                  <a:lnTo>
                    <a:pt x="110147" y="1912287"/>
                  </a:lnTo>
                  <a:lnTo>
                    <a:pt x="147849" y="2000331"/>
                  </a:lnTo>
                  <a:lnTo>
                    <a:pt x="190400" y="2083959"/>
                  </a:lnTo>
                  <a:lnTo>
                    <a:pt x="237546" y="2162835"/>
                  </a:lnTo>
                  <a:lnTo>
                    <a:pt x="289035" y="2236621"/>
                  </a:lnTo>
                  <a:lnTo>
                    <a:pt x="344610" y="2304981"/>
                  </a:lnTo>
                  <a:lnTo>
                    <a:pt x="404019" y="2367576"/>
                  </a:lnTo>
                  <a:lnTo>
                    <a:pt x="467008" y="2424070"/>
                  </a:lnTo>
                  <a:lnTo>
                    <a:pt x="533323" y="2474125"/>
                  </a:lnTo>
                  <a:lnTo>
                    <a:pt x="602709" y="2517404"/>
                  </a:lnTo>
                  <a:lnTo>
                    <a:pt x="674913" y="2553571"/>
                  </a:lnTo>
                  <a:lnTo>
                    <a:pt x="749681" y="2582288"/>
                  </a:lnTo>
                  <a:lnTo>
                    <a:pt x="826758" y="2603217"/>
                  </a:lnTo>
                  <a:lnTo>
                    <a:pt x="905891" y="2616022"/>
                  </a:lnTo>
                  <a:lnTo>
                    <a:pt x="986826" y="2620365"/>
                  </a:lnTo>
                  <a:lnTo>
                    <a:pt x="1067761" y="2616022"/>
                  </a:lnTo>
                  <a:lnTo>
                    <a:pt x="1146895" y="2603217"/>
                  </a:lnTo>
                  <a:lnTo>
                    <a:pt x="1223972" y="2582288"/>
                  </a:lnTo>
                  <a:lnTo>
                    <a:pt x="1298740" y="2553571"/>
                  </a:lnTo>
                  <a:lnTo>
                    <a:pt x="1370944" y="2517404"/>
                  </a:lnTo>
                  <a:lnTo>
                    <a:pt x="1440330" y="2474125"/>
                  </a:lnTo>
                  <a:lnTo>
                    <a:pt x="1506644" y="2424070"/>
                  </a:lnTo>
                  <a:lnTo>
                    <a:pt x="1569633" y="2367576"/>
                  </a:lnTo>
                  <a:lnTo>
                    <a:pt x="1629043" y="2304981"/>
                  </a:lnTo>
                  <a:lnTo>
                    <a:pt x="1684618" y="2236621"/>
                  </a:lnTo>
                  <a:lnTo>
                    <a:pt x="1736106" y="2162835"/>
                  </a:lnTo>
                  <a:lnTo>
                    <a:pt x="1783253" y="2083959"/>
                  </a:lnTo>
                  <a:lnTo>
                    <a:pt x="1825804" y="2000331"/>
                  </a:lnTo>
                  <a:lnTo>
                    <a:pt x="1863505" y="1912287"/>
                  </a:lnTo>
                  <a:lnTo>
                    <a:pt x="1896103" y="1820165"/>
                  </a:lnTo>
                  <a:lnTo>
                    <a:pt x="1923344" y="1724301"/>
                  </a:lnTo>
                  <a:lnTo>
                    <a:pt x="1944973" y="1625034"/>
                  </a:lnTo>
                  <a:lnTo>
                    <a:pt x="1960737" y="1522701"/>
                  </a:lnTo>
                  <a:lnTo>
                    <a:pt x="1970382" y="1417638"/>
                  </a:lnTo>
                  <a:lnTo>
                    <a:pt x="1973653" y="1310182"/>
                  </a:lnTo>
                  <a:lnTo>
                    <a:pt x="1970382" y="1202727"/>
                  </a:lnTo>
                  <a:lnTo>
                    <a:pt x="1960737" y="1097664"/>
                  </a:lnTo>
                  <a:lnTo>
                    <a:pt x="1944973" y="995330"/>
                  </a:lnTo>
                  <a:lnTo>
                    <a:pt x="1923344" y="896063"/>
                  </a:lnTo>
                  <a:lnTo>
                    <a:pt x="1896103" y="800200"/>
                  </a:lnTo>
                  <a:lnTo>
                    <a:pt x="1863505" y="708078"/>
                  </a:lnTo>
                  <a:lnTo>
                    <a:pt x="1825804" y="620034"/>
                  </a:lnTo>
                  <a:lnTo>
                    <a:pt x="1783253" y="536405"/>
                  </a:lnTo>
                  <a:lnTo>
                    <a:pt x="1736106" y="457529"/>
                  </a:lnTo>
                  <a:lnTo>
                    <a:pt x="1684618" y="383743"/>
                  </a:lnTo>
                  <a:lnTo>
                    <a:pt x="1629043" y="315384"/>
                  </a:lnTo>
                  <a:lnTo>
                    <a:pt x="1569633" y="252789"/>
                  </a:lnTo>
                  <a:lnTo>
                    <a:pt x="1506644" y="196295"/>
                  </a:lnTo>
                  <a:lnTo>
                    <a:pt x="1440330" y="146240"/>
                  </a:lnTo>
                  <a:lnTo>
                    <a:pt x="1370944" y="102960"/>
                  </a:lnTo>
                  <a:lnTo>
                    <a:pt x="1298740" y="66793"/>
                  </a:lnTo>
                  <a:lnTo>
                    <a:pt x="1223972" y="38077"/>
                  </a:lnTo>
                  <a:lnTo>
                    <a:pt x="1146895" y="17148"/>
                  </a:lnTo>
                  <a:lnTo>
                    <a:pt x="1067761" y="4343"/>
                  </a:lnTo>
                  <a:lnTo>
                    <a:pt x="986826" y="0"/>
                  </a:lnTo>
                  <a:close/>
                </a:path>
              </a:pathLst>
            </a:custGeom>
            <a:noFill/>
            <a:ln w="19050">
              <a:solidFill>
                <a:srgbClr val="FAA757"/>
              </a:solidFill>
            </a:ln>
          </p:spPr>
          <p:txBody>
            <a:bodyPr wrap="square" lIns="0" tIns="0" rIns="0" bIns="0" rtlCol="0"/>
            <a:lstStyle/>
            <a:p>
              <a:endParaRPr sz="1400">
                <a:solidFill>
                  <a:prstClr val="black"/>
                </a:solidFill>
                <a:latin typeface="Verdana (Body)"/>
              </a:endParaRPr>
            </a:p>
          </p:txBody>
        </p:sp>
        <p:sp>
          <p:nvSpPr>
            <p:cNvPr id="57" name="object 6"/>
            <p:cNvSpPr/>
            <p:nvPr/>
          </p:nvSpPr>
          <p:spPr>
            <a:xfrm>
              <a:off x="6413647" y="1967697"/>
              <a:ext cx="1702435" cy="2303780"/>
            </a:xfrm>
            <a:custGeom>
              <a:avLst/>
              <a:gdLst/>
              <a:ahLst/>
              <a:cxnLst/>
              <a:rect l="l" t="t" r="r" b="b"/>
              <a:pathLst>
                <a:path w="1702434" h="2303779">
                  <a:moveTo>
                    <a:pt x="0" y="1151581"/>
                  </a:moveTo>
                  <a:lnTo>
                    <a:pt x="2820" y="1057134"/>
                  </a:lnTo>
                  <a:lnTo>
                    <a:pt x="11137" y="964789"/>
                  </a:lnTo>
                  <a:lnTo>
                    <a:pt x="24730" y="874843"/>
                  </a:lnTo>
                  <a:lnTo>
                    <a:pt x="43381" y="787592"/>
                  </a:lnTo>
                  <a:lnTo>
                    <a:pt x="66871" y="703334"/>
                  </a:lnTo>
                  <a:lnTo>
                    <a:pt x="94980" y="622363"/>
                  </a:lnTo>
                  <a:lnTo>
                    <a:pt x="127490" y="544977"/>
                  </a:lnTo>
                  <a:lnTo>
                    <a:pt x="164182" y="471472"/>
                  </a:lnTo>
                  <a:lnTo>
                    <a:pt x="204836" y="402144"/>
                  </a:lnTo>
                  <a:lnTo>
                    <a:pt x="249234" y="337290"/>
                  </a:lnTo>
                  <a:lnTo>
                    <a:pt x="297157" y="277206"/>
                  </a:lnTo>
                  <a:lnTo>
                    <a:pt x="348386" y="222188"/>
                  </a:lnTo>
                  <a:lnTo>
                    <a:pt x="402701" y="172533"/>
                  </a:lnTo>
                  <a:lnTo>
                    <a:pt x="459884" y="128537"/>
                  </a:lnTo>
                  <a:lnTo>
                    <a:pt x="519716" y="90496"/>
                  </a:lnTo>
                  <a:lnTo>
                    <a:pt x="581977" y="58708"/>
                  </a:lnTo>
                  <a:lnTo>
                    <a:pt x="646449" y="33468"/>
                  </a:lnTo>
                  <a:lnTo>
                    <a:pt x="712913" y="15072"/>
                  </a:lnTo>
                  <a:lnTo>
                    <a:pt x="781150" y="3817"/>
                  </a:lnTo>
                  <a:lnTo>
                    <a:pt x="850940" y="0"/>
                  </a:lnTo>
                  <a:lnTo>
                    <a:pt x="920731" y="3817"/>
                  </a:lnTo>
                  <a:lnTo>
                    <a:pt x="988967" y="15072"/>
                  </a:lnTo>
                  <a:lnTo>
                    <a:pt x="1055431" y="33468"/>
                  </a:lnTo>
                  <a:lnTo>
                    <a:pt x="1119903" y="58708"/>
                  </a:lnTo>
                  <a:lnTo>
                    <a:pt x="1182165" y="90496"/>
                  </a:lnTo>
                  <a:lnTo>
                    <a:pt x="1241996" y="128537"/>
                  </a:lnTo>
                  <a:lnTo>
                    <a:pt x="1299179" y="172533"/>
                  </a:lnTo>
                  <a:lnTo>
                    <a:pt x="1353495" y="222188"/>
                  </a:lnTo>
                  <a:lnTo>
                    <a:pt x="1404723" y="277206"/>
                  </a:lnTo>
                  <a:lnTo>
                    <a:pt x="1452646" y="337290"/>
                  </a:lnTo>
                  <a:lnTo>
                    <a:pt x="1497044" y="402144"/>
                  </a:lnTo>
                  <a:lnTo>
                    <a:pt x="1537699" y="471472"/>
                  </a:lnTo>
                  <a:lnTo>
                    <a:pt x="1574390" y="544977"/>
                  </a:lnTo>
                  <a:lnTo>
                    <a:pt x="1606900" y="622363"/>
                  </a:lnTo>
                  <a:lnTo>
                    <a:pt x="1635010" y="703334"/>
                  </a:lnTo>
                  <a:lnTo>
                    <a:pt x="1658499" y="787592"/>
                  </a:lnTo>
                  <a:lnTo>
                    <a:pt x="1677150" y="874843"/>
                  </a:lnTo>
                  <a:lnTo>
                    <a:pt x="1690744" y="964789"/>
                  </a:lnTo>
                  <a:lnTo>
                    <a:pt x="1699060" y="1057134"/>
                  </a:lnTo>
                  <a:lnTo>
                    <a:pt x="1701881" y="1151581"/>
                  </a:lnTo>
                  <a:lnTo>
                    <a:pt x="1699060" y="1246029"/>
                  </a:lnTo>
                  <a:lnTo>
                    <a:pt x="1690744" y="1338374"/>
                  </a:lnTo>
                  <a:lnTo>
                    <a:pt x="1677150" y="1428320"/>
                  </a:lnTo>
                  <a:lnTo>
                    <a:pt x="1658499" y="1515570"/>
                  </a:lnTo>
                  <a:lnTo>
                    <a:pt x="1635010" y="1599829"/>
                  </a:lnTo>
                  <a:lnTo>
                    <a:pt x="1606900" y="1680799"/>
                  </a:lnTo>
                  <a:lnTo>
                    <a:pt x="1574390" y="1758185"/>
                  </a:lnTo>
                  <a:lnTo>
                    <a:pt x="1537699" y="1831690"/>
                  </a:lnTo>
                  <a:lnTo>
                    <a:pt x="1497044" y="1901018"/>
                  </a:lnTo>
                  <a:lnTo>
                    <a:pt x="1452646" y="1965872"/>
                  </a:lnTo>
                  <a:lnTo>
                    <a:pt x="1404723" y="2025957"/>
                  </a:lnTo>
                  <a:lnTo>
                    <a:pt x="1353495" y="2080974"/>
                  </a:lnTo>
                  <a:lnTo>
                    <a:pt x="1299179" y="2130630"/>
                  </a:lnTo>
                  <a:lnTo>
                    <a:pt x="1241996" y="2174625"/>
                  </a:lnTo>
                  <a:lnTo>
                    <a:pt x="1182165" y="2212666"/>
                  </a:lnTo>
                  <a:lnTo>
                    <a:pt x="1119903" y="2244455"/>
                  </a:lnTo>
                  <a:lnTo>
                    <a:pt x="1055431" y="2269695"/>
                  </a:lnTo>
                  <a:lnTo>
                    <a:pt x="988967" y="2288091"/>
                  </a:lnTo>
                  <a:lnTo>
                    <a:pt x="920731" y="2299346"/>
                  </a:lnTo>
                  <a:lnTo>
                    <a:pt x="850940" y="2303163"/>
                  </a:lnTo>
                  <a:lnTo>
                    <a:pt x="781150" y="2299346"/>
                  </a:lnTo>
                  <a:lnTo>
                    <a:pt x="712913" y="2288091"/>
                  </a:lnTo>
                  <a:lnTo>
                    <a:pt x="646449" y="2269695"/>
                  </a:lnTo>
                  <a:lnTo>
                    <a:pt x="581977" y="2244455"/>
                  </a:lnTo>
                  <a:lnTo>
                    <a:pt x="519716" y="2212666"/>
                  </a:lnTo>
                  <a:lnTo>
                    <a:pt x="459884" y="2174625"/>
                  </a:lnTo>
                  <a:lnTo>
                    <a:pt x="402701" y="2130630"/>
                  </a:lnTo>
                  <a:lnTo>
                    <a:pt x="348386" y="2080974"/>
                  </a:lnTo>
                  <a:lnTo>
                    <a:pt x="297157" y="2025957"/>
                  </a:lnTo>
                  <a:lnTo>
                    <a:pt x="249234" y="1965872"/>
                  </a:lnTo>
                  <a:lnTo>
                    <a:pt x="204836" y="1901018"/>
                  </a:lnTo>
                  <a:lnTo>
                    <a:pt x="164182" y="1831690"/>
                  </a:lnTo>
                  <a:lnTo>
                    <a:pt x="127490" y="1758185"/>
                  </a:lnTo>
                  <a:lnTo>
                    <a:pt x="94980" y="1680799"/>
                  </a:lnTo>
                  <a:lnTo>
                    <a:pt x="66871" y="1599829"/>
                  </a:lnTo>
                  <a:lnTo>
                    <a:pt x="43381" y="1515570"/>
                  </a:lnTo>
                  <a:lnTo>
                    <a:pt x="24730" y="1428320"/>
                  </a:lnTo>
                  <a:lnTo>
                    <a:pt x="11137" y="1338374"/>
                  </a:lnTo>
                  <a:lnTo>
                    <a:pt x="2820" y="1246029"/>
                  </a:lnTo>
                  <a:lnTo>
                    <a:pt x="0" y="1151581"/>
                  </a:lnTo>
                  <a:close/>
                </a:path>
              </a:pathLst>
            </a:custGeom>
            <a:ln w="19050">
              <a:solidFill>
                <a:srgbClr val="FAA757"/>
              </a:solidFill>
            </a:ln>
          </p:spPr>
          <p:txBody>
            <a:bodyPr wrap="square" lIns="0" tIns="0" rIns="0" bIns="0" rtlCol="0"/>
            <a:lstStyle/>
            <a:p>
              <a:endParaRPr sz="1400">
                <a:solidFill>
                  <a:prstClr val="black"/>
                </a:solidFill>
                <a:latin typeface="Verdana (Body)"/>
              </a:endParaRPr>
            </a:p>
          </p:txBody>
        </p:sp>
        <p:sp>
          <p:nvSpPr>
            <p:cNvPr id="58" name="object 8"/>
            <p:cNvSpPr txBox="1"/>
            <p:nvPr/>
          </p:nvSpPr>
          <p:spPr>
            <a:xfrm>
              <a:off x="6440256" y="1140406"/>
              <a:ext cx="147320" cy="215444"/>
            </a:xfrm>
            <a:prstGeom prst="rect">
              <a:avLst/>
            </a:prstGeom>
          </p:spPr>
          <p:txBody>
            <a:bodyPr vert="horz" wrap="square" lIns="0" tIns="0" rIns="0" bIns="0" rtlCol="0">
              <a:spAutoFit/>
            </a:bodyPr>
            <a:lstStyle/>
            <a:p>
              <a:pPr marL="12700"/>
              <a:r>
                <a:rPr sz="1400" dirty="0">
                  <a:solidFill>
                    <a:srgbClr val="F79646"/>
                  </a:solidFill>
                  <a:latin typeface="Verdana (Body)"/>
                  <a:cs typeface="Calibri"/>
                </a:rPr>
                <a:t>C</a:t>
              </a:r>
              <a:endParaRPr sz="1400" dirty="0">
                <a:solidFill>
                  <a:prstClr val="black"/>
                </a:solidFill>
                <a:latin typeface="Verdana (Body)"/>
                <a:cs typeface="Calibri"/>
              </a:endParaRPr>
            </a:p>
          </p:txBody>
        </p:sp>
        <p:sp>
          <p:nvSpPr>
            <p:cNvPr id="59" name="object 9"/>
            <p:cNvSpPr txBox="1"/>
            <p:nvPr/>
          </p:nvSpPr>
          <p:spPr>
            <a:xfrm>
              <a:off x="4951607" y="1820446"/>
              <a:ext cx="121920" cy="215444"/>
            </a:xfrm>
            <a:prstGeom prst="rect">
              <a:avLst/>
            </a:prstGeom>
          </p:spPr>
          <p:txBody>
            <a:bodyPr vert="horz" wrap="square" lIns="0" tIns="0" rIns="0" bIns="0" rtlCol="0">
              <a:spAutoFit/>
            </a:bodyPr>
            <a:lstStyle/>
            <a:p>
              <a:pPr marL="12700"/>
              <a:r>
                <a:rPr sz="1400" dirty="0">
                  <a:solidFill>
                    <a:srgbClr val="F79646"/>
                  </a:solidFill>
                  <a:latin typeface="Verdana (Body)"/>
                  <a:cs typeface="Calibri"/>
                </a:rPr>
                <a:t>L</a:t>
              </a:r>
              <a:endParaRPr sz="1400">
                <a:solidFill>
                  <a:prstClr val="black"/>
                </a:solidFill>
                <a:latin typeface="Verdana (Body)"/>
                <a:cs typeface="Calibri"/>
              </a:endParaRPr>
            </a:p>
          </p:txBody>
        </p:sp>
        <p:sp>
          <p:nvSpPr>
            <p:cNvPr id="60" name="object 10"/>
            <p:cNvSpPr txBox="1"/>
            <p:nvPr/>
          </p:nvSpPr>
          <p:spPr>
            <a:xfrm>
              <a:off x="7086714" y="1730421"/>
              <a:ext cx="149860" cy="215444"/>
            </a:xfrm>
            <a:prstGeom prst="rect">
              <a:avLst/>
            </a:prstGeom>
          </p:spPr>
          <p:txBody>
            <a:bodyPr vert="horz" wrap="square" lIns="0" tIns="0" rIns="0" bIns="0" rtlCol="0">
              <a:spAutoFit/>
            </a:bodyPr>
            <a:lstStyle/>
            <a:p>
              <a:pPr marL="12700"/>
              <a:r>
                <a:rPr sz="1400" spc="-10" dirty="0">
                  <a:solidFill>
                    <a:srgbClr val="F79646"/>
                  </a:solidFill>
                  <a:latin typeface="Verdana (Body)"/>
                  <a:cs typeface="Calibri"/>
                </a:rPr>
                <a:t>R</a:t>
              </a:r>
              <a:endParaRPr sz="1400" dirty="0">
                <a:solidFill>
                  <a:prstClr val="black"/>
                </a:solidFill>
                <a:latin typeface="Verdana (Body)"/>
                <a:cs typeface="Calibri"/>
              </a:endParaRPr>
            </a:p>
          </p:txBody>
        </p:sp>
      </p:grpSp>
    </p:spTree>
    <p:extLst>
      <p:ext uri="{BB962C8B-B14F-4D97-AF65-F5344CB8AC3E}">
        <p14:creationId xmlns:p14="http://schemas.microsoft.com/office/powerpoint/2010/main" val="2212082086"/>
      </p:ext>
    </p:extLst>
  </p:cSld>
  <p:clrMapOvr>
    <a:masterClrMapping/>
  </p:clrMapOvr>
  <p:transition>
    <p:wipe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BST Traversal (BSTT)</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sz="1800"/>
              <a:t>BSTT() traverses a BST to search for a node with a matching item</a:t>
            </a:r>
          </a:p>
          <a:p>
            <a:pPr>
              <a:lnSpc>
                <a:spcPct val="100000"/>
              </a:lnSpc>
            </a:pPr>
            <a:r>
              <a:rPr lang="en-SG" sz="1800"/>
              <a:t>Begin with TreeTraversal template</a:t>
            </a:r>
          </a:p>
        </p:txBody>
      </p:sp>
      <p:grpSp>
        <p:nvGrpSpPr>
          <p:cNvPr id="4" name="Group 3"/>
          <p:cNvGrpSpPr/>
          <p:nvPr/>
        </p:nvGrpSpPr>
        <p:grpSpPr>
          <a:xfrm>
            <a:off x="5037896" y="148763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0" name="Content Placeholder 1"/>
          <p:cNvSpPr txBox="1">
            <a:spLocks/>
          </p:cNvSpPr>
          <p:nvPr/>
        </p:nvSpPr>
        <p:spPr>
          <a:xfrm>
            <a:off x="1097280" y="3624844"/>
            <a:ext cx="6974399" cy="25500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a:solidFill>
                  <a:prstClr val="black"/>
                </a:solidFill>
                <a:latin typeface="Courier New" panose="02070309020205020404" pitchFamily="49" charset="0"/>
                <a:cs typeface="Courier New" panose="02070309020205020404" pitchFamily="49" charset="0"/>
              </a:rPr>
              <a:t>void</a:t>
            </a:r>
            <a:r>
              <a:rPr lang="en-US" sz="1600" b="1">
                <a:solidFill>
                  <a:prstClr val="black"/>
                </a:solidFill>
                <a:latin typeface="Courier New" panose="02070309020205020404" pitchFamily="49" charset="0"/>
                <a:cs typeface="Courier New" panose="02070309020205020404" pitchFamily="49" charset="0"/>
              </a:rPr>
              <a:t> </a:t>
            </a:r>
            <a:r>
              <a:rPr lang="en-US" sz="1600">
                <a:solidFill>
                  <a:prstClr val="black"/>
                </a:solidFill>
                <a:latin typeface="Courier New" panose="02070309020205020404" pitchFamily="49" charset="0"/>
                <a:cs typeface="Courier New" panose="02070309020205020404" pitchFamily="49" charset="0"/>
              </a:rPr>
              <a:t>BSTT</a:t>
            </a:r>
            <a:r>
              <a:rPr lang="en-US" sz="1600" spc="-5">
                <a:solidFill>
                  <a:prstClr val="black"/>
                </a:solidFill>
                <a:latin typeface="Courier New" panose="02070309020205020404" pitchFamily="49" charset="0"/>
                <a:cs typeface="Courier New" panose="02070309020205020404" pitchFamily="49" charset="0"/>
              </a:rPr>
              <a:t>(BTNod</a:t>
            </a:r>
            <a:r>
              <a:rPr lang="en-US" sz="1600">
                <a:solidFill>
                  <a:prstClr val="black"/>
                </a:solidFill>
                <a:latin typeface="Courier New" panose="02070309020205020404" pitchFamily="49" charset="0"/>
                <a:cs typeface="Courier New" panose="02070309020205020404" pitchFamily="49" charset="0"/>
              </a:rPr>
              <a:t>e </a:t>
            </a:r>
            <a:r>
              <a:rPr lang="en-US" sz="1600" spc="-5">
                <a:solidFill>
                  <a:prstClr val="black"/>
                </a:solidFill>
                <a:latin typeface="Courier New" panose="02070309020205020404" pitchFamily="49" charset="0"/>
                <a:cs typeface="Courier New" panose="02070309020205020404" pitchFamily="49" charset="0"/>
              </a:rPr>
              <a:t>*cur, char c){</a:t>
            </a:r>
            <a:endParaRPr lang="en-US" sz="160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a:latin typeface="Courier New" panose="02070309020205020404" pitchFamily="49" charset="0"/>
                <a:cs typeface="Courier New" panose="02070309020205020404" pitchFamily="49" charset="0"/>
              </a:rPr>
              <a:t>    if (cur == NULL) </a:t>
            </a:r>
            <a:br>
              <a:rPr lang="en-SG" sz="1600">
                <a:latin typeface="Courier New" panose="02070309020205020404" pitchFamily="49" charset="0"/>
                <a:cs typeface="Courier New" panose="02070309020205020404" pitchFamily="49" charset="0"/>
              </a:rPr>
            </a:br>
            <a:r>
              <a:rPr lang="en-SG" sz="1600" b="1">
                <a:solidFill>
                  <a:srgbClr val="F79646"/>
                </a:solidFill>
                <a:latin typeface="Courier New" panose="02070309020205020404" pitchFamily="49" charset="0"/>
                <a:cs typeface="Courier New" panose="02070309020205020404" pitchFamily="49" charset="0"/>
              </a:rPr>
              <a:t>       </a:t>
            </a:r>
            <a:r>
              <a:rPr lang="en-SG" sz="1600">
                <a:latin typeface="Courier New" panose="02070309020205020404" pitchFamily="49" charset="0"/>
                <a:cs typeface="Courier New" panose="02070309020205020404" pitchFamily="49" charset="0"/>
              </a:rPr>
              <a:t>return;</a:t>
            </a:r>
          </a:p>
          <a:p>
            <a:pPr marL="230400" indent="0">
              <a:lnSpc>
                <a:spcPct val="100000"/>
              </a:lnSpc>
              <a:buNone/>
            </a:pPr>
            <a:endParaRPr lang="en-SG" sz="80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 Do something</a:t>
            </a:r>
          </a:p>
          <a:p>
            <a:pPr marL="230400" indent="0">
              <a:lnSpc>
                <a:spcPct val="100000"/>
              </a:lnSpc>
              <a:spcBef>
                <a:spcPts val="300"/>
              </a:spcBef>
              <a:buNone/>
            </a:pPr>
            <a:endParaRPr lang="en-SG" sz="80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BSTT(cur-&gt;left);</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BSTT(cur-&gt;right);</a:t>
            </a:r>
          </a:p>
          <a:p>
            <a:pPr marL="230400" indent="0">
              <a:lnSpc>
                <a:spcPct val="100000"/>
              </a:lnSpc>
              <a:spcBef>
                <a:spcPts val="300"/>
              </a:spcBef>
              <a:buNone/>
            </a:pPr>
            <a:r>
              <a:rPr lang="en-SG" sz="160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a:p>
        </p:txBody>
      </p:sp>
      <p:sp>
        <p:nvSpPr>
          <p:cNvPr id="51" name="Rectangle 50"/>
          <p:cNvSpPr/>
          <p:nvPr/>
        </p:nvSpPr>
        <p:spPr>
          <a:xfrm>
            <a:off x="1296802" y="3638027"/>
            <a:ext cx="3952697" cy="2456359"/>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dirty="0">
              <a:latin typeface="Courier New"/>
              <a:ea typeface="宋体" charset="0"/>
              <a:cs typeface="Courier New"/>
            </a:endParaRPr>
          </a:p>
        </p:txBody>
      </p:sp>
      <p:sp>
        <p:nvSpPr>
          <p:cNvPr id="52" name="Rectangle 51"/>
          <p:cNvSpPr/>
          <p:nvPr/>
        </p:nvSpPr>
        <p:spPr>
          <a:xfrm>
            <a:off x="5535404" y="4272474"/>
            <a:ext cx="2138542" cy="543081"/>
          </a:xfrm>
          <a:prstGeom prst="rect">
            <a:avLst/>
          </a:prstGeom>
          <a:noFill/>
          <a:ln w="19050">
            <a:solidFill>
              <a:srgbClr val="F7964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Do something with the current node’s data</a:t>
            </a:r>
          </a:p>
        </p:txBody>
      </p:sp>
      <p:sp>
        <p:nvSpPr>
          <p:cNvPr id="53" name="Rectangle 52"/>
          <p:cNvSpPr/>
          <p:nvPr/>
        </p:nvSpPr>
        <p:spPr>
          <a:xfrm>
            <a:off x="5535404" y="4942365"/>
            <a:ext cx="2138542" cy="333689"/>
          </a:xfrm>
          <a:prstGeom prst="rect">
            <a:avLst/>
          </a:prstGeom>
          <a:ln w="19050">
            <a:solidFill>
              <a:srgbClr val="9BBC59"/>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Visit the left child node</a:t>
            </a:r>
          </a:p>
        </p:txBody>
      </p:sp>
      <p:sp>
        <p:nvSpPr>
          <p:cNvPr id="54" name="Rectangle 53"/>
          <p:cNvSpPr/>
          <p:nvPr/>
        </p:nvSpPr>
        <p:spPr>
          <a:xfrm>
            <a:off x="5535404" y="5543828"/>
            <a:ext cx="2138542" cy="338425"/>
          </a:xfrm>
          <a:prstGeom prst="rect">
            <a:avLst/>
          </a:prstGeom>
          <a:ln w="19050">
            <a:solidFill>
              <a:srgbClr val="7030A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a:t>Visit the right child node</a:t>
            </a:r>
          </a:p>
        </p:txBody>
      </p:sp>
      <p:cxnSp>
        <p:nvCxnSpPr>
          <p:cNvPr id="62" name="Straight Arrow Connector 61"/>
          <p:cNvCxnSpPr>
            <a:stCxn id="52" idx="1"/>
            <a:endCxn id="64" idx="3"/>
          </p:cNvCxnSpPr>
          <p:nvPr/>
        </p:nvCxnSpPr>
        <p:spPr>
          <a:xfrm flipH="1">
            <a:off x="4084320" y="4544015"/>
            <a:ext cx="1451084" cy="378987"/>
          </a:xfrm>
          <a:prstGeom prst="straightConnector1">
            <a:avLst/>
          </a:prstGeom>
          <a:ln w="19050">
            <a:solidFill>
              <a:srgbClr val="F79646"/>
            </a:solidFill>
            <a:tailEnd type="arrow"/>
          </a:ln>
        </p:spPr>
        <p:style>
          <a:lnRef idx="2">
            <a:schemeClr val="accent6"/>
          </a:lnRef>
          <a:fillRef idx="1">
            <a:schemeClr val="lt1"/>
          </a:fillRef>
          <a:effectRef idx="0">
            <a:schemeClr val="accent6"/>
          </a:effectRef>
          <a:fontRef idx="minor">
            <a:schemeClr val="dk1"/>
          </a:fontRef>
        </p:style>
      </p:cxnSp>
      <p:cxnSp>
        <p:nvCxnSpPr>
          <p:cNvPr id="63" name="Straight Arrow Connector 62"/>
          <p:cNvCxnSpPr>
            <a:stCxn id="54" idx="1"/>
            <a:endCxn id="66" idx="3"/>
          </p:cNvCxnSpPr>
          <p:nvPr/>
        </p:nvCxnSpPr>
        <p:spPr>
          <a:xfrm flipH="1" flipV="1">
            <a:off x="4084320" y="5668436"/>
            <a:ext cx="1451084" cy="44605"/>
          </a:xfrm>
          <a:prstGeom prst="straightConnector1">
            <a:avLst/>
          </a:prstGeom>
          <a:ln w="19050">
            <a:solidFill>
              <a:srgbClr val="7030A0"/>
            </a:solidFill>
            <a:tailEnd type="arrow"/>
          </a:ln>
        </p:spPr>
        <p:style>
          <a:lnRef idx="2">
            <a:schemeClr val="accent4"/>
          </a:lnRef>
          <a:fillRef idx="1">
            <a:schemeClr val="lt1"/>
          </a:fillRef>
          <a:effectRef idx="0">
            <a:schemeClr val="accent4"/>
          </a:effectRef>
          <a:fontRef idx="minor">
            <a:schemeClr val="dk1"/>
          </a:fontRef>
        </p:style>
      </p:cxnSp>
      <p:sp>
        <p:nvSpPr>
          <p:cNvPr id="64" name="Rectangle 63"/>
          <p:cNvSpPr/>
          <p:nvPr/>
        </p:nvSpPr>
        <p:spPr>
          <a:xfrm>
            <a:off x="1805940" y="4782048"/>
            <a:ext cx="2278380" cy="281907"/>
          </a:xfrm>
          <a:prstGeom prst="rect">
            <a:avLst/>
          </a:prstGeom>
          <a:noFill/>
          <a:ln w="19050">
            <a:solidFill>
              <a:srgbClr val="F7964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5" name="Rectangle 64"/>
          <p:cNvSpPr/>
          <p:nvPr/>
        </p:nvSpPr>
        <p:spPr>
          <a:xfrm>
            <a:off x="1805940" y="5263137"/>
            <a:ext cx="2278380" cy="231937"/>
          </a:xfrm>
          <a:prstGeom prst="rect">
            <a:avLst/>
          </a:prstGeom>
          <a:noFill/>
          <a:ln w="19050">
            <a:solidFill>
              <a:srgbClr val="9BBC5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3"/>
              </a:solidFill>
            </a:endParaRPr>
          </a:p>
        </p:txBody>
      </p:sp>
      <p:sp>
        <p:nvSpPr>
          <p:cNvPr id="66" name="Rectangle 65"/>
          <p:cNvSpPr/>
          <p:nvPr/>
        </p:nvSpPr>
        <p:spPr>
          <a:xfrm>
            <a:off x="1805939" y="5550472"/>
            <a:ext cx="2278381" cy="235928"/>
          </a:xfrm>
          <a:prstGeom prst="rect">
            <a:avLst/>
          </a:prstGeom>
          <a:noFill/>
          <a:ln w="1905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7" name="Straight Arrow Connector 66"/>
          <p:cNvCxnSpPr>
            <a:stCxn id="53" idx="1"/>
            <a:endCxn id="65" idx="3"/>
          </p:cNvCxnSpPr>
          <p:nvPr/>
        </p:nvCxnSpPr>
        <p:spPr>
          <a:xfrm flipH="1">
            <a:off x="4084320" y="5109210"/>
            <a:ext cx="1451084" cy="269896"/>
          </a:xfrm>
          <a:prstGeom prst="straightConnector1">
            <a:avLst/>
          </a:prstGeom>
          <a:ln w="19050">
            <a:solidFill>
              <a:srgbClr val="9BBC59"/>
            </a:solidFill>
            <a:tailEnd type="arrow"/>
          </a:ln>
        </p:spPr>
        <p:style>
          <a:lnRef idx="2">
            <a:schemeClr val="accent3"/>
          </a:lnRef>
          <a:fillRef idx="1">
            <a:schemeClr val="lt1"/>
          </a:fillRef>
          <a:effectRef idx="0">
            <a:schemeClr val="accent3"/>
          </a:effectRef>
          <a:fontRef idx="minor">
            <a:schemeClr val="dk1"/>
          </a:fontRef>
        </p:style>
      </p:cxnSp>
    </p:spTree>
    <p:extLst>
      <p:ext uri="{BB962C8B-B14F-4D97-AF65-F5344CB8AC3E}">
        <p14:creationId xmlns:p14="http://schemas.microsoft.com/office/powerpoint/2010/main" val="3411464339"/>
      </p:ext>
    </p:extLst>
  </p:cSld>
  <p:clrMapOvr>
    <a:masterClrMapping/>
  </p:clrMapOvr>
  <p:transition>
    <p:wipe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296802" y="3464411"/>
            <a:ext cx="6047644" cy="2631490"/>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000" dirty="0">
              <a:latin typeface="Courier New"/>
              <a:ea typeface="宋体" charset="0"/>
              <a:cs typeface="Courier New"/>
            </a:endParaRPr>
          </a:p>
        </p:txBody>
      </p:sp>
      <p:sp>
        <p:nvSpPr>
          <p:cNvPr id="61" name="圆角矩形 134"/>
          <p:cNvSpPr/>
          <p:nvPr/>
        </p:nvSpPr>
        <p:spPr>
          <a:xfrm>
            <a:off x="5308452" y="3455294"/>
            <a:ext cx="1254053" cy="144028"/>
          </a:xfrm>
          <a:prstGeom prst="round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Content Placeholder 1"/>
          <p:cNvSpPr txBox="1">
            <a:spLocks/>
          </p:cNvSpPr>
          <p:nvPr/>
        </p:nvSpPr>
        <p:spPr>
          <a:xfrm>
            <a:off x="1097280" y="3462794"/>
            <a:ext cx="6974399" cy="25500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a:solidFill>
                  <a:prstClr val="black"/>
                </a:solidFill>
                <a:latin typeface="Courier New" panose="02070309020205020404" pitchFamily="49" charset="0"/>
                <a:cs typeface="Courier New" panose="02070309020205020404" pitchFamily="49" charset="0"/>
              </a:rPr>
              <a:t>void</a:t>
            </a:r>
            <a:r>
              <a:rPr lang="en-US" sz="1600" b="1">
                <a:solidFill>
                  <a:prstClr val="black"/>
                </a:solidFill>
                <a:latin typeface="Courier New" panose="02070309020205020404" pitchFamily="49" charset="0"/>
                <a:cs typeface="Courier New" panose="02070309020205020404" pitchFamily="49" charset="0"/>
              </a:rPr>
              <a:t> </a:t>
            </a:r>
            <a:r>
              <a:rPr lang="en-US" sz="1600">
                <a:solidFill>
                  <a:prstClr val="black"/>
                </a:solidFill>
                <a:latin typeface="Courier New" panose="02070309020205020404" pitchFamily="49" charset="0"/>
                <a:cs typeface="Courier New" panose="02070309020205020404" pitchFamily="49" charset="0"/>
              </a:rPr>
              <a:t>BSTT</a:t>
            </a:r>
            <a:r>
              <a:rPr lang="en-US" sz="1600" spc="-5">
                <a:solidFill>
                  <a:prstClr val="black"/>
                </a:solidFill>
                <a:latin typeface="Courier New" panose="02070309020205020404" pitchFamily="49" charset="0"/>
                <a:cs typeface="Courier New" panose="02070309020205020404" pitchFamily="49" charset="0"/>
              </a:rPr>
              <a:t>(BTNod</a:t>
            </a:r>
            <a:r>
              <a:rPr lang="en-US" sz="1600">
                <a:solidFill>
                  <a:prstClr val="black"/>
                </a:solidFill>
                <a:latin typeface="Courier New" panose="02070309020205020404" pitchFamily="49" charset="0"/>
                <a:cs typeface="Courier New" panose="02070309020205020404" pitchFamily="49" charset="0"/>
              </a:rPr>
              <a:t>e </a:t>
            </a:r>
            <a:r>
              <a:rPr lang="en-US" sz="1600" spc="-5">
                <a:solidFill>
                  <a:prstClr val="black"/>
                </a:solidFill>
                <a:latin typeface="Courier New" panose="02070309020205020404" pitchFamily="49" charset="0"/>
                <a:cs typeface="Courier New" panose="02070309020205020404" pitchFamily="49" charset="0"/>
              </a:rPr>
              <a:t>*cur, char c){</a:t>
            </a:r>
            <a:endParaRPr lang="en-US" sz="160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a:latin typeface="Courier New" panose="02070309020205020404" pitchFamily="49" charset="0"/>
                <a:cs typeface="Courier New" panose="02070309020205020404" pitchFamily="49" charset="0"/>
              </a:rPr>
              <a:t>    if (cur == NULL) return;</a:t>
            </a:r>
            <a:endParaRPr lang="en-SG" sz="80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if (c==cur-&gt;item)</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 </a:t>
            </a:r>
            <a:r>
              <a:rPr lang="en-SG" sz="1600" b="1">
                <a:solidFill>
                  <a:srgbClr val="F79646"/>
                </a:solidFill>
                <a:latin typeface="Courier New" panose="02070309020205020404" pitchFamily="49" charset="0"/>
                <a:cs typeface="Courier New" panose="02070309020205020404" pitchFamily="49" charset="0"/>
              </a:rPr>
              <a:t>printf(“found!\n”);</a:t>
            </a:r>
            <a:r>
              <a:rPr lang="en-SG" sz="1600">
                <a:latin typeface="Courier New" panose="02070309020205020404" pitchFamily="49" charset="0"/>
                <a:cs typeface="Courier New" panose="02070309020205020404" pitchFamily="49" charset="0"/>
              </a:rPr>
              <a:t> return;}</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a:t>
            </a:r>
            <a:r>
              <a:rPr lang="en-SG" sz="1600" b="1">
                <a:solidFill>
                  <a:srgbClr val="F79646"/>
                </a:solidFill>
                <a:latin typeface="Courier New" panose="02070309020205020404" pitchFamily="49" charset="0"/>
                <a:cs typeface="Courier New" panose="02070309020205020404" pitchFamily="49" charset="0"/>
              </a:rPr>
              <a:t>if (c &lt; cur-&gt;item) </a:t>
            </a:r>
          </a:p>
          <a:p>
            <a:pPr marL="230400" indent="0">
              <a:lnSpc>
                <a:spcPct val="100000"/>
              </a:lnSpc>
              <a:spcBef>
                <a:spcPts val="300"/>
              </a:spcBef>
              <a:buNone/>
            </a:pPr>
            <a:r>
              <a:rPr lang="en-SG" sz="1600" b="1">
                <a:solidFill>
                  <a:srgbClr val="F79646"/>
                </a:solidFill>
                <a:latin typeface="Courier New" panose="02070309020205020404" pitchFamily="49" charset="0"/>
                <a:cs typeface="Courier New" panose="02070309020205020404" pitchFamily="49" charset="0"/>
              </a:rPr>
              <a:t>       BSTT(cur-&gt;left,c);</a:t>
            </a:r>
          </a:p>
          <a:p>
            <a:pPr marL="230400" indent="0">
              <a:lnSpc>
                <a:spcPct val="100000"/>
              </a:lnSpc>
              <a:spcBef>
                <a:spcPts val="300"/>
              </a:spcBef>
              <a:buNone/>
            </a:pPr>
            <a:r>
              <a:rPr lang="en-SG" sz="1600" b="1">
                <a:solidFill>
                  <a:srgbClr val="F79646"/>
                </a:solidFill>
                <a:latin typeface="Courier New" panose="02070309020205020404" pitchFamily="49" charset="0"/>
                <a:cs typeface="Courier New" panose="02070309020205020404" pitchFamily="49" charset="0"/>
              </a:rPr>
              <a:t>    else</a:t>
            </a:r>
          </a:p>
          <a:p>
            <a:pPr marL="230400" indent="0">
              <a:lnSpc>
                <a:spcPct val="100000"/>
              </a:lnSpc>
              <a:spcBef>
                <a:spcPts val="300"/>
              </a:spcBef>
              <a:buNone/>
            </a:pPr>
            <a:r>
              <a:rPr lang="en-SG" sz="1600" b="1">
                <a:solidFill>
                  <a:srgbClr val="F79646"/>
                </a:solidFill>
                <a:latin typeface="Courier New" panose="02070309020205020404" pitchFamily="49" charset="0"/>
                <a:cs typeface="Courier New" panose="02070309020205020404" pitchFamily="49" charset="0"/>
              </a:rPr>
              <a:t>       BSTT(cur-&gt;right,c);</a:t>
            </a:r>
          </a:p>
          <a:p>
            <a:pPr marL="230400" indent="0">
              <a:lnSpc>
                <a:spcPct val="100000"/>
              </a:lnSpc>
              <a:spcBef>
                <a:spcPts val="300"/>
              </a:spcBef>
              <a:buNone/>
            </a:pPr>
            <a:r>
              <a:rPr lang="en-SG" sz="160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a:p>
        </p:txBody>
      </p:sp>
      <p:sp>
        <p:nvSpPr>
          <p:cNvPr id="2" name="Title 1"/>
          <p:cNvSpPr>
            <a:spLocks noGrp="1"/>
          </p:cNvSpPr>
          <p:nvPr>
            <p:ph type="title"/>
          </p:nvPr>
        </p:nvSpPr>
        <p:spPr/>
        <p:txBody>
          <a:bodyPr/>
          <a:lstStyle/>
          <a:p>
            <a:r>
              <a:rPr lang="en-SG"/>
              <a:t>BST Traversal (BSTT)</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sz="1800"/>
              <a:t>Now, at each node, we need to determine which subtree to keep visiting (and which subtree to ignore)</a:t>
            </a:r>
          </a:p>
        </p:txBody>
      </p:sp>
      <p:grpSp>
        <p:nvGrpSpPr>
          <p:cNvPr id="4" name="Group 3"/>
          <p:cNvGrpSpPr/>
          <p:nvPr/>
        </p:nvGrpSpPr>
        <p:grpSpPr>
          <a:xfrm>
            <a:off x="5037896" y="148763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2" name="Rectangle 51"/>
          <p:cNvSpPr/>
          <p:nvPr/>
        </p:nvSpPr>
        <p:spPr>
          <a:xfrm>
            <a:off x="5940522" y="4272474"/>
            <a:ext cx="2138542" cy="543081"/>
          </a:xfrm>
          <a:prstGeom prst="rect">
            <a:avLst/>
          </a:prstGeom>
          <a:solidFill>
            <a:srgbClr val="FDFDFD"/>
          </a:solidFill>
          <a:ln w="19050">
            <a:solidFill>
              <a:srgbClr val="F7964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Do something with the current node’s data</a:t>
            </a:r>
          </a:p>
        </p:txBody>
      </p:sp>
      <p:sp>
        <p:nvSpPr>
          <p:cNvPr id="53" name="Rectangle 52"/>
          <p:cNvSpPr/>
          <p:nvPr/>
        </p:nvSpPr>
        <p:spPr>
          <a:xfrm>
            <a:off x="5940522" y="4942365"/>
            <a:ext cx="2138542" cy="333689"/>
          </a:xfrm>
          <a:prstGeom prst="rect">
            <a:avLst/>
          </a:prstGeom>
          <a:solidFill>
            <a:srgbClr val="FDFDFD"/>
          </a:solidFill>
          <a:ln w="19050">
            <a:solidFill>
              <a:srgbClr val="9BBC59"/>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Visit the left child node</a:t>
            </a:r>
          </a:p>
        </p:txBody>
      </p:sp>
      <p:sp>
        <p:nvSpPr>
          <p:cNvPr id="54" name="Rectangle 53"/>
          <p:cNvSpPr/>
          <p:nvPr/>
        </p:nvSpPr>
        <p:spPr>
          <a:xfrm>
            <a:off x="5940522" y="5543828"/>
            <a:ext cx="2138542" cy="338425"/>
          </a:xfrm>
          <a:prstGeom prst="rect">
            <a:avLst/>
          </a:prstGeom>
          <a:solidFill>
            <a:srgbClr val="FDFDFD"/>
          </a:solidFill>
          <a:ln w="19050">
            <a:solidFill>
              <a:srgbClr val="7030A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a:t>Visit the right child node</a:t>
            </a:r>
          </a:p>
        </p:txBody>
      </p:sp>
      <p:cxnSp>
        <p:nvCxnSpPr>
          <p:cNvPr id="62" name="Straight Arrow Connector 61"/>
          <p:cNvCxnSpPr>
            <a:stCxn id="52" idx="1"/>
            <a:endCxn id="64" idx="3"/>
          </p:cNvCxnSpPr>
          <p:nvPr/>
        </p:nvCxnSpPr>
        <p:spPr>
          <a:xfrm flipH="1" flipV="1">
            <a:off x="5625299" y="4428420"/>
            <a:ext cx="315223" cy="115595"/>
          </a:xfrm>
          <a:prstGeom prst="straightConnector1">
            <a:avLst/>
          </a:prstGeom>
          <a:ln w="19050">
            <a:solidFill>
              <a:srgbClr val="F79646"/>
            </a:solidFill>
            <a:tailEnd type="arrow"/>
          </a:ln>
        </p:spPr>
        <p:style>
          <a:lnRef idx="2">
            <a:schemeClr val="accent6"/>
          </a:lnRef>
          <a:fillRef idx="1">
            <a:schemeClr val="lt1"/>
          </a:fillRef>
          <a:effectRef idx="0">
            <a:schemeClr val="accent6"/>
          </a:effectRef>
          <a:fontRef idx="minor">
            <a:schemeClr val="dk1"/>
          </a:fontRef>
        </p:style>
      </p:cxnSp>
      <p:cxnSp>
        <p:nvCxnSpPr>
          <p:cNvPr id="63" name="Straight Arrow Connector 62"/>
          <p:cNvCxnSpPr>
            <a:stCxn id="54" idx="1"/>
          </p:cNvCxnSpPr>
          <p:nvPr/>
        </p:nvCxnSpPr>
        <p:spPr>
          <a:xfrm flipH="1" flipV="1">
            <a:off x="4641448" y="5702724"/>
            <a:ext cx="1299074" cy="10317"/>
          </a:xfrm>
          <a:prstGeom prst="straightConnector1">
            <a:avLst/>
          </a:prstGeom>
          <a:ln w="19050">
            <a:solidFill>
              <a:srgbClr val="7030A0"/>
            </a:solidFill>
            <a:tailEnd type="arrow"/>
          </a:ln>
        </p:spPr>
        <p:style>
          <a:lnRef idx="2">
            <a:schemeClr val="accent4"/>
          </a:lnRef>
          <a:fillRef idx="1">
            <a:schemeClr val="lt1"/>
          </a:fillRef>
          <a:effectRef idx="0">
            <a:schemeClr val="accent4"/>
          </a:effectRef>
          <a:fontRef idx="minor">
            <a:schemeClr val="dk1"/>
          </a:fontRef>
        </p:style>
      </p:cxnSp>
      <p:sp>
        <p:nvSpPr>
          <p:cNvPr id="64" name="Rectangle 63"/>
          <p:cNvSpPr/>
          <p:nvPr/>
        </p:nvSpPr>
        <p:spPr>
          <a:xfrm>
            <a:off x="1851951" y="4143738"/>
            <a:ext cx="3773348" cy="569364"/>
          </a:xfrm>
          <a:prstGeom prst="rect">
            <a:avLst/>
          </a:prstGeom>
          <a:noFill/>
          <a:ln w="19050">
            <a:solidFill>
              <a:srgbClr val="F7964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7" name="Straight Arrow Connector 66"/>
          <p:cNvCxnSpPr>
            <a:stCxn id="53" idx="1"/>
          </p:cNvCxnSpPr>
          <p:nvPr/>
        </p:nvCxnSpPr>
        <p:spPr>
          <a:xfrm flipH="1">
            <a:off x="4489438" y="5109210"/>
            <a:ext cx="1451084" cy="29949"/>
          </a:xfrm>
          <a:prstGeom prst="straightConnector1">
            <a:avLst/>
          </a:prstGeom>
          <a:ln w="19050">
            <a:solidFill>
              <a:srgbClr val="9BBC59"/>
            </a:solidFill>
            <a:tailEnd type="arrow"/>
          </a:ln>
        </p:spPr>
        <p:style>
          <a:lnRef idx="2">
            <a:schemeClr val="accent3"/>
          </a:lnRef>
          <a:fillRef idx="1">
            <a:schemeClr val="lt1"/>
          </a:fillRef>
          <a:effectRef idx="0">
            <a:schemeClr val="accent3"/>
          </a:effectRef>
          <a:fontRef idx="minor">
            <a:schemeClr val="dk1"/>
          </a:fontRef>
        </p:style>
      </p:cxnSp>
    </p:spTree>
    <p:extLst>
      <p:ext uri="{BB962C8B-B14F-4D97-AF65-F5344CB8AC3E}">
        <p14:creationId xmlns:p14="http://schemas.microsoft.com/office/powerpoint/2010/main" val="3832413861"/>
      </p:ext>
    </p:extLst>
  </p:cSld>
  <p:clrMapOvr>
    <a:masterClrMapping/>
  </p:clrMapOvr>
  <p:transition>
    <p:wipe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296802" y="3464411"/>
            <a:ext cx="6047644" cy="2631490"/>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000" dirty="0">
              <a:latin typeface="Courier New"/>
              <a:ea typeface="宋体" charset="0"/>
              <a:cs typeface="Courier New"/>
            </a:endParaRPr>
          </a:p>
        </p:txBody>
      </p:sp>
      <p:sp>
        <p:nvSpPr>
          <p:cNvPr id="61" name="圆角矩形 134"/>
          <p:cNvSpPr/>
          <p:nvPr/>
        </p:nvSpPr>
        <p:spPr>
          <a:xfrm>
            <a:off x="5308452" y="3455294"/>
            <a:ext cx="1254053" cy="144028"/>
          </a:xfrm>
          <a:prstGeom prst="round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Content Placeholder 1"/>
          <p:cNvSpPr txBox="1">
            <a:spLocks/>
          </p:cNvSpPr>
          <p:nvPr/>
        </p:nvSpPr>
        <p:spPr>
          <a:xfrm>
            <a:off x="1097280" y="3462794"/>
            <a:ext cx="6974399" cy="25500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a:solidFill>
                  <a:prstClr val="black"/>
                </a:solidFill>
                <a:latin typeface="Courier New" panose="02070309020205020404" pitchFamily="49" charset="0"/>
                <a:cs typeface="Courier New" panose="02070309020205020404" pitchFamily="49" charset="0"/>
              </a:rPr>
              <a:t>void</a:t>
            </a:r>
            <a:r>
              <a:rPr lang="en-US" sz="1600" b="1">
                <a:solidFill>
                  <a:prstClr val="black"/>
                </a:solidFill>
                <a:latin typeface="Courier New" panose="02070309020205020404" pitchFamily="49" charset="0"/>
                <a:cs typeface="Courier New" panose="02070309020205020404" pitchFamily="49" charset="0"/>
              </a:rPr>
              <a:t> </a:t>
            </a:r>
            <a:r>
              <a:rPr lang="en-US" sz="1600">
                <a:solidFill>
                  <a:prstClr val="black"/>
                </a:solidFill>
                <a:latin typeface="Courier New" panose="02070309020205020404" pitchFamily="49" charset="0"/>
                <a:cs typeface="Courier New" panose="02070309020205020404" pitchFamily="49" charset="0"/>
              </a:rPr>
              <a:t>BSTT</a:t>
            </a:r>
            <a:r>
              <a:rPr lang="en-US" sz="1600" spc="-5">
                <a:solidFill>
                  <a:prstClr val="black"/>
                </a:solidFill>
                <a:latin typeface="Courier New" panose="02070309020205020404" pitchFamily="49" charset="0"/>
                <a:cs typeface="Courier New" panose="02070309020205020404" pitchFamily="49" charset="0"/>
              </a:rPr>
              <a:t>(BTNod</a:t>
            </a:r>
            <a:r>
              <a:rPr lang="en-US" sz="1600">
                <a:solidFill>
                  <a:prstClr val="black"/>
                </a:solidFill>
                <a:latin typeface="Courier New" panose="02070309020205020404" pitchFamily="49" charset="0"/>
                <a:cs typeface="Courier New" panose="02070309020205020404" pitchFamily="49" charset="0"/>
              </a:rPr>
              <a:t>e </a:t>
            </a:r>
            <a:r>
              <a:rPr lang="en-US" sz="1600" spc="-5">
                <a:solidFill>
                  <a:prstClr val="black"/>
                </a:solidFill>
                <a:latin typeface="Courier New" panose="02070309020205020404" pitchFamily="49" charset="0"/>
                <a:cs typeface="Courier New" panose="02070309020205020404" pitchFamily="49" charset="0"/>
              </a:rPr>
              <a:t>*cur, char c){</a:t>
            </a:r>
            <a:endParaRPr lang="en-US" sz="160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a:latin typeface="Courier New" panose="02070309020205020404" pitchFamily="49" charset="0"/>
                <a:cs typeface="Courier New" panose="02070309020205020404" pitchFamily="49" charset="0"/>
              </a:rPr>
              <a:t>    if (cur == NULL) return;</a:t>
            </a:r>
            <a:endParaRPr lang="en-SG" sz="80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if (c==cur-&gt;item)</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 printf(“found!\n”); return;}</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if (c &lt; cur-&gt;item) </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BSTT(cur-&gt;left,c);</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else</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BSTT(cur-&gt;right,c);</a:t>
            </a:r>
          </a:p>
          <a:p>
            <a:pPr marL="230400" indent="0">
              <a:lnSpc>
                <a:spcPct val="100000"/>
              </a:lnSpc>
              <a:spcBef>
                <a:spcPts val="300"/>
              </a:spcBef>
              <a:buNone/>
            </a:pPr>
            <a:r>
              <a:rPr lang="en-SG" sz="160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a:p>
        </p:txBody>
      </p:sp>
      <p:sp>
        <p:nvSpPr>
          <p:cNvPr id="2" name="Title 1"/>
          <p:cNvSpPr>
            <a:spLocks noGrp="1"/>
          </p:cNvSpPr>
          <p:nvPr>
            <p:ph type="title"/>
          </p:nvPr>
        </p:nvSpPr>
        <p:spPr/>
        <p:txBody>
          <a:bodyPr/>
          <a:lstStyle/>
          <a:p>
            <a:r>
              <a:rPr lang="en-SG"/>
              <a:t>BST Traversal (BSTT)</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marR="5080" indent="-230400">
              <a:lnSpc>
                <a:spcPct val="150000"/>
              </a:lnSpc>
              <a:tabLst>
                <a:tab pos="355600" algn="l"/>
              </a:tabLst>
            </a:pPr>
            <a:r>
              <a:rPr lang="en-SG" sz="1800" spc="-15">
                <a:latin typeface="Verdana (Body)"/>
                <a:cs typeface="Calibri"/>
              </a:rPr>
              <a:t>Check the traversal pattern for </a:t>
            </a:r>
            <a:br>
              <a:rPr lang="en-SG" sz="1800" spc="-15">
                <a:latin typeface="Verdana (Body)"/>
                <a:cs typeface="Calibri"/>
              </a:rPr>
            </a:br>
            <a:r>
              <a:rPr lang="en-SG" sz="1800" b="1" spc="-15">
                <a:latin typeface="Verdana (Body)"/>
                <a:cs typeface="Calibri"/>
              </a:rPr>
              <a:t>BSTT(root, ‘B’)</a:t>
            </a:r>
            <a:endParaRPr lang="en-SG" sz="1800" b="1" spc="-15" dirty="0">
              <a:latin typeface="Verdana (Body)"/>
              <a:cs typeface="Calibri"/>
            </a:endParaRPr>
          </a:p>
        </p:txBody>
      </p:sp>
      <p:grpSp>
        <p:nvGrpSpPr>
          <p:cNvPr id="4" name="Group 3"/>
          <p:cNvGrpSpPr/>
          <p:nvPr/>
        </p:nvGrpSpPr>
        <p:grpSpPr>
          <a:xfrm>
            <a:off x="5037896" y="148763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5" name="文本框 148"/>
          <p:cNvSpPr txBox="1"/>
          <p:nvPr/>
        </p:nvSpPr>
        <p:spPr>
          <a:xfrm>
            <a:off x="5612936" y="1590539"/>
            <a:ext cx="878377" cy="307777"/>
          </a:xfrm>
          <a:prstGeom prst="rect">
            <a:avLst/>
          </a:prstGeom>
          <a:noFill/>
        </p:spPr>
        <p:txBody>
          <a:bodyPr wrap="square" rtlCol="0">
            <a:spAutoFit/>
          </a:bodyPr>
          <a:lstStyle/>
          <a:p>
            <a:r>
              <a:rPr lang="en-US" altLang="zh-CN" sz="1400" dirty="0">
                <a:solidFill>
                  <a:srgbClr val="C00000"/>
                </a:solidFill>
                <a:latin typeface="Calibri (Body)"/>
              </a:rPr>
              <a:t>‘B’ &lt; ‘H’</a:t>
            </a:r>
            <a:endParaRPr lang="zh-CN" altLang="en-US" sz="1400" dirty="0">
              <a:solidFill>
                <a:srgbClr val="C00000"/>
              </a:solidFill>
              <a:latin typeface="Calibri (Body)"/>
            </a:endParaRPr>
          </a:p>
        </p:txBody>
      </p:sp>
      <p:sp>
        <p:nvSpPr>
          <p:cNvPr id="56" name="文本框 149"/>
          <p:cNvSpPr txBox="1"/>
          <p:nvPr/>
        </p:nvSpPr>
        <p:spPr>
          <a:xfrm>
            <a:off x="4997848" y="2204981"/>
            <a:ext cx="878377" cy="307777"/>
          </a:xfrm>
          <a:prstGeom prst="rect">
            <a:avLst/>
          </a:prstGeom>
          <a:noFill/>
        </p:spPr>
        <p:txBody>
          <a:bodyPr wrap="square" rtlCol="0">
            <a:spAutoFit/>
          </a:bodyPr>
          <a:lstStyle/>
          <a:p>
            <a:r>
              <a:rPr lang="en-US" altLang="zh-CN" sz="1400" dirty="0">
                <a:solidFill>
                  <a:srgbClr val="C00000"/>
                </a:solidFill>
                <a:latin typeface="Calibri (Body)"/>
              </a:rPr>
              <a:t>‘B’ &lt; ‘E’</a:t>
            </a:r>
            <a:endParaRPr lang="zh-CN" altLang="en-US" sz="1400" dirty="0">
              <a:solidFill>
                <a:srgbClr val="C00000"/>
              </a:solidFill>
              <a:latin typeface="Calibri (Body)"/>
            </a:endParaRPr>
          </a:p>
        </p:txBody>
      </p:sp>
    </p:spTree>
    <p:extLst>
      <p:ext uri="{BB962C8B-B14F-4D97-AF65-F5344CB8AC3E}">
        <p14:creationId xmlns:p14="http://schemas.microsoft.com/office/powerpoint/2010/main" val="1835453644"/>
      </p:ext>
    </p:extLst>
  </p:cSld>
  <p:clrMapOvr>
    <a:masterClrMapping/>
  </p:clrMapOvr>
  <p:transition>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89660" y="1470689"/>
            <a:ext cx="1994916" cy="35928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title"/>
          </p:nvPr>
        </p:nvSpPr>
        <p:spPr/>
        <p:txBody>
          <a:bodyPr/>
          <a:lstStyle/>
          <a:p>
            <a:r>
              <a:rPr lang="en-SG"/>
              <a:t>OUTLINE</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b="1"/>
              <a:t>Item Search</a:t>
            </a:r>
          </a:p>
          <a:p>
            <a:pPr>
              <a:lnSpc>
                <a:spcPct val="150000"/>
              </a:lnSpc>
            </a:pPr>
            <a:r>
              <a:rPr lang="en-SG" sz="1800"/>
              <a:t>Binary Search Trees (BST)</a:t>
            </a:r>
          </a:p>
          <a:p>
            <a:pPr>
              <a:lnSpc>
                <a:spcPct val="150000"/>
              </a:lnSpc>
            </a:pPr>
            <a:r>
              <a:rPr lang="en-SG" sz="1800"/>
              <a:t>BST Operations:</a:t>
            </a:r>
          </a:p>
          <a:p>
            <a:pPr lvl="1">
              <a:lnSpc>
                <a:spcPct val="150000"/>
              </a:lnSpc>
              <a:buFont typeface="Verdana" panose="020B0604030504040204" pitchFamily="34" charset="0"/>
              <a:buChar char="-"/>
            </a:pPr>
            <a:r>
              <a:rPr lang="en-SG" sz="1600"/>
              <a:t>Traversal</a:t>
            </a:r>
          </a:p>
          <a:p>
            <a:pPr lvl="1">
              <a:lnSpc>
                <a:spcPct val="150000"/>
              </a:lnSpc>
              <a:buFont typeface="Verdana" panose="020B0604030504040204" pitchFamily="34" charset="0"/>
              <a:buChar char="-"/>
            </a:pPr>
            <a:r>
              <a:rPr lang="en-SG" sz="1600"/>
              <a:t>Inserting a node</a:t>
            </a:r>
          </a:p>
          <a:p>
            <a:pPr lvl="1">
              <a:lnSpc>
                <a:spcPct val="150000"/>
              </a:lnSpc>
              <a:buFont typeface="Verdana" panose="020B0604030504040204" pitchFamily="34" charset="0"/>
              <a:buChar char="-"/>
            </a:pPr>
            <a:r>
              <a:rPr lang="en-SG" sz="1600"/>
              <a:t>Removing a node</a:t>
            </a:r>
          </a:p>
        </p:txBody>
      </p:sp>
      <p:grpSp>
        <p:nvGrpSpPr>
          <p:cNvPr id="83" name="Group 82"/>
          <p:cNvGrpSpPr/>
          <p:nvPr/>
        </p:nvGrpSpPr>
        <p:grpSpPr>
          <a:xfrm>
            <a:off x="4915976" y="1967697"/>
            <a:ext cx="2880375" cy="2507015"/>
            <a:chOff x="4905146" y="2397660"/>
            <a:chExt cx="3476854" cy="3026178"/>
          </a:xfrm>
        </p:grpSpPr>
        <p:sp>
          <p:nvSpPr>
            <p:cNvPr id="4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4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4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4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4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5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5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5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5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5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6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6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6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6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6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7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71" name="直接箭头连接符 31"/>
            <p:cNvCxnSpPr>
              <a:stCxn id="45" idx="5"/>
              <a:endCxn id="5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2" name="直接箭头连接符 32"/>
            <p:cNvCxnSpPr>
              <a:stCxn id="45" idx="3"/>
              <a:endCxn id="4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3" name="直接箭头连接符 33"/>
            <p:cNvCxnSpPr>
              <a:stCxn id="47" idx="4"/>
              <a:endCxn id="4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4" name="直接箭头连接符 34"/>
            <p:cNvCxnSpPr>
              <a:stCxn id="53" idx="3"/>
              <a:endCxn id="5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5" name="直接箭头连接符 35"/>
            <p:cNvCxnSpPr>
              <a:stCxn id="47" idx="4"/>
              <a:endCxn id="5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6" name="直接箭头连接符 36"/>
            <p:cNvCxnSpPr>
              <a:stCxn id="53" idx="5"/>
              <a:endCxn id="5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7" name="直接箭头连接符 37"/>
            <p:cNvCxnSpPr>
              <a:stCxn id="49" idx="4"/>
              <a:endCxn id="6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8" name="直接箭头连接符 38"/>
            <p:cNvCxnSpPr>
              <a:stCxn id="49" idx="4"/>
              <a:endCxn id="6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9" name="直接箭头连接符 39"/>
            <p:cNvCxnSpPr>
              <a:stCxn id="55" idx="4"/>
              <a:endCxn id="6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0" name="直接箭头连接符 40"/>
            <p:cNvCxnSpPr>
              <a:stCxn id="51" idx="4"/>
              <a:endCxn id="5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1" name="直接箭头连接符 41"/>
            <p:cNvCxnSpPr>
              <a:stCxn id="55" idx="4"/>
              <a:endCxn id="6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2" name="直接箭头连接符 42"/>
            <p:cNvCxnSpPr>
              <a:stCxn id="65" idx="4"/>
              <a:endCxn id="6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3986487782"/>
      </p:ext>
    </p:extLst>
  </p:cSld>
  <p:clrMapOvr>
    <a:masterClrMapping/>
  </p:clrMapOvr>
  <p:transition>
    <p:wipe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296802" y="3464411"/>
            <a:ext cx="6047644" cy="2631490"/>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000" dirty="0">
              <a:latin typeface="Courier New"/>
              <a:ea typeface="宋体" charset="0"/>
              <a:cs typeface="Courier New"/>
            </a:endParaRPr>
          </a:p>
        </p:txBody>
      </p:sp>
      <p:sp>
        <p:nvSpPr>
          <p:cNvPr id="61" name="圆角矩形 134"/>
          <p:cNvSpPr/>
          <p:nvPr/>
        </p:nvSpPr>
        <p:spPr>
          <a:xfrm>
            <a:off x="5308452" y="3455294"/>
            <a:ext cx="1254053" cy="144028"/>
          </a:xfrm>
          <a:prstGeom prst="round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Content Placeholder 1"/>
          <p:cNvSpPr txBox="1">
            <a:spLocks/>
          </p:cNvSpPr>
          <p:nvPr/>
        </p:nvSpPr>
        <p:spPr>
          <a:xfrm>
            <a:off x="1097280" y="3462794"/>
            <a:ext cx="6974399" cy="25500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a:solidFill>
                  <a:prstClr val="black"/>
                </a:solidFill>
                <a:latin typeface="Courier New" panose="02070309020205020404" pitchFamily="49" charset="0"/>
                <a:cs typeface="Courier New" panose="02070309020205020404" pitchFamily="49" charset="0"/>
              </a:rPr>
              <a:t>void</a:t>
            </a:r>
            <a:r>
              <a:rPr lang="en-US" sz="1600" b="1">
                <a:solidFill>
                  <a:prstClr val="black"/>
                </a:solidFill>
                <a:latin typeface="Courier New" panose="02070309020205020404" pitchFamily="49" charset="0"/>
                <a:cs typeface="Courier New" panose="02070309020205020404" pitchFamily="49" charset="0"/>
              </a:rPr>
              <a:t> </a:t>
            </a:r>
            <a:r>
              <a:rPr lang="en-US" sz="1600">
                <a:solidFill>
                  <a:prstClr val="black"/>
                </a:solidFill>
                <a:latin typeface="Courier New" panose="02070309020205020404" pitchFamily="49" charset="0"/>
                <a:cs typeface="Courier New" panose="02070309020205020404" pitchFamily="49" charset="0"/>
              </a:rPr>
              <a:t>BSTT</a:t>
            </a:r>
            <a:r>
              <a:rPr lang="en-US" sz="1600" spc="-5">
                <a:solidFill>
                  <a:prstClr val="black"/>
                </a:solidFill>
                <a:latin typeface="Courier New" panose="02070309020205020404" pitchFamily="49" charset="0"/>
                <a:cs typeface="Courier New" panose="02070309020205020404" pitchFamily="49" charset="0"/>
              </a:rPr>
              <a:t>(BTNod</a:t>
            </a:r>
            <a:r>
              <a:rPr lang="en-US" sz="1600">
                <a:solidFill>
                  <a:prstClr val="black"/>
                </a:solidFill>
                <a:latin typeface="Courier New" panose="02070309020205020404" pitchFamily="49" charset="0"/>
                <a:cs typeface="Courier New" panose="02070309020205020404" pitchFamily="49" charset="0"/>
              </a:rPr>
              <a:t>e </a:t>
            </a:r>
            <a:r>
              <a:rPr lang="en-US" sz="1600" spc="-5">
                <a:solidFill>
                  <a:prstClr val="black"/>
                </a:solidFill>
                <a:latin typeface="Courier New" panose="02070309020205020404" pitchFamily="49" charset="0"/>
                <a:cs typeface="Courier New" panose="02070309020205020404" pitchFamily="49" charset="0"/>
              </a:rPr>
              <a:t>*cur, char c){</a:t>
            </a:r>
            <a:endParaRPr lang="en-US" sz="160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a:latin typeface="Courier New" panose="02070309020205020404" pitchFamily="49" charset="0"/>
                <a:cs typeface="Courier New" panose="02070309020205020404" pitchFamily="49" charset="0"/>
              </a:rPr>
              <a:t>    if (cur == NULL) return;</a:t>
            </a:r>
            <a:endParaRPr lang="en-SG" sz="80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if (c==cur-&gt;item)</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 printf(“found!\n”); return;}</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if (c &lt; cur-&gt;item) </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BSTT(cur-&gt;left,c);</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else</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BSTT(cur-&gt;right,c);</a:t>
            </a:r>
          </a:p>
          <a:p>
            <a:pPr marL="230400" indent="0">
              <a:lnSpc>
                <a:spcPct val="100000"/>
              </a:lnSpc>
              <a:spcBef>
                <a:spcPts val="300"/>
              </a:spcBef>
              <a:buNone/>
            </a:pPr>
            <a:r>
              <a:rPr lang="en-SG" sz="160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a:p>
        </p:txBody>
      </p:sp>
      <p:sp>
        <p:nvSpPr>
          <p:cNvPr id="2" name="Title 1"/>
          <p:cNvSpPr>
            <a:spLocks noGrp="1"/>
          </p:cNvSpPr>
          <p:nvPr>
            <p:ph type="title"/>
          </p:nvPr>
        </p:nvSpPr>
        <p:spPr/>
        <p:txBody>
          <a:bodyPr/>
          <a:lstStyle/>
          <a:p>
            <a:r>
              <a:rPr lang="en-SG"/>
              <a:t>BST Traversal (BSTT)</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marR="5080" indent="-230400">
              <a:lnSpc>
                <a:spcPct val="150000"/>
              </a:lnSpc>
              <a:buFont typeface="Arial"/>
              <a:buChar char="•"/>
              <a:tabLst>
                <a:tab pos="355600" algn="l"/>
              </a:tabLst>
            </a:pPr>
            <a:r>
              <a:rPr lang="en-SG" sz="1800" spc="-15">
                <a:latin typeface="Verdana (Body)"/>
                <a:cs typeface="Calibri"/>
              </a:rPr>
              <a:t>Check the traversal pattern for </a:t>
            </a:r>
            <a:br>
              <a:rPr lang="en-SG" sz="1800" spc="-15">
                <a:latin typeface="Verdana (Body)"/>
                <a:cs typeface="Calibri"/>
              </a:rPr>
            </a:br>
            <a:r>
              <a:rPr lang="en-SG" sz="1800" b="1" spc="-15">
                <a:latin typeface="Verdana (Body)"/>
                <a:cs typeface="Calibri"/>
              </a:rPr>
              <a:t>BSTT(root, ‘K’)</a:t>
            </a:r>
            <a:endParaRPr lang="en-SG" sz="1800" b="1" spc="-15" dirty="0">
              <a:latin typeface="Verdana (Body)"/>
              <a:cs typeface="Calibri"/>
            </a:endParaRPr>
          </a:p>
        </p:txBody>
      </p:sp>
      <p:grpSp>
        <p:nvGrpSpPr>
          <p:cNvPr id="4" name="Group 3"/>
          <p:cNvGrpSpPr/>
          <p:nvPr/>
        </p:nvGrpSpPr>
        <p:grpSpPr>
          <a:xfrm>
            <a:off x="5037896" y="148763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5" name="文本框 148"/>
          <p:cNvSpPr txBox="1"/>
          <p:nvPr/>
        </p:nvSpPr>
        <p:spPr>
          <a:xfrm>
            <a:off x="6812664" y="1590281"/>
            <a:ext cx="878377" cy="307777"/>
          </a:xfrm>
          <a:prstGeom prst="rect">
            <a:avLst/>
          </a:prstGeom>
          <a:noFill/>
        </p:spPr>
        <p:txBody>
          <a:bodyPr wrap="square" rtlCol="0">
            <a:spAutoFit/>
          </a:bodyPr>
          <a:lstStyle/>
          <a:p>
            <a:r>
              <a:rPr lang="en-US" altLang="zh-CN" sz="1400">
                <a:solidFill>
                  <a:srgbClr val="C00000"/>
                </a:solidFill>
                <a:latin typeface="Calibri (Body)"/>
              </a:rPr>
              <a:t>‘K’ </a:t>
            </a:r>
            <a:r>
              <a:rPr lang="en-US" altLang="zh-CN" sz="1400" dirty="0">
                <a:solidFill>
                  <a:srgbClr val="C00000"/>
                </a:solidFill>
                <a:latin typeface="Calibri (Body)"/>
              </a:rPr>
              <a:t>&gt;</a:t>
            </a:r>
            <a:r>
              <a:rPr lang="en-US" altLang="zh-CN" sz="1400">
                <a:solidFill>
                  <a:srgbClr val="C00000"/>
                </a:solidFill>
                <a:latin typeface="Calibri (Body)"/>
              </a:rPr>
              <a:t> </a:t>
            </a:r>
            <a:r>
              <a:rPr lang="en-US" altLang="zh-CN" sz="1400" dirty="0">
                <a:solidFill>
                  <a:srgbClr val="C00000"/>
                </a:solidFill>
                <a:latin typeface="Calibri (Body)"/>
              </a:rPr>
              <a:t>‘H’</a:t>
            </a:r>
            <a:endParaRPr lang="zh-CN" altLang="en-US" sz="1400" dirty="0">
              <a:solidFill>
                <a:srgbClr val="C00000"/>
              </a:solidFill>
              <a:latin typeface="Calibri (Body)"/>
            </a:endParaRPr>
          </a:p>
        </p:txBody>
      </p:sp>
      <p:sp>
        <p:nvSpPr>
          <p:cNvPr id="56" name="文本框 149"/>
          <p:cNvSpPr txBox="1"/>
          <p:nvPr/>
        </p:nvSpPr>
        <p:spPr>
          <a:xfrm>
            <a:off x="6381279" y="2123863"/>
            <a:ext cx="878377" cy="307777"/>
          </a:xfrm>
          <a:prstGeom prst="rect">
            <a:avLst/>
          </a:prstGeom>
          <a:noFill/>
        </p:spPr>
        <p:txBody>
          <a:bodyPr wrap="square" rtlCol="0">
            <a:spAutoFit/>
          </a:bodyPr>
          <a:lstStyle/>
          <a:p>
            <a:r>
              <a:rPr lang="en-US" altLang="zh-CN" sz="1400">
                <a:solidFill>
                  <a:srgbClr val="C00000"/>
                </a:solidFill>
                <a:latin typeface="Calibri (Body)"/>
              </a:rPr>
              <a:t>‘K’ &gt; ‘L’</a:t>
            </a:r>
            <a:endParaRPr lang="zh-CN" altLang="en-US" sz="1400" dirty="0">
              <a:solidFill>
                <a:srgbClr val="C00000"/>
              </a:solidFill>
              <a:latin typeface="Calibri (Body)"/>
            </a:endParaRPr>
          </a:p>
        </p:txBody>
      </p:sp>
      <p:sp>
        <p:nvSpPr>
          <p:cNvPr id="48" name="文本框 149"/>
          <p:cNvSpPr txBox="1"/>
          <p:nvPr/>
        </p:nvSpPr>
        <p:spPr>
          <a:xfrm>
            <a:off x="7022926" y="2722191"/>
            <a:ext cx="878377" cy="307777"/>
          </a:xfrm>
          <a:prstGeom prst="rect">
            <a:avLst/>
          </a:prstGeom>
          <a:noFill/>
        </p:spPr>
        <p:txBody>
          <a:bodyPr wrap="square" rtlCol="0">
            <a:spAutoFit/>
          </a:bodyPr>
          <a:lstStyle/>
          <a:p>
            <a:r>
              <a:rPr lang="en-US" altLang="zh-CN" sz="1400">
                <a:solidFill>
                  <a:srgbClr val="C00000"/>
                </a:solidFill>
                <a:latin typeface="Calibri (Body)"/>
              </a:rPr>
              <a:t>‘K’ &gt; ‘J’</a:t>
            </a:r>
            <a:endParaRPr lang="zh-CN" altLang="en-US" sz="1400" dirty="0">
              <a:solidFill>
                <a:srgbClr val="C00000"/>
              </a:solidFill>
              <a:latin typeface="Calibri (Body)"/>
            </a:endParaRPr>
          </a:p>
        </p:txBody>
      </p:sp>
    </p:spTree>
    <p:extLst>
      <p:ext uri="{BB962C8B-B14F-4D97-AF65-F5344CB8AC3E}">
        <p14:creationId xmlns:p14="http://schemas.microsoft.com/office/powerpoint/2010/main" val="1159545971"/>
      </p:ext>
    </p:extLst>
  </p:cSld>
  <p:clrMapOvr>
    <a:masterClrMapping/>
  </p:clrMapOvr>
  <p:transition>
    <p:wipe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ontent Placeholder 1"/>
          <p:cNvSpPr txBox="1">
            <a:spLocks/>
          </p:cNvSpPr>
          <p:nvPr/>
        </p:nvSpPr>
        <p:spPr>
          <a:xfrm>
            <a:off x="943117" y="1487637"/>
            <a:ext cx="6974399" cy="458808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dirty="0">
                <a:solidFill>
                  <a:prstClr val="black"/>
                </a:solidFill>
                <a:latin typeface="Courier New" panose="02070309020205020404" pitchFamily="49" charset="0"/>
                <a:cs typeface="Courier New" panose="02070309020205020404" pitchFamily="49" charset="0"/>
              </a:rPr>
              <a:t>void</a:t>
            </a:r>
            <a:r>
              <a:rPr lang="en-US" sz="1600" b="1" dirty="0">
                <a:solidFill>
                  <a:prstClr val="black"/>
                </a:solidFill>
                <a:latin typeface="Courier New" panose="02070309020205020404" pitchFamily="49" charset="0"/>
                <a:cs typeface="Courier New" panose="02070309020205020404" pitchFamily="49" charset="0"/>
              </a:rPr>
              <a:t> </a:t>
            </a:r>
            <a:r>
              <a:rPr lang="en-US" sz="1600" dirty="0">
                <a:solidFill>
                  <a:prstClr val="black"/>
                </a:solidFill>
                <a:latin typeface="Courier New" panose="02070309020205020404" pitchFamily="49" charset="0"/>
                <a:cs typeface="Courier New" panose="02070309020205020404" pitchFamily="49" charset="0"/>
              </a:rPr>
              <a:t>BSTT</a:t>
            </a:r>
            <a:r>
              <a:rPr lang="en-US" sz="1600" spc="-5" dirty="0">
                <a:solidFill>
                  <a:prstClr val="black"/>
                </a:solidFill>
                <a:latin typeface="Courier New" panose="02070309020205020404" pitchFamily="49" charset="0"/>
                <a:cs typeface="Courier New" panose="02070309020205020404" pitchFamily="49" charset="0"/>
              </a:rPr>
              <a:t>(</a:t>
            </a:r>
            <a:r>
              <a:rPr lang="en-US" sz="1600" spc="-5" dirty="0" err="1">
                <a:solidFill>
                  <a:prstClr val="black"/>
                </a:solidFill>
                <a:latin typeface="Courier New" panose="02070309020205020404" pitchFamily="49" charset="0"/>
                <a:cs typeface="Courier New" panose="02070309020205020404" pitchFamily="49" charset="0"/>
              </a:rPr>
              <a:t>BTNod</a:t>
            </a:r>
            <a:r>
              <a:rPr lang="en-US" sz="1600" dirty="0" err="1">
                <a:solidFill>
                  <a:prstClr val="black"/>
                </a:solidFill>
                <a:latin typeface="Courier New" panose="02070309020205020404" pitchFamily="49" charset="0"/>
                <a:cs typeface="Courier New" panose="02070309020205020404" pitchFamily="49" charset="0"/>
              </a:rPr>
              <a:t>e</a:t>
            </a:r>
            <a:r>
              <a:rPr lang="en-US" sz="1600" dirty="0">
                <a:solidFill>
                  <a:prstClr val="black"/>
                </a:solidFill>
                <a:latin typeface="Courier New" panose="02070309020205020404" pitchFamily="49" charset="0"/>
                <a:cs typeface="Courier New" panose="02070309020205020404" pitchFamily="49" charset="0"/>
              </a:rPr>
              <a:t> </a:t>
            </a:r>
            <a:r>
              <a:rPr lang="en-US" sz="1600" spc="-5" dirty="0">
                <a:solidFill>
                  <a:prstClr val="black"/>
                </a:solidFill>
                <a:latin typeface="Courier New" panose="02070309020205020404" pitchFamily="49" charset="0"/>
                <a:cs typeface="Courier New" panose="02070309020205020404" pitchFamily="49" charset="0"/>
              </a:rPr>
              <a:t>*cur, char c){</a:t>
            </a:r>
            <a:endParaRPr lang="en-US" sz="1600" dirty="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dirty="0">
                <a:latin typeface="Courier New" panose="02070309020205020404" pitchFamily="49" charset="0"/>
                <a:cs typeface="Courier New" panose="02070309020205020404" pitchFamily="49" charset="0"/>
              </a:rPr>
              <a:t>    if (cur == NULL) {</a:t>
            </a:r>
          </a:p>
          <a:p>
            <a:pPr marL="230400" indent="0">
              <a:lnSpc>
                <a:spcPct val="100000"/>
              </a:lnSpc>
              <a:buNone/>
            </a:pPr>
            <a:r>
              <a:rPr lang="en-SG" sz="1600" b="1" dirty="0">
                <a:solidFill>
                  <a:srgbClr val="F79646"/>
                </a:solidFill>
                <a:latin typeface="Courier New" panose="02070309020205020404" pitchFamily="49" charset="0"/>
                <a:cs typeface="Courier New" panose="02070309020205020404" pitchFamily="49" charset="0"/>
              </a:rPr>
              <a:t>	</a:t>
            </a:r>
            <a:r>
              <a:rPr lang="en-SG" sz="1600" b="1" dirty="0" err="1">
                <a:solidFill>
                  <a:srgbClr val="F79646"/>
                </a:solidFill>
                <a:latin typeface="Courier New" panose="02070309020205020404" pitchFamily="49" charset="0"/>
                <a:cs typeface="Courier New" panose="02070309020205020404" pitchFamily="49" charset="0"/>
              </a:rPr>
              <a:t>printf</a:t>
            </a:r>
            <a:r>
              <a:rPr lang="en-SG" sz="1600" b="1" dirty="0">
                <a:solidFill>
                  <a:srgbClr val="F79646"/>
                </a:solidFill>
                <a:latin typeface="Courier New" panose="02070309020205020404" pitchFamily="49" charset="0"/>
                <a:cs typeface="Courier New" panose="02070309020205020404" pitchFamily="49" charset="0"/>
              </a:rPr>
              <a:t>(“can’t find!”)</a:t>
            </a:r>
            <a:r>
              <a:rPr lang="en-SG" sz="1600" dirty="0">
                <a:latin typeface="Courier New" panose="02070309020205020404" pitchFamily="49" charset="0"/>
                <a:cs typeface="Courier New" panose="02070309020205020404" pitchFamily="49" charset="0"/>
              </a:rPr>
              <a:t>;</a:t>
            </a:r>
          </a:p>
          <a:p>
            <a:pPr marL="230400" indent="0">
              <a:lnSpc>
                <a:spcPct val="100000"/>
              </a:lnSpc>
              <a:buNone/>
            </a:pPr>
            <a:r>
              <a:rPr lang="en-SG" sz="1600" dirty="0">
                <a:latin typeface="Courier New" panose="02070309020205020404" pitchFamily="49" charset="0"/>
                <a:cs typeface="Courier New" panose="02070309020205020404" pitchFamily="49" charset="0"/>
              </a:rPr>
              <a:t>	return; </a:t>
            </a:r>
          </a:p>
          <a:p>
            <a:pPr marL="230400" indent="0">
              <a:lnSpc>
                <a:spcPct val="100000"/>
              </a:lnSpc>
              <a:buNone/>
            </a:pPr>
            <a:r>
              <a:rPr lang="en-SG" sz="1600" dirty="0">
                <a:latin typeface="Courier New" panose="02070309020205020404" pitchFamily="49" charset="0"/>
                <a:cs typeface="Courier New" panose="02070309020205020404" pitchFamily="49" charset="0"/>
              </a:rPr>
              <a:t>    }</a:t>
            </a:r>
            <a:endParaRPr lang="en-SG" sz="800" dirty="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if (c==cur-&gt;item)</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 </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a:t>
            </a:r>
            <a:r>
              <a:rPr lang="en-SG" sz="1600" dirty="0" err="1">
                <a:latin typeface="Courier New" panose="02070309020205020404" pitchFamily="49" charset="0"/>
                <a:cs typeface="Courier New" panose="02070309020205020404" pitchFamily="49" charset="0"/>
              </a:rPr>
              <a:t>printf</a:t>
            </a:r>
            <a:r>
              <a:rPr lang="en-SG" sz="1600" dirty="0">
                <a:latin typeface="Courier New" panose="02070309020205020404" pitchFamily="49" charset="0"/>
                <a:cs typeface="Courier New" panose="02070309020205020404" pitchFamily="49" charset="0"/>
              </a:rPr>
              <a:t>(“found!\n”); </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return;</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if (c &lt; cur-&gt;item) </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BSTT(cur-&gt;</a:t>
            </a:r>
            <a:r>
              <a:rPr lang="en-SG" sz="1600" dirty="0" err="1">
                <a:latin typeface="Courier New" panose="02070309020205020404" pitchFamily="49" charset="0"/>
                <a:cs typeface="Courier New" panose="02070309020205020404" pitchFamily="49" charset="0"/>
              </a:rPr>
              <a:t>left,c</a:t>
            </a:r>
            <a:r>
              <a:rPr lang="en-SG" sz="1600" dirty="0">
                <a:latin typeface="Courier New" panose="02070309020205020404" pitchFamily="49" charset="0"/>
                <a:cs typeface="Courier New" panose="02070309020205020404" pitchFamily="49" charset="0"/>
              </a:rPr>
              <a:t>);</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else</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BSTT(cur-&gt;</a:t>
            </a:r>
            <a:r>
              <a:rPr lang="en-SG" sz="1600" dirty="0" err="1">
                <a:latin typeface="Courier New" panose="02070309020205020404" pitchFamily="49" charset="0"/>
                <a:cs typeface="Courier New" panose="02070309020205020404" pitchFamily="49" charset="0"/>
              </a:rPr>
              <a:t>right,c</a:t>
            </a:r>
            <a:r>
              <a:rPr lang="en-SG" sz="1600" dirty="0">
                <a:latin typeface="Courier New" panose="02070309020205020404" pitchFamily="49" charset="0"/>
                <a:cs typeface="Courier New" panose="02070309020205020404" pitchFamily="49" charset="0"/>
              </a:rPr>
              <a:t>);</a:t>
            </a:r>
          </a:p>
          <a:p>
            <a:pPr marL="230400" indent="0">
              <a:lnSpc>
                <a:spcPct val="100000"/>
              </a:lnSpc>
              <a:spcBef>
                <a:spcPts val="300"/>
              </a:spcBef>
              <a:buNone/>
            </a:pPr>
            <a:r>
              <a:rPr lang="en-SG" sz="1600" dirty="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dirty="0"/>
          </a:p>
        </p:txBody>
      </p:sp>
      <p:grpSp>
        <p:nvGrpSpPr>
          <p:cNvPr id="52" name="Group 51"/>
          <p:cNvGrpSpPr/>
          <p:nvPr/>
        </p:nvGrpSpPr>
        <p:grpSpPr>
          <a:xfrm>
            <a:off x="5037141" y="1487637"/>
            <a:ext cx="2880375" cy="1934562"/>
            <a:chOff x="4905146" y="2397660"/>
            <a:chExt cx="3476854" cy="2335179"/>
          </a:xfrm>
        </p:grpSpPr>
        <p:sp>
          <p:nvSpPr>
            <p:cNvPr id="53"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4"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5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5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62"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3"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64"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5"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66"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7"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68"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9"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70"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71"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72"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73"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74"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75"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76"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77"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78"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79"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cxnSp>
          <p:nvCxnSpPr>
            <p:cNvPr id="82" name="直接箭头连接符 31"/>
            <p:cNvCxnSpPr>
              <a:stCxn id="53" idx="5"/>
              <a:endCxn id="64"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3" name="直接箭头连接符 32"/>
            <p:cNvCxnSpPr>
              <a:stCxn id="53" idx="3"/>
              <a:endCxn id="5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4" name="直接箭头连接符 33"/>
            <p:cNvCxnSpPr>
              <a:stCxn id="57" idx="4"/>
              <a:endCxn id="5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5" name="直接箭头连接符 34"/>
            <p:cNvCxnSpPr>
              <a:stCxn id="64" idx="3"/>
              <a:endCxn id="66"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6" name="直接箭头连接符 35"/>
            <p:cNvCxnSpPr>
              <a:stCxn id="57" idx="4"/>
              <a:endCxn id="62"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7" name="直接箭头连接符 36"/>
            <p:cNvCxnSpPr>
              <a:stCxn id="64" idx="5"/>
              <a:endCxn id="68"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8" name="直接箭头连接符 37"/>
            <p:cNvCxnSpPr>
              <a:stCxn id="59" idx="4"/>
              <a:endCxn id="76"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9" name="直接箭头连接符 38"/>
            <p:cNvCxnSpPr>
              <a:stCxn id="59" idx="4"/>
              <a:endCxn id="78"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0" name="直接箭头连接符 39"/>
            <p:cNvCxnSpPr>
              <a:stCxn id="66" idx="4"/>
              <a:endCxn id="74"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1" name="直接箭头连接符 40"/>
            <p:cNvCxnSpPr>
              <a:stCxn id="62" idx="4"/>
              <a:endCxn id="70"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2" name="直接箭头连接符 41"/>
            <p:cNvCxnSpPr>
              <a:stCxn id="66" idx="4"/>
              <a:endCxn id="72"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94" name="文本框 129"/>
          <p:cNvSpPr txBox="1"/>
          <p:nvPr/>
        </p:nvSpPr>
        <p:spPr>
          <a:xfrm>
            <a:off x="5616234" y="1591064"/>
            <a:ext cx="878377" cy="307777"/>
          </a:xfrm>
          <a:prstGeom prst="rect">
            <a:avLst/>
          </a:prstGeom>
          <a:noFill/>
        </p:spPr>
        <p:txBody>
          <a:bodyPr wrap="square" rtlCol="0">
            <a:spAutoFit/>
          </a:bodyPr>
          <a:lstStyle/>
          <a:p>
            <a:r>
              <a:rPr lang="en-US" altLang="zh-CN" sz="1400" spc="-150" dirty="0">
                <a:solidFill>
                  <a:srgbClr val="C00000"/>
                </a:solidFill>
              </a:rPr>
              <a:t>‘D’ &lt; ‘H’</a:t>
            </a:r>
            <a:endParaRPr lang="zh-CN" altLang="en-US" sz="1400" spc="-150" dirty="0">
              <a:solidFill>
                <a:srgbClr val="C00000"/>
              </a:solidFill>
            </a:endParaRPr>
          </a:p>
        </p:txBody>
      </p:sp>
      <p:sp>
        <p:nvSpPr>
          <p:cNvPr id="95" name="文本框 130"/>
          <p:cNvSpPr txBox="1"/>
          <p:nvPr/>
        </p:nvSpPr>
        <p:spPr>
          <a:xfrm>
            <a:off x="5019465" y="2195617"/>
            <a:ext cx="878377" cy="307777"/>
          </a:xfrm>
          <a:prstGeom prst="rect">
            <a:avLst/>
          </a:prstGeom>
          <a:noFill/>
        </p:spPr>
        <p:txBody>
          <a:bodyPr wrap="square" rtlCol="0">
            <a:spAutoFit/>
          </a:bodyPr>
          <a:lstStyle/>
          <a:p>
            <a:r>
              <a:rPr lang="en-US" altLang="zh-CN" sz="1400" spc="-150" dirty="0">
                <a:solidFill>
                  <a:srgbClr val="C00000"/>
                </a:solidFill>
              </a:rPr>
              <a:t>‘D’ &lt; ‘E’</a:t>
            </a:r>
            <a:endParaRPr lang="zh-CN" altLang="en-US" sz="1400" spc="-150" dirty="0">
              <a:solidFill>
                <a:srgbClr val="C00000"/>
              </a:solidFill>
            </a:endParaRPr>
          </a:p>
        </p:txBody>
      </p:sp>
      <p:sp>
        <p:nvSpPr>
          <p:cNvPr id="96" name="文本框 131"/>
          <p:cNvSpPr txBox="1"/>
          <p:nvPr/>
        </p:nvSpPr>
        <p:spPr>
          <a:xfrm>
            <a:off x="5531833" y="2733423"/>
            <a:ext cx="878377" cy="307777"/>
          </a:xfrm>
          <a:prstGeom prst="rect">
            <a:avLst/>
          </a:prstGeom>
          <a:noFill/>
        </p:spPr>
        <p:txBody>
          <a:bodyPr wrap="square" rtlCol="0">
            <a:spAutoFit/>
          </a:bodyPr>
          <a:lstStyle/>
          <a:p>
            <a:r>
              <a:rPr lang="en-US" altLang="zh-CN" sz="1400" spc="-150" dirty="0">
                <a:solidFill>
                  <a:srgbClr val="C00000"/>
                </a:solidFill>
              </a:rPr>
              <a:t>‘D’ &gt; ‘B’</a:t>
            </a:r>
            <a:endParaRPr lang="zh-CN" altLang="en-US" sz="1400" spc="-150" dirty="0">
              <a:solidFill>
                <a:srgbClr val="C00000"/>
              </a:solidFill>
            </a:endParaRPr>
          </a:p>
        </p:txBody>
      </p:sp>
      <p:sp>
        <p:nvSpPr>
          <p:cNvPr id="2" name="Title 1"/>
          <p:cNvSpPr>
            <a:spLocks noGrp="1"/>
          </p:cNvSpPr>
          <p:nvPr>
            <p:ph type="title"/>
          </p:nvPr>
        </p:nvSpPr>
        <p:spPr/>
        <p:txBody>
          <a:bodyPr/>
          <a:lstStyle/>
          <a:p>
            <a:r>
              <a:rPr lang="en-SG"/>
              <a:t>BST Traversal (BSTT)</a:t>
            </a:r>
          </a:p>
        </p:txBody>
      </p:sp>
      <p:sp>
        <p:nvSpPr>
          <p:cNvPr id="3" name="Content Placeholder 1"/>
          <p:cNvSpPr txBox="1">
            <a:spLocks/>
          </p:cNvSpPr>
          <p:nvPr/>
        </p:nvSpPr>
        <p:spPr>
          <a:xfrm>
            <a:off x="4644617" y="4160314"/>
            <a:ext cx="4108006" cy="221909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marR="5080" indent="-230400">
              <a:lnSpc>
                <a:spcPct val="150000"/>
              </a:lnSpc>
              <a:buFont typeface="Arial"/>
              <a:buChar char="•"/>
              <a:tabLst>
                <a:tab pos="355600" algn="l"/>
              </a:tabLst>
            </a:pPr>
            <a:r>
              <a:rPr lang="en-SG" sz="1600" spc="-15" dirty="0">
                <a:latin typeface="Verdana (Body)"/>
                <a:cs typeface="Calibri"/>
              </a:rPr>
              <a:t>What if the item doesn’t exist?</a:t>
            </a:r>
          </a:p>
          <a:p>
            <a:pPr marL="230400" marR="5080" indent="-230400">
              <a:lnSpc>
                <a:spcPct val="150000"/>
              </a:lnSpc>
              <a:buFont typeface="Arial"/>
              <a:buChar char="•"/>
              <a:tabLst>
                <a:tab pos="355600" algn="l"/>
              </a:tabLst>
            </a:pPr>
            <a:r>
              <a:rPr lang="en-SG" sz="1600" spc="-15" dirty="0">
                <a:latin typeface="Verdana (Body)"/>
                <a:cs typeface="Calibri"/>
              </a:rPr>
              <a:t>If we remove node ‘D’, and then </a:t>
            </a:r>
            <a:br>
              <a:rPr lang="en-SG" sz="1600" spc="-15" dirty="0">
                <a:latin typeface="Verdana (Body)"/>
                <a:cs typeface="Calibri"/>
              </a:rPr>
            </a:br>
            <a:r>
              <a:rPr lang="en-SG" sz="1600" spc="-15" dirty="0">
                <a:latin typeface="Verdana (Body)"/>
                <a:cs typeface="Calibri"/>
              </a:rPr>
              <a:t>check the traversal pattern for</a:t>
            </a:r>
            <a:br>
              <a:rPr lang="en-SG" sz="1800" spc="-15" dirty="0">
                <a:latin typeface="Verdana (Body)"/>
                <a:cs typeface="Calibri"/>
              </a:rPr>
            </a:br>
            <a:endParaRPr lang="en-SG" sz="1800" b="1" spc="-15" dirty="0">
              <a:latin typeface="Verdana (Body)"/>
              <a:cs typeface="Calibri"/>
            </a:endParaRPr>
          </a:p>
          <a:p>
            <a:pPr marL="230400" marR="5080" indent="-230400">
              <a:lnSpc>
                <a:spcPct val="150000"/>
              </a:lnSpc>
              <a:buFont typeface="Arial"/>
              <a:buChar char="•"/>
              <a:tabLst>
                <a:tab pos="355600" algn="l"/>
              </a:tabLst>
            </a:pPr>
            <a:endParaRPr lang="en-SG" sz="1800" spc="-15" dirty="0">
              <a:latin typeface="Verdana (Body)"/>
              <a:cs typeface="Calibri"/>
            </a:endParaRPr>
          </a:p>
        </p:txBody>
      </p:sp>
      <p:sp>
        <p:nvSpPr>
          <p:cNvPr id="98" name="圆角矩形 134"/>
          <p:cNvSpPr/>
          <p:nvPr/>
        </p:nvSpPr>
        <p:spPr>
          <a:xfrm>
            <a:off x="5308452" y="3455294"/>
            <a:ext cx="1254053" cy="144028"/>
          </a:xfrm>
          <a:prstGeom prst="round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3" name="直接箭头连接符 42"/>
          <p:cNvCxnSpPr/>
          <p:nvPr/>
        </p:nvCxnSpPr>
        <p:spPr>
          <a:xfrm>
            <a:off x="5753182" y="3422199"/>
            <a:ext cx="183423" cy="206982"/>
          </a:xfrm>
          <a:prstGeom prst="straightConnector1">
            <a:avLst/>
          </a:prstGeom>
          <a:noFill/>
          <a:ln w="38100" cap="flat" cmpd="sng" algn="ctr">
            <a:solidFill>
              <a:srgbClr val="4F81BD">
                <a:shade val="95000"/>
                <a:satMod val="105000"/>
              </a:srgbClr>
            </a:solidFill>
            <a:prstDash val="solid"/>
            <a:tailEnd type="triangle"/>
          </a:ln>
          <a:effectLst/>
        </p:spPr>
      </p:cxnSp>
      <p:sp>
        <p:nvSpPr>
          <p:cNvPr id="97" name="文本框 132"/>
          <p:cNvSpPr txBox="1"/>
          <p:nvPr/>
        </p:nvSpPr>
        <p:spPr>
          <a:xfrm>
            <a:off x="5806245" y="3360419"/>
            <a:ext cx="878377" cy="307777"/>
          </a:xfrm>
          <a:prstGeom prst="rect">
            <a:avLst/>
          </a:prstGeom>
          <a:noFill/>
        </p:spPr>
        <p:txBody>
          <a:bodyPr wrap="square" rtlCol="0">
            <a:spAutoFit/>
          </a:bodyPr>
          <a:lstStyle/>
          <a:p>
            <a:r>
              <a:rPr lang="en-US" altLang="zh-CN" sz="1400" spc="-150" dirty="0">
                <a:solidFill>
                  <a:srgbClr val="C00000"/>
                </a:solidFill>
              </a:rPr>
              <a:t>‘D’ &gt; ‘C’</a:t>
            </a:r>
            <a:endParaRPr lang="zh-CN" altLang="en-US" sz="1400" spc="-150" dirty="0">
              <a:solidFill>
                <a:srgbClr val="C00000"/>
              </a:solidFill>
            </a:endParaRPr>
          </a:p>
        </p:txBody>
      </p:sp>
    </p:spTree>
    <p:extLst>
      <p:ext uri="{BB962C8B-B14F-4D97-AF65-F5344CB8AC3E}">
        <p14:creationId xmlns:p14="http://schemas.microsoft.com/office/powerpoint/2010/main" val="1998990312"/>
      </p:ext>
    </p:extLst>
  </p:cSld>
  <p:clrMapOvr>
    <a:masterClrMapping/>
  </p:clrMapOvr>
  <p:transition>
    <p:wipe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649" y="3434517"/>
            <a:ext cx="2330026" cy="35928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Item Search</a:t>
            </a:r>
          </a:p>
          <a:p>
            <a:pPr>
              <a:lnSpc>
                <a:spcPct val="150000"/>
              </a:lnSpc>
            </a:pPr>
            <a:r>
              <a:rPr lang="en-SG" sz="1800"/>
              <a:t>Binary Search Trees (BST)</a:t>
            </a:r>
          </a:p>
          <a:p>
            <a:pPr>
              <a:lnSpc>
                <a:spcPct val="150000"/>
              </a:lnSpc>
            </a:pPr>
            <a:r>
              <a:rPr lang="en-SG" sz="1800"/>
              <a:t>BST Operations:</a:t>
            </a:r>
          </a:p>
          <a:p>
            <a:pPr lvl="1">
              <a:lnSpc>
                <a:spcPct val="150000"/>
              </a:lnSpc>
              <a:buFont typeface="Verdana" panose="020B0604030504040204" pitchFamily="34" charset="0"/>
              <a:buChar char="-"/>
            </a:pPr>
            <a:r>
              <a:rPr lang="en-SG" sz="1600"/>
              <a:t>Traversal</a:t>
            </a:r>
          </a:p>
          <a:p>
            <a:pPr lvl="1">
              <a:lnSpc>
                <a:spcPct val="150000"/>
              </a:lnSpc>
              <a:buFont typeface="Verdana" panose="020B0604030504040204" pitchFamily="34" charset="0"/>
              <a:buChar char="-"/>
            </a:pPr>
            <a:r>
              <a:rPr lang="en-SG" sz="1600" b="1"/>
              <a:t>Inserting a node</a:t>
            </a:r>
          </a:p>
          <a:p>
            <a:pPr lvl="1">
              <a:lnSpc>
                <a:spcPct val="150000"/>
              </a:lnSpc>
              <a:buFont typeface="Verdana" panose="020B0604030504040204" pitchFamily="34" charset="0"/>
              <a:buChar char="-"/>
            </a:pPr>
            <a:r>
              <a:rPr lang="en-SG" sz="1600"/>
              <a:t>Removing a node</a:t>
            </a:r>
          </a:p>
        </p:txBody>
      </p:sp>
      <p:sp>
        <p:nvSpPr>
          <p:cNvPr id="2" name="Title 1"/>
          <p:cNvSpPr>
            <a:spLocks noGrp="1"/>
          </p:cNvSpPr>
          <p:nvPr>
            <p:ph type="title"/>
          </p:nvPr>
        </p:nvSpPr>
        <p:spPr/>
        <p:txBody>
          <a:bodyPr/>
          <a:lstStyle/>
          <a:p>
            <a:r>
              <a:rPr lang="en-SG"/>
              <a:t>OUTLINE</a:t>
            </a:r>
          </a:p>
        </p:txBody>
      </p:sp>
      <p:grpSp>
        <p:nvGrpSpPr>
          <p:cNvPr id="6" name="Group 5"/>
          <p:cNvGrpSpPr/>
          <p:nvPr/>
        </p:nvGrpSpPr>
        <p:grpSpPr>
          <a:xfrm>
            <a:off x="4915976" y="1967697"/>
            <a:ext cx="2880375" cy="2507015"/>
            <a:chOff x="4905146" y="2397660"/>
            <a:chExt cx="3476854" cy="3026178"/>
          </a:xfrm>
        </p:grpSpPr>
        <p:sp>
          <p:nvSpPr>
            <p:cNvPr id="7"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9"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1"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3"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5"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7"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9"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21"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3"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5"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7"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9"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31"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2"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3" name="直接箭头连接符 31"/>
            <p:cNvCxnSpPr>
              <a:stCxn id="7" idx="5"/>
              <a:endCxn id="15"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2"/>
            <p:cNvCxnSpPr>
              <a:stCxn id="7" idx="3"/>
              <a:endCxn id="9"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3"/>
            <p:cNvCxnSpPr>
              <a:stCxn id="9" idx="4"/>
              <a:endCxn id="11"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4"/>
            <p:cNvCxnSpPr>
              <a:stCxn id="15" idx="3"/>
              <a:endCxn id="17"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5"/>
            <p:cNvCxnSpPr>
              <a:stCxn id="9" idx="4"/>
              <a:endCxn id="13"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6"/>
            <p:cNvCxnSpPr>
              <a:stCxn id="15" idx="5"/>
              <a:endCxn id="19"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7"/>
            <p:cNvCxnSpPr>
              <a:stCxn id="11" idx="4"/>
              <a:endCxn id="27"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38"/>
            <p:cNvCxnSpPr>
              <a:stCxn id="11" idx="4"/>
              <a:endCxn id="29"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39"/>
            <p:cNvCxnSpPr>
              <a:stCxn id="17" idx="4"/>
              <a:endCxn id="25"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0"/>
            <p:cNvCxnSpPr>
              <a:stCxn id="13" idx="4"/>
              <a:endCxn id="21"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3" name="直接箭头连接符 41"/>
            <p:cNvCxnSpPr>
              <a:stCxn id="17" idx="4"/>
              <a:endCxn id="23"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4" name="直接箭头连接符 42"/>
            <p:cNvCxnSpPr>
              <a:stCxn id="27" idx="4"/>
              <a:endCxn id="31"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343335333"/>
      </p:ext>
    </p:extLst>
  </p:cSld>
  <p:clrMapOvr>
    <a:masterClrMapping/>
  </p:clrMapOvr>
  <p:transition>
    <p:wipe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Inserting a node into a BST</a:t>
            </a:r>
          </a:p>
        </p:txBody>
      </p:sp>
      <p:sp>
        <p:nvSpPr>
          <p:cNvPr id="3" name="Content Placeholder 1"/>
          <p:cNvSpPr txBox="1">
            <a:spLocks/>
          </p:cNvSpPr>
          <p:nvPr/>
        </p:nvSpPr>
        <p:spPr>
          <a:xfrm>
            <a:off x="1084801"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Given an existing BST, an insertion operation must result in a BST</a:t>
            </a:r>
          </a:p>
          <a:p>
            <a:pPr>
              <a:lnSpc>
                <a:spcPct val="150000"/>
              </a:lnSpc>
            </a:pPr>
            <a:r>
              <a:rPr lang="en-SG" sz="1800"/>
              <a:t>How do we know where to place a new node ‘D’?</a:t>
            </a:r>
          </a:p>
          <a:p>
            <a:pPr>
              <a:lnSpc>
                <a:spcPct val="150000"/>
              </a:lnSpc>
            </a:pPr>
            <a:endParaRPr lang="en-SG" sz="1800"/>
          </a:p>
        </p:txBody>
      </p:sp>
      <p:grpSp>
        <p:nvGrpSpPr>
          <p:cNvPr id="4" name="Group 3"/>
          <p:cNvGrpSpPr/>
          <p:nvPr/>
        </p:nvGrpSpPr>
        <p:grpSpPr>
          <a:xfrm>
            <a:off x="3131813" y="306507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21271"/>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3602052334"/>
      </p:ext>
    </p:extLst>
  </p:cSld>
  <p:clrMapOvr>
    <a:masterClrMapping/>
  </p:clrMapOvr>
  <p:transition>
    <p:wipe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Inserting a node into a BST</a:t>
            </a:r>
          </a:p>
        </p:txBody>
      </p:sp>
      <p:sp>
        <p:nvSpPr>
          <p:cNvPr id="3" name="Content Placeholder 1"/>
          <p:cNvSpPr txBox="1">
            <a:spLocks/>
          </p:cNvSpPr>
          <p:nvPr/>
        </p:nvSpPr>
        <p:spPr>
          <a:xfrm>
            <a:off x="1084801"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Key point:</a:t>
            </a:r>
          </a:p>
          <a:p>
            <a:pPr lvl="1">
              <a:lnSpc>
                <a:spcPct val="150000"/>
              </a:lnSpc>
              <a:buFont typeface="Verdana" panose="020B0604030504040204" pitchFamily="34" charset="0"/>
              <a:buChar char="-"/>
            </a:pPr>
            <a:r>
              <a:rPr lang="en-SG" sz="1600"/>
              <a:t>Given an existing BST and a new value to store, there is always a unique position for the new value</a:t>
            </a:r>
          </a:p>
        </p:txBody>
      </p:sp>
      <p:grpSp>
        <p:nvGrpSpPr>
          <p:cNvPr id="4" name="Group 3"/>
          <p:cNvGrpSpPr/>
          <p:nvPr/>
        </p:nvGrpSpPr>
        <p:grpSpPr>
          <a:xfrm>
            <a:off x="3131813" y="306507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21271"/>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2707146217"/>
      </p:ext>
    </p:extLst>
  </p:cSld>
  <p:clrMapOvr>
    <a:masterClrMapping/>
  </p:clrMapOvr>
  <p:transition>
    <p:wipe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Inserting a node into a BST</a:t>
            </a:r>
          </a:p>
        </p:txBody>
      </p:sp>
      <p:sp>
        <p:nvSpPr>
          <p:cNvPr id="3" name="Content Placeholder 1"/>
          <p:cNvSpPr txBox="1">
            <a:spLocks/>
          </p:cNvSpPr>
          <p:nvPr/>
        </p:nvSpPr>
        <p:spPr>
          <a:xfrm>
            <a:off x="1084801"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mj-lt"/>
              <a:buAutoNum type="arabicPeriod"/>
            </a:pPr>
            <a:r>
              <a:rPr lang="en-SG" sz="1800"/>
              <a:t>Use BSTT() to get to the correct empty location</a:t>
            </a:r>
          </a:p>
          <a:p>
            <a:pPr marL="342900" indent="-342900">
              <a:lnSpc>
                <a:spcPct val="150000"/>
              </a:lnSpc>
              <a:buFont typeface="+mj-lt"/>
              <a:buAutoNum type="arabicPeriod"/>
            </a:pPr>
            <a:r>
              <a:rPr lang="en-SG" sz="1800"/>
              <a:t>Add the new node</a:t>
            </a:r>
          </a:p>
        </p:txBody>
      </p:sp>
      <p:grpSp>
        <p:nvGrpSpPr>
          <p:cNvPr id="4" name="Group 3"/>
          <p:cNvGrpSpPr/>
          <p:nvPr/>
        </p:nvGrpSpPr>
        <p:grpSpPr>
          <a:xfrm>
            <a:off x="3131813" y="306507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21271"/>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382257874"/>
      </p:ext>
    </p:extLst>
  </p:cSld>
  <p:clrMapOvr>
    <a:masterClrMapping/>
  </p:clrMapOvr>
  <p:transition>
    <p:wipe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Inserting a node into a BST</a:t>
            </a:r>
          </a:p>
        </p:txBody>
      </p:sp>
      <p:sp>
        <p:nvSpPr>
          <p:cNvPr id="3" name="Content Placeholder 1"/>
          <p:cNvSpPr txBox="1">
            <a:spLocks/>
          </p:cNvSpPr>
          <p:nvPr/>
        </p:nvSpPr>
        <p:spPr>
          <a:xfrm>
            <a:off x="1084801"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mj-lt"/>
              <a:buAutoNum type="arabicPeriod"/>
            </a:pPr>
            <a:r>
              <a:rPr lang="en-SG" sz="1800"/>
              <a:t>Use BSTT(root, ‘D’) to get to the correct empty location to insert ‘D’</a:t>
            </a:r>
          </a:p>
          <a:p>
            <a:pPr marL="342900" indent="-342900">
              <a:lnSpc>
                <a:spcPct val="150000"/>
              </a:lnSpc>
              <a:buFont typeface="+mj-lt"/>
              <a:buAutoNum type="arabicPeriod"/>
            </a:pPr>
            <a:r>
              <a:rPr lang="en-SG" sz="1800"/>
              <a:t>Add the new node ‘D’</a:t>
            </a:r>
          </a:p>
        </p:txBody>
      </p:sp>
      <p:grpSp>
        <p:nvGrpSpPr>
          <p:cNvPr id="4" name="Group 3"/>
          <p:cNvGrpSpPr/>
          <p:nvPr/>
        </p:nvGrpSpPr>
        <p:grpSpPr>
          <a:xfrm>
            <a:off x="3131813" y="306507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21271"/>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cxnSp>
        <p:nvCxnSpPr>
          <p:cNvPr id="42" name="直接箭头连接符 42"/>
          <p:cNvCxnSpPr/>
          <p:nvPr/>
        </p:nvCxnSpPr>
        <p:spPr>
          <a:xfrm>
            <a:off x="3847854" y="4999639"/>
            <a:ext cx="183423" cy="206982"/>
          </a:xfrm>
          <a:prstGeom prst="straightConnector1">
            <a:avLst/>
          </a:prstGeom>
          <a:noFill/>
          <a:ln w="38100" cap="flat" cmpd="sng" algn="ctr">
            <a:solidFill>
              <a:srgbClr val="4F81BD">
                <a:shade val="95000"/>
                <a:satMod val="105000"/>
              </a:srgbClr>
            </a:solidFill>
            <a:prstDash val="solid"/>
            <a:tailEnd type="triangle"/>
          </a:ln>
          <a:effectLst/>
        </p:spPr>
      </p:cxnSp>
      <p:sp>
        <p:nvSpPr>
          <p:cNvPr id="43" name="文本框 129"/>
          <p:cNvSpPr txBox="1"/>
          <p:nvPr/>
        </p:nvSpPr>
        <p:spPr>
          <a:xfrm>
            <a:off x="3710906" y="3168504"/>
            <a:ext cx="878377" cy="307777"/>
          </a:xfrm>
          <a:prstGeom prst="rect">
            <a:avLst/>
          </a:prstGeom>
          <a:noFill/>
        </p:spPr>
        <p:txBody>
          <a:bodyPr wrap="square" rtlCol="0">
            <a:spAutoFit/>
          </a:bodyPr>
          <a:lstStyle/>
          <a:p>
            <a:r>
              <a:rPr lang="en-US" altLang="zh-CN" sz="1400" spc="-150" dirty="0">
                <a:solidFill>
                  <a:srgbClr val="C00000"/>
                </a:solidFill>
              </a:rPr>
              <a:t>‘D’ &lt; ‘H’</a:t>
            </a:r>
            <a:endParaRPr lang="zh-CN" altLang="en-US" sz="1400" spc="-150" dirty="0">
              <a:solidFill>
                <a:srgbClr val="C00000"/>
              </a:solidFill>
            </a:endParaRPr>
          </a:p>
        </p:txBody>
      </p:sp>
      <p:sp>
        <p:nvSpPr>
          <p:cNvPr id="44" name="文本框 130"/>
          <p:cNvSpPr txBox="1"/>
          <p:nvPr/>
        </p:nvSpPr>
        <p:spPr>
          <a:xfrm>
            <a:off x="3114137" y="3773057"/>
            <a:ext cx="878377" cy="307777"/>
          </a:xfrm>
          <a:prstGeom prst="rect">
            <a:avLst/>
          </a:prstGeom>
          <a:noFill/>
        </p:spPr>
        <p:txBody>
          <a:bodyPr wrap="square" rtlCol="0">
            <a:spAutoFit/>
          </a:bodyPr>
          <a:lstStyle/>
          <a:p>
            <a:r>
              <a:rPr lang="en-US" altLang="zh-CN" sz="1400" spc="-150" dirty="0">
                <a:solidFill>
                  <a:srgbClr val="C00000"/>
                </a:solidFill>
              </a:rPr>
              <a:t>‘D’ &lt; ‘E’</a:t>
            </a:r>
            <a:endParaRPr lang="zh-CN" altLang="en-US" sz="1400" spc="-150" dirty="0">
              <a:solidFill>
                <a:srgbClr val="C00000"/>
              </a:solidFill>
            </a:endParaRPr>
          </a:p>
        </p:txBody>
      </p:sp>
      <p:sp>
        <p:nvSpPr>
          <p:cNvPr id="45" name="文本框 131"/>
          <p:cNvSpPr txBox="1"/>
          <p:nvPr/>
        </p:nvSpPr>
        <p:spPr>
          <a:xfrm>
            <a:off x="3626505" y="4310863"/>
            <a:ext cx="878377" cy="307777"/>
          </a:xfrm>
          <a:prstGeom prst="rect">
            <a:avLst/>
          </a:prstGeom>
          <a:noFill/>
        </p:spPr>
        <p:txBody>
          <a:bodyPr wrap="square" rtlCol="0">
            <a:spAutoFit/>
          </a:bodyPr>
          <a:lstStyle/>
          <a:p>
            <a:r>
              <a:rPr lang="en-US" altLang="zh-CN" sz="1400" spc="-150" dirty="0">
                <a:solidFill>
                  <a:srgbClr val="C00000"/>
                </a:solidFill>
              </a:rPr>
              <a:t>‘D’ &gt; ‘B’</a:t>
            </a:r>
            <a:endParaRPr lang="zh-CN" altLang="en-US" sz="1400" spc="-150" dirty="0">
              <a:solidFill>
                <a:srgbClr val="C00000"/>
              </a:solidFill>
            </a:endParaRPr>
          </a:p>
        </p:txBody>
      </p:sp>
      <p:sp>
        <p:nvSpPr>
          <p:cNvPr id="46" name="文本框 132"/>
          <p:cNvSpPr txBox="1"/>
          <p:nvPr/>
        </p:nvSpPr>
        <p:spPr>
          <a:xfrm>
            <a:off x="3900917" y="4937859"/>
            <a:ext cx="878377" cy="307777"/>
          </a:xfrm>
          <a:prstGeom prst="rect">
            <a:avLst/>
          </a:prstGeom>
          <a:noFill/>
        </p:spPr>
        <p:txBody>
          <a:bodyPr wrap="square" rtlCol="0">
            <a:spAutoFit/>
          </a:bodyPr>
          <a:lstStyle/>
          <a:p>
            <a:r>
              <a:rPr lang="en-US" altLang="zh-CN" sz="1400" spc="-150" dirty="0">
                <a:solidFill>
                  <a:srgbClr val="C00000"/>
                </a:solidFill>
              </a:rPr>
              <a:t>‘D’ &gt; ‘C’</a:t>
            </a:r>
            <a:endParaRPr lang="zh-CN" altLang="en-US" sz="1400" spc="-150" dirty="0">
              <a:solidFill>
                <a:srgbClr val="C00000"/>
              </a:solidFill>
            </a:endParaRPr>
          </a:p>
        </p:txBody>
      </p:sp>
    </p:spTree>
    <p:extLst>
      <p:ext uri="{BB962C8B-B14F-4D97-AF65-F5344CB8AC3E}">
        <p14:creationId xmlns:p14="http://schemas.microsoft.com/office/powerpoint/2010/main" val="3388937991"/>
      </p:ext>
    </p:extLst>
  </p:cSld>
  <p:clrMapOvr>
    <a:masterClrMapping/>
  </p:clrMapOvr>
  <p:transition>
    <p:wipe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Inserting a node into a BST</a:t>
            </a:r>
          </a:p>
        </p:txBody>
      </p:sp>
      <p:sp>
        <p:nvSpPr>
          <p:cNvPr id="3" name="Content Placeholder 1"/>
          <p:cNvSpPr txBox="1">
            <a:spLocks/>
          </p:cNvSpPr>
          <p:nvPr/>
        </p:nvSpPr>
        <p:spPr>
          <a:xfrm>
            <a:off x="1084801"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Node insertion is relatively simple!</a:t>
            </a:r>
          </a:p>
          <a:p>
            <a:pPr>
              <a:lnSpc>
                <a:spcPct val="150000"/>
              </a:lnSpc>
            </a:pPr>
            <a:r>
              <a:rPr lang="en-SG" sz="1800"/>
              <a:t>Further exercise: Try Inserting ‘Z’</a:t>
            </a:r>
          </a:p>
        </p:txBody>
      </p:sp>
      <p:grpSp>
        <p:nvGrpSpPr>
          <p:cNvPr id="4" name="Group 3"/>
          <p:cNvGrpSpPr/>
          <p:nvPr/>
        </p:nvGrpSpPr>
        <p:grpSpPr>
          <a:xfrm>
            <a:off x="3131813" y="3065077"/>
            <a:ext cx="2880375" cy="1934562"/>
            <a:chOff x="4905146" y="2397660"/>
            <a:chExt cx="3476854" cy="2335179"/>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3" name="object 77"/>
          <p:cNvSpPr/>
          <p:nvPr/>
        </p:nvSpPr>
        <p:spPr>
          <a:xfrm>
            <a:off x="6009580" y="5182527"/>
            <a:ext cx="422807" cy="365127"/>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4" name="object 78"/>
          <p:cNvSpPr txBox="1"/>
          <p:nvPr/>
        </p:nvSpPr>
        <p:spPr>
          <a:xfrm>
            <a:off x="6126259" y="5224614"/>
            <a:ext cx="158704" cy="302955"/>
          </a:xfrm>
          <a:prstGeom prst="ellipse">
            <a:avLst/>
          </a:prstGeom>
        </p:spPr>
        <p:txBody>
          <a:bodyPr vert="horz" wrap="square" lIns="0" tIns="0" rIns="0" bIns="0" rtlCol="0">
            <a:spAutoFit/>
          </a:bodyPr>
          <a:lstStyle/>
          <a:p>
            <a:pPr marL="12700"/>
            <a:r>
              <a:rPr lang="en-US" sz="1400" dirty="0">
                <a:solidFill>
                  <a:prstClr val="black"/>
                </a:solidFill>
                <a:latin typeface="Verdana (Body)"/>
                <a:cs typeface="Calibri"/>
              </a:rPr>
              <a:t>Z</a:t>
            </a:r>
            <a:endParaRPr sz="1400" dirty="0">
              <a:solidFill>
                <a:prstClr val="black"/>
              </a:solidFill>
              <a:latin typeface="Verdana (Body)"/>
              <a:cs typeface="Calibri"/>
            </a:endParaRPr>
          </a:p>
        </p:txBody>
      </p:sp>
      <p:cxnSp>
        <p:nvCxnSpPr>
          <p:cNvPr id="55" name="直接箭头连接符 47"/>
          <p:cNvCxnSpPr>
            <a:stCxn id="17" idx="4"/>
            <a:endCxn id="53" idx="0"/>
          </p:cNvCxnSpPr>
          <p:nvPr/>
        </p:nvCxnSpPr>
        <p:spPr>
          <a:xfrm>
            <a:off x="5800585" y="4427150"/>
            <a:ext cx="420399" cy="755377"/>
          </a:xfrm>
          <a:prstGeom prst="straightConnector1">
            <a:avLst/>
          </a:prstGeom>
          <a:noFill/>
          <a:ln w="38100" cap="flat" cmpd="sng" algn="ctr">
            <a:solidFill>
              <a:srgbClr val="4F81BD">
                <a:shade val="95000"/>
                <a:satMod val="105000"/>
              </a:srgbClr>
            </a:solidFill>
            <a:prstDash val="solid"/>
            <a:tailEnd type="triangle"/>
          </a:ln>
          <a:effectLst/>
        </p:spPr>
      </p:cxnSp>
    </p:spTree>
    <p:extLst>
      <p:ext uri="{BB962C8B-B14F-4D97-AF65-F5344CB8AC3E}">
        <p14:creationId xmlns:p14="http://schemas.microsoft.com/office/powerpoint/2010/main" val="215424236"/>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Inserting a node into a BST</a:t>
            </a:r>
          </a:p>
        </p:txBody>
      </p:sp>
      <p:sp>
        <p:nvSpPr>
          <p:cNvPr id="3" name="Content Placeholder 1"/>
          <p:cNvSpPr txBox="1">
            <a:spLocks/>
          </p:cNvSpPr>
          <p:nvPr/>
        </p:nvSpPr>
        <p:spPr>
          <a:xfrm>
            <a:off x="690861" y="1419264"/>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Node insertion is relatively simple!</a:t>
            </a:r>
          </a:p>
          <a:p>
            <a:pPr>
              <a:lnSpc>
                <a:spcPct val="150000"/>
              </a:lnSpc>
            </a:pPr>
            <a:r>
              <a:rPr lang="en-SG" sz="1800"/>
              <a:t>Further exercise: Try Inserting ‘Z’</a:t>
            </a:r>
          </a:p>
        </p:txBody>
      </p:sp>
      <p:grpSp>
        <p:nvGrpSpPr>
          <p:cNvPr id="4" name="Group 3"/>
          <p:cNvGrpSpPr/>
          <p:nvPr/>
        </p:nvGrpSpPr>
        <p:grpSpPr>
          <a:xfrm>
            <a:off x="3131813" y="3065077"/>
            <a:ext cx="2880375" cy="1934562"/>
            <a:chOff x="4905146" y="2397660"/>
            <a:chExt cx="3476854" cy="2335179"/>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dirty="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3" name="object 77"/>
          <p:cNvSpPr/>
          <p:nvPr/>
        </p:nvSpPr>
        <p:spPr>
          <a:xfrm>
            <a:off x="5411582" y="5418797"/>
            <a:ext cx="422807" cy="365127"/>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4" name="object 78"/>
          <p:cNvSpPr txBox="1"/>
          <p:nvPr/>
        </p:nvSpPr>
        <p:spPr>
          <a:xfrm>
            <a:off x="5983577" y="4670586"/>
            <a:ext cx="158704" cy="302955"/>
          </a:xfrm>
          <a:prstGeom prst="ellipse">
            <a:avLst/>
          </a:prstGeom>
        </p:spPr>
        <p:txBody>
          <a:bodyPr vert="horz" wrap="square" lIns="0" tIns="0" rIns="0" bIns="0" rtlCol="0">
            <a:spAutoFit/>
          </a:bodyPr>
          <a:lstStyle/>
          <a:p>
            <a:pPr marL="12700"/>
            <a:r>
              <a:rPr lang="en-US" sz="1400" dirty="0">
                <a:solidFill>
                  <a:prstClr val="black"/>
                </a:solidFill>
                <a:latin typeface="Verdana (Body)"/>
                <a:cs typeface="Calibri"/>
              </a:rPr>
              <a:t>Z</a:t>
            </a:r>
            <a:endParaRPr sz="1400" dirty="0">
              <a:solidFill>
                <a:prstClr val="black"/>
              </a:solidFill>
              <a:latin typeface="Verdana (Body)"/>
              <a:cs typeface="Calibri"/>
            </a:endParaRPr>
          </a:p>
        </p:txBody>
      </p:sp>
      <p:cxnSp>
        <p:nvCxnSpPr>
          <p:cNvPr id="55" name="直接箭头连接符 47"/>
          <p:cNvCxnSpPr>
            <a:cxnSpLocks/>
          </p:cNvCxnSpPr>
          <p:nvPr/>
        </p:nvCxnSpPr>
        <p:spPr>
          <a:xfrm flipH="1">
            <a:off x="5702285" y="4974203"/>
            <a:ext cx="356395" cy="464533"/>
          </a:xfrm>
          <a:prstGeom prst="straightConnector1">
            <a:avLst/>
          </a:prstGeom>
          <a:noFill/>
          <a:ln w="38100" cap="flat" cmpd="sng" algn="ctr">
            <a:solidFill>
              <a:srgbClr val="4F81BD">
                <a:shade val="95000"/>
                <a:satMod val="105000"/>
              </a:srgbClr>
            </a:solidFill>
            <a:prstDash val="solid"/>
            <a:tailEnd type="triangle"/>
          </a:ln>
          <a:effectLst/>
        </p:spPr>
      </p:cxnSp>
      <p:sp>
        <p:nvSpPr>
          <p:cNvPr id="83" name="object 26">
            <a:extLst>
              <a:ext uri="{FF2B5EF4-FFF2-40B4-BE49-F238E27FC236}">
                <a16:creationId xmlns:a16="http://schemas.microsoft.com/office/drawing/2014/main" id="{566A871C-A125-4F74-94A6-8EC45DD6634D}"/>
              </a:ext>
            </a:extLst>
          </p:cNvPr>
          <p:cNvSpPr/>
          <p:nvPr/>
        </p:nvSpPr>
        <p:spPr>
          <a:xfrm>
            <a:off x="5848966" y="4621234"/>
            <a:ext cx="423206" cy="36547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cxnSp>
        <p:nvCxnSpPr>
          <p:cNvPr id="84" name="直接箭头连接符 36">
            <a:extLst>
              <a:ext uri="{FF2B5EF4-FFF2-40B4-BE49-F238E27FC236}">
                <a16:creationId xmlns:a16="http://schemas.microsoft.com/office/drawing/2014/main" id="{3EA6D377-3BED-4BD8-8EC4-9F7861ADC51C}"/>
              </a:ext>
            </a:extLst>
          </p:cNvPr>
          <p:cNvCxnSpPr/>
          <p:nvPr/>
        </p:nvCxnSpPr>
        <p:spPr>
          <a:xfrm>
            <a:off x="5865506" y="4427149"/>
            <a:ext cx="217195" cy="222740"/>
          </a:xfrm>
          <a:prstGeom prst="straightConnector1">
            <a:avLst/>
          </a:prstGeom>
          <a:noFill/>
          <a:ln w="38100" cap="flat" cmpd="sng" algn="ctr">
            <a:solidFill>
              <a:srgbClr val="4F81BD">
                <a:shade val="95000"/>
                <a:satMod val="105000"/>
              </a:srgbClr>
            </a:solidFill>
            <a:prstDash val="solid"/>
            <a:tailEnd type="triangle"/>
          </a:ln>
          <a:effectLst/>
        </p:spPr>
      </p:cxnSp>
      <p:sp>
        <p:nvSpPr>
          <p:cNvPr id="85" name="object 27">
            <a:extLst>
              <a:ext uri="{FF2B5EF4-FFF2-40B4-BE49-F238E27FC236}">
                <a16:creationId xmlns:a16="http://schemas.microsoft.com/office/drawing/2014/main" id="{A3FD878D-B1B3-4F55-9B9D-B5DECC4D9A4E}"/>
              </a:ext>
            </a:extLst>
          </p:cNvPr>
          <p:cNvSpPr txBox="1"/>
          <p:nvPr/>
        </p:nvSpPr>
        <p:spPr>
          <a:xfrm>
            <a:off x="5517487" y="5438736"/>
            <a:ext cx="210995" cy="302955"/>
          </a:xfrm>
          <a:prstGeom prst="ellipse">
            <a:avLst/>
          </a:prstGeom>
        </p:spPr>
        <p:txBody>
          <a:bodyPr vert="horz" wrap="square" lIns="0" tIns="0" rIns="0" bIns="0" rtlCol="0">
            <a:spAutoFit/>
          </a:bodyPr>
          <a:lstStyle/>
          <a:p>
            <a:pPr marL="12700"/>
            <a:r>
              <a:rPr lang="en-SG" sz="1400" spc="-20" dirty="0">
                <a:solidFill>
                  <a:prstClr val="black"/>
                </a:solidFill>
                <a:latin typeface="Verdana (Body)"/>
                <a:cs typeface="Calibri"/>
              </a:rPr>
              <a:t>Q</a:t>
            </a:r>
            <a:endParaRPr sz="1400" dirty="0">
              <a:solidFill>
                <a:prstClr val="black"/>
              </a:solidFill>
              <a:latin typeface="Verdana (Body)"/>
              <a:cs typeface="Calibri"/>
            </a:endParaRPr>
          </a:p>
        </p:txBody>
      </p:sp>
    </p:spTree>
    <p:extLst>
      <p:ext uri="{BB962C8B-B14F-4D97-AF65-F5344CB8AC3E}">
        <p14:creationId xmlns:p14="http://schemas.microsoft.com/office/powerpoint/2010/main" val="2618409792"/>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647" y="3851213"/>
            <a:ext cx="3092598" cy="1204497"/>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Item Search</a:t>
            </a:r>
          </a:p>
          <a:p>
            <a:pPr>
              <a:lnSpc>
                <a:spcPct val="150000"/>
              </a:lnSpc>
            </a:pPr>
            <a:r>
              <a:rPr lang="en-SG" sz="1800"/>
              <a:t>Binary Search Trees (BST)</a:t>
            </a:r>
          </a:p>
          <a:p>
            <a:pPr>
              <a:lnSpc>
                <a:spcPct val="150000"/>
              </a:lnSpc>
            </a:pPr>
            <a:r>
              <a:rPr lang="en-SG" sz="1800"/>
              <a:t>BST Operations:</a:t>
            </a:r>
          </a:p>
          <a:p>
            <a:pPr lvl="1">
              <a:lnSpc>
                <a:spcPct val="150000"/>
              </a:lnSpc>
              <a:buFont typeface="Verdana" panose="020B0604030504040204" pitchFamily="34" charset="0"/>
              <a:buChar char="-"/>
            </a:pPr>
            <a:r>
              <a:rPr lang="en-SG" sz="1600"/>
              <a:t>Traversal</a:t>
            </a:r>
          </a:p>
          <a:p>
            <a:pPr lvl="1">
              <a:lnSpc>
                <a:spcPct val="150000"/>
              </a:lnSpc>
              <a:buFont typeface="Verdana" panose="020B0604030504040204" pitchFamily="34" charset="0"/>
              <a:buChar char="-"/>
            </a:pPr>
            <a:r>
              <a:rPr lang="en-SG" sz="1600"/>
              <a:t>Inserting a node</a:t>
            </a:r>
          </a:p>
          <a:p>
            <a:pPr lvl="1">
              <a:lnSpc>
                <a:spcPct val="150000"/>
              </a:lnSpc>
              <a:buFont typeface="Verdana" panose="020B0604030504040204" pitchFamily="34" charset="0"/>
              <a:buChar char="-"/>
            </a:pPr>
            <a:r>
              <a:rPr lang="en-SG" sz="1600" b="1"/>
              <a:t>Removing a node</a:t>
            </a:r>
          </a:p>
          <a:p>
            <a:pPr marL="457200" lvl="1" indent="0">
              <a:lnSpc>
                <a:spcPct val="150000"/>
              </a:lnSpc>
              <a:buNone/>
            </a:pPr>
            <a:r>
              <a:rPr lang="en-SG" sz="1600" b="1"/>
              <a:t>After removal, the tree is</a:t>
            </a:r>
            <a:br>
              <a:rPr lang="en-SG" sz="1600" b="1"/>
            </a:br>
            <a:r>
              <a:rPr lang="en-SG" sz="1600" b="1"/>
              <a:t>still a BST</a:t>
            </a:r>
          </a:p>
        </p:txBody>
      </p:sp>
      <p:sp>
        <p:nvSpPr>
          <p:cNvPr id="2" name="Title 1"/>
          <p:cNvSpPr>
            <a:spLocks noGrp="1"/>
          </p:cNvSpPr>
          <p:nvPr>
            <p:ph type="title"/>
          </p:nvPr>
        </p:nvSpPr>
        <p:spPr/>
        <p:txBody>
          <a:bodyPr/>
          <a:lstStyle/>
          <a:p>
            <a:r>
              <a:rPr lang="en-SG"/>
              <a:t>OUTLINE</a:t>
            </a:r>
          </a:p>
        </p:txBody>
      </p:sp>
      <p:grpSp>
        <p:nvGrpSpPr>
          <p:cNvPr id="6" name="Group 5"/>
          <p:cNvGrpSpPr/>
          <p:nvPr/>
        </p:nvGrpSpPr>
        <p:grpSpPr>
          <a:xfrm>
            <a:off x="4915976" y="1967697"/>
            <a:ext cx="2880375" cy="2507015"/>
            <a:chOff x="4905146" y="2397660"/>
            <a:chExt cx="3476854" cy="3026178"/>
          </a:xfrm>
        </p:grpSpPr>
        <p:sp>
          <p:nvSpPr>
            <p:cNvPr id="7"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9"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1"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3"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5"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7"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9"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21"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3"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5"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7"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9"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31"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2"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3" name="直接箭头连接符 31"/>
            <p:cNvCxnSpPr>
              <a:stCxn id="7" idx="5"/>
              <a:endCxn id="15"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2"/>
            <p:cNvCxnSpPr>
              <a:stCxn id="7" idx="3"/>
              <a:endCxn id="9"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3"/>
            <p:cNvCxnSpPr>
              <a:stCxn id="9" idx="4"/>
              <a:endCxn id="11"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4"/>
            <p:cNvCxnSpPr>
              <a:stCxn id="15" idx="3"/>
              <a:endCxn id="17"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5"/>
            <p:cNvCxnSpPr>
              <a:stCxn id="9" idx="4"/>
              <a:endCxn id="13"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6"/>
            <p:cNvCxnSpPr>
              <a:stCxn id="15" idx="5"/>
              <a:endCxn id="19"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7"/>
            <p:cNvCxnSpPr>
              <a:stCxn id="11" idx="4"/>
              <a:endCxn id="27"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38"/>
            <p:cNvCxnSpPr>
              <a:stCxn id="11" idx="4"/>
              <a:endCxn id="29"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39"/>
            <p:cNvCxnSpPr>
              <a:stCxn id="17" idx="4"/>
              <a:endCxn id="25"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0"/>
            <p:cNvCxnSpPr>
              <a:stCxn id="13" idx="4"/>
              <a:endCxn id="21"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3" name="直接箭头连接符 41"/>
            <p:cNvCxnSpPr>
              <a:stCxn id="17" idx="4"/>
              <a:endCxn id="23"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4" name="直接箭头连接符 42"/>
            <p:cNvCxnSpPr>
              <a:stCxn id="27" idx="4"/>
              <a:endCxn id="31"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403758209"/>
      </p:ext>
    </p:extLst>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Item Search-linked list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altLang="zh-CN" sz="1800"/>
              <a:t>Given a linked list of names, how do we check whether a given name(e.g., </a:t>
            </a:r>
            <a:r>
              <a:rPr lang="en-US" altLang="zh-CN" sz="1800">
                <a:solidFill>
                  <a:srgbClr val="3366FF"/>
                </a:solidFill>
              </a:rPr>
              <a:t>Irit</a:t>
            </a:r>
            <a:r>
              <a:rPr lang="en-US" altLang="zh-CN" sz="1800"/>
              <a:t>) is in the list?</a:t>
            </a:r>
            <a:endParaRPr lang="zh-CN" altLang="en-US" sz="1800"/>
          </a:p>
          <a:p>
            <a:pPr algn="just">
              <a:lnSpc>
                <a:spcPct val="150000"/>
              </a:lnSpc>
            </a:pPr>
            <a:endParaRPr lang="en-SG" sz="1800"/>
          </a:p>
        </p:txBody>
      </p:sp>
      <p:sp>
        <p:nvSpPr>
          <p:cNvPr id="4" name="Rectangle 13"/>
          <p:cNvSpPr>
            <a:spLocks noChangeArrowheads="1"/>
          </p:cNvSpPr>
          <p:nvPr/>
        </p:nvSpPr>
        <p:spPr bwMode="auto">
          <a:xfrm>
            <a:off x="4216677" y="2598186"/>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latin typeface="Verdana (Body)"/>
              </a:rPr>
              <a:t>Jane</a:t>
            </a:r>
          </a:p>
        </p:txBody>
      </p:sp>
      <p:sp>
        <p:nvSpPr>
          <p:cNvPr id="5" name="Rectangle 14"/>
          <p:cNvSpPr>
            <a:spLocks noChangeArrowheads="1"/>
          </p:cNvSpPr>
          <p:nvPr/>
        </p:nvSpPr>
        <p:spPr bwMode="auto">
          <a:xfrm>
            <a:off x="2723634" y="2596587"/>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latin typeface="Verdana (Body)"/>
              </a:rPr>
              <a:t> Anna</a:t>
            </a:r>
          </a:p>
        </p:txBody>
      </p:sp>
      <p:sp>
        <p:nvSpPr>
          <p:cNvPr id="6" name="Rectangle 15"/>
          <p:cNvSpPr>
            <a:spLocks noChangeArrowheads="1"/>
          </p:cNvSpPr>
          <p:nvPr/>
        </p:nvSpPr>
        <p:spPr bwMode="auto">
          <a:xfrm>
            <a:off x="1935367" y="2596587"/>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dirty="0">
                <a:latin typeface="Verdana (Body)"/>
              </a:rPr>
              <a:t>John</a:t>
            </a:r>
          </a:p>
        </p:txBody>
      </p:sp>
      <p:sp>
        <p:nvSpPr>
          <p:cNvPr id="7" name="Rectangle 16"/>
          <p:cNvSpPr>
            <a:spLocks noChangeArrowheads="1"/>
          </p:cNvSpPr>
          <p:nvPr/>
        </p:nvSpPr>
        <p:spPr bwMode="auto">
          <a:xfrm>
            <a:off x="5729649" y="2596587"/>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latin typeface="Verdana (Body)"/>
              </a:rPr>
              <a:t>Brian</a:t>
            </a:r>
          </a:p>
        </p:txBody>
      </p:sp>
      <p:sp>
        <p:nvSpPr>
          <p:cNvPr id="8" name="Rectangle 17"/>
          <p:cNvSpPr>
            <a:spLocks noChangeArrowheads="1"/>
          </p:cNvSpPr>
          <p:nvPr/>
        </p:nvSpPr>
        <p:spPr bwMode="auto">
          <a:xfrm>
            <a:off x="4959700" y="2596587"/>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latin typeface="Verdana (Body)"/>
              </a:rPr>
              <a:t>Irit</a:t>
            </a:r>
          </a:p>
        </p:txBody>
      </p:sp>
      <p:sp>
        <p:nvSpPr>
          <p:cNvPr id="9" name="Rectangle 18"/>
          <p:cNvSpPr>
            <a:spLocks noChangeArrowheads="1"/>
          </p:cNvSpPr>
          <p:nvPr/>
        </p:nvSpPr>
        <p:spPr bwMode="auto">
          <a:xfrm>
            <a:off x="6468319" y="2596587"/>
            <a:ext cx="609600" cy="457200"/>
          </a:xfrm>
          <a:prstGeom prst="rect">
            <a:avLst/>
          </a:prstGeom>
          <a:solidFill>
            <a:srgbClr val="8BB4FF"/>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dirty="0">
                <a:latin typeface="Verdana (Body)"/>
              </a:rPr>
              <a:t>Simon</a:t>
            </a:r>
          </a:p>
        </p:txBody>
      </p:sp>
      <p:sp>
        <p:nvSpPr>
          <p:cNvPr id="10" name="Rectangle 19"/>
          <p:cNvSpPr>
            <a:spLocks noChangeArrowheads="1"/>
          </p:cNvSpPr>
          <p:nvPr/>
        </p:nvSpPr>
        <p:spPr bwMode="auto">
          <a:xfrm>
            <a:off x="3473654" y="2596587"/>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latin typeface="Verdana (Body)"/>
              </a:rPr>
              <a:t>Peter</a:t>
            </a:r>
          </a:p>
        </p:txBody>
      </p:sp>
      <p:cxnSp>
        <p:nvCxnSpPr>
          <p:cNvPr id="11" name="直接箭头连接符 11"/>
          <p:cNvCxnSpPr>
            <a:stCxn id="6" idx="3"/>
            <a:endCxn id="5" idx="1"/>
          </p:cNvCxnSpPr>
          <p:nvPr/>
        </p:nvCxnSpPr>
        <p:spPr>
          <a:xfrm>
            <a:off x="2544967" y="2825187"/>
            <a:ext cx="1786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2"/>
          <p:cNvCxnSpPr/>
          <p:nvPr/>
        </p:nvCxnSpPr>
        <p:spPr>
          <a:xfrm>
            <a:off x="3317852" y="2825187"/>
            <a:ext cx="1786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3"/>
          <p:cNvCxnSpPr/>
          <p:nvPr/>
        </p:nvCxnSpPr>
        <p:spPr>
          <a:xfrm>
            <a:off x="4079852" y="2825187"/>
            <a:ext cx="1786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4"/>
          <p:cNvCxnSpPr/>
          <p:nvPr/>
        </p:nvCxnSpPr>
        <p:spPr>
          <a:xfrm>
            <a:off x="4813716" y="2825187"/>
            <a:ext cx="1786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5"/>
          <p:cNvCxnSpPr/>
          <p:nvPr/>
        </p:nvCxnSpPr>
        <p:spPr>
          <a:xfrm>
            <a:off x="5569856" y="2825187"/>
            <a:ext cx="1786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6"/>
          <p:cNvCxnSpPr/>
          <p:nvPr/>
        </p:nvCxnSpPr>
        <p:spPr>
          <a:xfrm>
            <a:off x="6315919" y="2825187"/>
            <a:ext cx="1786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7" name="组合 21"/>
          <p:cNvGrpSpPr/>
          <p:nvPr/>
        </p:nvGrpSpPr>
        <p:grpSpPr>
          <a:xfrm>
            <a:off x="2010619" y="3070044"/>
            <a:ext cx="735733" cy="898267"/>
            <a:chOff x="1589315" y="4343400"/>
            <a:chExt cx="735733" cy="898267"/>
          </a:xfrm>
        </p:grpSpPr>
        <p:cxnSp>
          <p:nvCxnSpPr>
            <p:cNvPr id="18" name="直接箭头连接符 18"/>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9"/>
            <p:cNvSpPr txBox="1"/>
            <p:nvPr/>
          </p:nvSpPr>
          <p:spPr>
            <a:xfrm>
              <a:off x="1589315" y="4872335"/>
              <a:ext cx="735733" cy="369332"/>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20" name="组合 22"/>
          <p:cNvGrpSpPr/>
          <p:nvPr/>
        </p:nvGrpSpPr>
        <p:grpSpPr>
          <a:xfrm>
            <a:off x="2734519" y="3053787"/>
            <a:ext cx="735733" cy="898267"/>
            <a:chOff x="1589315" y="4343400"/>
            <a:chExt cx="735733" cy="898267"/>
          </a:xfrm>
        </p:grpSpPr>
        <p:cxnSp>
          <p:nvCxnSpPr>
            <p:cNvPr id="21" name="直接箭头连接符 23"/>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4"/>
            <p:cNvSpPr txBox="1"/>
            <p:nvPr/>
          </p:nvSpPr>
          <p:spPr>
            <a:xfrm>
              <a:off x="1589315" y="4872335"/>
              <a:ext cx="735733" cy="369332"/>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23" name="组合 25"/>
          <p:cNvGrpSpPr/>
          <p:nvPr/>
        </p:nvGrpSpPr>
        <p:grpSpPr>
          <a:xfrm>
            <a:off x="3446586" y="3053787"/>
            <a:ext cx="735733" cy="898267"/>
            <a:chOff x="1589315" y="4343400"/>
            <a:chExt cx="735733" cy="898267"/>
          </a:xfrm>
        </p:grpSpPr>
        <p:cxnSp>
          <p:nvCxnSpPr>
            <p:cNvPr id="24" name="直接箭头连接符 26"/>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7"/>
            <p:cNvSpPr txBox="1"/>
            <p:nvPr/>
          </p:nvSpPr>
          <p:spPr>
            <a:xfrm>
              <a:off x="1589315" y="4872335"/>
              <a:ext cx="735733" cy="369332"/>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26" name="组合 28"/>
          <p:cNvGrpSpPr/>
          <p:nvPr/>
        </p:nvGrpSpPr>
        <p:grpSpPr>
          <a:xfrm>
            <a:off x="4208586" y="3053787"/>
            <a:ext cx="735733" cy="898267"/>
            <a:chOff x="1589315" y="4343400"/>
            <a:chExt cx="735733" cy="898267"/>
          </a:xfrm>
        </p:grpSpPr>
        <p:cxnSp>
          <p:nvCxnSpPr>
            <p:cNvPr id="27" name="直接箭头连接符 29"/>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30"/>
            <p:cNvSpPr txBox="1"/>
            <p:nvPr/>
          </p:nvSpPr>
          <p:spPr>
            <a:xfrm>
              <a:off x="1589315" y="4872335"/>
              <a:ext cx="735733" cy="369332"/>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29" name="组合 31"/>
          <p:cNvGrpSpPr/>
          <p:nvPr/>
        </p:nvGrpSpPr>
        <p:grpSpPr>
          <a:xfrm>
            <a:off x="4970586" y="3053787"/>
            <a:ext cx="735733" cy="898267"/>
            <a:chOff x="1589315" y="4343400"/>
            <a:chExt cx="735733" cy="898267"/>
          </a:xfrm>
        </p:grpSpPr>
        <p:cxnSp>
          <p:nvCxnSpPr>
            <p:cNvPr id="30" name="直接箭头连接符 32"/>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3"/>
            <p:cNvSpPr txBox="1"/>
            <p:nvPr/>
          </p:nvSpPr>
          <p:spPr>
            <a:xfrm>
              <a:off x="1589315" y="4872335"/>
              <a:ext cx="735733" cy="369332"/>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sp>
        <p:nvSpPr>
          <p:cNvPr id="33" name="文本框 20"/>
          <p:cNvSpPr txBox="1"/>
          <p:nvPr/>
        </p:nvSpPr>
        <p:spPr>
          <a:xfrm>
            <a:off x="1162008" y="4480989"/>
            <a:ext cx="2765918" cy="1169551"/>
          </a:xfrm>
          <a:prstGeom prst="rect">
            <a:avLst/>
          </a:prstGeom>
          <a:noFill/>
          <a:ln>
            <a:solidFill>
              <a:sysClr val="window" lastClr="FFFFFF">
                <a:lumMod val="50000"/>
              </a:sysClr>
            </a:solidFill>
          </a:ln>
          <a:effectLst>
            <a:glow rad="139700">
              <a:srgbClr val="9BBB59">
                <a:satMod val="175000"/>
                <a:alpha val="40000"/>
              </a:srgbClr>
            </a:glow>
          </a:effectLst>
        </p:spPr>
        <p:txBody>
          <a:bodyPr wrap="square" rtlCol="0">
            <a:spAutoFit/>
          </a:bodyPr>
          <a:lstStyle>
            <a:defPPr>
              <a:defRPr lang="zh-CN"/>
            </a:defPPr>
            <a:lvl1pPr marL="12700">
              <a:defRPr spc="-5">
                <a:solidFill>
                  <a:prstClr val="black"/>
                </a:solidFill>
                <a:latin typeface="Courier New"/>
                <a:cs typeface="Courier New"/>
              </a:defRPr>
            </a:lvl1pPr>
          </a:lstStyle>
          <a:p>
            <a:pPr marL="0" marR="0" lvl="1" indent="-45720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Calibri"/>
                <a:ea typeface="宋体" panose="02010600030101010101" pitchFamily="2" charset="-122"/>
              </a:rPr>
              <a:t>while (cur!=NULL) {</a:t>
            </a:r>
          </a:p>
          <a:p>
            <a:pPr marL="457200" lvl="2"/>
            <a:r>
              <a:rPr kumimoji="0" lang="en-US" altLang="zh-CN" sz="1400" b="0" i="0" u="none" strike="noStrike" kern="0" cap="none" spc="0" normalizeH="0" baseline="0" noProof="0" dirty="0">
                <a:ln>
                  <a:noFill/>
                </a:ln>
                <a:solidFill>
                  <a:prstClr val="black"/>
                </a:solidFill>
                <a:effectLst/>
                <a:uLnTx/>
                <a:uFillTx/>
                <a:latin typeface="Calibri"/>
                <a:ea typeface="宋体" panose="02010600030101010101" pitchFamily="2" charset="-122"/>
              </a:rPr>
              <a:t>if cur-&gt;item == “</a:t>
            </a:r>
            <a:r>
              <a:rPr kumimoji="0" lang="en-US" altLang="zh-CN" sz="1400" b="0" i="0" u="none" strike="noStrike" kern="0" cap="none" spc="0" normalizeH="0" baseline="0" noProof="0" dirty="0" err="1">
                <a:ln>
                  <a:noFill/>
                </a:ln>
                <a:solidFill>
                  <a:prstClr val="black"/>
                </a:solidFill>
                <a:effectLst/>
                <a:uLnTx/>
                <a:uFillTx/>
                <a:latin typeface="Calibri"/>
                <a:ea typeface="宋体" panose="02010600030101010101" pitchFamily="2" charset="-122"/>
              </a:rPr>
              <a:t>Irit</a:t>
            </a:r>
            <a:r>
              <a:rPr kumimoji="0" lang="en-US" altLang="zh-CN" sz="1400" b="0" i="0" u="none" strike="noStrike" kern="0" cap="none" spc="0" normalizeH="0" baseline="0" noProof="0" dirty="0">
                <a:ln>
                  <a:noFill/>
                </a:ln>
                <a:solidFill>
                  <a:prstClr val="black"/>
                </a:solidFill>
                <a:effectLst/>
                <a:uLnTx/>
                <a:uFillTx/>
                <a:latin typeface="Calibri"/>
                <a:ea typeface="宋体" panose="02010600030101010101" pitchFamily="2" charset="-122"/>
              </a:rPr>
              <a:t>”  </a:t>
            </a:r>
          </a:p>
          <a:p>
            <a:pPr marL="457200" lvl="2"/>
            <a:r>
              <a:rPr kumimoji="0" lang="en-US" altLang="zh-CN" sz="1400" b="0" i="0" u="none" strike="noStrike" kern="0" cap="none" spc="0" normalizeH="0" baseline="0" noProof="0" dirty="0">
                <a:ln>
                  <a:noFill/>
                </a:ln>
                <a:solidFill>
                  <a:prstClr val="black"/>
                </a:solidFill>
                <a:effectLst/>
                <a:uLnTx/>
                <a:uFillTx/>
                <a:latin typeface="Calibri"/>
                <a:ea typeface="宋体" panose="02010600030101010101" pitchFamily="2" charset="-122"/>
              </a:rPr>
              <a:t>     found and stop searching;</a:t>
            </a:r>
          </a:p>
          <a:p>
            <a:pPr marL="457200" lvl="2"/>
            <a:r>
              <a:rPr kumimoji="0" lang="en-US" altLang="zh-CN" sz="1400" b="0" i="0" u="none" strike="noStrike" kern="0" cap="none" spc="0" normalizeH="0" baseline="0" noProof="0" dirty="0">
                <a:ln>
                  <a:noFill/>
                </a:ln>
                <a:solidFill>
                  <a:prstClr val="black"/>
                </a:solidFill>
                <a:effectLst/>
                <a:uLnTx/>
                <a:uFillTx/>
                <a:latin typeface="Calibri"/>
                <a:ea typeface="宋体" panose="02010600030101010101" pitchFamily="2" charset="-122"/>
              </a:rPr>
              <a:t>else</a:t>
            </a:r>
          </a:p>
          <a:p>
            <a:pPr marL="457200" lvl="2"/>
            <a:r>
              <a:rPr kumimoji="0" lang="en-US" altLang="zh-CN" sz="1400" b="0" i="0" u="none" strike="noStrike" kern="0" cap="none" spc="0" normalizeH="0" baseline="0" noProof="0" dirty="0">
                <a:ln>
                  <a:noFill/>
                </a:ln>
                <a:solidFill>
                  <a:prstClr val="black"/>
                </a:solidFill>
                <a:effectLst/>
                <a:uLnTx/>
                <a:uFillTx/>
                <a:latin typeface="Calibri"/>
                <a:ea typeface="宋体" panose="02010600030101010101" pitchFamily="2" charset="-122"/>
              </a:rPr>
              <a:t>     cur = cur-&gt;next</a:t>
            </a:r>
            <a:r>
              <a:rPr kumimoji="0" lang="en-US" altLang="zh-CN" sz="1400" b="0" i="0" u="none" strike="noStrike" kern="0" cap="none" spc="0" normalizeH="0" baseline="0" noProof="0">
                <a:ln>
                  <a:noFill/>
                </a:ln>
                <a:solidFill>
                  <a:prstClr val="black"/>
                </a:solidFill>
                <a:effectLst/>
                <a:uLnTx/>
                <a:uFillTx/>
                <a:latin typeface="Calibri"/>
                <a:ea typeface="宋体" panose="02010600030101010101" pitchFamily="2" charset="-122"/>
              </a:rPr>
              <a:t>; }</a:t>
            </a:r>
            <a:endParaRPr kumimoji="0" lang="zh-CN" altLang="en-US" sz="1400" b="0" i="0" u="none" strike="noStrike" kern="0" cap="none" spc="0" normalizeH="0" baseline="0" noProof="0" dirty="0">
              <a:ln>
                <a:noFill/>
              </a:ln>
              <a:solidFill>
                <a:prstClr val="black"/>
              </a:solidFill>
              <a:effectLst/>
              <a:uLnTx/>
              <a:uFillTx/>
              <a:latin typeface="Calibri"/>
              <a:ea typeface="宋体" panose="02010600030101010101" pitchFamily="2" charset="-122"/>
            </a:endParaRPr>
          </a:p>
        </p:txBody>
      </p:sp>
      <p:sp>
        <p:nvSpPr>
          <p:cNvPr id="35" name="文本框 34"/>
          <p:cNvSpPr txBox="1"/>
          <p:nvPr/>
        </p:nvSpPr>
        <p:spPr>
          <a:xfrm>
            <a:off x="4169185" y="4479390"/>
            <a:ext cx="3861492" cy="954107"/>
          </a:xfrm>
          <a:prstGeom prst="rect">
            <a:avLst/>
          </a:prstGeom>
          <a:solidFill>
            <a:srgbClr val="9BBB59">
              <a:lumMod val="20000"/>
              <a:lumOff val="8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Verdana (Body)"/>
                <a:ea typeface="宋体" panose="02010600030101010101" pitchFamily="2" charset="-122"/>
              </a:rPr>
              <a:t>How many nodes are visited during search?</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prstClr val="black"/>
                </a:solidFill>
                <a:effectLst/>
                <a:uLnTx/>
                <a:uFillTx/>
                <a:latin typeface="Verdana (Body)"/>
                <a:ea typeface="宋体" panose="02010600030101010101" pitchFamily="2" charset="-122"/>
              </a:rPr>
              <a:t>--</a:t>
            </a:r>
            <a:r>
              <a:rPr kumimoji="0" lang="en-US" altLang="zh-CN" sz="1400" b="1" i="0" u="none" strike="noStrike" kern="0" cap="none" spc="0" normalizeH="0" baseline="0" noProof="0" dirty="0">
                <a:ln>
                  <a:noFill/>
                </a:ln>
                <a:solidFill>
                  <a:prstClr val="black"/>
                </a:solidFill>
                <a:effectLst/>
                <a:uLnTx/>
                <a:uFillTx/>
                <a:latin typeface="Verdana (Body)"/>
                <a:ea typeface="宋体" panose="02010600030101010101" pitchFamily="2" charset="-122"/>
              </a:rPr>
              <a:t>best case: 1 node  (John)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Verdana (Body)"/>
                <a:ea typeface="宋体" panose="02010600030101010101" pitchFamily="2" charset="-122"/>
              </a:rPr>
              <a:t>--worst case: 7 nodes (Simon)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prstClr val="black"/>
                </a:solidFill>
                <a:effectLst/>
                <a:uLnTx/>
                <a:uFillTx/>
                <a:latin typeface="Verdana (Body)"/>
                <a:ea typeface="宋体" panose="02010600030101010101" pitchFamily="2" charset="-122"/>
              </a:rPr>
              <a:t>--avg</a:t>
            </a:r>
            <a:r>
              <a:rPr kumimoji="0" lang="en-US" altLang="zh-CN" sz="1400" b="1" i="0" u="none" strike="noStrike" kern="0" cap="none" spc="0" normalizeH="0" baseline="0" noProof="0" dirty="0">
                <a:ln>
                  <a:noFill/>
                </a:ln>
                <a:solidFill>
                  <a:prstClr val="black"/>
                </a:solidFill>
                <a:effectLst/>
                <a:uLnTx/>
                <a:uFillTx/>
                <a:latin typeface="Verdana (Body)"/>
                <a:ea typeface="宋体" panose="02010600030101010101" pitchFamily="2" charset="-122"/>
              </a:rPr>
              <a:t>. case:  (1+2+3+…+7)/7=4 nodes</a:t>
            </a:r>
            <a:endParaRPr kumimoji="0" lang="zh-CN" altLang="en-US" sz="1400" b="1" i="0" u="none" strike="noStrike" kern="0" cap="none" spc="0" normalizeH="0" baseline="0" noProof="0" dirty="0">
              <a:ln>
                <a:noFill/>
              </a:ln>
              <a:solidFill>
                <a:prstClr val="black"/>
              </a:solidFill>
              <a:effectLst/>
              <a:uLnTx/>
              <a:uFillTx/>
              <a:latin typeface="Verdana (Body)"/>
              <a:ea typeface="宋体" panose="02010600030101010101" pitchFamily="2" charset="-122"/>
            </a:endParaRPr>
          </a:p>
        </p:txBody>
      </p:sp>
      <p:sp>
        <p:nvSpPr>
          <p:cNvPr id="37" name="文本框 35"/>
          <p:cNvSpPr txBox="1"/>
          <p:nvPr/>
        </p:nvSpPr>
        <p:spPr>
          <a:xfrm rot="1200195">
            <a:off x="6787630" y="952733"/>
            <a:ext cx="2036087"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rPr>
              <a:t>inefficient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spTree>
    <p:extLst>
      <p:ext uri="{BB962C8B-B14F-4D97-AF65-F5344CB8AC3E}">
        <p14:creationId xmlns:p14="http://schemas.microsoft.com/office/powerpoint/2010/main" val="825584991"/>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17"/>
                                        </p:tgtEl>
                                        <p:attrNameLst>
                                          <p:attrName>ppt_w</p:attrName>
                                        </p:attrNameLst>
                                      </p:cBhvr>
                                      <p:tavLst>
                                        <p:tav tm="0">
                                          <p:val>
                                            <p:strVal val="ppt_w"/>
                                          </p:val>
                                        </p:tav>
                                        <p:tav tm="100000">
                                          <p:val>
                                            <p:fltVal val="0"/>
                                          </p:val>
                                        </p:tav>
                                      </p:tavLst>
                                    </p:anim>
                                    <p:anim calcmode="lin" valueType="num">
                                      <p:cBhvr>
                                        <p:cTn id="14" dur="500"/>
                                        <p:tgtEl>
                                          <p:spTgt spid="17"/>
                                        </p:tgtEl>
                                        <p:attrNameLst>
                                          <p:attrName>ppt_h</p:attrName>
                                        </p:attrNameLst>
                                      </p:cBhvr>
                                      <p:tavLst>
                                        <p:tav tm="0">
                                          <p:val>
                                            <p:strVal val="ppt_h"/>
                                          </p:val>
                                        </p:tav>
                                        <p:tav tm="100000">
                                          <p:val>
                                            <p:fltVal val="0"/>
                                          </p:val>
                                        </p:tav>
                                      </p:tavLst>
                                    </p:anim>
                                    <p:animEffect transition="out" filter="fade">
                                      <p:cBhvr>
                                        <p:cTn id="15" dur="500"/>
                                        <p:tgtEl>
                                          <p:spTgt spid="17"/>
                                        </p:tgtEl>
                                      </p:cBhvr>
                                    </p:animEffect>
                                    <p:set>
                                      <p:cBhvr>
                                        <p:cTn id="16" dur="1" fill="hold">
                                          <p:stCondLst>
                                            <p:cond delay="499"/>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nodeType="clickEffect">
                                  <p:stCondLst>
                                    <p:cond delay="0"/>
                                  </p:stCondLst>
                                  <p:childTnLst>
                                    <p:anim calcmode="lin" valueType="num">
                                      <p:cBhvr>
                                        <p:cTn id="27" dur="500"/>
                                        <p:tgtEl>
                                          <p:spTgt spid="20"/>
                                        </p:tgtEl>
                                        <p:attrNameLst>
                                          <p:attrName>ppt_w</p:attrName>
                                        </p:attrNameLst>
                                      </p:cBhvr>
                                      <p:tavLst>
                                        <p:tav tm="0">
                                          <p:val>
                                            <p:strVal val="ppt_w"/>
                                          </p:val>
                                        </p:tav>
                                        <p:tav tm="100000">
                                          <p:val>
                                            <p:fltVal val="0"/>
                                          </p:val>
                                        </p:tav>
                                      </p:tavLst>
                                    </p:anim>
                                    <p:anim calcmode="lin" valueType="num">
                                      <p:cBhvr>
                                        <p:cTn id="28" dur="500"/>
                                        <p:tgtEl>
                                          <p:spTgt spid="20"/>
                                        </p:tgtEl>
                                        <p:attrNameLst>
                                          <p:attrName>ppt_h</p:attrName>
                                        </p:attrNameLst>
                                      </p:cBhvr>
                                      <p:tavLst>
                                        <p:tav tm="0">
                                          <p:val>
                                            <p:strVal val="ppt_h"/>
                                          </p:val>
                                        </p:tav>
                                        <p:tav tm="100000">
                                          <p:val>
                                            <p:fltVal val="0"/>
                                          </p:val>
                                        </p:tav>
                                      </p:tavLst>
                                    </p:anim>
                                    <p:animEffect transition="out" filter="fade">
                                      <p:cBhvr>
                                        <p:cTn id="29" dur="500"/>
                                        <p:tgtEl>
                                          <p:spTgt spid="20"/>
                                        </p:tgtEl>
                                      </p:cBhvr>
                                    </p:animEffect>
                                    <p:set>
                                      <p:cBhvr>
                                        <p:cTn id="30" dur="1" fill="hold">
                                          <p:stCondLst>
                                            <p:cond delay="499"/>
                                          </p:stCondLst>
                                        </p:cTn>
                                        <p:tgtEl>
                                          <p:spTgt spid="2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nodeType="clickEffect">
                                  <p:stCondLst>
                                    <p:cond delay="0"/>
                                  </p:stCondLst>
                                  <p:childTnLst>
                                    <p:anim calcmode="lin" valueType="num">
                                      <p:cBhvr>
                                        <p:cTn id="41" dur="500"/>
                                        <p:tgtEl>
                                          <p:spTgt spid="23"/>
                                        </p:tgtEl>
                                        <p:attrNameLst>
                                          <p:attrName>ppt_w</p:attrName>
                                        </p:attrNameLst>
                                      </p:cBhvr>
                                      <p:tavLst>
                                        <p:tav tm="0">
                                          <p:val>
                                            <p:strVal val="ppt_w"/>
                                          </p:val>
                                        </p:tav>
                                        <p:tav tm="100000">
                                          <p:val>
                                            <p:fltVal val="0"/>
                                          </p:val>
                                        </p:tav>
                                      </p:tavLst>
                                    </p:anim>
                                    <p:anim calcmode="lin" valueType="num">
                                      <p:cBhvr>
                                        <p:cTn id="42" dur="500"/>
                                        <p:tgtEl>
                                          <p:spTgt spid="23"/>
                                        </p:tgtEl>
                                        <p:attrNameLst>
                                          <p:attrName>ppt_h</p:attrName>
                                        </p:attrNameLst>
                                      </p:cBhvr>
                                      <p:tavLst>
                                        <p:tav tm="0">
                                          <p:val>
                                            <p:strVal val="ppt_h"/>
                                          </p:val>
                                        </p:tav>
                                        <p:tav tm="100000">
                                          <p:val>
                                            <p:fltVal val="0"/>
                                          </p:val>
                                        </p:tav>
                                      </p:tavLst>
                                    </p:anim>
                                    <p:animEffect transition="out" filter="fade">
                                      <p:cBhvr>
                                        <p:cTn id="43" dur="500"/>
                                        <p:tgtEl>
                                          <p:spTgt spid="23"/>
                                        </p:tgtEl>
                                      </p:cBhvr>
                                    </p:animEffect>
                                    <p:set>
                                      <p:cBhvr>
                                        <p:cTn id="44" dur="1" fill="hold">
                                          <p:stCondLst>
                                            <p:cond delay="499"/>
                                          </p:stCondLst>
                                        </p:cTn>
                                        <p:tgtEl>
                                          <p:spTgt spid="2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xit" presetSubtype="32" fill="hold" nodeType="clickEffect">
                                  <p:stCondLst>
                                    <p:cond delay="0"/>
                                  </p:stCondLst>
                                  <p:childTnLst>
                                    <p:anim calcmode="lin" valueType="num">
                                      <p:cBhvr>
                                        <p:cTn id="55" dur="500"/>
                                        <p:tgtEl>
                                          <p:spTgt spid="26"/>
                                        </p:tgtEl>
                                        <p:attrNameLst>
                                          <p:attrName>ppt_w</p:attrName>
                                        </p:attrNameLst>
                                      </p:cBhvr>
                                      <p:tavLst>
                                        <p:tav tm="0">
                                          <p:val>
                                            <p:strVal val="ppt_w"/>
                                          </p:val>
                                        </p:tav>
                                        <p:tav tm="100000">
                                          <p:val>
                                            <p:fltVal val="0"/>
                                          </p:val>
                                        </p:tav>
                                      </p:tavLst>
                                    </p:anim>
                                    <p:anim calcmode="lin" valueType="num">
                                      <p:cBhvr>
                                        <p:cTn id="56" dur="500"/>
                                        <p:tgtEl>
                                          <p:spTgt spid="26"/>
                                        </p:tgtEl>
                                        <p:attrNameLst>
                                          <p:attrName>ppt_h</p:attrName>
                                        </p:attrNameLst>
                                      </p:cBhvr>
                                      <p:tavLst>
                                        <p:tav tm="0">
                                          <p:val>
                                            <p:strVal val="ppt_h"/>
                                          </p:val>
                                        </p:tav>
                                        <p:tav tm="100000">
                                          <p:val>
                                            <p:fltVal val="0"/>
                                          </p:val>
                                        </p:tav>
                                      </p:tavLst>
                                    </p:anim>
                                    <p:animEffect transition="out" filter="fade">
                                      <p:cBhvr>
                                        <p:cTn id="57" dur="500"/>
                                        <p:tgtEl>
                                          <p:spTgt spid="26"/>
                                        </p:tgtEl>
                                      </p:cBhvr>
                                    </p:animEffect>
                                    <p:set>
                                      <p:cBhvr>
                                        <p:cTn id="58" dur="1" fill="hold">
                                          <p:stCondLst>
                                            <p:cond delay="499"/>
                                          </p:stCondLst>
                                        </p:cTn>
                                        <p:tgtEl>
                                          <p:spTgt spid="2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p:cTn id="63" dur="500" fill="hold"/>
                                        <p:tgtEl>
                                          <p:spTgt spid="29"/>
                                        </p:tgtEl>
                                        <p:attrNameLst>
                                          <p:attrName>ppt_w</p:attrName>
                                        </p:attrNameLst>
                                      </p:cBhvr>
                                      <p:tavLst>
                                        <p:tav tm="0">
                                          <p:val>
                                            <p:fltVal val="0"/>
                                          </p:val>
                                        </p:tav>
                                        <p:tav tm="100000">
                                          <p:val>
                                            <p:strVal val="#ppt_w"/>
                                          </p:val>
                                        </p:tav>
                                      </p:tavLst>
                                    </p:anim>
                                    <p:anim calcmode="lin" valueType="num">
                                      <p:cBhvr>
                                        <p:cTn id="64" dur="500" fill="hold"/>
                                        <p:tgtEl>
                                          <p:spTgt spid="29"/>
                                        </p:tgtEl>
                                        <p:attrNameLst>
                                          <p:attrName>ppt_h</p:attrName>
                                        </p:attrNameLst>
                                      </p:cBhvr>
                                      <p:tavLst>
                                        <p:tav tm="0">
                                          <p:val>
                                            <p:fltVal val="0"/>
                                          </p:val>
                                        </p:tav>
                                        <p:tav tm="100000">
                                          <p:val>
                                            <p:strVal val="#ppt_h"/>
                                          </p:val>
                                        </p:tav>
                                      </p:tavLst>
                                    </p:anim>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7"/>
                                        </p:tgtEl>
                                        <p:attrNameLst>
                                          <p:attrName>style.visibility</p:attrName>
                                        </p:attrNameLst>
                                      </p:cBhvr>
                                      <p:to>
                                        <p:strVal val="visible"/>
                                      </p:to>
                                    </p:set>
                                    <p:anim calcmode="lin" valueType="num">
                                      <p:cBhvr>
                                        <p:cTn id="70" dur="500" fill="hold"/>
                                        <p:tgtEl>
                                          <p:spTgt spid="37"/>
                                        </p:tgtEl>
                                        <p:attrNameLst>
                                          <p:attrName>ppt_w</p:attrName>
                                        </p:attrNameLst>
                                      </p:cBhvr>
                                      <p:tavLst>
                                        <p:tav tm="0">
                                          <p:val>
                                            <p:fltVal val="0"/>
                                          </p:val>
                                        </p:tav>
                                        <p:tav tm="100000">
                                          <p:val>
                                            <p:strVal val="#ppt_w"/>
                                          </p:val>
                                        </p:tav>
                                      </p:tavLst>
                                    </p:anim>
                                    <p:anim calcmode="lin" valueType="num">
                                      <p:cBhvr>
                                        <p:cTn id="71" dur="500" fill="hold"/>
                                        <p:tgtEl>
                                          <p:spTgt spid="37"/>
                                        </p:tgtEl>
                                        <p:attrNameLst>
                                          <p:attrName>ppt_h</p:attrName>
                                        </p:attrNameLst>
                                      </p:cBhvr>
                                      <p:tavLst>
                                        <p:tav tm="0">
                                          <p:val>
                                            <p:fltVal val="0"/>
                                          </p:val>
                                        </p:tav>
                                        <p:tav tm="100000">
                                          <p:val>
                                            <p:strVal val="#ppt_h"/>
                                          </p:val>
                                        </p:tav>
                                      </p:tavLst>
                                    </p:anim>
                                    <p:animEffect transition="in" filter="fade">
                                      <p:cBhvr>
                                        <p:cTn id="7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Node removal is more complicated</a:t>
            </a:r>
          </a:p>
          <a:p>
            <a:pPr algn="just">
              <a:lnSpc>
                <a:spcPct val="150000"/>
              </a:lnSpc>
            </a:pPr>
            <a:r>
              <a:rPr lang="en-SG" sz="1800"/>
              <a:t>Beginning with a BST, the resulting tree after removing a node must still be a BST</a:t>
            </a:r>
          </a:p>
          <a:p>
            <a:pPr marL="230400" indent="0" algn="just">
              <a:lnSpc>
                <a:spcPct val="150000"/>
              </a:lnSpc>
              <a:buNone/>
            </a:pPr>
            <a:r>
              <a:rPr lang="en-SG" sz="1800">
                <a:solidFill>
                  <a:srgbClr val="3366FF"/>
                </a:solidFill>
              </a:rPr>
              <a:t>Obey the BST rule: L &lt; C &lt; R</a:t>
            </a:r>
            <a:endParaRPr lang="en-SG" sz="1800"/>
          </a:p>
        </p:txBody>
      </p:sp>
    </p:spTree>
    <p:extLst>
      <p:ext uri="{BB962C8B-B14F-4D97-AF65-F5344CB8AC3E}">
        <p14:creationId xmlns:p14="http://schemas.microsoft.com/office/powerpoint/2010/main" val="1998584374"/>
      </p:ext>
    </p:extLst>
  </p:cSld>
  <p:clrMapOvr>
    <a:masterClrMapping/>
  </p:clrMapOvr>
  <p:transition>
    <p:wipe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Remove node X - a bit tricky</a:t>
            </a:r>
          </a:p>
          <a:p>
            <a:pPr algn="just">
              <a:lnSpc>
                <a:spcPct val="150000"/>
              </a:lnSpc>
            </a:pPr>
            <a:r>
              <a:rPr lang="en-SG" sz="1800"/>
              <a:t>3 cases:</a:t>
            </a:r>
          </a:p>
          <a:p>
            <a:pPr marL="800100" lvl="1" indent="-342900" algn="just">
              <a:lnSpc>
                <a:spcPct val="150000"/>
              </a:lnSpc>
              <a:buClr>
                <a:schemeClr val="tx1"/>
              </a:buClr>
              <a:buFont typeface="+mj-lt"/>
              <a:buAutoNum type="arabicPeriod"/>
            </a:pPr>
            <a:r>
              <a:rPr lang="en-SG" sz="1600">
                <a:solidFill>
                  <a:srgbClr val="00B050"/>
                </a:solidFill>
              </a:rPr>
              <a:t>x has no children</a:t>
            </a:r>
            <a:r>
              <a:rPr lang="en-SG" sz="1600"/>
              <a:t>:</a:t>
            </a:r>
            <a:r>
              <a:rPr lang="en-SG" sz="1600">
                <a:solidFill>
                  <a:srgbClr val="00B050"/>
                </a:solidFill>
              </a:rPr>
              <a:t> </a:t>
            </a:r>
          </a:p>
          <a:p>
            <a:pPr lvl="2" algn="just">
              <a:lnSpc>
                <a:spcPct val="150000"/>
              </a:lnSpc>
              <a:buClr>
                <a:schemeClr val="tx1"/>
              </a:buClr>
              <a:buFont typeface="Courier New" panose="02070309020205020404" pitchFamily="49" charset="0"/>
              <a:buChar char="o"/>
            </a:pPr>
            <a:r>
              <a:rPr lang="en-SG" sz="1400">
                <a:solidFill>
                  <a:srgbClr val="00B050"/>
                </a:solidFill>
              </a:rPr>
              <a:t>Remove x</a:t>
            </a:r>
            <a:endParaRPr lang="en-SG" sz="2000" b="1">
              <a:solidFill>
                <a:srgbClr val="68CE68"/>
              </a:solidFill>
            </a:endParaRPr>
          </a:p>
          <a:p>
            <a:pPr marL="800100" lvl="1" indent="-342900" algn="just">
              <a:lnSpc>
                <a:spcPct val="150000"/>
              </a:lnSpc>
              <a:buClr>
                <a:schemeClr val="tx1"/>
              </a:buClr>
              <a:buFont typeface="+mj-lt"/>
              <a:buAutoNum type="arabicPeriod"/>
            </a:pPr>
            <a:r>
              <a:rPr lang="en-SG" sz="1600">
                <a:solidFill>
                  <a:srgbClr val="FE6C76"/>
                </a:solidFill>
              </a:rPr>
              <a:t>x has one child y</a:t>
            </a:r>
            <a:r>
              <a:rPr lang="en-SG" sz="1600"/>
              <a:t>:</a:t>
            </a:r>
            <a:r>
              <a:rPr lang="en-US" altLang="zh-CN" sz="1600">
                <a:solidFill>
                  <a:srgbClr val="FE6C76"/>
                </a:solidFill>
                <a:latin typeface="Calibri" panose="020F0502020204030204" pitchFamily="34" charset="0"/>
                <a:ea typeface="宋体" panose="02010600030101010101" pitchFamily="2" charset="-122"/>
              </a:rPr>
              <a:t> </a:t>
            </a:r>
            <a:endParaRPr lang="en-SG" sz="1600">
              <a:solidFill>
                <a:srgbClr val="FE6C76"/>
              </a:solidFill>
            </a:endParaRPr>
          </a:p>
          <a:p>
            <a:pPr lvl="2" algn="just">
              <a:lnSpc>
                <a:spcPct val="150000"/>
              </a:lnSpc>
              <a:buClr>
                <a:schemeClr val="tx1"/>
              </a:buClr>
              <a:buFont typeface="Courier New" panose="02070309020205020404" pitchFamily="49" charset="0"/>
              <a:buChar char="o"/>
            </a:pPr>
            <a:r>
              <a:rPr lang="en-SG" sz="1400">
                <a:solidFill>
                  <a:srgbClr val="FE6C76"/>
                </a:solidFill>
              </a:rPr>
              <a:t>Replace x with y</a:t>
            </a:r>
            <a:r>
              <a:rPr lang="en-US" altLang="zh-CN" sz="1400">
                <a:solidFill>
                  <a:srgbClr val="FE6C76"/>
                </a:solidFill>
                <a:latin typeface="Calibri" panose="020F0502020204030204" pitchFamily="34" charset="0"/>
                <a:ea typeface="宋体" panose="02010600030101010101" pitchFamily="2" charset="-122"/>
              </a:rPr>
              <a:t> </a:t>
            </a:r>
            <a:endParaRPr lang="en-SG" sz="1400"/>
          </a:p>
          <a:p>
            <a:pPr marL="800100" lvl="1" indent="-342900" algn="just">
              <a:lnSpc>
                <a:spcPct val="150000"/>
              </a:lnSpc>
              <a:buClr>
                <a:schemeClr val="tx1"/>
              </a:buClr>
              <a:buFont typeface="+mj-lt"/>
              <a:buAutoNum type="arabicPeriod"/>
            </a:pPr>
            <a:r>
              <a:rPr lang="en-SG" sz="1600">
                <a:solidFill>
                  <a:srgbClr val="6066C9"/>
                </a:solidFill>
              </a:rPr>
              <a:t>x has two children: </a:t>
            </a:r>
          </a:p>
          <a:p>
            <a:pPr lvl="2" algn="just">
              <a:lnSpc>
                <a:spcPct val="150000"/>
              </a:lnSpc>
              <a:buClr>
                <a:schemeClr val="tx1"/>
              </a:buClr>
              <a:buFont typeface="Courier New" panose="02070309020205020404" pitchFamily="49" charset="0"/>
              <a:buChar char="o"/>
            </a:pPr>
            <a:r>
              <a:rPr lang="en-SG" sz="1400">
                <a:solidFill>
                  <a:srgbClr val="6066C9"/>
                </a:solidFill>
              </a:rPr>
              <a:t>Swap x with successor</a:t>
            </a:r>
          </a:p>
          <a:p>
            <a:pPr lvl="2" algn="just">
              <a:lnSpc>
                <a:spcPct val="150000"/>
              </a:lnSpc>
              <a:buClr>
                <a:schemeClr val="tx1"/>
              </a:buClr>
              <a:buFont typeface="Courier New" panose="02070309020205020404" pitchFamily="49" charset="0"/>
              <a:buChar char="o"/>
            </a:pPr>
            <a:r>
              <a:rPr lang="en-SG" sz="1400">
                <a:solidFill>
                  <a:srgbClr val="6066C9"/>
                </a:solidFill>
              </a:rPr>
              <a:t>Perform case 1 or 2 to remove it</a:t>
            </a:r>
            <a:endParaRPr lang="en-SG" sz="1800"/>
          </a:p>
        </p:txBody>
      </p:sp>
      <p:sp>
        <p:nvSpPr>
          <p:cNvPr id="119" name="object 8"/>
          <p:cNvSpPr/>
          <p:nvPr/>
        </p:nvSpPr>
        <p:spPr>
          <a:xfrm>
            <a:off x="6286726" y="2282488"/>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0" name="object 9"/>
          <p:cNvSpPr txBox="1"/>
          <p:nvPr/>
        </p:nvSpPr>
        <p:spPr>
          <a:xfrm>
            <a:off x="6403617" y="2324917"/>
            <a:ext cx="16181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121" name="object 11"/>
          <p:cNvSpPr/>
          <p:nvPr/>
        </p:nvSpPr>
        <p:spPr>
          <a:xfrm>
            <a:off x="554786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2" name="object 12"/>
          <p:cNvSpPr txBox="1"/>
          <p:nvPr/>
        </p:nvSpPr>
        <p:spPr>
          <a:xfrm>
            <a:off x="5677581" y="2785792"/>
            <a:ext cx="13189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23" name="object 14"/>
          <p:cNvSpPr/>
          <p:nvPr/>
        </p:nvSpPr>
        <p:spPr>
          <a:xfrm>
            <a:off x="5178406"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4" name="object 15"/>
          <p:cNvSpPr txBox="1"/>
          <p:nvPr/>
        </p:nvSpPr>
        <p:spPr>
          <a:xfrm>
            <a:off x="5302838" y="3324286"/>
            <a:ext cx="144108"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25" name="object 17"/>
          <p:cNvSpPr/>
          <p:nvPr/>
        </p:nvSpPr>
        <p:spPr>
          <a:xfrm>
            <a:off x="5917294" y="3286186"/>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6" name="object 18"/>
          <p:cNvSpPr txBox="1"/>
          <p:nvPr/>
        </p:nvSpPr>
        <p:spPr>
          <a:xfrm>
            <a:off x="6049769" y="3324286"/>
            <a:ext cx="125789"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27" name="object 20"/>
          <p:cNvSpPr/>
          <p:nvPr/>
        </p:nvSpPr>
        <p:spPr>
          <a:xfrm>
            <a:off x="702561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8" name="object 21"/>
          <p:cNvSpPr txBox="1"/>
          <p:nvPr/>
        </p:nvSpPr>
        <p:spPr>
          <a:xfrm>
            <a:off x="7161811" y="2785792"/>
            <a:ext cx="117241"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29" name="object 23"/>
          <p:cNvSpPr/>
          <p:nvPr/>
        </p:nvSpPr>
        <p:spPr>
          <a:xfrm>
            <a:off x="6656182"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0" name="object 24"/>
          <p:cNvSpPr txBox="1"/>
          <p:nvPr/>
        </p:nvSpPr>
        <p:spPr>
          <a:xfrm>
            <a:off x="6802062" y="3324286"/>
            <a:ext cx="94647"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31" name="object 26"/>
          <p:cNvSpPr/>
          <p:nvPr/>
        </p:nvSpPr>
        <p:spPr>
          <a:xfrm>
            <a:off x="7395045" y="3286186"/>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2" name="object 27"/>
          <p:cNvSpPr txBox="1"/>
          <p:nvPr/>
        </p:nvSpPr>
        <p:spPr>
          <a:xfrm>
            <a:off x="7489814" y="3324286"/>
            <a:ext cx="212497" cy="252767"/>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dirty="0">
              <a:solidFill>
                <a:prstClr val="black"/>
              </a:solidFill>
              <a:latin typeface="Verdana (Body)"/>
              <a:cs typeface="Calibri"/>
            </a:endParaRPr>
          </a:p>
        </p:txBody>
      </p:sp>
      <p:sp>
        <p:nvSpPr>
          <p:cNvPr id="133" name="object 47"/>
          <p:cNvSpPr/>
          <p:nvPr/>
        </p:nvSpPr>
        <p:spPr>
          <a:xfrm>
            <a:off x="6032420" y="3858517"/>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4" name="object 48"/>
          <p:cNvSpPr txBox="1"/>
          <p:nvPr/>
        </p:nvSpPr>
        <p:spPr>
          <a:xfrm>
            <a:off x="6148555" y="3896617"/>
            <a:ext cx="163648"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135" name="object 50"/>
          <p:cNvSpPr/>
          <p:nvPr/>
        </p:nvSpPr>
        <p:spPr>
          <a:xfrm>
            <a:off x="7007321" y="386182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6" name="object 51"/>
          <p:cNvSpPr txBox="1"/>
          <p:nvPr/>
        </p:nvSpPr>
        <p:spPr>
          <a:xfrm>
            <a:off x="7141763" y="3900851"/>
            <a:ext cx="139223"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137" name="object 59"/>
          <p:cNvSpPr/>
          <p:nvPr/>
        </p:nvSpPr>
        <p:spPr>
          <a:xfrm>
            <a:off x="6522215"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8" name="object 60"/>
          <p:cNvSpPr txBox="1"/>
          <p:nvPr/>
        </p:nvSpPr>
        <p:spPr>
          <a:xfrm>
            <a:off x="6682107" y="3900851"/>
            <a:ext cx="79992" cy="252767"/>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139" name="object 65"/>
          <p:cNvSpPr/>
          <p:nvPr/>
        </p:nvSpPr>
        <p:spPr>
          <a:xfrm>
            <a:off x="5428415" y="3862751"/>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0" name="object 66"/>
          <p:cNvSpPr txBox="1"/>
          <p:nvPr/>
        </p:nvSpPr>
        <p:spPr>
          <a:xfrm>
            <a:off x="5553861" y="3900851"/>
            <a:ext cx="14166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141" name="object 71"/>
          <p:cNvSpPr/>
          <p:nvPr/>
        </p:nvSpPr>
        <p:spPr>
          <a:xfrm>
            <a:off x="4920386"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2" name="object 72"/>
          <p:cNvSpPr txBox="1"/>
          <p:nvPr/>
        </p:nvSpPr>
        <p:spPr>
          <a:xfrm>
            <a:off x="5041496" y="3900851"/>
            <a:ext cx="152047"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143" name="object 77"/>
          <p:cNvSpPr/>
          <p:nvPr/>
        </p:nvSpPr>
        <p:spPr>
          <a:xfrm>
            <a:off x="5613143" y="4439279"/>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4" name="object 78"/>
          <p:cNvSpPr txBox="1"/>
          <p:nvPr/>
        </p:nvSpPr>
        <p:spPr>
          <a:xfrm>
            <a:off x="5730763" y="4481705"/>
            <a:ext cx="159985"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p>
        </p:txBody>
      </p:sp>
      <p:cxnSp>
        <p:nvCxnSpPr>
          <p:cNvPr id="145" name="直接箭头连接符 51"/>
          <p:cNvCxnSpPr>
            <a:stCxn id="119" idx="5"/>
            <a:endCxn id="127" idx="1"/>
          </p:cNvCxnSpPr>
          <p:nvPr/>
        </p:nvCxnSpPr>
        <p:spPr>
          <a:xfrm>
            <a:off x="6650525" y="2596657"/>
            <a:ext cx="437507" cy="204938"/>
          </a:xfrm>
          <a:prstGeom prst="straightConnector1">
            <a:avLst/>
          </a:prstGeom>
          <a:noFill/>
          <a:ln w="38100" cap="flat" cmpd="sng" algn="ctr">
            <a:solidFill>
              <a:srgbClr val="0033CC"/>
            </a:solidFill>
            <a:prstDash val="solid"/>
            <a:miter lim="800000"/>
            <a:tailEnd type="triangle"/>
          </a:ln>
          <a:effectLst/>
        </p:spPr>
      </p:cxnSp>
      <p:cxnSp>
        <p:nvCxnSpPr>
          <p:cNvPr id="146" name="直接箭头连接符 52"/>
          <p:cNvCxnSpPr>
            <a:stCxn id="119" idx="3"/>
            <a:endCxn id="121" idx="7"/>
          </p:cNvCxnSpPr>
          <p:nvPr/>
        </p:nvCxnSpPr>
        <p:spPr>
          <a:xfrm flipH="1">
            <a:off x="5911662" y="2596657"/>
            <a:ext cx="437482" cy="204938"/>
          </a:xfrm>
          <a:prstGeom prst="straightConnector1">
            <a:avLst/>
          </a:prstGeom>
          <a:noFill/>
          <a:ln w="38100" cap="flat" cmpd="sng" algn="ctr">
            <a:solidFill>
              <a:srgbClr val="0033CC"/>
            </a:solidFill>
            <a:prstDash val="solid"/>
            <a:miter lim="800000"/>
            <a:tailEnd type="triangle"/>
          </a:ln>
          <a:effectLst/>
        </p:spPr>
      </p:cxnSp>
      <p:cxnSp>
        <p:nvCxnSpPr>
          <p:cNvPr id="147" name="直接箭头连接符 53"/>
          <p:cNvCxnSpPr>
            <a:stCxn id="121" idx="4"/>
            <a:endCxn id="123" idx="7"/>
          </p:cNvCxnSpPr>
          <p:nvPr/>
        </p:nvCxnSpPr>
        <p:spPr>
          <a:xfrm flipH="1">
            <a:off x="5542205" y="3115764"/>
            <a:ext cx="218767" cy="224326"/>
          </a:xfrm>
          <a:prstGeom prst="straightConnector1">
            <a:avLst/>
          </a:prstGeom>
          <a:noFill/>
          <a:ln w="38100" cap="flat" cmpd="sng" algn="ctr">
            <a:solidFill>
              <a:srgbClr val="0033CC"/>
            </a:solidFill>
            <a:prstDash val="solid"/>
            <a:miter lim="800000"/>
            <a:tailEnd type="triangle"/>
          </a:ln>
          <a:effectLst/>
        </p:spPr>
      </p:cxnSp>
      <p:cxnSp>
        <p:nvCxnSpPr>
          <p:cNvPr id="148" name="直接箭头连接符 54"/>
          <p:cNvCxnSpPr>
            <a:stCxn id="127" idx="3"/>
            <a:endCxn id="129" idx="0"/>
          </p:cNvCxnSpPr>
          <p:nvPr/>
        </p:nvCxnSpPr>
        <p:spPr>
          <a:xfrm flipH="1">
            <a:off x="6869292" y="3061861"/>
            <a:ext cx="218740" cy="224326"/>
          </a:xfrm>
          <a:prstGeom prst="straightConnector1">
            <a:avLst/>
          </a:prstGeom>
          <a:noFill/>
          <a:ln w="38100" cap="flat" cmpd="sng" algn="ctr">
            <a:solidFill>
              <a:srgbClr val="0033CC"/>
            </a:solidFill>
            <a:prstDash val="solid"/>
            <a:miter lim="800000"/>
            <a:tailEnd type="triangle"/>
          </a:ln>
          <a:effectLst/>
        </p:spPr>
      </p:cxnSp>
      <p:cxnSp>
        <p:nvCxnSpPr>
          <p:cNvPr id="149" name="直接箭头连接符 55"/>
          <p:cNvCxnSpPr>
            <a:stCxn id="121" idx="4"/>
            <a:endCxn id="125" idx="1"/>
          </p:cNvCxnSpPr>
          <p:nvPr/>
        </p:nvCxnSpPr>
        <p:spPr>
          <a:xfrm>
            <a:off x="5760972" y="3115764"/>
            <a:ext cx="218740" cy="224326"/>
          </a:xfrm>
          <a:prstGeom prst="straightConnector1">
            <a:avLst/>
          </a:prstGeom>
          <a:noFill/>
          <a:ln w="38100" cap="flat" cmpd="sng" algn="ctr">
            <a:solidFill>
              <a:srgbClr val="0033CC"/>
            </a:solidFill>
            <a:prstDash val="solid"/>
            <a:miter lim="800000"/>
            <a:tailEnd type="triangle"/>
          </a:ln>
          <a:effectLst/>
        </p:spPr>
      </p:cxnSp>
      <p:cxnSp>
        <p:nvCxnSpPr>
          <p:cNvPr id="150" name="直接箭头连接符 56"/>
          <p:cNvCxnSpPr>
            <a:stCxn id="127" idx="5"/>
            <a:endCxn id="131" idx="0"/>
          </p:cNvCxnSpPr>
          <p:nvPr/>
        </p:nvCxnSpPr>
        <p:spPr>
          <a:xfrm>
            <a:off x="7389413" y="3061861"/>
            <a:ext cx="218741" cy="224326"/>
          </a:xfrm>
          <a:prstGeom prst="straightConnector1">
            <a:avLst/>
          </a:prstGeom>
          <a:noFill/>
          <a:ln w="38100" cap="flat" cmpd="sng" algn="ctr">
            <a:solidFill>
              <a:srgbClr val="0033CC"/>
            </a:solidFill>
            <a:prstDash val="solid"/>
            <a:miter lim="800000"/>
            <a:tailEnd type="triangle"/>
          </a:ln>
          <a:effectLst/>
        </p:spPr>
      </p:cxnSp>
      <p:cxnSp>
        <p:nvCxnSpPr>
          <p:cNvPr id="151" name="直接箭头连接符 57"/>
          <p:cNvCxnSpPr>
            <a:stCxn id="123" idx="4"/>
            <a:endCxn id="139" idx="0"/>
          </p:cNvCxnSpPr>
          <p:nvPr/>
        </p:nvCxnSpPr>
        <p:spPr>
          <a:xfrm>
            <a:off x="5391515" y="3654258"/>
            <a:ext cx="250009" cy="208492"/>
          </a:xfrm>
          <a:prstGeom prst="straightConnector1">
            <a:avLst/>
          </a:prstGeom>
          <a:noFill/>
          <a:ln w="38100" cap="flat" cmpd="sng" algn="ctr">
            <a:solidFill>
              <a:srgbClr val="0033CC"/>
            </a:solidFill>
            <a:prstDash val="solid"/>
            <a:miter lim="800000"/>
            <a:tailEnd type="triangle"/>
          </a:ln>
          <a:effectLst/>
        </p:spPr>
      </p:cxnSp>
      <p:cxnSp>
        <p:nvCxnSpPr>
          <p:cNvPr id="152" name="直接箭头连接符 58"/>
          <p:cNvCxnSpPr>
            <a:stCxn id="123" idx="4"/>
            <a:endCxn id="141" idx="0"/>
          </p:cNvCxnSpPr>
          <p:nvPr/>
        </p:nvCxnSpPr>
        <p:spPr>
          <a:xfrm flipH="1">
            <a:off x="5133496" y="3654258"/>
            <a:ext cx="258020" cy="208492"/>
          </a:xfrm>
          <a:prstGeom prst="straightConnector1">
            <a:avLst/>
          </a:prstGeom>
          <a:noFill/>
          <a:ln w="38100" cap="flat" cmpd="sng" algn="ctr">
            <a:solidFill>
              <a:srgbClr val="0033CC"/>
            </a:solidFill>
            <a:prstDash val="solid"/>
            <a:miter lim="800000"/>
            <a:tailEnd type="triangle"/>
          </a:ln>
          <a:effectLst/>
        </p:spPr>
      </p:cxnSp>
      <p:cxnSp>
        <p:nvCxnSpPr>
          <p:cNvPr id="153" name="直接箭头连接符 59"/>
          <p:cNvCxnSpPr>
            <a:stCxn id="129" idx="4"/>
            <a:endCxn id="137" idx="0"/>
          </p:cNvCxnSpPr>
          <p:nvPr/>
        </p:nvCxnSpPr>
        <p:spPr>
          <a:xfrm flipH="1">
            <a:off x="6735324" y="3654258"/>
            <a:ext cx="133967" cy="208492"/>
          </a:xfrm>
          <a:prstGeom prst="straightConnector1">
            <a:avLst/>
          </a:prstGeom>
          <a:noFill/>
          <a:ln w="38100" cap="flat" cmpd="sng" algn="ctr">
            <a:solidFill>
              <a:srgbClr val="0033CC"/>
            </a:solidFill>
            <a:prstDash val="solid"/>
            <a:miter lim="800000"/>
            <a:tailEnd type="triangle"/>
          </a:ln>
          <a:effectLst/>
        </p:spPr>
      </p:cxnSp>
      <p:cxnSp>
        <p:nvCxnSpPr>
          <p:cNvPr id="154" name="直接箭头连接符 60"/>
          <p:cNvCxnSpPr>
            <a:stCxn id="125" idx="4"/>
            <a:endCxn id="133" idx="0"/>
          </p:cNvCxnSpPr>
          <p:nvPr/>
        </p:nvCxnSpPr>
        <p:spPr>
          <a:xfrm>
            <a:off x="6130404" y="3654258"/>
            <a:ext cx="115126" cy="204259"/>
          </a:xfrm>
          <a:prstGeom prst="straightConnector1">
            <a:avLst/>
          </a:prstGeom>
          <a:noFill/>
          <a:ln w="38100" cap="flat" cmpd="sng" algn="ctr">
            <a:solidFill>
              <a:srgbClr val="0033CC"/>
            </a:solidFill>
            <a:prstDash val="solid"/>
            <a:miter lim="800000"/>
            <a:tailEnd type="triangle"/>
          </a:ln>
          <a:effectLst/>
        </p:spPr>
      </p:cxnSp>
      <p:cxnSp>
        <p:nvCxnSpPr>
          <p:cNvPr id="155" name="直接箭头连接符 61"/>
          <p:cNvCxnSpPr>
            <a:stCxn id="129" idx="4"/>
            <a:endCxn id="135" idx="0"/>
          </p:cNvCxnSpPr>
          <p:nvPr/>
        </p:nvCxnSpPr>
        <p:spPr>
          <a:xfrm>
            <a:off x="6869292" y="3654258"/>
            <a:ext cx="351139" cy="207563"/>
          </a:xfrm>
          <a:prstGeom prst="straightConnector1">
            <a:avLst/>
          </a:prstGeom>
          <a:noFill/>
          <a:ln w="38100" cap="flat" cmpd="sng" algn="ctr">
            <a:solidFill>
              <a:srgbClr val="0033CC"/>
            </a:solidFill>
            <a:prstDash val="solid"/>
            <a:miter lim="800000"/>
            <a:tailEnd type="triangle"/>
          </a:ln>
          <a:effectLst/>
        </p:spPr>
      </p:cxnSp>
      <p:cxnSp>
        <p:nvCxnSpPr>
          <p:cNvPr id="156" name="直接箭头连接符 62"/>
          <p:cNvCxnSpPr>
            <a:stCxn id="139" idx="4"/>
            <a:endCxn id="143" idx="0"/>
          </p:cNvCxnSpPr>
          <p:nvPr/>
        </p:nvCxnSpPr>
        <p:spPr>
          <a:xfrm>
            <a:off x="5641524" y="4230823"/>
            <a:ext cx="184729" cy="208456"/>
          </a:xfrm>
          <a:prstGeom prst="straightConnector1">
            <a:avLst/>
          </a:prstGeom>
          <a:noFill/>
          <a:ln w="38100" cap="flat" cmpd="sng" algn="ctr">
            <a:solidFill>
              <a:srgbClr val="0033CC"/>
            </a:solidFill>
            <a:prstDash val="solid"/>
            <a:miter lim="800000"/>
            <a:tailEnd type="triangle"/>
          </a:ln>
          <a:effectLst/>
        </p:spPr>
      </p:cxnSp>
    </p:spTree>
    <p:extLst>
      <p:ext uri="{BB962C8B-B14F-4D97-AF65-F5344CB8AC3E}">
        <p14:creationId xmlns:p14="http://schemas.microsoft.com/office/powerpoint/2010/main" val="3173359019"/>
      </p:ext>
    </p:extLst>
  </p:cSld>
  <p:clrMapOvr>
    <a:masterClrMapping/>
  </p:clrMapOvr>
  <p:transition>
    <p:wipe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Remove node X - a bit tricky</a:t>
            </a:r>
          </a:p>
          <a:p>
            <a:pPr algn="just">
              <a:lnSpc>
                <a:spcPct val="150000"/>
              </a:lnSpc>
            </a:pPr>
            <a:r>
              <a:rPr lang="en-SG" sz="1800"/>
              <a:t>3 cases:</a:t>
            </a:r>
          </a:p>
          <a:p>
            <a:pPr marL="800100" lvl="1" indent="-342900" algn="just">
              <a:lnSpc>
                <a:spcPct val="150000"/>
              </a:lnSpc>
              <a:buClr>
                <a:schemeClr val="tx1"/>
              </a:buClr>
              <a:buFont typeface="+mj-lt"/>
              <a:buAutoNum type="arabicPeriod"/>
            </a:pPr>
            <a:r>
              <a:rPr lang="en-SG" sz="1600" b="1">
                <a:solidFill>
                  <a:srgbClr val="00B050"/>
                </a:solidFill>
              </a:rPr>
              <a:t>x has no children</a:t>
            </a:r>
            <a:r>
              <a:rPr lang="en-SG" sz="1600" b="1"/>
              <a:t>:</a:t>
            </a:r>
            <a:r>
              <a:rPr lang="en-SG" sz="1600" b="1">
                <a:solidFill>
                  <a:srgbClr val="00B050"/>
                </a:solidFill>
              </a:rPr>
              <a:t> </a:t>
            </a:r>
          </a:p>
          <a:p>
            <a:pPr lvl="2" algn="just">
              <a:lnSpc>
                <a:spcPct val="150000"/>
              </a:lnSpc>
              <a:buClr>
                <a:schemeClr val="tx1"/>
              </a:buClr>
              <a:buFont typeface="Courier New" panose="02070309020205020404" pitchFamily="49" charset="0"/>
              <a:buChar char="o"/>
            </a:pPr>
            <a:r>
              <a:rPr lang="en-SG" sz="1400" b="1">
                <a:solidFill>
                  <a:srgbClr val="00B050"/>
                </a:solidFill>
              </a:rPr>
              <a:t>Remove x</a:t>
            </a:r>
            <a:endParaRPr lang="en-SG" sz="2000" b="1">
              <a:solidFill>
                <a:srgbClr val="68CE68"/>
              </a:solidFill>
            </a:endParaRPr>
          </a:p>
          <a:p>
            <a:pPr marL="800100" lvl="1" indent="-342900" algn="just">
              <a:lnSpc>
                <a:spcPct val="150000"/>
              </a:lnSpc>
              <a:buClr>
                <a:schemeClr val="tx1"/>
              </a:buClr>
              <a:buFont typeface="+mj-lt"/>
              <a:buAutoNum type="arabicPeriod"/>
            </a:pPr>
            <a:r>
              <a:rPr lang="en-SG" sz="1600">
                <a:solidFill>
                  <a:schemeClr val="bg1">
                    <a:lumMod val="65000"/>
                  </a:schemeClr>
                </a:solidFill>
              </a:rPr>
              <a:t>x has one child y:</a:t>
            </a:r>
            <a:r>
              <a:rPr lang="en-US" altLang="zh-CN" sz="1600">
                <a:solidFill>
                  <a:schemeClr val="bg1">
                    <a:lumMod val="65000"/>
                  </a:schemeClr>
                </a:solidFill>
                <a:latin typeface="Calibri" panose="020F0502020204030204" pitchFamily="34" charset="0"/>
                <a:ea typeface="宋体" panose="02010600030101010101" pitchFamily="2" charset="-122"/>
              </a:rPr>
              <a:t> </a:t>
            </a:r>
            <a:endParaRPr lang="en-SG" sz="1600">
              <a:solidFill>
                <a:schemeClr val="bg1">
                  <a:lumMod val="65000"/>
                </a:schemeClr>
              </a:solidFill>
            </a:endParaRP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Replace x with y</a:t>
            </a:r>
            <a:r>
              <a:rPr lang="en-US" altLang="zh-CN" sz="1400">
                <a:solidFill>
                  <a:schemeClr val="bg1">
                    <a:lumMod val="65000"/>
                  </a:schemeClr>
                </a:solidFill>
                <a:latin typeface="Calibri" panose="020F0502020204030204" pitchFamily="34" charset="0"/>
                <a:ea typeface="宋体" panose="02010600030101010101" pitchFamily="2" charset="-122"/>
              </a:rPr>
              <a:t> </a:t>
            </a:r>
            <a:endParaRPr lang="en-SG" sz="1400">
              <a:solidFill>
                <a:schemeClr val="bg1">
                  <a:lumMod val="65000"/>
                </a:schemeClr>
              </a:solidFill>
            </a:endParaRPr>
          </a:p>
          <a:p>
            <a:pPr marL="800100" lvl="1" indent="-342900" algn="just">
              <a:lnSpc>
                <a:spcPct val="150000"/>
              </a:lnSpc>
              <a:buClr>
                <a:schemeClr val="tx1"/>
              </a:buClr>
              <a:buFont typeface="+mj-lt"/>
              <a:buAutoNum type="arabicPeriod"/>
            </a:pPr>
            <a:r>
              <a:rPr lang="en-SG" sz="1600">
                <a:solidFill>
                  <a:schemeClr val="bg1">
                    <a:lumMod val="65000"/>
                  </a:schemeClr>
                </a:solidFill>
              </a:rPr>
              <a:t>x has two children: </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Swap x with successor</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Perform case 1 or 2 to remove it</a:t>
            </a:r>
            <a:endParaRPr lang="en-SG" sz="1800">
              <a:solidFill>
                <a:schemeClr val="bg1">
                  <a:lumMod val="65000"/>
                </a:schemeClr>
              </a:solidFill>
            </a:endParaRPr>
          </a:p>
        </p:txBody>
      </p:sp>
      <p:sp>
        <p:nvSpPr>
          <p:cNvPr id="119" name="object 8"/>
          <p:cNvSpPr/>
          <p:nvPr/>
        </p:nvSpPr>
        <p:spPr>
          <a:xfrm>
            <a:off x="6286726" y="2282488"/>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0" name="object 9"/>
          <p:cNvSpPr txBox="1"/>
          <p:nvPr/>
        </p:nvSpPr>
        <p:spPr>
          <a:xfrm>
            <a:off x="6403617" y="2324917"/>
            <a:ext cx="16181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121" name="object 11"/>
          <p:cNvSpPr/>
          <p:nvPr/>
        </p:nvSpPr>
        <p:spPr>
          <a:xfrm>
            <a:off x="554786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2" name="object 12"/>
          <p:cNvSpPr txBox="1"/>
          <p:nvPr/>
        </p:nvSpPr>
        <p:spPr>
          <a:xfrm>
            <a:off x="5677581" y="2785792"/>
            <a:ext cx="13189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23" name="object 14"/>
          <p:cNvSpPr/>
          <p:nvPr/>
        </p:nvSpPr>
        <p:spPr>
          <a:xfrm>
            <a:off x="5178406"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4" name="object 15"/>
          <p:cNvSpPr txBox="1"/>
          <p:nvPr/>
        </p:nvSpPr>
        <p:spPr>
          <a:xfrm>
            <a:off x="5302838" y="3324286"/>
            <a:ext cx="144108"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25" name="object 17"/>
          <p:cNvSpPr/>
          <p:nvPr/>
        </p:nvSpPr>
        <p:spPr>
          <a:xfrm>
            <a:off x="5917294" y="3286186"/>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6" name="object 18"/>
          <p:cNvSpPr txBox="1"/>
          <p:nvPr/>
        </p:nvSpPr>
        <p:spPr>
          <a:xfrm>
            <a:off x="6049769" y="3324286"/>
            <a:ext cx="125789"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27" name="object 20"/>
          <p:cNvSpPr/>
          <p:nvPr/>
        </p:nvSpPr>
        <p:spPr>
          <a:xfrm>
            <a:off x="702561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8" name="object 21"/>
          <p:cNvSpPr txBox="1"/>
          <p:nvPr/>
        </p:nvSpPr>
        <p:spPr>
          <a:xfrm>
            <a:off x="7161811" y="2785792"/>
            <a:ext cx="117241"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29" name="object 23"/>
          <p:cNvSpPr/>
          <p:nvPr/>
        </p:nvSpPr>
        <p:spPr>
          <a:xfrm>
            <a:off x="6656182"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0" name="object 24"/>
          <p:cNvSpPr txBox="1"/>
          <p:nvPr/>
        </p:nvSpPr>
        <p:spPr>
          <a:xfrm>
            <a:off x="6802062" y="3324286"/>
            <a:ext cx="94647"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31" name="object 26"/>
          <p:cNvSpPr/>
          <p:nvPr/>
        </p:nvSpPr>
        <p:spPr>
          <a:xfrm>
            <a:off x="7395045" y="3286186"/>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2" name="object 27"/>
          <p:cNvSpPr txBox="1"/>
          <p:nvPr/>
        </p:nvSpPr>
        <p:spPr>
          <a:xfrm>
            <a:off x="7489814" y="3324286"/>
            <a:ext cx="212497" cy="252767"/>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dirty="0">
              <a:solidFill>
                <a:prstClr val="black"/>
              </a:solidFill>
              <a:latin typeface="Verdana (Body)"/>
              <a:cs typeface="Calibri"/>
            </a:endParaRPr>
          </a:p>
        </p:txBody>
      </p:sp>
      <p:sp>
        <p:nvSpPr>
          <p:cNvPr id="133" name="object 47"/>
          <p:cNvSpPr/>
          <p:nvPr/>
        </p:nvSpPr>
        <p:spPr>
          <a:xfrm>
            <a:off x="6032420" y="3858517"/>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4" name="object 48"/>
          <p:cNvSpPr txBox="1"/>
          <p:nvPr/>
        </p:nvSpPr>
        <p:spPr>
          <a:xfrm>
            <a:off x="6148555" y="3896617"/>
            <a:ext cx="163648"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135" name="object 50"/>
          <p:cNvSpPr/>
          <p:nvPr/>
        </p:nvSpPr>
        <p:spPr>
          <a:xfrm>
            <a:off x="7007321" y="386182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6" name="object 51"/>
          <p:cNvSpPr txBox="1"/>
          <p:nvPr/>
        </p:nvSpPr>
        <p:spPr>
          <a:xfrm>
            <a:off x="7141763" y="3900851"/>
            <a:ext cx="139223"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137" name="object 59"/>
          <p:cNvSpPr/>
          <p:nvPr/>
        </p:nvSpPr>
        <p:spPr>
          <a:xfrm>
            <a:off x="6522215"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8" name="object 60"/>
          <p:cNvSpPr txBox="1"/>
          <p:nvPr/>
        </p:nvSpPr>
        <p:spPr>
          <a:xfrm>
            <a:off x="6682107" y="3900851"/>
            <a:ext cx="79992" cy="252767"/>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139" name="object 65"/>
          <p:cNvSpPr/>
          <p:nvPr/>
        </p:nvSpPr>
        <p:spPr>
          <a:xfrm>
            <a:off x="5428415" y="3862751"/>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0" name="object 66"/>
          <p:cNvSpPr txBox="1"/>
          <p:nvPr/>
        </p:nvSpPr>
        <p:spPr>
          <a:xfrm>
            <a:off x="5553861" y="3900851"/>
            <a:ext cx="14166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141" name="object 71"/>
          <p:cNvSpPr/>
          <p:nvPr/>
        </p:nvSpPr>
        <p:spPr>
          <a:xfrm>
            <a:off x="4920386"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2" name="object 72"/>
          <p:cNvSpPr txBox="1"/>
          <p:nvPr/>
        </p:nvSpPr>
        <p:spPr>
          <a:xfrm>
            <a:off x="5041496" y="3900851"/>
            <a:ext cx="152047"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143" name="object 77"/>
          <p:cNvSpPr/>
          <p:nvPr/>
        </p:nvSpPr>
        <p:spPr>
          <a:xfrm>
            <a:off x="5613143" y="4439279"/>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4" name="object 78"/>
          <p:cNvSpPr txBox="1"/>
          <p:nvPr/>
        </p:nvSpPr>
        <p:spPr>
          <a:xfrm>
            <a:off x="5730763" y="4481705"/>
            <a:ext cx="159985"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p>
        </p:txBody>
      </p:sp>
      <p:cxnSp>
        <p:nvCxnSpPr>
          <p:cNvPr id="145" name="直接箭头连接符 51"/>
          <p:cNvCxnSpPr>
            <a:stCxn id="119" idx="5"/>
            <a:endCxn id="127" idx="1"/>
          </p:cNvCxnSpPr>
          <p:nvPr/>
        </p:nvCxnSpPr>
        <p:spPr>
          <a:xfrm>
            <a:off x="6650525" y="2596657"/>
            <a:ext cx="437507" cy="204938"/>
          </a:xfrm>
          <a:prstGeom prst="straightConnector1">
            <a:avLst/>
          </a:prstGeom>
          <a:noFill/>
          <a:ln w="38100" cap="flat" cmpd="sng" algn="ctr">
            <a:solidFill>
              <a:srgbClr val="0033CC"/>
            </a:solidFill>
            <a:prstDash val="solid"/>
            <a:miter lim="800000"/>
            <a:tailEnd type="triangle"/>
          </a:ln>
          <a:effectLst/>
        </p:spPr>
      </p:cxnSp>
      <p:cxnSp>
        <p:nvCxnSpPr>
          <p:cNvPr id="146" name="直接箭头连接符 52"/>
          <p:cNvCxnSpPr>
            <a:stCxn id="119" idx="3"/>
            <a:endCxn id="121" idx="7"/>
          </p:cNvCxnSpPr>
          <p:nvPr/>
        </p:nvCxnSpPr>
        <p:spPr>
          <a:xfrm flipH="1">
            <a:off x="5911662" y="2596657"/>
            <a:ext cx="437482" cy="204938"/>
          </a:xfrm>
          <a:prstGeom prst="straightConnector1">
            <a:avLst/>
          </a:prstGeom>
          <a:noFill/>
          <a:ln w="38100" cap="flat" cmpd="sng" algn="ctr">
            <a:solidFill>
              <a:srgbClr val="0033CC"/>
            </a:solidFill>
            <a:prstDash val="solid"/>
            <a:miter lim="800000"/>
            <a:tailEnd type="triangle"/>
          </a:ln>
          <a:effectLst/>
        </p:spPr>
      </p:cxnSp>
      <p:cxnSp>
        <p:nvCxnSpPr>
          <p:cNvPr id="147" name="直接箭头连接符 53"/>
          <p:cNvCxnSpPr>
            <a:stCxn id="121" idx="4"/>
            <a:endCxn id="123" idx="7"/>
          </p:cNvCxnSpPr>
          <p:nvPr/>
        </p:nvCxnSpPr>
        <p:spPr>
          <a:xfrm flipH="1">
            <a:off x="5542205" y="3115764"/>
            <a:ext cx="218767" cy="224326"/>
          </a:xfrm>
          <a:prstGeom prst="straightConnector1">
            <a:avLst/>
          </a:prstGeom>
          <a:noFill/>
          <a:ln w="38100" cap="flat" cmpd="sng" algn="ctr">
            <a:solidFill>
              <a:srgbClr val="0033CC"/>
            </a:solidFill>
            <a:prstDash val="solid"/>
            <a:miter lim="800000"/>
            <a:tailEnd type="triangle"/>
          </a:ln>
          <a:effectLst/>
        </p:spPr>
      </p:cxnSp>
      <p:cxnSp>
        <p:nvCxnSpPr>
          <p:cNvPr id="148" name="直接箭头连接符 54"/>
          <p:cNvCxnSpPr>
            <a:stCxn id="127" idx="3"/>
            <a:endCxn id="129" idx="0"/>
          </p:cNvCxnSpPr>
          <p:nvPr/>
        </p:nvCxnSpPr>
        <p:spPr>
          <a:xfrm flipH="1">
            <a:off x="6869292" y="3061861"/>
            <a:ext cx="218740" cy="224326"/>
          </a:xfrm>
          <a:prstGeom prst="straightConnector1">
            <a:avLst/>
          </a:prstGeom>
          <a:noFill/>
          <a:ln w="38100" cap="flat" cmpd="sng" algn="ctr">
            <a:solidFill>
              <a:srgbClr val="0033CC"/>
            </a:solidFill>
            <a:prstDash val="solid"/>
            <a:miter lim="800000"/>
            <a:tailEnd type="triangle"/>
          </a:ln>
          <a:effectLst/>
        </p:spPr>
      </p:cxnSp>
      <p:cxnSp>
        <p:nvCxnSpPr>
          <p:cNvPr id="149" name="直接箭头连接符 55"/>
          <p:cNvCxnSpPr>
            <a:stCxn id="121" idx="4"/>
            <a:endCxn id="125" idx="1"/>
          </p:cNvCxnSpPr>
          <p:nvPr/>
        </p:nvCxnSpPr>
        <p:spPr>
          <a:xfrm>
            <a:off x="5760972" y="3115764"/>
            <a:ext cx="218740" cy="224326"/>
          </a:xfrm>
          <a:prstGeom prst="straightConnector1">
            <a:avLst/>
          </a:prstGeom>
          <a:noFill/>
          <a:ln w="38100" cap="flat" cmpd="sng" algn="ctr">
            <a:solidFill>
              <a:srgbClr val="0033CC"/>
            </a:solidFill>
            <a:prstDash val="solid"/>
            <a:miter lim="800000"/>
            <a:tailEnd type="triangle"/>
          </a:ln>
          <a:effectLst/>
        </p:spPr>
      </p:cxnSp>
      <p:cxnSp>
        <p:nvCxnSpPr>
          <p:cNvPr id="150" name="直接箭头连接符 56"/>
          <p:cNvCxnSpPr>
            <a:stCxn id="127" idx="5"/>
            <a:endCxn id="131" idx="0"/>
          </p:cNvCxnSpPr>
          <p:nvPr/>
        </p:nvCxnSpPr>
        <p:spPr>
          <a:xfrm>
            <a:off x="7389413" y="3061861"/>
            <a:ext cx="218741" cy="224326"/>
          </a:xfrm>
          <a:prstGeom prst="straightConnector1">
            <a:avLst/>
          </a:prstGeom>
          <a:noFill/>
          <a:ln w="38100" cap="flat" cmpd="sng" algn="ctr">
            <a:solidFill>
              <a:srgbClr val="0033CC"/>
            </a:solidFill>
            <a:prstDash val="solid"/>
            <a:miter lim="800000"/>
            <a:tailEnd type="triangle"/>
          </a:ln>
          <a:effectLst/>
        </p:spPr>
      </p:cxnSp>
      <p:cxnSp>
        <p:nvCxnSpPr>
          <p:cNvPr id="151" name="直接箭头连接符 57"/>
          <p:cNvCxnSpPr>
            <a:stCxn id="123" idx="4"/>
            <a:endCxn id="139" idx="0"/>
          </p:cNvCxnSpPr>
          <p:nvPr/>
        </p:nvCxnSpPr>
        <p:spPr>
          <a:xfrm>
            <a:off x="5391515" y="3654258"/>
            <a:ext cx="250009" cy="208492"/>
          </a:xfrm>
          <a:prstGeom prst="straightConnector1">
            <a:avLst/>
          </a:prstGeom>
          <a:noFill/>
          <a:ln w="38100" cap="flat" cmpd="sng" algn="ctr">
            <a:solidFill>
              <a:srgbClr val="0033CC"/>
            </a:solidFill>
            <a:prstDash val="solid"/>
            <a:miter lim="800000"/>
            <a:tailEnd type="triangle"/>
          </a:ln>
          <a:effectLst/>
        </p:spPr>
      </p:cxnSp>
      <p:cxnSp>
        <p:nvCxnSpPr>
          <p:cNvPr id="152" name="直接箭头连接符 58"/>
          <p:cNvCxnSpPr>
            <a:stCxn id="123" idx="4"/>
            <a:endCxn id="141" idx="0"/>
          </p:cNvCxnSpPr>
          <p:nvPr/>
        </p:nvCxnSpPr>
        <p:spPr>
          <a:xfrm flipH="1">
            <a:off x="5133496" y="3654258"/>
            <a:ext cx="258020" cy="208492"/>
          </a:xfrm>
          <a:prstGeom prst="straightConnector1">
            <a:avLst/>
          </a:prstGeom>
          <a:noFill/>
          <a:ln w="38100" cap="flat" cmpd="sng" algn="ctr">
            <a:solidFill>
              <a:srgbClr val="0033CC"/>
            </a:solidFill>
            <a:prstDash val="solid"/>
            <a:miter lim="800000"/>
            <a:tailEnd type="triangle"/>
          </a:ln>
          <a:effectLst/>
        </p:spPr>
      </p:cxnSp>
      <p:cxnSp>
        <p:nvCxnSpPr>
          <p:cNvPr id="153" name="直接箭头连接符 59"/>
          <p:cNvCxnSpPr>
            <a:stCxn id="129" idx="4"/>
            <a:endCxn id="137" idx="0"/>
          </p:cNvCxnSpPr>
          <p:nvPr/>
        </p:nvCxnSpPr>
        <p:spPr>
          <a:xfrm flipH="1">
            <a:off x="6735324" y="3654258"/>
            <a:ext cx="133967" cy="208492"/>
          </a:xfrm>
          <a:prstGeom prst="straightConnector1">
            <a:avLst/>
          </a:prstGeom>
          <a:noFill/>
          <a:ln w="38100" cap="flat" cmpd="sng" algn="ctr">
            <a:solidFill>
              <a:srgbClr val="0033CC"/>
            </a:solidFill>
            <a:prstDash val="solid"/>
            <a:miter lim="800000"/>
            <a:tailEnd type="triangle"/>
          </a:ln>
          <a:effectLst/>
        </p:spPr>
      </p:cxnSp>
      <p:cxnSp>
        <p:nvCxnSpPr>
          <p:cNvPr id="154" name="直接箭头连接符 60"/>
          <p:cNvCxnSpPr>
            <a:stCxn id="125" idx="4"/>
            <a:endCxn id="133" idx="0"/>
          </p:cNvCxnSpPr>
          <p:nvPr/>
        </p:nvCxnSpPr>
        <p:spPr>
          <a:xfrm>
            <a:off x="6130404" y="3654258"/>
            <a:ext cx="115126" cy="204259"/>
          </a:xfrm>
          <a:prstGeom prst="straightConnector1">
            <a:avLst/>
          </a:prstGeom>
          <a:noFill/>
          <a:ln w="38100" cap="flat" cmpd="sng" algn="ctr">
            <a:solidFill>
              <a:srgbClr val="0033CC"/>
            </a:solidFill>
            <a:prstDash val="solid"/>
            <a:miter lim="800000"/>
            <a:tailEnd type="triangle"/>
          </a:ln>
          <a:effectLst/>
        </p:spPr>
      </p:cxnSp>
      <p:cxnSp>
        <p:nvCxnSpPr>
          <p:cNvPr id="155" name="直接箭头连接符 61"/>
          <p:cNvCxnSpPr>
            <a:stCxn id="129" idx="4"/>
            <a:endCxn id="135" idx="0"/>
          </p:cNvCxnSpPr>
          <p:nvPr/>
        </p:nvCxnSpPr>
        <p:spPr>
          <a:xfrm>
            <a:off x="6869292" y="3654258"/>
            <a:ext cx="351139" cy="207563"/>
          </a:xfrm>
          <a:prstGeom prst="straightConnector1">
            <a:avLst/>
          </a:prstGeom>
          <a:noFill/>
          <a:ln w="38100" cap="flat" cmpd="sng" algn="ctr">
            <a:solidFill>
              <a:srgbClr val="0033CC"/>
            </a:solidFill>
            <a:prstDash val="solid"/>
            <a:miter lim="800000"/>
            <a:tailEnd type="triangle"/>
          </a:ln>
          <a:effectLst/>
        </p:spPr>
      </p:cxnSp>
      <p:cxnSp>
        <p:nvCxnSpPr>
          <p:cNvPr id="156" name="直接箭头连接符 62"/>
          <p:cNvCxnSpPr>
            <a:stCxn id="139" idx="4"/>
            <a:endCxn id="143" idx="0"/>
          </p:cNvCxnSpPr>
          <p:nvPr/>
        </p:nvCxnSpPr>
        <p:spPr>
          <a:xfrm>
            <a:off x="5641524" y="4230823"/>
            <a:ext cx="184729" cy="208456"/>
          </a:xfrm>
          <a:prstGeom prst="straightConnector1">
            <a:avLst/>
          </a:prstGeom>
          <a:noFill/>
          <a:ln w="38100" cap="flat" cmpd="sng" algn="ctr">
            <a:solidFill>
              <a:srgbClr val="0033CC"/>
            </a:solidFill>
            <a:prstDash val="solid"/>
            <a:miter lim="800000"/>
            <a:tailEnd type="triangle"/>
          </a:ln>
          <a:effectLst/>
        </p:spPr>
      </p:cxnSp>
    </p:spTree>
    <p:extLst>
      <p:ext uri="{BB962C8B-B14F-4D97-AF65-F5344CB8AC3E}">
        <p14:creationId xmlns:p14="http://schemas.microsoft.com/office/powerpoint/2010/main" val="4263575624"/>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152"/>
                                        </p:tgtEl>
                                        <p:attrNameLst>
                                          <p:attrName>ppt_w</p:attrName>
                                        </p:attrNameLst>
                                      </p:cBhvr>
                                      <p:tavLst>
                                        <p:tav tm="0">
                                          <p:val>
                                            <p:strVal val="ppt_w"/>
                                          </p:val>
                                        </p:tav>
                                        <p:tav tm="100000">
                                          <p:val>
                                            <p:fltVal val="0"/>
                                          </p:val>
                                        </p:tav>
                                      </p:tavLst>
                                    </p:anim>
                                    <p:anim calcmode="lin" valueType="num">
                                      <p:cBhvr>
                                        <p:cTn id="7" dur="1000"/>
                                        <p:tgtEl>
                                          <p:spTgt spid="152"/>
                                        </p:tgtEl>
                                        <p:attrNameLst>
                                          <p:attrName>ppt_h</p:attrName>
                                        </p:attrNameLst>
                                      </p:cBhvr>
                                      <p:tavLst>
                                        <p:tav tm="0">
                                          <p:val>
                                            <p:strVal val="ppt_h"/>
                                          </p:val>
                                        </p:tav>
                                        <p:tav tm="100000">
                                          <p:val>
                                            <p:fltVal val="0"/>
                                          </p:val>
                                        </p:tav>
                                      </p:tavLst>
                                    </p:anim>
                                    <p:anim calcmode="lin" valueType="num">
                                      <p:cBhvr>
                                        <p:cTn id="8" dur="1000"/>
                                        <p:tgtEl>
                                          <p:spTgt spid="152"/>
                                        </p:tgtEl>
                                        <p:attrNameLst>
                                          <p:attrName>style.rotation</p:attrName>
                                        </p:attrNameLst>
                                      </p:cBhvr>
                                      <p:tavLst>
                                        <p:tav tm="0">
                                          <p:val>
                                            <p:fltVal val="0"/>
                                          </p:val>
                                        </p:tav>
                                        <p:tav tm="100000">
                                          <p:val>
                                            <p:fltVal val="90"/>
                                          </p:val>
                                        </p:tav>
                                      </p:tavLst>
                                    </p:anim>
                                    <p:animEffect transition="out" filter="fade">
                                      <p:cBhvr>
                                        <p:cTn id="9" dur="1000"/>
                                        <p:tgtEl>
                                          <p:spTgt spid="152"/>
                                        </p:tgtEl>
                                      </p:cBhvr>
                                    </p:animEffect>
                                    <p:set>
                                      <p:cBhvr>
                                        <p:cTn id="10" dur="1" fill="hold">
                                          <p:stCondLst>
                                            <p:cond delay="999"/>
                                          </p:stCondLst>
                                        </p:cTn>
                                        <p:tgtEl>
                                          <p:spTgt spid="152"/>
                                        </p:tgtEl>
                                        <p:attrNameLst>
                                          <p:attrName>style.visibility</p:attrName>
                                        </p:attrNameLst>
                                      </p:cBhvr>
                                      <p:to>
                                        <p:strVal val="hidden"/>
                                      </p:to>
                                    </p:set>
                                  </p:childTnLst>
                                </p:cTn>
                              </p:par>
                              <p:par>
                                <p:cTn id="11" presetID="31" presetClass="exit" presetSubtype="0" fill="hold" grpId="0" nodeType="withEffect">
                                  <p:stCondLst>
                                    <p:cond delay="0"/>
                                  </p:stCondLst>
                                  <p:childTnLst>
                                    <p:anim calcmode="lin" valueType="num">
                                      <p:cBhvr>
                                        <p:cTn id="12" dur="1000"/>
                                        <p:tgtEl>
                                          <p:spTgt spid="142"/>
                                        </p:tgtEl>
                                        <p:attrNameLst>
                                          <p:attrName>ppt_w</p:attrName>
                                        </p:attrNameLst>
                                      </p:cBhvr>
                                      <p:tavLst>
                                        <p:tav tm="0">
                                          <p:val>
                                            <p:strVal val="ppt_w"/>
                                          </p:val>
                                        </p:tav>
                                        <p:tav tm="100000">
                                          <p:val>
                                            <p:fltVal val="0"/>
                                          </p:val>
                                        </p:tav>
                                      </p:tavLst>
                                    </p:anim>
                                    <p:anim calcmode="lin" valueType="num">
                                      <p:cBhvr>
                                        <p:cTn id="13" dur="1000"/>
                                        <p:tgtEl>
                                          <p:spTgt spid="142"/>
                                        </p:tgtEl>
                                        <p:attrNameLst>
                                          <p:attrName>ppt_h</p:attrName>
                                        </p:attrNameLst>
                                      </p:cBhvr>
                                      <p:tavLst>
                                        <p:tav tm="0">
                                          <p:val>
                                            <p:strVal val="ppt_h"/>
                                          </p:val>
                                        </p:tav>
                                        <p:tav tm="100000">
                                          <p:val>
                                            <p:fltVal val="0"/>
                                          </p:val>
                                        </p:tav>
                                      </p:tavLst>
                                    </p:anim>
                                    <p:anim calcmode="lin" valueType="num">
                                      <p:cBhvr>
                                        <p:cTn id="14" dur="1000"/>
                                        <p:tgtEl>
                                          <p:spTgt spid="142"/>
                                        </p:tgtEl>
                                        <p:attrNameLst>
                                          <p:attrName>style.rotation</p:attrName>
                                        </p:attrNameLst>
                                      </p:cBhvr>
                                      <p:tavLst>
                                        <p:tav tm="0">
                                          <p:val>
                                            <p:fltVal val="0"/>
                                          </p:val>
                                        </p:tav>
                                        <p:tav tm="100000">
                                          <p:val>
                                            <p:fltVal val="90"/>
                                          </p:val>
                                        </p:tav>
                                      </p:tavLst>
                                    </p:anim>
                                    <p:animEffect transition="out" filter="fade">
                                      <p:cBhvr>
                                        <p:cTn id="15" dur="1000"/>
                                        <p:tgtEl>
                                          <p:spTgt spid="142"/>
                                        </p:tgtEl>
                                      </p:cBhvr>
                                    </p:animEffect>
                                    <p:set>
                                      <p:cBhvr>
                                        <p:cTn id="16" dur="1" fill="hold">
                                          <p:stCondLst>
                                            <p:cond delay="999"/>
                                          </p:stCondLst>
                                        </p:cTn>
                                        <p:tgtEl>
                                          <p:spTgt spid="142"/>
                                        </p:tgtEl>
                                        <p:attrNameLst>
                                          <p:attrName>style.visibility</p:attrName>
                                        </p:attrNameLst>
                                      </p:cBhvr>
                                      <p:to>
                                        <p:strVal val="hidden"/>
                                      </p:to>
                                    </p:set>
                                  </p:childTnLst>
                                </p:cTn>
                              </p:par>
                              <p:par>
                                <p:cTn id="17" presetID="31" presetClass="exit" presetSubtype="0" fill="hold" grpId="0" nodeType="withEffect">
                                  <p:stCondLst>
                                    <p:cond delay="0"/>
                                  </p:stCondLst>
                                  <p:childTnLst>
                                    <p:anim calcmode="lin" valueType="num">
                                      <p:cBhvr>
                                        <p:cTn id="18" dur="1000"/>
                                        <p:tgtEl>
                                          <p:spTgt spid="141"/>
                                        </p:tgtEl>
                                        <p:attrNameLst>
                                          <p:attrName>ppt_w</p:attrName>
                                        </p:attrNameLst>
                                      </p:cBhvr>
                                      <p:tavLst>
                                        <p:tav tm="0">
                                          <p:val>
                                            <p:strVal val="ppt_w"/>
                                          </p:val>
                                        </p:tav>
                                        <p:tav tm="100000">
                                          <p:val>
                                            <p:fltVal val="0"/>
                                          </p:val>
                                        </p:tav>
                                      </p:tavLst>
                                    </p:anim>
                                    <p:anim calcmode="lin" valueType="num">
                                      <p:cBhvr>
                                        <p:cTn id="19" dur="1000"/>
                                        <p:tgtEl>
                                          <p:spTgt spid="141"/>
                                        </p:tgtEl>
                                        <p:attrNameLst>
                                          <p:attrName>ppt_h</p:attrName>
                                        </p:attrNameLst>
                                      </p:cBhvr>
                                      <p:tavLst>
                                        <p:tav tm="0">
                                          <p:val>
                                            <p:strVal val="ppt_h"/>
                                          </p:val>
                                        </p:tav>
                                        <p:tav tm="100000">
                                          <p:val>
                                            <p:fltVal val="0"/>
                                          </p:val>
                                        </p:tav>
                                      </p:tavLst>
                                    </p:anim>
                                    <p:anim calcmode="lin" valueType="num">
                                      <p:cBhvr>
                                        <p:cTn id="20" dur="1000"/>
                                        <p:tgtEl>
                                          <p:spTgt spid="141"/>
                                        </p:tgtEl>
                                        <p:attrNameLst>
                                          <p:attrName>style.rotation</p:attrName>
                                        </p:attrNameLst>
                                      </p:cBhvr>
                                      <p:tavLst>
                                        <p:tav tm="0">
                                          <p:val>
                                            <p:fltVal val="0"/>
                                          </p:val>
                                        </p:tav>
                                        <p:tav tm="100000">
                                          <p:val>
                                            <p:fltVal val="90"/>
                                          </p:val>
                                        </p:tav>
                                      </p:tavLst>
                                    </p:anim>
                                    <p:animEffect transition="out" filter="fade">
                                      <p:cBhvr>
                                        <p:cTn id="21" dur="1000"/>
                                        <p:tgtEl>
                                          <p:spTgt spid="141"/>
                                        </p:tgtEl>
                                      </p:cBhvr>
                                    </p:animEffect>
                                    <p:set>
                                      <p:cBhvr>
                                        <p:cTn id="22" dur="1" fill="hold">
                                          <p:stCondLst>
                                            <p:cond delay="999"/>
                                          </p:stCondLst>
                                        </p:cTn>
                                        <p:tgtEl>
                                          <p:spTgt spid="14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1" presetClass="exit" presetSubtype="0" fill="hold" nodeType="clickEffect">
                                  <p:stCondLst>
                                    <p:cond delay="0"/>
                                  </p:stCondLst>
                                  <p:childTnLst>
                                    <p:anim calcmode="lin" valueType="num">
                                      <p:cBhvr>
                                        <p:cTn id="26" dur="1000"/>
                                        <p:tgtEl>
                                          <p:spTgt spid="156"/>
                                        </p:tgtEl>
                                        <p:attrNameLst>
                                          <p:attrName>ppt_w</p:attrName>
                                        </p:attrNameLst>
                                      </p:cBhvr>
                                      <p:tavLst>
                                        <p:tav tm="0">
                                          <p:val>
                                            <p:strVal val="ppt_w"/>
                                          </p:val>
                                        </p:tav>
                                        <p:tav tm="100000">
                                          <p:val>
                                            <p:fltVal val="0"/>
                                          </p:val>
                                        </p:tav>
                                      </p:tavLst>
                                    </p:anim>
                                    <p:anim calcmode="lin" valueType="num">
                                      <p:cBhvr>
                                        <p:cTn id="27" dur="1000"/>
                                        <p:tgtEl>
                                          <p:spTgt spid="156"/>
                                        </p:tgtEl>
                                        <p:attrNameLst>
                                          <p:attrName>ppt_h</p:attrName>
                                        </p:attrNameLst>
                                      </p:cBhvr>
                                      <p:tavLst>
                                        <p:tav tm="0">
                                          <p:val>
                                            <p:strVal val="ppt_h"/>
                                          </p:val>
                                        </p:tav>
                                        <p:tav tm="100000">
                                          <p:val>
                                            <p:fltVal val="0"/>
                                          </p:val>
                                        </p:tav>
                                      </p:tavLst>
                                    </p:anim>
                                    <p:anim calcmode="lin" valueType="num">
                                      <p:cBhvr>
                                        <p:cTn id="28" dur="1000"/>
                                        <p:tgtEl>
                                          <p:spTgt spid="156"/>
                                        </p:tgtEl>
                                        <p:attrNameLst>
                                          <p:attrName>style.rotation</p:attrName>
                                        </p:attrNameLst>
                                      </p:cBhvr>
                                      <p:tavLst>
                                        <p:tav tm="0">
                                          <p:val>
                                            <p:fltVal val="0"/>
                                          </p:val>
                                        </p:tav>
                                        <p:tav tm="100000">
                                          <p:val>
                                            <p:fltVal val="90"/>
                                          </p:val>
                                        </p:tav>
                                      </p:tavLst>
                                    </p:anim>
                                    <p:animEffect transition="out" filter="fade">
                                      <p:cBhvr>
                                        <p:cTn id="29" dur="1000"/>
                                        <p:tgtEl>
                                          <p:spTgt spid="156"/>
                                        </p:tgtEl>
                                      </p:cBhvr>
                                    </p:animEffect>
                                    <p:set>
                                      <p:cBhvr>
                                        <p:cTn id="30" dur="1" fill="hold">
                                          <p:stCondLst>
                                            <p:cond delay="999"/>
                                          </p:stCondLst>
                                        </p:cTn>
                                        <p:tgtEl>
                                          <p:spTgt spid="156"/>
                                        </p:tgtEl>
                                        <p:attrNameLst>
                                          <p:attrName>style.visibility</p:attrName>
                                        </p:attrNameLst>
                                      </p:cBhvr>
                                      <p:to>
                                        <p:strVal val="hidden"/>
                                      </p:to>
                                    </p:set>
                                  </p:childTnLst>
                                </p:cTn>
                              </p:par>
                              <p:par>
                                <p:cTn id="31" presetID="31" presetClass="exit" presetSubtype="0" fill="hold" grpId="0" nodeType="withEffect">
                                  <p:stCondLst>
                                    <p:cond delay="0"/>
                                  </p:stCondLst>
                                  <p:childTnLst>
                                    <p:anim calcmode="lin" valueType="num">
                                      <p:cBhvr>
                                        <p:cTn id="32" dur="1000"/>
                                        <p:tgtEl>
                                          <p:spTgt spid="144"/>
                                        </p:tgtEl>
                                        <p:attrNameLst>
                                          <p:attrName>ppt_w</p:attrName>
                                        </p:attrNameLst>
                                      </p:cBhvr>
                                      <p:tavLst>
                                        <p:tav tm="0">
                                          <p:val>
                                            <p:strVal val="ppt_w"/>
                                          </p:val>
                                        </p:tav>
                                        <p:tav tm="100000">
                                          <p:val>
                                            <p:fltVal val="0"/>
                                          </p:val>
                                        </p:tav>
                                      </p:tavLst>
                                    </p:anim>
                                    <p:anim calcmode="lin" valueType="num">
                                      <p:cBhvr>
                                        <p:cTn id="33" dur="1000"/>
                                        <p:tgtEl>
                                          <p:spTgt spid="144"/>
                                        </p:tgtEl>
                                        <p:attrNameLst>
                                          <p:attrName>ppt_h</p:attrName>
                                        </p:attrNameLst>
                                      </p:cBhvr>
                                      <p:tavLst>
                                        <p:tav tm="0">
                                          <p:val>
                                            <p:strVal val="ppt_h"/>
                                          </p:val>
                                        </p:tav>
                                        <p:tav tm="100000">
                                          <p:val>
                                            <p:fltVal val="0"/>
                                          </p:val>
                                        </p:tav>
                                      </p:tavLst>
                                    </p:anim>
                                    <p:anim calcmode="lin" valueType="num">
                                      <p:cBhvr>
                                        <p:cTn id="34" dur="1000"/>
                                        <p:tgtEl>
                                          <p:spTgt spid="144"/>
                                        </p:tgtEl>
                                        <p:attrNameLst>
                                          <p:attrName>style.rotation</p:attrName>
                                        </p:attrNameLst>
                                      </p:cBhvr>
                                      <p:tavLst>
                                        <p:tav tm="0">
                                          <p:val>
                                            <p:fltVal val="0"/>
                                          </p:val>
                                        </p:tav>
                                        <p:tav tm="100000">
                                          <p:val>
                                            <p:fltVal val="90"/>
                                          </p:val>
                                        </p:tav>
                                      </p:tavLst>
                                    </p:anim>
                                    <p:animEffect transition="out" filter="fade">
                                      <p:cBhvr>
                                        <p:cTn id="35" dur="1000"/>
                                        <p:tgtEl>
                                          <p:spTgt spid="144"/>
                                        </p:tgtEl>
                                      </p:cBhvr>
                                    </p:animEffect>
                                    <p:set>
                                      <p:cBhvr>
                                        <p:cTn id="36" dur="1" fill="hold">
                                          <p:stCondLst>
                                            <p:cond delay="999"/>
                                          </p:stCondLst>
                                        </p:cTn>
                                        <p:tgtEl>
                                          <p:spTgt spid="144"/>
                                        </p:tgtEl>
                                        <p:attrNameLst>
                                          <p:attrName>style.visibility</p:attrName>
                                        </p:attrNameLst>
                                      </p:cBhvr>
                                      <p:to>
                                        <p:strVal val="hidden"/>
                                      </p:to>
                                    </p:set>
                                  </p:childTnLst>
                                </p:cTn>
                              </p:par>
                              <p:par>
                                <p:cTn id="37" presetID="31" presetClass="exit" presetSubtype="0" fill="hold" grpId="0" nodeType="withEffect">
                                  <p:stCondLst>
                                    <p:cond delay="0"/>
                                  </p:stCondLst>
                                  <p:childTnLst>
                                    <p:anim calcmode="lin" valueType="num">
                                      <p:cBhvr>
                                        <p:cTn id="38" dur="1000"/>
                                        <p:tgtEl>
                                          <p:spTgt spid="143"/>
                                        </p:tgtEl>
                                        <p:attrNameLst>
                                          <p:attrName>ppt_w</p:attrName>
                                        </p:attrNameLst>
                                      </p:cBhvr>
                                      <p:tavLst>
                                        <p:tav tm="0">
                                          <p:val>
                                            <p:strVal val="ppt_w"/>
                                          </p:val>
                                        </p:tav>
                                        <p:tav tm="100000">
                                          <p:val>
                                            <p:fltVal val="0"/>
                                          </p:val>
                                        </p:tav>
                                      </p:tavLst>
                                    </p:anim>
                                    <p:anim calcmode="lin" valueType="num">
                                      <p:cBhvr>
                                        <p:cTn id="39" dur="1000"/>
                                        <p:tgtEl>
                                          <p:spTgt spid="143"/>
                                        </p:tgtEl>
                                        <p:attrNameLst>
                                          <p:attrName>ppt_h</p:attrName>
                                        </p:attrNameLst>
                                      </p:cBhvr>
                                      <p:tavLst>
                                        <p:tav tm="0">
                                          <p:val>
                                            <p:strVal val="ppt_h"/>
                                          </p:val>
                                        </p:tav>
                                        <p:tav tm="100000">
                                          <p:val>
                                            <p:fltVal val="0"/>
                                          </p:val>
                                        </p:tav>
                                      </p:tavLst>
                                    </p:anim>
                                    <p:anim calcmode="lin" valueType="num">
                                      <p:cBhvr>
                                        <p:cTn id="40" dur="1000"/>
                                        <p:tgtEl>
                                          <p:spTgt spid="143"/>
                                        </p:tgtEl>
                                        <p:attrNameLst>
                                          <p:attrName>style.rotation</p:attrName>
                                        </p:attrNameLst>
                                      </p:cBhvr>
                                      <p:tavLst>
                                        <p:tav tm="0">
                                          <p:val>
                                            <p:fltVal val="0"/>
                                          </p:val>
                                        </p:tav>
                                        <p:tav tm="100000">
                                          <p:val>
                                            <p:fltVal val="90"/>
                                          </p:val>
                                        </p:tav>
                                      </p:tavLst>
                                    </p:anim>
                                    <p:animEffect transition="out" filter="fade">
                                      <p:cBhvr>
                                        <p:cTn id="41" dur="1000"/>
                                        <p:tgtEl>
                                          <p:spTgt spid="143"/>
                                        </p:tgtEl>
                                      </p:cBhvr>
                                    </p:animEffect>
                                    <p:set>
                                      <p:cBhvr>
                                        <p:cTn id="42" dur="1" fill="hold">
                                          <p:stCondLst>
                                            <p:cond delay="999"/>
                                          </p:stCondLst>
                                        </p:cTn>
                                        <p:tgtEl>
                                          <p:spTgt spid="14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1" presetClass="exit" presetSubtype="0" fill="hold" nodeType="clickEffect">
                                  <p:stCondLst>
                                    <p:cond delay="0"/>
                                  </p:stCondLst>
                                  <p:childTnLst>
                                    <p:anim calcmode="lin" valueType="num">
                                      <p:cBhvr>
                                        <p:cTn id="46" dur="1000"/>
                                        <p:tgtEl>
                                          <p:spTgt spid="154"/>
                                        </p:tgtEl>
                                        <p:attrNameLst>
                                          <p:attrName>ppt_w</p:attrName>
                                        </p:attrNameLst>
                                      </p:cBhvr>
                                      <p:tavLst>
                                        <p:tav tm="0">
                                          <p:val>
                                            <p:strVal val="ppt_w"/>
                                          </p:val>
                                        </p:tav>
                                        <p:tav tm="100000">
                                          <p:val>
                                            <p:fltVal val="0"/>
                                          </p:val>
                                        </p:tav>
                                      </p:tavLst>
                                    </p:anim>
                                    <p:anim calcmode="lin" valueType="num">
                                      <p:cBhvr>
                                        <p:cTn id="47" dur="1000"/>
                                        <p:tgtEl>
                                          <p:spTgt spid="154"/>
                                        </p:tgtEl>
                                        <p:attrNameLst>
                                          <p:attrName>ppt_h</p:attrName>
                                        </p:attrNameLst>
                                      </p:cBhvr>
                                      <p:tavLst>
                                        <p:tav tm="0">
                                          <p:val>
                                            <p:strVal val="ppt_h"/>
                                          </p:val>
                                        </p:tav>
                                        <p:tav tm="100000">
                                          <p:val>
                                            <p:fltVal val="0"/>
                                          </p:val>
                                        </p:tav>
                                      </p:tavLst>
                                    </p:anim>
                                    <p:anim calcmode="lin" valueType="num">
                                      <p:cBhvr>
                                        <p:cTn id="48" dur="1000"/>
                                        <p:tgtEl>
                                          <p:spTgt spid="154"/>
                                        </p:tgtEl>
                                        <p:attrNameLst>
                                          <p:attrName>style.rotation</p:attrName>
                                        </p:attrNameLst>
                                      </p:cBhvr>
                                      <p:tavLst>
                                        <p:tav tm="0">
                                          <p:val>
                                            <p:fltVal val="0"/>
                                          </p:val>
                                        </p:tav>
                                        <p:tav tm="100000">
                                          <p:val>
                                            <p:fltVal val="90"/>
                                          </p:val>
                                        </p:tav>
                                      </p:tavLst>
                                    </p:anim>
                                    <p:animEffect transition="out" filter="fade">
                                      <p:cBhvr>
                                        <p:cTn id="49" dur="1000"/>
                                        <p:tgtEl>
                                          <p:spTgt spid="154"/>
                                        </p:tgtEl>
                                      </p:cBhvr>
                                    </p:animEffect>
                                    <p:set>
                                      <p:cBhvr>
                                        <p:cTn id="50" dur="1" fill="hold">
                                          <p:stCondLst>
                                            <p:cond delay="999"/>
                                          </p:stCondLst>
                                        </p:cTn>
                                        <p:tgtEl>
                                          <p:spTgt spid="154"/>
                                        </p:tgtEl>
                                        <p:attrNameLst>
                                          <p:attrName>style.visibility</p:attrName>
                                        </p:attrNameLst>
                                      </p:cBhvr>
                                      <p:to>
                                        <p:strVal val="hidden"/>
                                      </p:to>
                                    </p:set>
                                  </p:childTnLst>
                                </p:cTn>
                              </p:par>
                              <p:par>
                                <p:cTn id="51" presetID="31" presetClass="exit" presetSubtype="0" fill="hold" grpId="0" nodeType="withEffect">
                                  <p:stCondLst>
                                    <p:cond delay="0"/>
                                  </p:stCondLst>
                                  <p:childTnLst>
                                    <p:anim calcmode="lin" valueType="num">
                                      <p:cBhvr>
                                        <p:cTn id="52" dur="1000"/>
                                        <p:tgtEl>
                                          <p:spTgt spid="134"/>
                                        </p:tgtEl>
                                        <p:attrNameLst>
                                          <p:attrName>ppt_w</p:attrName>
                                        </p:attrNameLst>
                                      </p:cBhvr>
                                      <p:tavLst>
                                        <p:tav tm="0">
                                          <p:val>
                                            <p:strVal val="ppt_w"/>
                                          </p:val>
                                        </p:tav>
                                        <p:tav tm="100000">
                                          <p:val>
                                            <p:fltVal val="0"/>
                                          </p:val>
                                        </p:tav>
                                      </p:tavLst>
                                    </p:anim>
                                    <p:anim calcmode="lin" valueType="num">
                                      <p:cBhvr>
                                        <p:cTn id="53" dur="1000"/>
                                        <p:tgtEl>
                                          <p:spTgt spid="134"/>
                                        </p:tgtEl>
                                        <p:attrNameLst>
                                          <p:attrName>ppt_h</p:attrName>
                                        </p:attrNameLst>
                                      </p:cBhvr>
                                      <p:tavLst>
                                        <p:tav tm="0">
                                          <p:val>
                                            <p:strVal val="ppt_h"/>
                                          </p:val>
                                        </p:tav>
                                        <p:tav tm="100000">
                                          <p:val>
                                            <p:fltVal val="0"/>
                                          </p:val>
                                        </p:tav>
                                      </p:tavLst>
                                    </p:anim>
                                    <p:anim calcmode="lin" valueType="num">
                                      <p:cBhvr>
                                        <p:cTn id="54" dur="1000"/>
                                        <p:tgtEl>
                                          <p:spTgt spid="134"/>
                                        </p:tgtEl>
                                        <p:attrNameLst>
                                          <p:attrName>style.rotation</p:attrName>
                                        </p:attrNameLst>
                                      </p:cBhvr>
                                      <p:tavLst>
                                        <p:tav tm="0">
                                          <p:val>
                                            <p:fltVal val="0"/>
                                          </p:val>
                                        </p:tav>
                                        <p:tav tm="100000">
                                          <p:val>
                                            <p:fltVal val="90"/>
                                          </p:val>
                                        </p:tav>
                                      </p:tavLst>
                                    </p:anim>
                                    <p:animEffect transition="out" filter="fade">
                                      <p:cBhvr>
                                        <p:cTn id="55" dur="1000"/>
                                        <p:tgtEl>
                                          <p:spTgt spid="134"/>
                                        </p:tgtEl>
                                      </p:cBhvr>
                                    </p:animEffect>
                                    <p:set>
                                      <p:cBhvr>
                                        <p:cTn id="56" dur="1" fill="hold">
                                          <p:stCondLst>
                                            <p:cond delay="999"/>
                                          </p:stCondLst>
                                        </p:cTn>
                                        <p:tgtEl>
                                          <p:spTgt spid="134"/>
                                        </p:tgtEl>
                                        <p:attrNameLst>
                                          <p:attrName>style.visibility</p:attrName>
                                        </p:attrNameLst>
                                      </p:cBhvr>
                                      <p:to>
                                        <p:strVal val="hidden"/>
                                      </p:to>
                                    </p:set>
                                  </p:childTnLst>
                                </p:cTn>
                              </p:par>
                              <p:par>
                                <p:cTn id="57" presetID="31" presetClass="exit" presetSubtype="0" fill="hold" grpId="0" nodeType="withEffect">
                                  <p:stCondLst>
                                    <p:cond delay="0"/>
                                  </p:stCondLst>
                                  <p:childTnLst>
                                    <p:anim calcmode="lin" valueType="num">
                                      <p:cBhvr>
                                        <p:cTn id="58" dur="1000"/>
                                        <p:tgtEl>
                                          <p:spTgt spid="133"/>
                                        </p:tgtEl>
                                        <p:attrNameLst>
                                          <p:attrName>ppt_w</p:attrName>
                                        </p:attrNameLst>
                                      </p:cBhvr>
                                      <p:tavLst>
                                        <p:tav tm="0">
                                          <p:val>
                                            <p:strVal val="ppt_w"/>
                                          </p:val>
                                        </p:tav>
                                        <p:tav tm="100000">
                                          <p:val>
                                            <p:fltVal val="0"/>
                                          </p:val>
                                        </p:tav>
                                      </p:tavLst>
                                    </p:anim>
                                    <p:anim calcmode="lin" valueType="num">
                                      <p:cBhvr>
                                        <p:cTn id="59" dur="1000"/>
                                        <p:tgtEl>
                                          <p:spTgt spid="133"/>
                                        </p:tgtEl>
                                        <p:attrNameLst>
                                          <p:attrName>ppt_h</p:attrName>
                                        </p:attrNameLst>
                                      </p:cBhvr>
                                      <p:tavLst>
                                        <p:tav tm="0">
                                          <p:val>
                                            <p:strVal val="ppt_h"/>
                                          </p:val>
                                        </p:tav>
                                        <p:tav tm="100000">
                                          <p:val>
                                            <p:fltVal val="0"/>
                                          </p:val>
                                        </p:tav>
                                      </p:tavLst>
                                    </p:anim>
                                    <p:anim calcmode="lin" valueType="num">
                                      <p:cBhvr>
                                        <p:cTn id="60" dur="1000"/>
                                        <p:tgtEl>
                                          <p:spTgt spid="133"/>
                                        </p:tgtEl>
                                        <p:attrNameLst>
                                          <p:attrName>style.rotation</p:attrName>
                                        </p:attrNameLst>
                                      </p:cBhvr>
                                      <p:tavLst>
                                        <p:tav tm="0">
                                          <p:val>
                                            <p:fltVal val="0"/>
                                          </p:val>
                                        </p:tav>
                                        <p:tav tm="100000">
                                          <p:val>
                                            <p:fltVal val="90"/>
                                          </p:val>
                                        </p:tav>
                                      </p:tavLst>
                                    </p:anim>
                                    <p:animEffect transition="out" filter="fade">
                                      <p:cBhvr>
                                        <p:cTn id="61" dur="1000"/>
                                        <p:tgtEl>
                                          <p:spTgt spid="133"/>
                                        </p:tgtEl>
                                      </p:cBhvr>
                                    </p:animEffect>
                                    <p:set>
                                      <p:cBhvr>
                                        <p:cTn id="62" dur="1" fill="hold">
                                          <p:stCondLst>
                                            <p:cond delay="999"/>
                                          </p:stCondLst>
                                        </p:cTn>
                                        <p:tgtEl>
                                          <p:spTgt spid="13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1" presetClass="exit" presetSubtype="0" fill="hold" nodeType="clickEffect">
                                  <p:stCondLst>
                                    <p:cond delay="0"/>
                                  </p:stCondLst>
                                  <p:childTnLst>
                                    <p:anim calcmode="lin" valueType="num">
                                      <p:cBhvr>
                                        <p:cTn id="66" dur="1000"/>
                                        <p:tgtEl>
                                          <p:spTgt spid="155"/>
                                        </p:tgtEl>
                                        <p:attrNameLst>
                                          <p:attrName>ppt_w</p:attrName>
                                        </p:attrNameLst>
                                      </p:cBhvr>
                                      <p:tavLst>
                                        <p:tav tm="0">
                                          <p:val>
                                            <p:strVal val="ppt_w"/>
                                          </p:val>
                                        </p:tav>
                                        <p:tav tm="100000">
                                          <p:val>
                                            <p:fltVal val="0"/>
                                          </p:val>
                                        </p:tav>
                                      </p:tavLst>
                                    </p:anim>
                                    <p:anim calcmode="lin" valueType="num">
                                      <p:cBhvr>
                                        <p:cTn id="67" dur="1000"/>
                                        <p:tgtEl>
                                          <p:spTgt spid="155"/>
                                        </p:tgtEl>
                                        <p:attrNameLst>
                                          <p:attrName>ppt_h</p:attrName>
                                        </p:attrNameLst>
                                      </p:cBhvr>
                                      <p:tavLst>
                                        <p:tav tm="0">
                                          <p:val>
                                            <p:strVal val="ppt_h"/>
                                          </p:val>
                                        </p:tav>
                                        <p:tav tm="100000">
                                          <p:val>
                                            <p:fltVal val="0"/>
                                          </p:val>
                                        </p:tav>
                                      </p:tavLst>
                                    </p:anim>
                                    <p:anim calcmode="lin" valueType="num">
                                      <p:cBhvr>
                                        <p:cTn id="68" dur="1000"/>
                                        <p:tgtEl>
                                          <p:spTgt spid="155"/>
                                        </p:tgtEl>
                                        <p:attrNameLst>
                                          <p:attrName>style.rotation</p:attrName>
                                        </p:attrNameLst>
                                      </p:cBhvr>
                                      <p:tavLst>
                                        <p:tav tm="0">
                                          <p:val>
                                            <p:fltVal val="0"/>
                                          </p:val>
                                        </p:tav>
                                        <p:tav tm="100000">
                                          <p:val>
                                            <p:fltVal val="90"/>
                                          </p:val>
                                        </p:tav>
                                      </p:tavLst>
                                    </p:anim>
                                    <p:animEffect transition="out" filter="fade">
                                      <p:cBhvr>
                                        <p:cTn id="69" dur="1000"/>
                                        <p:tgtEl>
                                          <p:spTgt spid="155"/>
                                        </p:tgtEl>
                                      </p:cBhvr>
                                    </p:animEffect>
                                    <p:set>
                                      <p:cBhvr>
                                        <p:cTn id="70" dur="1" fill="hold">
                                          <p:stCondLst>
                                            <p:cond delay="999"/>
                                          </p:stCondLst>
                                        </p:cTn>
                                        <p:tgtEl>
                                          <p:spTgt spid="155"/>
                                        </p:tgtEl>
                                        <p:attrNameLst>
                                          <p:attrName>style.visibility</p:attrName>
                                        </p:attrNameLst>
                                      </p:cBhvr>
                                      <p:to>
                                        <p:strVal val="hidden"/>
                                      </p:to>
                                    </p:set>
                                  </p:childTnLst>
                                </p:cTn>
                              </p:par>
                              <p:par>
                                <p:cTn id="71" presetID="31" presetClass="exit" presetSubtype="0" fill="hold" grpId="0" nodeType="withEffect">
                                  <p:stCondLst>
                                    <p:cond delay="0"/>
                                  </p:stCondLst>
                                  <p:childTnLst>
                                    <p:anim calcmode="lin" valueType="num">
                                      <p:cBhvr>
                                        <p:cTn id="72" dur="1000"/>
                                        <p:tgtEl>
                                          <p:spTgt spid="136"/>
                                        </p:tgtEl>
                                        <p:attrNameLst>
                                          <p:attrName>ppt_w</p:attrName>
                                        </p:attrNameLst>
                                      </p:cBhvr>
                                      <p:tavLst>
                                        <p:tav tm="0">
                                          <p:val>
                                            <p:strVal val="ppt_w"/>
                                          </p:val>
                                        </p:tav>
                                        <p:tav tm="100000">
                                          <p:val>
                                            <p:fltVal val="0"/>
                                          </p:val>
                                        </p:tav>
                                      </p:tavLst>
                                    </p:anim>
                                    <p:anim calcmode="lin" valueType="num">
                                      <p:cBhvr>
                                        <p:cTn id="73" dur="1000"/>
                                        <p:tgtEl>
                                          <p:spTgt spid="136"/>
                                        </p:tgtEl>
                                        <p:attrNameLst>
                                          <p:attrName>ppt_h</p:attrName>
                                        </p:attrNameLst>
                                      </p:cBhvr>
                                      <p:tavLst>
                                        <p:tav tm="0">
                                          <p:val>
                                            <p:strVal val="ppt_h"/>
                                          </p:val>
                                        </p:tav>
                                        <p:tav tm="100000">
                                          <p:val>
                                            <p:fltVal val="0"/>
                                          </p:val>
                                        </p:tav>
                                      </p:tavLst>
                                    </p:anim>
                                    <p:anim calcmode="lin" valueType="num">
                                      <p:cBhvr>
                                        <p:cTn id="74" dur="1000"/>
                                        <p:tgtEl>
                                          <p:spTgt spid="136"/>
                                        </p:tgtEl>
                                        <p:attrNameLst>
                                          <p:attrName>style.rotation</p:attrName>
                                        </p:attrNameLst>
                                      </p:cBhvr>
                                      <p:tavLst>
                                        <p:tav tm="0">
                                          <p:val>
                                            <p:fltVal val="0"/>
                                          </p:val>
                                        </p:tav>
                                        <p:tav tm="100000">
                                          <p:val>
                                            <p:fltVal val="90"/>
                                          </p:val>
                                        </p:tav>
                                      </p:tavLst>
                                    </p:anim>
                                    <p:animEffect transition="out" filter="fade">
                                      <p:cBhvr>
                                        <p:cTn id="75" dur="1000"/>
                                        <p:tgtEl>
                                          <p:spTgt spid="136"/>
                                        </p:tgtEl>
                                      </p:cBhvr>
                                    </p:animEffect>
                                    <p:set>
                                      <p:cBhvr>
                                        <p:cTn id="76" dur="1" fill="hold">
                                          <p:stCondLst>
                                            <p:cond delay="999"/>
                                          </p:stCondLst>
                                        </p:cTn>
                                        <p:tgtEl>
                                          <p:spTgt spid="136"/>
                                        </p:tgtEl>
                                        <p:attrNameLst>
                                          <p:attrName>style.visibility</p:attrName>
                                        </p:attrNameLst>
                                      </p:cBhvr>
                                      <p:to>
                                        <p:strVal val="hidden"/>
                                      </p:to>
                                    </p:set>
                                  </p:childTnLst>
                                </p:cTn>
                              </p:par>
                              <p:par>
                                <p:cTn id="77" presetID="31" presetClass="exit" presetSubtype="0" fill="hold" grpId="0" nodeType="withEffect">
                                  <p:stCondLst>
                                    <p:cond delay="0"/>
                                  </p:stCondLst>
                                  <p:childTnLst>
                                    <p:anim calcmode="lin" valueType="num">
                                      <p:cBhvr>
                                        <p:cTn id="78" dur="1000"/>
                                        <p:tgtEl>
                                          <p:spTgt spid="135"/>
                                        </p:tgtEl>
                                        <p:attrNameLst>
                                          <p:attrName>ppt_w</p:attrName>
                                        </p:attrNameLst>
                                      </p:cBhvr>
                                      <p:tavLst>
                                        <p:tav tm="0">
                                          <p:val>
                                            <p:strVal val="ppt_w"/>
                                          </p:val>
                                        </p:tav>
                                        <p:tav tm="100000">
                                          <p:val>
                                            <p:fltVal val="0"/>
                                          </p:val>
                                        </p:tav>
                                      </p:tavLst>
                                    </p:anim>
                                    <p:anim calcmode="lin" valueType="num">
                                      <p:cBhvr>
                                        <p:cTn id="79" dur="1000"/>
                                        <p:tgtEl>
                                          <p:spTgt spid="135"/>
                                        </p:tgtEl>
                                        <p:attrNameLst>
                                          <p:attrName>ppt_h</p:attrName>
                                        </p:attrNameLst>
                                      </p:cBhvr>
                                      <p:tavLst>
                                        <p:tav tm="0">
                                          <p:val>
                                            <p:strVal val="ppt_h"/>
                                          </p:val>
                                        </p:tav>
                                        <p:tav tm="100000">
                                          <p:val>
                                            <p:fltVal val="0"/>
                                          </p:val>
                                        </p:tav>
                                      </p:tavLst>
                                    </p:anim>
                                    <p:anim calcmode="lin" valueType="num">
                                      <p:cBhvr>
                                        <p:cTn id="80" dur="1000"/>
                                        <p:tgtEl>
                                          <p:spTgt spid="135"/>
                                        </p:tgtEl>
                                        <p:attrNameLst>
                                          <p:attrName>style.rotation</p:attrName>
                                        </p:attrNameLst>
                                      </p:cBhvr>
                                      <p:tavLst>
                                        <p:tav tm="0">
                                          <p:val>
                                            <p:fltVal val="0"/>
                                          </p:val>
                                        </p:tav>
                                        <p:tav tm="100000">
                                          <p:val>
                                            <p:fltVal val="90"/>
                                          </p:val>
                                        </p:tav>
                                      </p:tavLst>
                                    </p:anim>
                                    <p:animEffect transition="out" filter="fade">
                                      <p:cBhvr>
                                        <p:cTn id="81" dur="1000"/>
                                        <p:tgtEl>
                                          <p:spTgt spid="135"/>
                                        </p:tgtEl>
                                      </p:cBhvr>
                                    </p:animEffect>
                                    <p:set>
                                      <p:cBhvr>
                                        <p:cTn id="82" dur="1" fill="hold">
                                          <p:stCondLst>
                                            <p:cond delay="999"/>
                                          </p:stCondLst>
                                        </p:cTn>
                                        <p:tgtEl>
                                          <p:spTgt spid="13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1" presetClass="exit" presetSubtype="0" fill="hold" nodeType="clickEffect">
                                  <p:stCondLst>
                                    <p:cond delay="0"/>
                                  </p:stCondLst>
                                  <p:childTnLst>
                                    <p:anim calcmode="lin" valueType="num">
                                      <p:cBhvr>
                                        <p:cTn id="86" dur="1000"/>
                                        <p:tgtEl>
                                          <p:spTgt spid="153"/>
                                        </p:tgtEl>
                                        <p:attrNameLst>
                                          <p:attrName>ppt_w</p:attrName>
                                        </p:attrNameLst>
                                      </p:cBhvr>
                                      <p:tavLst>
                                        <p:tav tm="0">
                                          <p:val>
                                            <p:strVal val="ppt_w"/>
                                          </p:val>
                                        </p:tav>
                                        <p:tav tm="100000">
                                          <p:val>
                                            <p:fltVal val="0"/>
                                          </p:val>
                                        </p:tav>
                                      </p:tavLst>
                                    </p:anim>
                                    <p:anim calcmode="lin" valueType="num">
                                      <p:cBhvr>
                                        <p:cTn id="87" dur="1000"/>
                                        <p:tgtEl>
                                          <p:spTgt spid="153"/>
                                        </p:tgtEl>
                                        <p:attrNameLst>
                                          <p:attrName>ppt_h</p:attrName>
                                        </p:attrNameLst>
                                      </p:cBhvr>
                                      <p:tavLst>
                                        <p:tav tm="0">
                                          <p:val>
                                            <p:strVal val="ppt_h"/>
                                          </p:val>
                                        </p:tav>
                                        <p:tav tm="100000">
                                          <p:val>
                                            <p:fltVal val="0"/>
                                          </p:val>
                                        </p:tav>
                                      </p:tavLst>
                                    </p:anim>
                                    <p:anim calcmode="lin" valueType="num">
                                      <p:cBhvr>
                                        <p:cTn id="88" dur="1000"/>
                                        <p:tgtEl>
                                          <p:spTgt spid="153"/>
                                        </p:tgtEl>
                                        <p:attrNameLst>
                                          <p:attrName>style.rotation</p:attrName>
                                        </p:attrNameLst>
                                      </p:cBhvr>
                                      <p:tavLst>
                                        <p:tav tm="0">
                                          <p:val>
                                            <p:fltVal val="0"/>
                                          </p:val>
                                        </p:tav>
                                        <p:tav tm="100000">
                                          <p:val>
                                            <p:fltVal val="90"/>
                                          </p:val>
                                        </p:tav>
                                      </p:tavLst>
                                    </p:anim>
                                    <p:animEffect transition="out" filter="fade">
                                      <p:cBhvr>
                                        <p:cTn id="89" dur="1000"/>
                                        <p:tgtEl>
                                          <p:spTgt spid="153"/>
                                        </p:tgtEl>
                                      </p:cBhvr>
                                    </p:animEffect>
                                    <p:set>
                                      <p:cBhvr>
                                        <p:cTn id="90" dur="1" fill="hold">
                                          <p:stCondLst>
                                            <p:cond delay="999"/>
                                          </p:stCondLst>
                                        </p:cTn>
                                        <p:tgtEl>
                                          <p:spTgt spid="153"/>
                                        </p:tgtEl>
                                        <p:attrNameLst>
                                          <p:attrName>style.visibility</p:attrName>
                                        </p:attrNameLst>
                                      </p:cBhvr>
                                      <p:to>
                                        <p:strVal val="hidden"/>
                                      </p:to>
                                    </p:set>
                                  </p:childTnLst>
                                </p:cTn>
                              </p:par>
                              <p:par>
                                <p:cTn id="91" presetID="31" presetClass="exit" presetSubtype="0" fill="hold" grpId="0" nodeType="withEffect">
                                  <p:stCondLst>
                                    <p:cond delay="0"/>
                                  </p:stCondLst>
                                  <p:childTnLst>
                                    <p:anim calcmode="lin" valueType="num">
                                      <p:cBhvr>
                                        <p:cTn id="92" dur="1000"/>
                                        <p:tgtEl>
                                          <p:spTgt spid="138"/>
                                        </p:tgtEl>
                                        <p:attrNameLst>
                                          <p:attrName>ppt_w</p:attrName>
                                        </p:attrNameLst>
                                      </p:cBhvr>
                                      <p:tavLst>
                                        <p:tav tm="0">
                                          <p:val>
                                            <p:strVal val="ppt_w"/>
                                          </p:val>
                                        </p:tav>
                                        <p:tav tm="100000">
                                          <p:val>
                                            <p:fltVal val="0"/>
                                          </p:val>
                                        </p:tav>
                                      </p:tavLst>
                                    </p:anim>
                                    <p:anim calcmode="lin" valueType="num">
                                      <p:cBhvr>
                                        <p:cTn id="93" dur="1000"/>
                                        <p:tgtEl>
                                          <p:spTgt spid="138"/>
                                        </p:tgtEl>
                                        <p:attrNameLst>
                                          <p:attrName>ppt_h</p:attrName>
                                        </p:attrNameLst>
                                      </p:cBhvr>
                                      <p:tavLst>
                                        <p:tav tm="0">
                                          <p:val>
                                            <p:strVal val="ppt_h"/>
                                          </p:val>
                                        </p:tav>
                                        <p:tav tm="100000">
                                          <p:val>
                                            <p:fltVal val="0"/>
                                          </p:val>
                                        </p:tav>
                                      </p:tavLst>
                                    </p:anim>
                                    <p:anim calcmode="lin" valueType="num">
                                      <p:cBhvr>
                                        <p:cTn id="94" dur="1000"/>
                                        <p:tgtEl>
                                          <p:spTgt spid="138"/>
                                        </p:tgtEl>
                                        <p:attrNameLst>
                                          <p:attrName>style.rotation</p:attrName>
                                        </p:attrNameLst>
                                      </p:cBhvr>
                                      <p:tavLst>
                                        <p:tav tm="0">
                                          <p:val>
                                            <p:fltVal val="0"/>
                                          </p:val>
                                        </p:tav>
                                        <p:tav tm="100000">
                                          <p:val>
                                            <p:fltVal val="90"/>
                                          </p:val>
                                        </p:tav>
                                      </p:tavLst>
                                    </p:anim>
                                    <p:animEffect transition="out" filter="fade">
                                      <p:cBhvr>
                                        <p:cTn id="95" dur="1000"/>
                                        <p:tgtEl>
                                          <p:spTgt spid="138"/>
                                        </p:tgtEl>
                                      </p:cBhvr>
                                    </p:animEffect>
                                    <p:set>
                                      <p:cBhvr>
                                        <p:cTn id="96" dur="1" fill="hold">
                                          <p:stCondLst>
                                            <p:cond delay="999"/>
                                          </p:stCondLst>
                                        </p:cTn>
                                        <p:tgtEl>
                                          <p:spTgt spid="138"/>
                                        </p:tgtEl>
                                        <p:attrNameLst>
                                          <p:attrName>style.visibility</p:attrName>
                                        </p:attrNameLst>
                                      </p:cBhvr>
                                      <p:to>
                                        <p:strVal val="hidden"/>
                                      </p:to>
                                    </p:set>
                                  </p:childTnLst>
                                </p:cTn>
                              </p:par>
                              <p:par>
                                <p:cTn id="97" presetID="31" presetClass="exit" presetSubtype="0" fill="hold" grpId="0" nodeType="withEffect">
                                  <p:stCondLst>
                                    <p:cond delay="0"/>
                                  </p:stCondLst>
                                  <p:childTnLst>
                                    <p:anim calcmode="lin" valueType="num">
                                      <p:cBhvr>
                                        <p:cTn id="98" dur="1000"/>
                                        <p:tgtEl>
                                          <p:spTgt spid="137"/>
                                        </p:tgtEl>
                                        <p:attrNameLst>
                                          <p:attrName>ppt_w</p:attrName>
                                        </p:attrNameLst>
                                      </p:cBhvr>
                                      <p:tavLst>
                                        <p:tav tm="0">
                                          <p:val>
                                            <p:strVal val="ppt_w"/>
                                          </p:val>
                                        </p:tav>
                                        <p:tav tm="100000">
                                          <p:val>
                                            <p:fltVal val="0"/>
                                          </p:val>
                                        </p:tav>
                                      </p:tavLst>
                                    </p:anim>
                                    <p:anim calcmode="lin" valueType="num">
                                      <p:cBhvr>
                                        <p:cTn id="99" dur="1000"/>
                                        <p:tgtEl>
                                          <p:spTgt spid="137"/>
                                        </p:tgtEl>
                                        <p:attrNameLst>
                                          <p:attrName>ppt_h</p:attrName>
                                        </p:attrNameLst>
                                      </p:cBhvr>
                                      <p:tavLst>
                                        <p:tav tm="0">
                                          <p:val>
                                            <p:strVal val="ppt_h"/>
                                          </p:val>
                                        </p:tav>
                                        <p:tav tm="100000">
                                          <p:val>
                                            <p:fltVal val="0"/>
                                          </p:val>
                                        </p:tav>
                                      </p:tavLst>
                                    </p:anim>
                                    <p:anim calcmode="lin" valueType="num">
                                      <p:cBhvr>
                                        <p:cTn id="100" dur="1000"/>
                                        <p:tgtEl>
                                          <p:spTgt spid="137"/>
                                        </p:tgtEl>
                                        <p:attrNameLst>
                                          <p:attrName>style.rotation</p:attrName>
                                        </p:attrNameLst>
                                      </p:cBhvr>
                                      <p:tavLst>
                                        <p:tav tm="0">
                                          <p:val>
                                            <p:fltVal val="0"/>
                                          </p:val>
                                        </p:tav>
                                        <p:tav tm="100000">
                                          <p:val>
                                            <p:fltVal val="90"/>
                                          </p:val>
                                        </p:tav>
                                      </p:tavLst>
                                    </p:anim>
                                    <p:animEffect transition="out" filter="fade">
                                      <p:cBhvr>
                                        <p:cTn id="101" dur="1000"/>
                                        <p:tgtEl>
                                          <p:spTgt spid="137"/>
                                        </p:tgtEl>
                                      </p:cBhvr>
                                    </p:animEffect>
                                    <p:set>
                                      <p:cBhvr>
                                        <p:cTn id="102" dur="1" fill="hold">
                                          <p:stCondLst>
                                            <p:cond delay="999"/>
                                          </p:stCondLst>
                                        </p:cTn>
                                        <p:tgtEl>
                                          <p:spTgt spid="13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31" presetClass="exit" presetSubtype="0" fill="hold" nodeType="clickEffect">
                                  <p:stCondLst>
                                    <p:cond delay="0"/>
                                  </p:stCondLst>
                                  <p:childTnLst>
                                    <p:anim calcmode="lin" valueType="num">
                                      <p:cBhvr>
                                        <p:cTn id="106" dur="1000"/>
                                        <p:tgtEl>
                                          <p:spTgt spid="150"/>
                                        </p:tgtEl>
                                        <p:attrNameLst>
                                          <p:attrName>ppt_w</p:attrName>
                                        </p:attrNameLst>
                                      </p:cBhvr>
                                      <p:tavLst>
                                        <p:tav tm="0">
                                          <p:val>
                                            <p:strVal val="ppt_w"/>
                                          </p:val>
                                        </p:tav>
                                        <p:tav tm="100000">
                                          <p:val>
                                            <p:fltVal val="0"/>
                                          </p:val>
                                        </p:tav>
                                      </p:tavLst>
                                    </p:anim>
                                    <p:anim calcmode="lin" valueType="num">
                                      <p:cBhvr>
                                        <p:cTn id="107" dur="1000"/>
                                        <p:tgtEl>
                                          <p:spTgt spid="150"/>
                                        </p:tgtEl>
                                        <p:attrNameLst>
                                          <p:attrName>ppt_h</p:attrName>
                                        </p:attrNameLst>
                                      </p:cBhvr>
                                      <p:tavLst>
                                        <p:tav tm="0">
                                          <p:val>
                                            <p:strVal val="ppt_h"/>
                                          </p:val>
                                        </p:tav>
                                        <p:tav tm="100000">
                                          <p:val>
                                            <p:fltVal val="0"/>
                                          </p:val>
                                        </p:tav>
                                      </p:tavLst>
                                    </p:anim>
                                    <p:anim calcmode="lin" valueType="num">
                                      <p:cBhvr>
                                        <p:cTn id="108" dur="1000"/>
                                        <p:tgtEl>
                                          <p:spTgt spid="150"/>
                                        </p:tgtEl>
                                        <p:attrNameLst>
                                          <p:attrName>style.rotation</p:attrName>
                                        </p:attrNameLst>
                                      </p:cBhvr>
                                      <p:tavLst>
                                        <p:tav tm="0">
                                          <p:val>
                                            <p:fltVal val="0"/>
                                          </p:val>
                                        </p:tav>
                                        <p:tav tm="100000">
                                          <p:val>
                                            <p:fltVal val="90"/>
                                          </p:val>
                                        </p:tav>
                                      </p:tavLst>
                                    </p:anim>
                                    <p:animEffect transition="out" filter="fade">
                                      <p:cBhvr>
                                        <p:cTn id="109" dur="1000"/>
                                        <p:tgtEl>
                                          <p:spTgt spid="150"/>
                                        </p:tgtEl>
                                      </p:cBhvr>
                                    </p:animEffect>
                                    <p:set>
                                      <p:cBhvr>
                                        <p:cTn id="110" dur="1" fill="hold">
                                          <p:stCondLst>
                                            <p:cond delay="999"/>
                                          </p:stCondLst>
                                        </p:cTn>
                                        <p:tgtEl>
                                          <p:spTgt spid="150"/>
                                        </p:tgtEl>
                                        <p:attrNameLst>
                                          <p:attrName>style.visibility</p:attrName>
                                        </p:attrNameLst>
                                      </p:cBhvr>
                                      <p:to>
                                        <p:strVal val="hidden"/>
                                      </p:to>
                                    </p:set>
                                  </p:childTnLst>
                                </p:cTn>
                              </p:par>
                              <p:par>
                                <p:cTn id="111" presetID="31" presetClass="exit" presetSubtype="0" fill="hold" grpId="0" nodeType="withEffect">
                                  <p:stCondLst>
                                    <p:cond delay="0"/>
                                  </p:stCondLst>
                                  <p:childTnLst>
                                    <p:anim calcmode="lin" valueType="num">
                                      <p:cBhvr>
                                        <p:cTn id="112" dur="1000"/>
                                        <p:tgtEl>
                                          <p:spTgt spid="132"/>
                                        </p:tgtEl>
                                        <p:attrNameLst>
                                          <p:attrName>ppt_w</p:attrName>
                                        </p:attrNameLst>
                                      </p:cBhvr>
                                      <p:tavLst>
                                        <p:tav tm="0">
                                          <p:val>
                                            <p:strVal val="ppt_w"/>
                                          </p:val>
                                        </p:tav>
                                        <p:tav tm="100000">
                                          <p:val>
                                            <p:fltVal val="0"/>
                                          </p:val>
                                        </p:tav>
                                      </p:tavLst>
                                    </p:anim>
                                    <p:anim calcmode="lin" valueType="num">
                                      <p:cBhvr>
                                        <p:cTn id="113" dur="1000"/>
                                        <p:tgtEl>
                                          <p:spTgt spid="132"/>
                                        </p:tgtEl>
                                        <p:attrNameLst>
                                          <p:attrName>ppt_h</p:attrName>
                                        </p:attrNameLst>
                                      </p:cBhvr>
                                      <p:tavLst>
                                        <p:tav tm="0">
                                          <p:val>
                                            <p:strVal val="ppt_h"/>
                                          </p:val>
                                        </p:tav>
                                        <p:tav tm="100000">
                                          <p:val>
                                            <p:fltVal val="0"/>
                                          </p:val>
                                        </p:tav>
                                      </p:tavLst>
                                    </p:anim>
                                    <p:anim calcmode="lin" valueType="num">
                                      <p:cBhvr>
                                        <p:cTn id="114" dur="1000"/>
                                        <p:tgtEl>
                                          <p:spTgt spid="132"/>
                                        </p:tgtEl>
                                        <p:attrNameLst>
                                          <p:attrName>style.rotation</p:attrName>
                                        </p:attrNameLst>
                                      </p:cBhvr>
                                      <p:tavLst>
                                        <p:tav tm="0">
                                          <p:val>
                                            <p:fltVal val="0"/>
                                          </p:val>
                                        </p:tav>
                                        <p:tav tm="100000">
                                          <p:val>
                                            <p:fltVal val="90"/>
                                          </p:val>
                                        </p:tav>
                                      </p:tavLst>
                                    </p:anim>
                                    <p:animEffect transition="out" filter="fade">
                                      <p:cBhvr>
                                        <p:cTn id="115" dur="1000"/>
                                        <p:tgtEl>
                                          <p:spTgt spid="132"/>
                                        </p:tgtEl>
                                      </p:cBhvr>
                                    </p:animEffect>
                                    <p:set>
                                      <p:cBhvr>
                                        <p:cTn id="116" dur="1" fill="hold">
                                          <p:stCondLst>
                                            <p:cond delay="999"/>
                                          </p:stCondLst>
                                        </p:cTn>
                                        <p:tgtEl>
                                          <p:spTgt spid="132"/>
                                        </p:tgtEl>
                                        <p:attrNameLst>
                                          <p:attrName>style.visibility</p:attrName>
                                        </p:attrNameLst>
                                      </p:cBhvr>
                                      <p:to>
                                        <p:strVal val="hidden"/>
                                      </p:to>
                                    </p:set>
                                  </p:childTnLst>
                                </p:cTn>
                              </p:par>
                              <p:par>
                                <p:cTn id="117" presetID="31" presetClass="exit" presetSubtype="0" fill="hold" grpId="0" nodeType="withEffect">
                                  <p:stCondLst>
                                    <p:cond delay="0"/>
                                  </p:stCondLst>
                                  <p:childTnLst>
                                    <p:anim calcmode="lin" valueType="num">
                                      <p:cBhvr>
                                        <p:cTn id="118" dur="1000"/>
                                        <p:tgtEl>
                                          <p:spTgt spid="131"/>
                                        </p:tgtEl>
                                        <p:attrNameLst>
                                          <p:attrName>ppt_w</p:attrName>
                                        </p:attrNameLst>
                                      </p:cBhvr>
                                      <p:tavLst>
                                        <p:tav tm="0">
                                          <p:val>
                                            <p:strVal val="ppt_w"/>
                                          </p:val>
                                        </p:tav>
                                        <p:tav tm="100000">
                                          <p:val>
                                            <p:fltVal val="0"/>
                                          </p:val>
                                        </p:tav>
                                      </p:tavLst>
                                    </p:anim>
                                    <p:anim calcmode="lin" valueType="num">
                                      <p:cBhvr>
                                        <p:cTn id="119" dur="1000"/>
                                        <p:tgtEl>
                                          <p:spTgt spid="131"/>
                                        </p:tgtEl>
                                        <p:attrNameLst>
                                          <p:attrName>ppt_h</p:attrName>
                                        </p:attrNameLst>
                                      </p:cBhvr>
                                      <p:tavLst>
                                        <p:tav tm="0">
                                          <p:val>
                                            <p:strVal val="ppt_h"/>
                                          </p:val>
                                        </p:tav>
                                        <p:tav tm="100000">
                                          <p:val>
                                            <p:fltVal val="0"/>
                                          </p:val>
                                        </p:tav>
                                      </p:tavLst>
                                    </p:anim>
                                    <p:anim calcmode="lin" valueType="num">
                                      <p:cBhvr>
                                        <p:cTn id="120" dur="1000"/>
                                        <p:tgtEl>
                                          <p:spTgt spid="131"/>
                                        </p:tgtEl>
                                        <p:attrNameLst>
                                          <p:attrName>style.rotation</p:attrName>
                                        </p:attrNameLst>
                                      </p:cBhvr>
                                      <p:tavLst>
                                        <p:tav tm="0">
                                          <p:val>
                                            <p:fltVal val="0"/>
                                          </p:val>
                                        </p:tav>
                                        <p:tav tm="100000">
                                          <p:val>
                                            <p:fltVal val="90"/>
                                          </p:val>
                                        </p:tav>
                                      </p:tavLst>
                                    </p:anim>
                                    <p:animEffect transition="out" filter="fade">
                                      <p:cBhvr>
                                        <p:cTn id="121" dur="1000"/>
                                        <p:tgtEl>
                                          <p:spTgt spid="131"/>
                                        </p:tgtEl>
                                      </p:cBhvr>
                                    </p:animEffect>
                                    <p:set>
                                      <p:cBhvr>
                                        <p:cTn id="122" dur="1" fill="hold">
                                          <p:stCondLst>
                                            <p:cond delay="999"/>
                                          </p:stCondLst>
                                        </p:cTn>
                                        <p:tgtEl>
                                          <p:spTgt spid="1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p:bldP spid="133" grpId="0" animBg="1"/>
      <p:bldP spid="134" grpId="0"/>
      <p:bldP spid="135" grpId="0" animBg="1"/>
      <p:bldP spid="136" grpId="0"/>
      <p:bldP spid="137" grpId="0" animBg="1"/>
      <p:bldP spid="138" grpId="0"/>
      <p:bldP spid="141" grpId="0" animBg="1"/>
      <p:bldP spid="142" grpId="0"/>
      <p:bldP spid="143" grpId="0" animBg="1"/>
      <p:bldP spid="14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Remove node X - a bit tricky</a:t>
            </a:r>
          </a:p>
          <a:p>
            <a:pPr algn="just">
              <a:lnSpc>
                <a:spcPct val="150000"/>
              </a:lnSpc>
            </a:pPr>
            <a:r>
              <a:rPr lang="en-SG" sz="1800"/>
              <a:t>3 cases:</a:t>
            </a:r>
          </a:p>
          <a:p>
            <a:pPr marL="800100" lvl="1" indent="-342900" algn="just">
              <a:lnSpc>
                <a:spcPct val="150000"/>
              </a:lnSpc>
              <a:buClr>
                <a:schemeClr val="tx1"/>
              </a:buClr>
              <a:buFont typeface="+mj-lt"/>
              <a:buAutoNum type="arabicPeriod"/>
            </a:pPr>
            <a:r>
              <a:rPr lang="en-SG" sz="1600">
                <a:solidFill>
                  <a:schemeClr val="bg1">
                    <a:lumMod val="65000"/>
                  </a:schemeClr>
                </a:solidFill>
              </a:rPr>
              <a:t>x has no children: </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Remove x</a:t>
            </a:r>
            <a:endParaRPr lang="en-SG" sz="2000">
              <a:solidFill>
                <a:schemeClr val="bg1">
                  <a:lumMod val="65000"/>
                </a:schemeClr>
              </a:solidFill>
            </a:endParaRPr>
          </a:p>
          <a:p>
            <a:pPr marL="800100" lvl="1" indent="-342900" algn="just">
              <a:lnSpc>
                <a:spcPct val="150000"/>
              </a:lnSpc>
              <a:buClr>
                <a:schemeClr val="tx1"/>
              </a:buClr>
              <a:buFont typeface="+mj-lt"/>
              <a:buAutoNum type="arabicPeriod"/>
            </a:pPr>
            <a:r>
              <a:rPr lang="en-SG" sz="1600" b="1">
                <a:solidFill>
                  <a:srgbClr val="FE6C76"/>
                </a:solidFill>
              </a:rPr>
              <a:t>x has one child y:</a:t>
            </a:r>
            <a:r>
              <a:rPr lang="en-US" altLang="zh-CN" sz="1600" b="1">
                <a:solidFill>
                  <a:srgbClr val="FE6C76"/>
                </a:solidFill>
                <a:latin typeface="Calibri" panose="020F0502020204030204" pitchFamily="34" charset="0"/>
                <a:ea typeface="宋体" panose="02010600030101010101" pitchFamily="2" charset="-122"/>
              </a:rPr>
              <a:t> </a:t>
            </a:r>
            <a:endParaRPr lang="en-SG" sz="1600" b="1">
              <a:solidFill>
                <a:srgbClr val="FE6C76"/>
              </a:solidFill>
            </a:endParaRPr>
          </a:p>
          <a:p>
            <a:pPr lvl="2" algn="just">
              <a:lnSpc>
                <a:spcPct val="150000"/>
              </a:lnSpc>
              <a:buClr>
                <a:schemeClr val="tx1"/>
              </a:buClr>
              <a:buFont typeface="Courier New" panose="02070309020205020404" pitchFamily="49" charset="0"/>
              <a:buChar char="o"/>
            </a:pPr>
            <a:r>
              <a:rPr lang="en-SG" sz="1400" b="1">
                <a:solidFill>
                  <a:srgbClr val="FE6C76"/>
                </a:solidFill>
              </a:rPr>
              <a:t>Replace x with y</a:t>
            </a:r>
            <a:r>
              <a:rPr lang="en-US" altLang="zh-CN" sz="1400" b="1">
                <a:solidFill>
                  <a:srgbClr val="FE6C76"/>
                </a:solidFill>
                <a:latin typeface="Calibri" panose="020F0502020204030204" pitchFamily="34" charset="0"/>
                <a:ea typeface="宋体" panose="02010600030101010101" pitchFamily="2" charset="-122"/>
              </a:rPr>
              <a:t> </a:t>
            </a:r>
            <a:endParaRPr lang="en-SG" sz="1400" b="1">
              <a:solidFill>
                <a:srgbClr val="FE6C76"/>
              </a:solidFill>
            </a:endParaRPr>
          </a:p>
          <a:p>
            <a:pPr marL="800100" lvl="1" indent="-342900" algn="just">
              <a:lnSpc>
                <a:spcPct val="150000"/>
              </a:lnSpc>
              <a:buClr>
                <a:schemeClr val="tx1"/>
              </a:buClr>
              <a:buFont typeface="+mj-lt"/>
              <a:buAutoNum type="arabicPeriod"/>
            </a:pPr>
            <a:r>
              <a:rPr lang="en-SG" sz="1600">
                <a:solidFill>
                  <a:schemeClr val="bg1">
                    <a:lumMod val="65000"/>
                  </a:schemeClr>
                </a:solidFill>
              </a:rPr>
              <a:t>x has two children: </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Swap x with successor</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Perform case 1 or 2 to remove it</a:t>
            </a:r>
            <a:endParaRPr lang="en-SG" sz="1800">
              <a:solidFill>
                <a:schemeClr val="bg1">
                  <a:lumMod val="65000"/>
                </a:schemeClr>
              </a:solidFill>
            </a:endParaRPr>
          </a:p>
        </p:txBody>
      </p:sp>
      <p:sp>
        <p:nvSpPr>
          <p:cNvPr id="119" name="object 8"/>
          <p:cNvSpPr/>
          <p:nvPr/>
        </p:nvSpPr>
        <p:spPr>
          <a:xfrm>
            <a:off x="6286726" y="2282488"/>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0" name="object 9"/>
          <p:cNvSpPr txBox="1"/>
          <p:nvPr/>
        </p:nvSpPr>
        <p:spPr>
          <a:xfrm>
            <a:off x="6403617" y="2324917"/>
            <a:ext cx="16181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121" name="object 11"/>
          <p:cNvSpPr/>
          <p:nvPr/>
        </p:nvSpPr>
        <p:spPr>
          <a:xfrm>
            <a:off x="554786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2" name="object 12"/>
          <p:cNvSpPr txBox="1"/>
          <p:nvPr/>
        </p:nvSpPr>
        <p:spPr>
          <a:xfrm>
            <a:off x="5677581" y="2785792"/>
            <a:ext cx="13189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23" name="object 14"/>
          <p:cNvSpPr/>
          <p:nvPr/>
        </p:nvSpPr>
        <p:spPr>
          <a:xfrm>
            <a:off x="5178406"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4" name="object 15"/>
          <p:cNvSpPr txBox="1"/>
          <p:nvPr/>
        </p:nvSpPr>
        <p:spPr>
          <a:xfrm>
            <a:off x="5302838" y="3324286"/>
            <a:ext cx="144108"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25" name="object 17"/>
          <p:cNvSpPr/>
          <p:nvPr/>
        </p:nvSpPr>
        <p:spPr>
          <a:xfrm>
            <a:off x="5917294" y="3286186"/>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6" name="object 18"/>
          <p:cNvSpPr txBox="1"/>
          <p:nvPr/>
        </p:nvSpPr>
        <p:spPr>
          <a:xfrm>
            <a:off x="6049769" y="3324286"/>
            <a:ext cx="125789"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27" name="object 20"/>
          <p:cNvSpPr/>
          <p:nvPr/>
        </p:nvSpPr>
        <p:spPr>
          <a:xfrm>
            <a:off x="7025613" y="2747692"/>
            <a:ext cx="426218" cy="368072"/>
          </a:xfrm>
          <a:prstGeom prst="ellipse">
            <a:avLst/>
          </a:prstGeom>
          <a:solidFill>
            <a:srgbClr val="FFC2C2"/>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8" name="object 21"/>
          <p:cNvSpPr txBox="1"/>
          <p:nvPr/>
        </p:nvSpPr>
        <p:spPr>
          <a:xfrm>
            <a:off x="7161811" y="2785792"/>
            <a:ext cx="117241"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grpSp>
        <p:nvGrpSpPr>
          <p:cNvPr id="4" name="Group 3"/>
          <p:cNvGrpSpPr/>
          <p:nvPr/>
        </p:nvGrpSpPr>
        <p:grpSpPr>
          <a:xfrm>
            <a:off x="6032420" y="3858517"/>
            <a:ext cx="426218" cy="368072"/>
            <a:chOff x="6032420" y="3858517"/>
            <a:chExt cx="426218" cy="368072"/>
          </a:xfrm>
        </p:grpSpPr>
        <p:sp>
          <p:nvSpPr>
            <p:cNvPr id="133" name="object 47"/>
            <p:cNvSpPr/>
            <p:nvPr/>
          </p:nvSpPr>
          <p:spPr>
            <a:xfrm>
              <a:off x="6032420" y="3858517"/>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4" name="object 48"/>
            <p:cNvSpPr txBox="1"/>
            <p:nvPr/>
          </p:nvSpPr>
          <p:spPr>
            <a:xfrm>
              <a:off x="6148555" y="3896617"/>
              <a:ext cx="163648"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grpSp>
      <p:sp>
        <p:nvSpPr>
          <p:cNvPr id="139" name="object 65"/>
          <p:cNvSpPr/>
          <p:nvPr/>
        </p:nvSpPr>
        <p:spPr>
          <a:xfrm>
            <a:off x="5428415" y="3862751"/>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0" name="object 66"/>
          <p:cNvSpPr txBox="1"/>
          <p:nvPr/>
        </p:nvSpPr>
        <p:spPr>
          <a:xfrm>
            <a:off x="5553861" y="3900851"/>
            <a:ext cx="14166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141" name="object 71"/>
          <p:cNvSpPr/>
          <p:nvPr/>
        </p:nvSpPr>
        <p:spPr>
          <a:xfrm>
            <a:off x="4920386"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2" name="object 72"/>
          <p:cNvSpPr txBox="1"/>
          <p:nvPr/>
        </p:nvSpPr>
        <p:spPr>
          <a:xfrm>
            <a:off x="5041496" y="3900851"/>
            <a:ext cx="152047"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grpSp>
        <p:nvGrpSpPr>
          <p:cNvPr id="6" name="Group 5"/>
          <p:cNvGrpSpPr/>
          <p:nvPr/>
        </p:nvGrpSpPr>
        <p:grpSpPr>
          <a:xfrm>
            <a:off x="5613143" y="4439279"/>
            <a:ext cx="426218" cy="368072"/>
            <a:chOff x="5613143" y="4439279"/>
            <a:chExt cx="426218" cy="368072"/>
          </a:xfrm>
        </p:grpSpPr>
        <p:sp>
          <p:nvSpPr>
            <p:cNvPr id="143" name="object 77"/>
            <p:cNvSpPr/>
            <p:nvPr/>
          </p:nvSpPr>
          <p:spPr>
            <a:xfrm>
              <a:off x="5613143" y="4439279"/>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4" name="object 78"/>
            <p:cNvSpPr txBox="1"/>
            <p:nvPr/>
          </p:nvSpPr>
          <p:spPr>
            <a:xfrm>
              <a:off x="5730763" y="4481705"/>
              <a:ext cx="159985"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p>
          </p:txBody>
        </p:sp>
      </p:grpSp>
      <p:cxnSp>
        <p:nvCxnSpPr>
          <p:cNvPr id="145" name="直接箭头连接符 51"/>
          <p:cNvCxnSpPr>
            <a:stCxn id="119" idx="5"/>
            <a:endCxn id="127" idx="1"/>
          </p:cNvCxnSpPr>
          <p:nvPr/>
        </p:nvCxnSpPr>
        <p:spPr>
          <a:xfrm>
            <a:off x="6650525" y="2596657"/>
            <a:ext cx="437507" cy="204938"/>
          </a:xfrm>
          <a:prstGeom prst="straightConnector1">
            <a:avLst/>
          </a:prstGeom>
          <a:noFill/>
          <a:ln w="38100" cap="flat" cmpd="sng" algn="ctr">
            <a:solidFill>
              <a:srgbClr val="0033CC"/>
            </a:solidFill>
            <a:prstDash val="solid"/>
            <a:miter lim="800000"/>
            <a:tailEnd type="triangle"/>
          </a:ln>
          <a:effectLst/>
        </p:spPr>
      </p:cxnSp>
      <p:cxnSp>
        <p:nvCxnSpPr>
          <p:cNvPr id="146" name="直接箭头连接符 52"/>
          <p:cNvCxnSpPr>
            <a:stCxn id="119" idx="3"/>
            <a:endCxn id="121" idx="7"/>
          </p:cNvCxnSpPr>
          <p:nvPr/>
        </p:nvCxnSpPr>
        <p:spPr>
          <a:xfrm flipH="1">
            <a:off x="5911662" y="2596657"/>
            <a:ext cx="437482" cy="204938"/>
          </a:xfrm>
          <a:prstGeom prst="straightConnector1">
            <a:avLst/>
          </a:prstGeom>
          <a:noFill/>
          <a:ln w="38100" cap="flat" cmpd="sng" algn="ctr">
            <a:solidFill>
              <a:srgbClr val="0033CC"/>
            </a:solidFill>
            <a:prstDash val="solid"/>
            <a:miter lim="800000"/>
            <a:tailEnd type="triangle"/>
          </a:ln>
          <a:effectLst/>
        </p:spPr>
      </p:cxnSp>
      <p:cxnSp>
        <p:nvCxnSpPr>
          <p:cNvPr id="147" name="直接箭头连接符 53"/>
          <p:cNvCxnSpPr>
            <a:stCxn id="121" idx="4"/>
            <a:endCxn id="123" idx="7"/>
          </p:cNvCxnSpPr>
          <p:nvPr/>
        </p:nvCxnSpPr>
        <p:spPr>
          <a:xfrm flipH="1">
            <a:off x="5542205" y="3115764"/>
            <a:ext cx="218767" cy="224326"/>
          </a:xfrm>
          <a:prstGeom prst="straightConnector1">
            <a:avLst/>
          </a:prstGeom>
          <a:noFill/>
          <a:ln w="38100" cap="flat" cmpd="sng" algn="ctr">
            <a:solidFill>
              <a:srgbClr val="0033CC"/>
            </a:solidFill>
            <a:prstDash val="solid"/>
            <a:miter lim="800000"/>
            <a:tailEnd type="triangle"/>
          </a:ln>
          <a:effectLst/>
        </p:spPr>
      </p:cxnSp>
      <p:cxnSp>
        <p:nvCxnSpPr>
          <p:cNvPr id="148" name="直接箭头连接符 54"/>
          <p:cNvCxnSpPr>
            <a:stCxn id="127" idx="3"/>
            <a:endCxn id="129" idx="0"/>
          </p:cNvCxnSpPr>
          <p:nvPr/>
        </p:nvCxnSpPr>
        <p:spPr>
          <a:xfrm flipH="1">
            <a:off x="6869292" y="3061861"/>
            <a:ext cx="218740" cy="224326"/>
          </a:xfrm>
          <a:prstGeom prst="straightConnector1">
            <a:avLst/>
          </a:prstGeom>
          <a:noFill/>
          <a:ln w="38100" cap="flat" cmpd="sng" algn="ctr">
            <a:solidFill>
              <a:srgbClr val="0033CC"/>
            </a:solidFill>
            <a:prstDash val="solid"/>
            <a:miter lim="800000"/>
            <a:tailEnd type="triangle"/>
          </a:ln>
          <a:effectLst/>
        </p:spPr>
      </p:cxnSp>
      <p:cxnSp>
        <p:nvCxnSpPr>
          <p:cNvPr id="149" name="直接箭头连接符 55"/>
          <p:cNvCxnSpPr>
            <a:stCxn id="121" idx="4"/>
            <a:endCxn id="125" idx="1"/>
          </p:cNvCxnSpPr>
          <p:nvPr/>
        </p:nvCxnSpPr>
        <p:spPr>
          <a:xfrm>
            <a:off x="5760972" y="3115764"/>
            <a:ext cx="218740" cy="224326"/>
          </a:xfrm>
          <a:prstGeom prst="straightConnector1">
            <a:avLst/>
          </a:prstGeom>
          <a:noFill/>
          <a:ln w="38100" cap="flat" cmpd="sng" algn="ctr">
            <a:solidFill>
              <a:srgbClr val="0033CC"/>
            </a:solidFill>
            <a:prstDash val="solid"/>
            <a:miter lim="800000"/>
            <a:tailEnd type="triangle"/>
          </a:ln>
          <a:effectLst/>
        </p:spPr>
      </p:cxnSp>
      <p:cxnSp>
        <p:nvCxnSpPr>
          <p:cNvPr id="151" name="直接箭头连接符 57"/>
          <p:cNvCxnSpPr>
            <a:stCxn id="123" idx="4"/>
            <a:endCxn id="139" idx="0"/>
          </p:cNvCxnSpPr>
          <p:nvPr/>
        </p:nvCxnSpPr>
        <p:spPr>
          <a:xfrm>
            <a:off x="5391515" y="3654258"/>
            <a:ext cx="250009" cy="208492"/>
          </a:xfrm>
          <a:prstGeom prst="straightConnector1">
            <a:avLst/>
          </a:prstGeom>
          <a:noFill/>
          <a:ln w="38100" cap="flat" cmpd="sng" algn="ctr">
            <a:solidFill>
              <a:srgbClr val="0033CC"/>
            </a:solidFill>
            <a:prstDash val="solid"/>
            <a:miter lim="800000"/>
            <a:tailEnd type="triangle"/>
          </a:ln>
          <a:effectLst/>
        </p:spPr>
      </p:cxnSp>
      <p:cxnSp>
        <p:nvCxnSpPr>
          <p:cNvPr id="152" name="直接箭头连接符 58"/>
          <p:cNvCxnSpPr>
            <a:stCxn id="123" idx="4"/>
            <a:endCxn id="141" idx="0"/>
          </p:cNvCxnSpPr>
          <p:nvPr/>
        </p:nvCxnSpPr>
        <p:spPr>
          <a:xfrm flipH="1">
            <a:off x="5133496" y="3654258"/>
            <a:ext cx="258020" cy="208492"/>
          </a:xfrm>
          <a:prstGeom prst="straightConnector1">
            <a:avLst/>
          </a:prstGeom>
          <a:noFill/>
          <a:ln w="38100" cap="flat" cmpd="sng" algn="ctr">
            <a:solidFill>
              <a:srgbClr val="0033CC"/>
            </a:solidFill>
            <a:prstDash val="solid"/>
            <a:miter lim="800000"/>
            <a:tailEnd type="triangle"/>
          </a:ln>
          <a:effectLst/>
        </p:spPr>
      </p:cxnSp>
      <p:cxnSp>
        <p:nvCxnSpPr>
          <p:cNvPr id="154" name="直接箭头连接符 60"/>
          <p:cNvCxnSpPr>
            <a:stCxn id="125" idx="4"/>
            <a:endCxn id="133" idx="0"/>
          </p:cNvCxnSpPr>
          <p:nvPr/>
        </p:nvCxnSpPr>
        <p:spPr>
          <a:xfrm>
            <a:off x="6130404" y="3654258"/>
            <a:ext cx="115126" cy="204259"/>
          </a:xfrm>
          <a:prstGeom prst="straightConnector1">
            <a:avLst/>
          </a:prstGeom>
          <a:noFill/>
          <a:ln w="38100" cap="flat" cmpd="sng" algn="ctr">
            <a:solidFill>
              <a:srgbClr val="0033CC"/>
            </a:solidFill>
            <a:prstDash val="solid"/>
            <a:miter lim="800000"/>
            <a:tailEnd type="triangle"/>
          </a:ln>
          <a:effectLst/>
        </p:spPr>
      </p:cxnSp>
      <p:grpSp>
        <p:nvGrpSpPr>
          <p:cNvPr id="5" name="Group 4"/>
          <p:cNvGrpSpPr/>
          <p:nvPr/>
        </p:nvGrpSpPr>
        <p:grpSpPr>
          <a:xfrm>
            <a:off x="6522215" y="3286186"/>
            <a:ext cx="911324" cy="944637"/>
            <a:chOff x="6522215" y="3286186"/>
            <a:chExt cx="911324" cy="944637"/>
          </a:xfrm>
        </p:grpSpPr>
        <p:sp>
          <p:nvSpPr>
            <p:cNvPr id="129" name="object 23"/>
            <p:cNvSpPr/>
            <p:nvPr/>
          </p:nvSpPr>
          <p:spPr>
            <a:xfrm>
              <a:off x="6656182"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0" name="object 24"/>
            <p:cNvSpPr txBox="1"/>
            <p:nvPr/>
          </p:nvSpPr>
          <p:spPr>
            <a:xfrm>
              <a:off x="6802062" y="3324286"/>
              <a:ext cx="94647"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35" name="object 50"/>
            <p:cNvSpPr/>
            <p:nvPr/>
          </p:nvSpPr>
          <p:spPr>
            <a:xfrm>
              <a:off x="7007321" y="386182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6" name="object 51"/>
            <p:cNvSpPr txBox="1"/>
            <p:nvPr/>
          </p:nvSpPr>
          <p:spPr>
            <a:xfrm>
              <a:off x="7141763" y="3900851"/>
              <a:ext cx="139223"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137" name="object 59"/>
            <p:cNvSpPr/>
            <p:nvPr/>
          </p:nvSpPr>
          <p:spPr>
            <a:xfrm>
              <a:off x="6522215"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8" name="object 60"/>
            <p:cNvSpPr txBox="1"/>
            <p:nvPr/>
          </p:nvSpPr>
          <p:spPr>
            <a:xfrm>
              <a:off x="6682107" y="3900851"/>
              <a:ext cx="79992" cy="252767"/>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cxnSp>
          <p:nvCxnSpPr>
            <p:cNvPr id="153" name="直接箭头连接符 59"/>
            <p:cNvCxnSpPr>
              <a:stCxn id="129" idx="4"/>
              <a:endCxn id="137" idx="0"/>
            </p:cNvCxnSpPr>
            <p:nvPr/>
          </p:nvCxnSpPr>
          <p:spPr>
            <a:xfrm flipH="1">
              <a:off x="6735324" y="3654258"/>
              <a:ext cx="133967" cy="208492"/>
            </a:xfrm>
            <a:prstGeom prst="straightConnector1">
              <a:avLst/>
            </a:prstGeom>
            <a:noFill/>
            <a:ln w="38100" cap="flat" cmpd="sng" algn="ctr">
              <a:solidFill>
                <a:srgbClr val="0033CC"/>
              </a:solidFill>
              <a:prstDash val="solid"/>
              <a:miter lim="800000"/>
              <a:tailEnd type="triangle"/>
            </a:ln>
            <a:effectLst/>
          </p:spPr>
        </p:cxnSp>
        <p:cxnSp>
          <p:nvCxnSpPr>
            <p:cNvPr id="155" name="直接箭头连接符 61"/>
            <p:cNvCxnSpPr>
              <a:stCxn id="129" idx="4"/>
              <a:endCxn id="135" idx="0"/>
            </p:cNvCxnSpPr>
            <p:nvPr/>
          </p:nvCxnSpPr>
          <p:spPr>
            <a:xfrm>
              <a:off x="6869292" y="3654258"/>
              <a:ext cx="351139" cy="207563"/>
            </a:xfrm>
            <a:prstGeom prst="straightConnector1">
              <a:avLst/>
            </a:prstGeom>
            <a:noFill/>
            <a:ln w="38100" cap="flat" cmpd="sng" algn="ctr">
              <a:solidFill>
                <a:srgbClr val="0033CC"/>
              </a:solidFill>
              <a:prstDash val="solid"/>
              <a:miter lim="800000"/>
              <a:tailEnd type="triangle"/>
            </a:ln>
            <a:effectLst/>
          </p:spPr>
        </p:cxnSp>
      </p:grpSp>
      <p:cxnSp>
        <p:nvCxnSpPr>
          <p:cNvPr id="156" name="直接箭头连接符 62"/>
          <p:cNvCxnSpPr>
            <a:stCxn id="139" idx="4"/>
            <a:endCxn id="143" idx="0"/>
          </p:cNvCxnSpPr>
          <p:nvPr/>
        </p:nvCxnSpPr>
        <p:spPr>
          <a:xfrm>
            <a:off x="5641524" y="4230823"/>
            <a:ext cx="184729" cy="208456"/>
          </a:xfrm>
          <a:prstGeom prst="straightConnector1">
            <a:avLst/>
          </a:prstGeom>
          <a:noFill/>
          <a:ln w="38100" cap="flat" cmpd="sng" algn="ctr">
            <a:solidFill>
              <a:srgbClr val="0033CC"/>
            </a:solidFill>
            <a:prstDash val="solid"/>
            <a:miter lim="800000"/>
            <a:tailEnd type="triangle"/>
          </a:ln>
          <a:effectLst/>
        </p:spPr>
      </p:cxnSp>
    </p:spTree>
    <p:extLst>
      <p:ext uri="{BB962C8B-B14F-4D97-AF65-F5344CB8AC3E}">
        <p14:creationId xmlns:p14="http://schemas.microsoft.com/office/powerpoint/2010/main" val="2851700586"/>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6"/>
                                        </p:tgtEl>
                                      </p:cBhvr>
                                    </p:animEffect>
                                    <p:animScale>
                                      <p:cBhvr>
                                        <p:cTn id="7" dur="250" autoRev="1" fill="hold"/>
                                        <p:tgtEl>
                                          <p:spTgt spid="126"/>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25"/>
                                        </p:tgtEl>
                                      </p:cBhvr>
                                    </p:animEffect>
                                    <p:animScale>
                                      <p:cBhvr>
                                        <p:cTn id="10" dur="250" autoRev="1" fill="hold"/>
                                        <p:tgtEl>
                                          <p:spTgt spid="125"/>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53" presetClass="exit" presetSubtype="32" fill="hold" grpId="1" nodeType="clickEffect">
                                  <p:stCondLst>
                                    <p:cond delay="0"/>
                                  </p:stCondLst>
                                  <p:childTnLst>
                                    <p:anim calcmode="lin" valueType="num">
                                      <p:cBhvr>
                                        <p:cTn id="14" dur="500"/>
                                        <p:tgtEl>
                                          <p:spTgt spid="126"/>
                                        </p:tgtEl>
                                        <p:attrNameLst>
                                          <p:attrName>ppt_w</p:attrName>
                                        </p:attrNameLst>
                                      </p:cBhvr>
                                      <p:tavLst>
                                        <p:tav tm="0">
                                          <p:val>
                                            <p:strVal val="ppt_w"/>
                                          </p:val>
                                        </p:tav>
                                        <p:tav tm="100000">
                                          <p:val>
                                            <p:fltVal val="0"/>
                                          </p:val>
                                        </p:tav>
                                      </p:tavLst>
                                    </p:anim>
                                    <p:anim calcmode="lin" valueType="num">
                                      <p:cBhvr>
                                        <p:cTn id="15" dur="500"/>
                                        <p:tgtEl>
                                          <p:spTgt spid="126"/>
                                        </p:tgtEl>
                                        <p:attrNameLst>
                                          <p:attrName>ppt_h</p:attrName>
                                        </p:attrNameLst>
                                      </p:cBhvr>
                                      <p:tavLst>
                                        <p:tav tm="0">
                                          <p:val>
                                            <p:strVal val="ppt_h"/>
                                          </p:val>
                                        </p:tav>
                                        <p:tav tm="100000">
                                          <p:val>
                                            <p:fltVal val="0"/>
                                          </p:val>
                                        </p:tav>
                                      </p:tavLst>
                                    </p:anim>
                                    <p:animEffect transition="out" filter="fade">
                                      <p:cBhvr>
                                        <p:cTn id="16" dur="500"/>
                                        <p:tgtEl>
                                          <p:spTgt spid="126"/>
                                        </p:tgtEl>
                                      </p:cBhvr>
                                    </p:animEffect>
                                    <p:set>
                                      <p:cBhvr>
                                        <p:cTn id="17" dur="1" fill="hold">
                                          <p:stCondLst>
                                            <p:cond delay="499"/>
                                          </p:stCondLst>
                                        </p:cTn>
                                        <p:tgtEl>
                                          <p:spTgt spid="126"/>
                                        </p:tgtEl>
                                        <p:attrNameLst>
                                          <p:attrName>style.visibility</p:attrName>
                                        </p:attrNameLst>
                                      </p:cBhvr>
                                      <p:to>
                                        <p:strVal val="hidden"/>
                                      </p:to>
                                    </p:set>
                                  </p:childTnLst>
                                </p:cTn>
                              </p:par>
                              <p:par>
                                <p:cTn id="18" presetID="53" presetClass="exit" presetSubtype="32" fill="hold" grpId="1" nodeType="withEffect">
                                  <p:stCondLst>
                                    <p:cond delay="0"/>
                                  </p:stCondLst>
                                  <p:childTnLst>
                                    <p:anim calcmode="lin" valueType="num">
                                      <p:cBhvr>
                                        <p:cTn id="19" dur="500"/>
                                        <p:tgtEl>
                                          <p:spTgt spid="125"/>
                                        </p:tgtEl>
                                        <p:attrNameLst>
                                          <p:attrName>ppt_w</p:attrName>
                                        </p:attrNameLst>
                                      </p:cBhvr>
                                      <p:tavLst>
                                        <p:tav tm="0">
                                          <p:val>
                                            <p:strVal val="ppt_w"/>
                                          </p:val>
                                        </p:tav>
                                        <p:tav tm="100000">
                                          <p:val>
                                            <p:fltVal val="0"/>
                                          </p:val>
                                        </p:tav>
                                      </p:tavLst>
                                    </p:anim>
                                    <p:anim calcmode="lin" valueType="num">
                                      <p:cBhvr>
                                        <p:cTn id="20" dur="500"/>
                                        <p:tgtEl>
                                          <p:spTgt spid="125"/>
                                        </p:tgtEl>
                                        <p:attrNameLst>
                                          <p:attrName>ppt_h</p:attrName>
                                        </p:attrNameLst>
                                      </p:cBhvr>
                                      <p:tavLst>
                                        <p:tav tm="0">
                                          <p:val>
                                            <p:strVal val="ppt_h"/>
                                          </p:val>
                                        </p:tav>
                                        <p:tav tm="100000">
                                          <p:val>
                                            <p:fltVal val="0"/>
                                          </p:val>
                                        </p:tav>
                                      </p:tavLst>
                                    </p:anim>
                                    <p:animEffect transition="out" filter="fade">
                                      <p:cBhvr>
                                        <p:cTn id="21" dur="500"/>
                                        <p:tgtEl>
                                          <p:spTgt spid="125"/>
                                        </p:tgtEl>
                                      </p:cBhvr>
                                    </p:animEffect>
                                    <p:set>
                                      <p:cBhvr>
                                        <p:cTn id="22" dur="1" fill="hold">
                                          <p:stCondLst>
                                            <p:cond delay="499"/>
                                          </p:stCondLst>
                                        </p:cTn>
                                        <p:tgtEl>
                                          <p:spTgt spid="125"/>
                                        </p:tgtEl>
                                        <p:attrNameLst>
                                          <p:attrName>style.visibility</p:attrName>
                                        </p:attrNameLst>
                                      </p:cBhvr>
                                      <p:to>
                                        <p:strVal val="hidden"/>
                                      </p:to>
                                    </p:set>
                                  </p:childTnLst>
                                </p:cTn>
                              </p:par>
                              <p:par>
                                <p:cTn id="23" presetID="53" presetClass="exit" presetSubtype="32" fill="hold" nodeType="withEffect">
                                  <p:stCondLst>
                                    <p:cond delay="0"/>
                                  </p:stCondLst>
                                  <p:childTnLst>
                                    <p:anim calcmode="lin" valueType="num">
                                      <p:cBhvr>
                                        <p:cTn id="24" dur="500"/>
                                        <p:tgtEl>
                                          <p:spTgt spid="154"/>
                                        </p:tgtEl>
                                        <p:attrNameLst>
                                          <p:attrName>ppt_w</p:attrName>
                                        </p:attrNameLst>
                                      </p:cBhvr>
                                      <p:tavLst>
                                        <p:tav tm="0">
                                          <p:val>
                                            <p:strVal val="ppt_w"/>
                                          </p:val>
                                        </p:tav>
                                        <p:tav tm="100000">
                                          <p:val>
                                            <p:fltVal val="0"/>
                                          </p:val>
                                        </p:tav>
                                      </p:tavLst>
                                    </p:anim>
                                    <p:anim calcmode="lin" valueType="num">
                                      <p:cBhvr>
                                        <p:cTn id="25" dur="500"/>
                                        <p:tgtEl>
                                          <p:spTgt spid="154"/>
                                        </p:tgtEl>
                                        <p:attrNameLst>
                                          <p:attrName>ppt_h</p:attrName>
                                        </p:attrNameLst>
                                      </p:cBhvr>
                                      <p:tavLst>
                                        <p:tav tm="0">
                                          <p:val>
                                            <p:strVal val="ppt_h"/>
                                          </p:val>
                                        </p:tav>
                                        <p:tav tm="100000">
                                          <p:val>
                                            <p:fltVal val="0"/>
                                          </p:val>
                                        </p:tav>
                                      </p:tavLst>
                                    </p:anim>
                                    <p:animEffect transition="out" filter="fade">
                                      <p:cBhvr>
                                        <p:cTn id="26" dur="500"/>
                                        <p:tgtEl>
                                          <p:spTgt spid="154"/>
                                        </p:tgtEl>
                                      </p:cBhvr>
                                    </p:animEffect>
                                    <p:set>
                                      <p:cBhvr>
                                        <p:cTn id="27" dur="1" fill="hold">
                                          <p:stCondLst>
                                            <p:cond delay="499"/>
                                          </p:stCondLst>
                                        </p:cTn>
                                        <p:tgtEl>
                                          <p:spTgt spid="15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3.88889E-6 -1.85185E-6 L -0.0132 -0.08356 " pathEditMode="relative" rAng="0" ptsTypes="AA">
                                      <p:cBhvr>
                                        <p:cTn id="31" dur="2000" fill="hold"/>
                                        <p:tgtEl>
                                          <p:spTgt spid="4"/>
                                        </p:tgtEl>
                                        <p:attrNameLst>
                                          <p:attrName>ppt_x</p:attrName>
                                          <p:attrName>ppt_y</p:attrName>
                                        </p:attrNameLst>
                                      </p:cBhvr>
                                      <p:rCtr x="-660" y="-4190"/>
                                    </p:animMotion>
                                  </p:childTnLst>
                                </p:cTn>
                              </p:par>
                            </p:childTnLst>
                          </p:cTn>
                        </p:par>
                      </p:childTnLst>
                    </p:cTn>
                  </p:par>
                  <p:par>
                    <p:cTn id="32" fill="hold">
                      <p:stCondLst>
                        <p:cond delay="indefinite"/>
                      </p:stCondLst>
                      <p:childTnLst>
                        <p:par>
                          <p:cTn id="33" fill="hold">
                            <p:stCondLst>
                              <p:cond delay="0"/>
                            </p:stCondLst>
                            <p:childTnLst>
                              <p:par>
                                <p:cTn id="34" presetID="26" presetClass="emph" presetSubtype="0" fill="hold" grpId="0" nodeType="clickEffect">
                                  <p:stCondLst>
                                    <p:cond delay="0"/>
                                  </p:stCondLst>
                                  <p:childTnLst>
                                    <p:animEffect transition="out" filter="fade">
                                      <p:cBhvr>
                                        <p:cTn id="35" dur="500" tmFilter="0, 0; .2, .5; .8, .5; 1, 0"/>
                                        <p:tgtEl>
                                          <p:spTgt spid="128"/>
                                        </p:tgtEl>
                                      </p:cBhvr>
                                    </p:animEffect>
                                    <p:animScale>
                                      <p:cBhvr>
                                        <p:cTn id="36" dur="250" autoRev="1" fill="hold"/>
                                        <p:tgtEl>
                                          <p:spTgt spid="128"/>
                                        </p:tgtEl>
                                      </p:cBhvr>
                                      <p:by x="105000" y="105000"/>
                                    </p:animScale>
                                  </p:childTnLst>
                                </p:cTn>
                              </p:par>
                              <p:par>
                                <p:cTn id="37" presetID="26" presetClass="emph" presetSubtype="0" fill="hold" grpId="0" nodeType="withEffect">
                                  <p:stCondLst>
                                    <p:cond delay="0"/>
                                  </p:stCondLst>
                                  <p:childTnLst>
                                    <p:animEffect transition="out" filter="fade">
                                      <p:cBhvr>
                                        <p:cTn id="38" dur="500" tmFilter="0, 0; .2, .5; .8, .5; 1, 0"/>
                                        <p:tgtEl>
                                          <p:spTgt spid="127"/>
                                        </p:tgtEl>
                                      </p:cBhvr>
                                    </p:animEffect>
                                    <p:animScale>
                                      <p:cBhvr>
                                        <p:cTn id="39" dur="250" autoRev="1" fill="hold"/>
                                        <p:tgtEl>
                                          <p:spTgt spid="127"/>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53" presetClass="exit" presetSubtype="32" fill="hold" grpId="1" nodeType="clickEffect">
                                  <p:stCondLst>
                                    <p:cond delay="0"/>
                                  </p:stCondLst>
                                  <p:childTnLst>
                                    <p:anim calcmode="lin" valueType="num">
                                      <p:cBhvr>
                                        <p:cTn id="43" dur="500"/>
                                        <p:tgtEl>
                                          <p:spTgt spid="128"/>
                                        </p:tgtEl>
                                        <p:attrNameLst>
                                          <p:attrName>ppt_w</p:attrName>
                                        </p:attrNameLst>
                                      </p:cBhvr>
                                      <p:tavLst>
                                        <p:tav tm="0">
                                          <p:val>
                                            <p:strVal val="ppt_w"/>
                                          </p:val>
                                        </p:tav>
                                        <p:tav tm="100000">
                                          <p:val>
                                            <p:fltVal val="0"/>
                                          </p:val>
                                        </p:tav>
                                      </p:tavLst>
                                    </p:anim>
                                    <p:anim calcmode="lin" valueType="num">
                                      <p:cBhvr>
                                        <p:cTn id="44" dur="500"/>
                                        <p:tgtEl>
                                          <p:spTgt spid="128"/>
                                        </p:tgtEl>
                                        <p:attrNameLst>
                                          <p:attrName>ppt_h</p:attrName>
                                        </p:attrNameLst>
                                      </p:cBhvr>
                                      <p:tavLst>
                                        <p:tav tm="0">
                                          <p:val>
                                            <p:strVal val="ppt_h"/>
                                          </p:val>
                                        </p:tav>
                                        <p:tav tm="100000">
                                          <p:val>
                                            <p:fltVal val="0"/>
                                          </p:val>
                                        </p:tav>
                                      </p:tavLst>
                                    </p:anim>
                                    <p:animEffect transition="out" filter="fade">
                                      <p:cBhvr>
                                        <p:cTn id="45" dur="500"/>
                                        <p:tgtEl>
                                          <p:spTgt spid="128"/>
                                        </p:tgtEl>
                                      </p:cBhvr>
                                    </p:animEffect>
                                    <p:set>
                                      <p:cBhvr>
                                        <p:cTn id="46" dur="1" fill="hold">
                                          <p:stCondLst>
                                            <p:cond delay="499"/>
                                          </p:stCondLst>
                                        </p:cTn>
                                        <p:tgtEl>
                                          <p:spTgt spid="128"/>
                                        </p:tgtEl>
                                        <p:attrNameLst>
                                          <p:attrName>style.visibility</p:attrName>
                                        </p:attrNameLst>
                                      </p:cBhvr>
                                      <p:to>
                                        <p:strVal val="hidden"/>
                                      </p:to>
                                    </p:set>
                                  </p:childTnLst>
                                </p:cTn>
                              </p:par>
                              <p:par>
                                <p:cTn id="47" presetID="53" presetClass="exit" presetSubtype="32" fill="hold" grpId="1" nodeType="withEffect">
                                  <p:stCondLst>
                                    <p:cond delay="0"/>
                                  </p:stCondLst>
                                  <p:childTnLst>
                                    <p:anim calcmode="lin" valueType="num">
                                      <p:cBhvr>
                                        <p:cTn id="48" dur="500"/>
                                        <p:tgtEl>
                                          <p:spTgt spid="127"/>
                                        </p:tgtEl>
                                        <p:attrNameLst>
                                          <p:attrName>ppt_w</p:attrName>
                                        </p:attrNameLst>
                                      </p:cBhvr>
                                      <p:tavLst>
                                        <p:tav tm="0">
                                          <p:val>
                                            <p:strVal val="ppt_w"/>
                                          </p:val>
                                        </p:tav>
                                        <p:tav tm="100000">
                                          <p:val>
                                            <p:fltVal val="0"/>
                                          </p:val>
                                        </p:tav>
                                      </p:tavLst>
                                    </p:anim>
                                    <p:anim calcmode="lin" valueType="num">
                                      <p:cBhvr>
                                        <p:cTn id="49" dur="500"/>
                                        <p:tgtEl>
                                          <p:spTgt spid="127"/>
                                        </p:tgtEl>
                                        <p:attrNameLst>
                                          <p:attrName>ppt_h</p:attrName>
                                        </p:attrNameLst>
                                      </p:cBhvr>
                                      <p:tavLst>
                                        <p:tav tm="0">
                                          <p:val>
                                            <p:strVal val="ppt_h"/>
                                          </p:val>
                                        </p:tav>
                                        <p:tav tm="100000">
                                          <p:val>
                                            <p:fltVal val="0"/>
                                          </p:val>
                                        </p:tav>
                                      </p:tavLst>
                                    </p:anim>
                                    <p:animEffect transition="out" filter="fade">
                                      <p:cBhvr>
                                        <p:cTn id="50" dur="500"/>
                                        <p:tgtEl>
                                          <p:spTgt spid="127"/>
                                        </p:tgtEl>
                                      </p:cBhvr>
                                    </p:animEffect>
                                    <p:set>
                                      <p:cBhvr>
                                        <p:cTn id="51" dur="1" fill="hold">
                                          <p:stCondLst>
                                            <p:cond delay="499"/>
                                          </p:stCondLst>
                                        </p:cTn>
                                        <p:tgtEl>
                                          <p:spTgt spid="127"/>
                                        </p:tgtEl>
                                        <p:attrNameLst>
                                          <p:attrName>style.visibility</p:attrName>
                                        </p:attrNameLst>
                                      </p:cBhvr>
                                      <p:to>
                                        <p:strVal val="hidden"/>
                                      </p:to>
                                    </p:set>
                                  </p:childTnLst>
                                </p:cTn>
                              </p:par>
                              <p:par>
                                <p:cTn id="52" presetID="53" presetClass="exit" presetSubtype="32" fill="hold" nodeType="withEffect">
                                  <p:stCondLst>
                                    <p:cond delay="0"/>
                                  </p:stCondLst>
                                  <p:childTnLst>
                                    <p:anim calcmode="lin" valueType="num">
                                      <p:cBhvr>
                                        <p:cTn id="53" dur="500"/>
                                        <p:tgtEl>
                                          <p:spTgt spid="148"/>
                                        </p:tgtEl>
                                        <p:attrNameLst>
                                          <p:attrName>ppt_w</p:attrName>
                                        </p:attrNameLst>
                                      </p:cBhvr>
                                      <p:tavLst>
                                        <p:tav tm="0">
                                          <p:val>
                                            <p:strVal val="ppt_w"/>
                                          </p:val>
                                        </p:tav>
                                        <p:tav tm="100000">
                                          <p:val>
                                            <p:fltVal val="0"/>
                                          </p:val>
                                        </p:tav>
                                      </p:tavLst>
                                    </p:anim>
                                    <p:anim calcmode="lin" valueType="num">
                                      <p:cBhvr>
                                        <p:cTn id="54" dur="500"/>
                                        <p:tgtEl>
                                          <p:spTgt spid="148"/>
                                        </p:tgtEl>
                                        <p:attrNameLst>
                                          <p:attrName>ppt_h</p:attrName>
                                        </p:attrNameLst>
                                      </p:cBhvr>
                                      <p:tavLst>
                                        <p:tav tm="0">
                                          <p:val>
                                            <p:strVal val="ppt_h"/>
                                          </p:val>
                                        </p:tav>
                                        <p:tav tm="100000">
                                          <p:val>
                                            <p:fltVal val="0"/>
                                          </p:val>
                                        </p:tav>
                                      </p:tavLst>
                                    </p:anim>
                                    <p:animEffect transition="out" filter="fade">
                                      <p:cBhvr>
                                        <p:cTn id="55" dur="500"/>
                                        <p:tgtEl>
                                          <p:spTgt spid="148"/>
                                        </p:tgtEl>
                                      </p:cBhvr>
                                    </p:animEffect>
                                    <p:set>
                                      <p:cBhvr>
                                        <p:cTn id="56" dur="1" fill="hold">
                                          <p:stCondLst>
                                            <p:cond delay="499"/>
                                          </p:stCondLst>
                                        </p:cTn>
                                        <p:tgtEl>
                                          <p:spTgt spid="14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nodeType="clickEffect">
                                  <p:stCondLst>
                                    <p:cond delay="0"/>
                                  </p:stCondLst>
                                  <p:childTnLst>
                                    <p:animMotion origin="layout" path="M -8.33333E-7 3.33333E-6 L 0.04184 -0.07824 " pathEditMode="relative" rAng="0" ptsTypes="AA">
                                      <p:cBhvr>
                                        <p:cTn id="60" dur="2000" fill="hold"/>
                                        <p:tgtEl>
                                          <p:spTgt spid="5"/>
                                        </p:tgtEl>
                                        <p:attrNameLst>
                                          <p:attrName>ppt_x</p:attrName>
                                          <p:attrName>ppt_y</p:attrName>
                                        </p:attrNameLst>
                                      </p:cBhvr>
                                      <p:rCtr x="2083" y="-3912"/>
                                    </p:animMotion>
                                  </p:childTnLst>
                                </p:cTn>
                              </p:par>
                            </p:childTnLst>
                          </p:cTn>
                        </p:par>
                      </p:childTnLst>
                    </p:cTn>
                  </p:par>
                  <p:par>
                    <p:cTn id="61" fill="hold">
                      <p:stCondLst>
                        <p:cond delay="indefinite"/>
                      </p:stCondLst>
                      <p:childTnLst>
                        <p:par>
                          <p:cTn id="62" fill="hold">
                            <p:stCondLst>
                              <p:cond delay="0"/>
                            </p:stCondLst>
                            <p:childTnLst>
                              <p:par>
                                <p:cTn id="63" presetID="26" presetClass="emph" presetSubtype="0" fill="hold" grpId="0" nodeType="clickEffect">
                                  <p:stCondLst>
                                    <p:cond delay="0"/>
                                  </p:stCondLst>
                                  <p:childTnLst>
                                    <p:animEffect transition="out" filter="fade">
                                      <p:cBhvr>
                                        <p:cTn id="64" dur="500" tmFilter="0, 0; .2, .5; .8, .5; 1, 0"/>
                                        <p:tgtEl>
                                          <p:spTgt spid="140"/>
                                        </p:tgtEl>
                                      </p:cBhvr>
                                    </p:animEffect>
                                    <p:animScale>
                                      <p:cBhvr>
                                        <p:cTn id="65" dur="250" autoRev="1" fill="hold"/>
                                        <p:tgtEl>
                                          <p:spTgt spid="140"/>
                                        </p:tgtEl>
                                      </p:cBhvr>
                                      <p:by x="105000" y="105000"/>
                                    </p:animScale>
                                  </p:childTnLst>
                                </p:cTn>
                              </p:par>
                              <p:par>
                                <p:cTn id="66" presetID="26" presetClass="emph" presetSubtype="0" fill="hold" grpId="0" nodeType="withEffect">
                                  <p:stCondLst>
                                    <p:cond delay="0"/>
                                  </p:stCondLst>
                                  <p:childTnLst>
                                    <p:animEffect transition="out" filter="fade">
                                      <p:cBhvr>
                                        <p:cTn id="67" dur="500" tmFilter="0, 0; .2, .5; .8, .5; 1, 0"/>
                                        <p:tgtEl>
                                          <p:spTgt spid="139"/>
                                        </p:tgtEl>
                                      </p:cBhvr>
                                    </p:animEffect>
                                    <p:animScale>
                                      <p:cBhvr>
                                        <p:cTn id="68" dur="250" autoRev="1" fill="hold"/>
                                        <p:tgtEl>
                                          <p:spTgt spid="139"/>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53" presetClass="exit" presetSubtype="32" fill="hold" grpId="1" nodeType="clickEffect">
                                  <p:stCondLst>
                                    <p:cond delay="0"/>
                                  </p:stCondLst>
                                  <p:childTnLst>
                                    <p:anim calcmode="lin" valueType="num">
                                      <p:cBhvr>
                                        <p:cTn id="72" dur="500"/>
                                        <p:tgtEl>
                                          <p:spTgt spid="140"/>
                                        </p:tgtEl>
                                        <p:attrNameLst>
                                          <p:attrName>ppt_w</p:attrName>
                                        </p:attrNameLst>
                                      </p:cBhvr>
                                      <p:tavLst>
                                        <p:tav tm="0">
                                          <p:val>
                                            <p:strVal val="ppt_w"/>
                                          </p:val>
                                        </p:tav>
                                        <p:tav tm="100000">
                                          <p:val>
                                            <p:fltVal val="0"/>
                                          </p:val>
                                        </p:tav>
                                      </p:tavLst>
                                    </p:anim>
                                    <p:anim calcmode="lin" valueType="num">
                                      <p:cBhvr>
                                        <p:cTn id="73" dur="500"/>
                                        <p:tgtEl>
                                          <p:spTgt spid="140"/>
                                        </p:tgtEl>
                                        <p:attrNameLst>
                                          <p:attrName>ppt_h</p:attrName>
                                        </p:attrNameLst>
                                      </p:cBhvr>
                                      <p:tavLst>
                                        <p:tav tm="0">
                                          <p:val>
                                            <p:strVal val="ppt_h"/>
                                          </p:val>
                                        </p:tav>
                                        <p:tav tm="100000">
                                          <p:val>
                                            <p:fltVal val="0"/>
                                          </p:val>
                                        </p:tav>
                                      </p:tavLst>
                                    </p:anim>
                                    <p:animEffect transition="out" filter="fade">
                                      <p:cBhvr>
                                        <p:cTn id="74" dur="500"/>
                                        <p:tgtEl>
                                          <p:spTgt spid="140"/>
                                        </p:tgtEl>
                                      </p:cBhvr>
                                    </p:animEffect>
                                    <p:set>
                                      <p:cBhvr>
                                        <p:cTn id="75" dur="1" fill="hold">
                                          <p:stCondLst>
                                            <p:cond delay="499"/>
                                          </p:stCondLst>
                                        </p:cTn>
                                        <p:tgtEl>
                                          <p:spTgt spid="140"/>
                                        </p:tgtEl>
                                        <p:attrNameLst>
                                          <p:attrName>style.visibility</p:attrName>
                                        </p:attrNameLst>
                                      </p:cBhvr>
                                      <p:to>
                                        <p:strVal val="hidden"/>
                                      </p:to>
                                    </p:set>
                                  </p:childTnLst>
                                </p:cTn>
                              </p:par>
                              <p:par>
                                <p:cTn id="76" presetID="53" presetClass="exit" presetSubtype="32" fill="hold" grpId="1" nodeType="withEffect">
                                  <p:stCondLst>
                                    <p:cond delay="0"/>
                                  </p:stCondLst>
                                  <p:childTnLst>
                                    <p:anim calcmode="lin" valueType="num">
                                      <p:cBhvr>
                                        <p:cTn id="77" dur="500"/>
                                        <p:tgtEl>
                                          <p:spTgt spid="139"/>
                                        </p:tgtEl>
                                        <p:attrNameLst>
                                          <p:attrName>ppt_w</p:attrName>
                                        </p:attrNameLst>
                                      </p:cBhvr>
                                      <p:tavLst>
                                        <p:tav tm="0">
                                          <p:val>
                                            <p:strVal val="ppt_w"/>
                                          </p:val>
                                        </p:tav>
                                        <p:tav tm="100000">
                                          <p:val>
                                            <p:fltVal val="0"/>
                                          </p:val>
                                        </p:tav>
                                      </p:tavLst>
                                    </p:anim>
                                    <p:anim calcmode="lin" valueType="num">
                                      <p:cBhvr>
                                        <p:cTn id="78" dur="500"/>
                                        <p:tgtEl>
                                          <p:spTgt spid="139"/>
                                        </p:tgtEl>
                                        <p:attrNameLst>
                                          <p:attrName>ppt_h</p:attrName>
                                        </p:attrNameLst>
                                      </p:cBhvr>
                                      <p:tavLst>
                                        <p:tav tm="0">
                                          <p:val>
                                            <p:strVal val="ppt_h"/>
                                          </p:val>
                                        </p:tav>
                                        <p:tav tm="100000">
                                          <p:val>
                                            <p:fltVal val="0"/>
                                          </p:val>
                                        </p:tav>
                                      </p:tavLst>
                                    </p:anim>
                                    <p:animEffect transition="out" filter="fade">
                                      <p:cBhvr>
                                        <p:cTn id="79" dur="500"/>
                                        <p:tgtEl>
                                          <p:spTgt spid="139"/>
                                        </p:tgtEl>
                                      </p:cBhvr>
                                    </p:animEffect>
                                    <p:set>
                                      <p:cBhvr>
                                        <p:cTn id="80" dur="1" fill="hold">
                                          <p:stCondLst>
                                            <p:cond delay="499"/>
                                          </p:stCondLst>
                                        </p:cTn>
                                        <p:tgtEl>
                                          <p:spTgt spid="139"/>
                                        </p:tgtEl>
                                        <p:attrNameLst>
                                          <p:attrName>style.visibility</p:attrName>
                                        </p:attrNameLst>
                                      </p:cBhvr>
                                      <p:to>
                                        <p:strVal val="hidden"/>
                                      </p:to>
                                    </p:set>
                                  </p:childTnLst>
                                </p:cTn>
                              </p:par>
                              <p:par>
                                <p:cTn id="81" presetID="53" presetClass="exit" presetSubtype="32" fill="hold" nodeType="withEffect">
                                  <p:stCondLst>
                                    <p:cond delay="0"/>
                                  </p:stCondLst>
                                  <p:childTnLst>
                                    <p:anim calcmode="lin" valueType="num">
                                      <p:cBhvr>
                                        <p:cTn id="82" dur="500"/>
                                        <p:tgtEl>
                                          <p:spTgt spid="156"/>
                                        </p:tgtEl>
                                        <p:attrNameLst>
                                          <p:attrName>ppt_w</p:attrName>
                                        </p:attrNameLst>
                                      </p:cBhvr>
                                      <p:tavLst>
                                        <p:tav tm="0">
                                          <p:val>
                                            <p:strVal val="ppt_w"/>
                                          </p:val>
                                        </p:tav>
                                        <p:tav tm="100000">
                                          <p:val>
                                            <p:fltVal val="0"/>
                                          </p:val>
                                        </p:tav>
                                      </p:tavLst>
                                    </p:anim>
                                    <p:anim calcmode="lin" valueType="num">
                                      <p:cBhvr>
                                        <p:cTn id="83" dur="500"/>
                                        <p:tgtEl>
                                          <p:spTgt spid="156"/>
                                        </p:tgtEl>
                                        <p:attrNameLst>
                                          <p:attrName>ppt_h</p:attrName>
                                        </p:attrNameLst>
                                      </p:cBhvr>
                                      <p:tavLst>
                                        <p:tav tm="0">
                                          <p:val>
                                            <p:strVal val="ppt_h"/>
                                          </p:val>
                                        </p:tav>
                                        <p:tav tm="100000">
                                          <p:val>
                                            <p:fltVal val="0"/>
                                          </p:val>
                                        </p:tav>
                                      </p:tavLst>
                                    </p:anim>
                                    <p:animEffect transition="out" filter="fade">
                                      <p:cBhvr>
                                        <p:cTn id="84" dur="500"/>
                                        <p:tgtEl>
                                          <p:spTgt spid="156"/>
                                        </p:tgtEl>
                                      </p:cBhvr>
                                    </p:animEffect>
                                    <p:set>
                                      <p:cBhvr>
                                        <p:cTn id="85" dur="1" fill="hold">
                                          <p:stCondLst>
                                            <p:cond delay="499"/>
                                          </p:stCondLst>
                                        </p:cTn>
                                        <p:tgtEl>
                                          <p:spTgt spid="156"/>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nodeType="clickEffect">
                                  <p:stCondLst>
                                    <p:cond delay="0"/>
                                  </p:stCondLst>
                                  <p:childTnLst>
                                    <p:animMotion origin="layout" path="M -2.77778E-6 -4.07407E-6 L -0.02014 -0.08379 " pathEditMode="relative" rAng="0" ptsTypes="AA">
                                      <p:cBhvr>
                                        <p:cTn id="89" dur="2000" fill="hold"/>
                                        <p:tgtEl>
                                          <p:spTgt spid="6"/>
                                        </p:tgtEl>
                                        <p:attrNameLst>
                                          <p:attrName>ppt_x</p:attrName>
                                          <p:attrName>ppt_y</p:attrName>
                                        </p:attrNameLst>
                                      </p:cBhvr>
                                      <p:rCtr x="-1007" y="-41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5" grpId="1" animBg="1"/>
      <p:bldP spid="126" grpId="0"/>
      <p:bldP spid="126" grpId="1"/>
      <p:bldP spid="127" grpId="0" animBg="1"/>
      <p:bldP spid="127" grpId="1" animBg="1"/>
      <p:bldP spid="128" grpId="0"/>
      <p:bldP spid="128" grpId="1"/>
      <p:bldP spid="139" grpId="0" animBg="1"/>
      <p:bldP spid="139" grpId="1" animBg="1"/>
      <p:bldP spid="140" grpId="0"/>
      <p:bldP spid="140"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Remove node X - a bit tricky</a:t>
            </a:r>
          </a:p>
          <a:p>
            <a:pPr algn="just">
              <a:lnSpc>
                <a:spcPct val="150000"/>
              </a:lnSpc>
            </a:pPr>
            <a:r>
              <a:rPr lang="en-SG" sz="1800"/>
              <a:t>3 cases:</a:t>
            </a:r>
          </a:p>
          <a:p>
            <a:pPr marL="800100" lvl="1" indent="-342900" algn="just">
              <a:lnSpc>
                <a:spcPct val="150000"/>
              </a:lnSpc>
              <a:buClr>
                <a:schemeClr val="tx1"/>
              </a:buClr>
              <a:buFont typeface="+mj-lt"/>
              <a:buAutoNum type="arabicPeriod"/>
            </a:pPr>
            <a:r>
              <a:rPr lang="en-SG" sz="1600">
                <a:solidFill>
                  <a:schemeClr val="bg1">
                    <a:lumMod val="65000"/>
                  </a:schemeClr>
                </a:solidFill>
              </a:rPr>
              <a:t>x has no children: </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Remove x</a:t>
            </a:r>
            <a:endParaRPr lang="en-SG" sz="2000">
              <a:solidFill>
                <a:schemeClr val="bg1">
                  <a:lumMod val="65000"/>
                </a:schemeClr>
              </a:solidFill>
            </a:endParaRPr>
          </a:p>
          <a:p>
            <a:pPr marL="800100" lvl="1" indent="-342900" algn="just">
              <a:lnSpc>
                <a:spcPct val="150000"/>
              </a:lnSpc>
              <a:buClr>
                <a:schemeClr val="tx1"/>
              </a:buClr>
              <a:buFont typeface="+mj-lt"/>
              <a:buAutoNum type="arabicPeriod"/>
            </a:pPr>
            <a:r>
              <a:rPr lang="en-SG" sz="1600">
                <a:solidFill>
                  <a:schemeClr val="bg1">
                    <a:lumMod val="65000"/>
                  </a:schemeClr>
                </a:solidFill>
              </a:rPr>
              <a:t>x has one child y:</a:t>
            </a:r>
            <a:r>
              <a:rPr lang="en-US" altLang="zh-CN" sz="1600">
                <a:solidFill>
                  <a:schemeClr val="bg1">
                    <a:lumMod val="65000"/>
                  </a:schemeClr>
                </a:solidFill>
                <a:latin typeface="Calibri" panose="020F0502020204030204" pitchFamily="34" charset="0"/>
                <a:ea typeface="宋体" panose="02010600030101010101" pitchFamily="2" charset="-122"/>
              </a:rPr>
              <a:t> </a:t>
            </a:r>
            <a:endParaRPr lang="en-SG" sz="1600">
              <a:solidFill>
                <a:schemeClr val="bg1">
                  <a:lumMod val="65000"/>
                </a:schemeClr>
              </a:solidFill>
            </a:endParaRP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Replace x with y</a:t>
            </a:r>
            <a:r>
              <a:rPr lang="en-US" altLang="zh-CN" sz="1400">
                <a:solidFill>
                  <a:schemeClr val="bg1">
                    <a:lumMod val="65000"/>
                  </a:schemeClr>
                </a:solidFill>
                <a:latin typeface="Calibri" panose="020F0502020204030204" pitchFamily="34" charset="0"/>
                <a:ea typeface="宋体" panose="02010600030101010101" pitchFamily="2" charset="-122"/>
              </a:rPr>
              <a:t> </a:t>
            </a:r>
            <a:endParaRPr lang="en-SG" sz="1400">
              <a:solidFill>
                <a:schemeClr val="bg1">
                  <a:lumMod val="65000"/>
                </a:schemeClr>
              </a:solidFill>
            </a:endParaRPr>
          </a:p>
          <a:p>
            <a:pPr marL="800100" lvl="1" indent="-342900" algn="just">
              <a:lnSpc>
                <a:spcPct val="150000"/>
              </a:lnSpc>
              <a:buClr>
                <a:schemeClr val="tx1"/>
              </a:buClr>
              <a:buFont typeface="+mj-lt"/>
              <a:buAutoNum type="arabicPeriod"/>
            </a:pPr>
            <a:r>
              <a:rPr lang="en-SG" sz="1600" b="1">
                <a:solidFill>
                  <a:srgbClr val="6066C9"/>
                </a:solidFill>
              </a:rPr>
              <a:t>x has two children: </a:t>
            </a:r>
          </a:p>
          <a:p>
            <a:pPr lvl="2" algn="just">
              <a:lnSpc>
                <a:spcPct val="150000"/>
              </a:lnSpc>
              <a:buClr>
                <a:schemeClr val="tx1"/>
              </a:buClr>
              <a:buFont typeface="Courier New" panose="02070309020205020404" pitchFamily="49" charset="0"/>
              <a:buChar char="o"/>
            </a:pPr>
            <a:r>
              <a:rPr lang="en-SG" sz="1400" b="1">
                <a:solidFill>
                  <a:srgbClr val="6066C9"/>
                </a:solidFill>
              </a:rPr>
              <a:t>Swap x with successor</a:t>
            </a:r>
          </a:p>
          <a:p>
            <a:pPr lvl="2" algn="just">
              <a:lnSpc>
                <a:spcPct val="150000"/>
              </a:lnSpc>
              <a:buClr>
                <a:schemeClr val="tx1"/>
              </a:buClr>
              <a:buFont typeface="Courier New" panose="02070309020205020404" pitchFamily="49" charset="0"/>
              <a:buChar char="o"/>
            </a:pPr>
            <a:r>
              <a:rPr lang="en-SG" sz="1400" b="1">
                <a:solidFill>
                  <a:srgbClr val="6066C9"/>
                </a:solidFill>
              </a:rPr>
              <a:t>Perform case 1 or 2 to remove it</a:t>
            </a:r>
            <a:endParaRPr lang="en-SG" sz="1800" b="1">
              <a:solidFill>
                <a:srgbClr val="6066C9"/>
              </a:solidFill>
            </a:endParaRPr>
          </a:p>
        </p:txBody>
      </p:sp>
      <p:sp>
        <p:nvSpPr>
          <p:cNvPr id="119" name="object 8"/>
          <p:cNvSpPr/>
          <p:nvPr/>
        </p:nvSpPr>
        <p:spPr>
          <a:xfrm>
            <a:off x="6286726" y="2282488"/>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0" name="object 9"/>
          <p:cNvSpPr txBox="1"/>
          <p:nvPr/>
        </p:nvSpPr>
        <p:spPr>
          <a:xfrm>
            <a:off x="6403617" y="2324917"/>
            <a:ext cx="16181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121" name="object 11"/>
          <p:cNvSpPr/>
          <p:nvPr/>
        </p:nvSpPr>
        <p:spPr>
          <a:xfrm>
            <a:off x="554786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2" name="object 12"/>
          <p:cNvSpPr txBox="1"/>
          <p:nvPr/>
        </p:nvSpPr>
        <p:spPr>
          <a:xfrm>
            <a:off x="5677581" y="2785792"/>
            <a:ext cx="13189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23" name="object 14"/>
          <p:cNvSpPr/>
          <p:nvPr/>
        </p:nvSpPr>
        <p:spPr>
          <a:xfrm>
            <a:off x="5178406"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4" name="object 15"/>
          <p:cNvSpPr txBox="1"/>
          <p:nvPr/>
        </p:nvSpPr>
        <p:spPr>
          <a:xfrm>
            <a:off x="5302838" y="3324286"/>
            <a:ext cx="144108"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25" name="object 17"/>
          <p:cNvSpPr/>
          <p:nvPr/>
        </p:nvSpPr>
        <p:spPr>
          <a:xfrm>
            <a:off x="5917294" y="3286186"/>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6" name="object 18"/>
          <p:cNvSpPr txBox="1"/>
          <p:nvPr/>
        </p:nvSpPr>
        <p:spPr>
          <a:xfrm>
            <a:off x="6049769" y="3324286"/>
            <a:ext cx="125789"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27" name="object 20"/>
          <p:cNvSpPr/>
          <p:nvPr/>
        </p:nvSpPr>
        <p:spPr>
          <a:xfrm>
            <a:off x="702561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8" name="object 21"/>
          <p:cNvSpPr txBox="1"/>
          <p:nvPr/>
        </p:nvSpPr>
        <p:spPr>
          <a:xfrm>
            <a:off x="7161811" y="2785792"/>
            <a:ext cx="117241"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29" name="object 23"/>
          <p:cNvSpPr/>
          <p:nvPr/>
        </p:nvSpPr>
        <p:spPr>
          <a:xfrm>
            <a:off x="6656182"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0" name="object 24"/>
          <p:cNvSpPr txBox="1"/>
          <p:nvPr/>
        </p:nvSpPr>
        <p:spPr>
          <a:xfrm>
            <a:off x="6802062" y="3324286"/>
            <a:ext cx="94647"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31" name="object 26"/>
          <p:cNvSpPr/>
          <p:nvPr/>
        </p:nvSpPr>
        <p:spPr>
          <a:xfrm>
            <a:off x="7395045" y="3286186"/>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2" name="object 27"/>
          <p:cNvSpPr txBox="1"/>
          <p:nvPr/>
        </p:nvSpPr>
        <p:spPr>
          <a:xfrm>
            <a:off x="7489814" y="3324286"/>
            <a:ext cx="212497" cy="252767"/>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dirty="0">
              <a:solidFill>
                <a:prstClr val="black"/>
              </a:solidFill>
              <a:latin typeface="Verdana (Body)"/>
              <a:cs typeface="Calibri"/>
            </a:endParaRPr>
          </a:p>
        </p:txBody>
      </p:sp>
      <p:sp>
        <p:nvSpPr>
          <p:cNvPr id="133" name="object 47"/>
          <p:cNvSpPr/>
          <p:nvPr/>
        </p:nvSpPr>
        <p:spPr>
          <a:xfrm>
            <a:off x="6032420" y="3858517"/>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4" name="object 48"/>
          <p:cNvSpPr txBox="1"/>
          <p:nvPr/>
        </p:nvSpPr>
        <p:spPr>
          <a:xfrm>
            <a:off x="6148555" y="3896617"/>
            <a:ext cx="163648"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135" name="object 50"/>
          <p:cNvSpPr/>
          <p:nvPr/>
        </p:nvSpPr>
        <p:spPr>
          <a:xfrm>
            <a:off x="7007321" y="386182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6" name="object 51"/>
          <p:cNvSpPr txBox="1"/>
          <p:nvPr/>
        </p:nvSpPr>
        <p:spPr>
          <a:xfrm>
            <a:off x="7141763" y="3900851"/>
            <a:ext cx="139223"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137" name="object 59"/>
          <p:cNvSpPr/>
          <p:nvPr/>
        </p:nvSpPr>
        <p:spPr>
          <a:xfrm>
            <a:off x="6522215"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8" name="object 60"/>
          <p:cNvSpPr txBox="1"/>
          <p:nvPr/>
        </p:nvSpPr>
        <p:spPr>
          <a:xfrm>
            <a:off x="6682107" y="3900851"/>
            <a:ext cx="79992" cy="252767"/>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139" name="object 65"/>
          <p:cNvSpPr/>
          <p:nvPr/>
        </p:nvSpPr>
        <p:spPr>
          <a:xfrm>
            <a:off x="5428415" y="3862751"/>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0" name="object 66"/>
          <p:cNvSpPr txBox="1"/>
          <p:nvPr/>
        </p:nvSpPr>
        <p:spPr>
          <a:xfrm>
            <a:off x="5553861" y="3900851"/>
            <a:ext cx="14166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141" name="object 71"/>
          <p:cNvSpPr/>
          <p:nvPr/>
        </p:nvSpPr>
        <p:spPr>
          <a:xfrm>
            <a:off x="4920386"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2" name="object 72"/>
          <p:cNvSpPr txBox="1"/>
          <p:nvPr/>
        </p:nvSpPr>
        <p:spPr>
          <a:xfrm>
            <a:off x="5041496" y="3900851"/>
            <a:ext cx="152047"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143" name="object 77"/>
          <p:cNvSpPr/>
          <p:nvPr/>
        </p:nvSpPr>
        <p:spPr>
          <a:xfrm>
            <a:off x="5613143" y="4439279"/>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4" name="object 78"/>
          <p:cNvSpPr txBox="1"/>
          <p:nvPr/>
        </p:nvSpPr>
        <p:spPr>
          <a:xfrm>
            <a:off x="5730763" y="4481705"/>
            <a:ext cx="159985"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p>
        </p:txBody>
      </p:sp>
      <p:cxnSp>
        <p:nvCxnSpPr>
          <p:cNvPr id="145" name="直接箭头连接符 51"/>
          <p:cNvCxnSpPr>
            <a:stCxn id="119" idx="5"/>
            <a:endCxn id="127" idx="1"/>
          </p:cNvCxnSpPr>
          <p:nvPr/>
        </p:nvCxnSpPr>
        <p:spPr>
          <a:xfrm>
            <a:off x="6650525" y="2596657"/>
            <a:ext cx="437507" cy="204938"/>
          </a:xfrm>
          <a:prstGeom prst="straightConnector1">
            <a:avLst/>
          </a:prstGeom>
          <a:noFill/>
          <a:ln w="38100" cap="flat" cmpd="sng" algn="ctr">
            <a:solidFill>
              <a:srgbClr val="0033CC"/>
            </a:solidFill>
            <a:prstDash val="solid"/>
            <a:miter lim="800000"/>
            <a:tailEnd type="triangle"/>
          </a:ln>
          <a:effectLst/>
        </p:spPr>
      </p:cxnSp>
      <p:cxnSp>
        <p:nvCxnSpPr>
          <p:cNvPr id="146" name="直接箭头连接符 52"/>
          <p:cNvCxnSpPr>
            <a:stCxn id="119" idx="3"/>
            <a:endCxn id="121" idx="7"/>
          </p:cNvCxnSpPr>
          <p:nvPr/>
        </p:nvCxnSpPr>
        <p:spPr>
          <a:xfrm flipH="1">
            <a:off x="5911662" y="2596657"/>
            <a:ext cx="437482" cy="204938"/>
          </a:xfrm>
          <a:prstGeom prst="straightConnector1">
            <a:avLst/>
          </a:prstGeom>
          <a:noFill/>
          <a:ln w="38100" cap="flat" cmpd="sng" algn="ctr">
            <a:solidFill>
              <a:srgbClr val="0033CC"/>
            </a:solidFill>
            <a:prstDash val="solid"/>
            <a:miter lim="800000"/>
            <a:tailEnd type="triangle"/>
          </a:ln>
          <a:effectLst/>
        </p:spPr>
      </p:cxnSp>
      <p:cxnSp>
        <p:nvCxnSpPr>
          <p:cNvPr id="147" name="直接箭头连接符 53"/>
          <p:cNvCxnSpPr>
            <a:stCxn id="121" idx="4"/>
            <a:endCxn id="123" idx="7"/>
          </p:cNvCxnSpPr>
          <p:nvPr/>
        </p:nvCxnSpPr>
        <p:spPr>
          <a:xfrm flipH="1">
            <a:off x="5542205" y="3115764"/>
            <a:ext cx="218767" cy="224326"/>
          </a:xfrm>
          <a:prstGeom prst="straightConnector1">
            <a:avLst/>
          </a:prstGeom>
          <a:noFill/>
          <a:ln w="38100" cap="flat" cmpd="sng" algn="ctr">
            <a:solidFill>
              <a:srgbClr val="0033CC"/>
            </a:solidFill>
            <a:prstDash val="solid"/>
            <a:miter lim="800000"/>
            <a:tailEnd type="triangle"/>
          </a:ln>
          <a:effectLst/>
        </p:spPr>
      </p:cxnSp>
      <p:cxnSp>
        <p:nvCxnSpPr>
          <p:cNvPr id="148" name="直接箭头连接符 54"/>
          <p:cNvCxnSpPr>
            <a:stCxn id="127" idx="3"/>
            <a:endCxn id="129" idx="0"/>
          </p:cNvCxnSpPr>
          <p:nvPr/>
        </p:nvCxnSpPr>
        <p:spPr>
          <a:xfrm flipH="1">
            <a:off x="6869292" y="3061861"/>
            <a:ext cx="218740" cy="224326"/>
          </a:xfrm>
          <a:prstGeom prst="straightConnector1">
            <a:avLst/>
          </a:prstGeom>
          <a:noFill/>
          <a:ln w="38100" cap="flat" cmpd="sng" algn="ctr">
            <a:solidFill>
              <a:srgbClr val="0033CC"/>
            </a:solidFill>
            <a:prstDash val="solid"/>
            <a:miter lim="800000"/>
            <a:tailEnd type="triangle"/>
          </a:ln>
          <a:effectLst/>
        </p:spPr>
      </p:cxnSp>
      <p:cxnSp>
        <p:nvCxnSpPr>
          <p:cNvPr id="149" name="直接箭头连接符 55"/>
          <p:cNvCxnSpPr>
            <a:stCxn id="121" idx="4"/>
            <a:endCxn id="125" idx="1"/>
          </p:cNvCxnSpPr>
          <p:nvPr/>
        </p:nvCxnSpPr>
        <p:spPr>
          <a:xfrm>
            <a:off x="5760972" y="3115764"/>
            <a:ext cx="218740" cy="224326"/>
          </a:xfrm>
          <a:prstGeom prst="straightConnector1">
            <a:avLst/>
          </a:prstGeom>
          <a:noFill/>
          <a:ln w="38100" cap="flat" cmpd="sng" algn="ctr">
            <a:solidFill>
              <a:srgbClr val="0033CC"/>
            </a:solidFill>
            <a:prstDash val="solid"/>
            <a:miter lim="800000"/>
            <a:tailEnd type="triangle"/>
          </a:ln>
          <a:effectLst/>
        </p:spPr>
      </p:cxnSp>
      <p:cxnSp>
        <p:nvCxnSpPr>
          <p:cNvPr id="150" name="直接箭头连接符 56"/>
          <p:cNvCxnSpPr>
            <a:stCxn id="127" idx="5"/>
            <a:endCxn id="131" idx="0"/>
          </p:cNvCxnSpPr>
          <p:nvPr/>
        </p:nvCxnSpPr>
        <p:spPr>
          <a:xfrm>
            <a:off x="7389413" y="3061861"/>
            <a:ext cx="218741" cy="224326"/>
          </a:xfrm>
          <a:prstGeom prst="straightConnector1">
            <a:avLst/>
          </a:prstGeom>
          <a:noFill/>
          <a:ln w="38100" cap="flat" cmpd="sng" algn="ctr">
            <a:solidFill>
              <a:srgbClr val="0033CC"/>
            </a:solidFill>
            <a:prstDash val="solid"/>
            <a:miter lim="800000"/>
            <a:tailEnd type="triangle"/>
          </a:ln>
          <a:effectLst/>
        </p:spPr>
      </p:cxnSp>
      <p:cxnSp>
        <p:nvCxnSpPr>
          <p:cNvPr id="151" name="直接箭头连接符 57"/>
          <p:cNvCxnSpPr>
            <a:stCxn id="123" idx="4"/>
            <a:endCxn id="139" idx="0"/>
          </p:cNvCxnSpPr>
          <p:nvPr/>
        </p:nvCxnSpPr>
        <p:spPr>
          <a:xfrm>
            <a:off x="5391515" y="3654258"/>
            <a:ext cx="250009" cy="208492"/>
          </a:xfrm>
          <a:prstGeom prst="straightConnector1">
            <a:avLst/>
          </a:prstGeom>
          <a:noFill/>
          <a:ln w="38100" cap="flat" cmpd="sng" algn="ctr">
            <a:solidFill>
              <a:srgbClr val="0033CC"/>
            </a:solidFill>
            <a:prstDash val="solid"/>
            <a:miter lim="800000"/>
            <a:tailEnd type="triangle"/>
          </a:ln>
          <a:effectLst/>
        </p:spPr>
      </p:cxnSp>
      <p:cxnSp>
        <p:nvCxnSpPr>
          <p:cNvPr id="152" name="直接箭头连接符 58"/>
          <p:cNvCxnSpPr>
            <a:stCxn id="123" idx="4"/>
            <a:endCxn id="141" idx="0"/>
          </p:cNvCxnSpPr>
          <p:nvPr/>
        </p:nvCxnSpPr>
        <p:spPr>
          <a:xfrm flipH="1">
            <a:off x="5133496" y="3654258"/>
            <a:ext cx="258020" cy="208492"/>
          </a:xfrm>
          <a:prstGeom prst="straightConnector1">
            <a:avLst/>
          </a:prstGeom>
          <a:noFill/>
          <a:ln w="38100" cap="flat" cmpd="sng" algn="ctr">
            <a:solidFill>
              <a:srgbClr val="0033CC"/>
            </a:solidFill>
            <a:prstDash val="solid"/>
            <a:miter lim="800000"/>
            <a:tailEnd type="triangle"/>
          </a:ln>
          <a:effectLst/>
        </p:spPr>
      </p:cxnSp>
      <p:cxnSp>
        <p:nvCxnSpPr>
          <p:cNvPr id="153" name="直接箭头连接符 59"/>
          <p:cNvCxnSpPr>
            <a:stCxn id="129" idx="4"/>
            <a:endCxn id="137" idx="0"/>
          </p:cNvCxnSpPr>
          <p:nvPr/>
        </p:nvCxnSpPr>
        <p:spPr>
          <a:xfrm flipH="1">
            <a:off x="6735324" y="3654258"/>
            <a:ext cx="133967" cy="208492"/>
          </a:xfrm>
          <a:prstGeom prst="straightConnector1">
            <a:avLst/>
          </a:prstGeom>
          <a:noFill/>
          <a:ln w="38100" cap="flat" cmpd="sng" algn="ctr">
            <a:solidFill>
              <a:srgbClr val="0033CC"/>
            </a:solidFill>
            <a:prstDash val="solid"/>
            <a:miter lim="800000"/>
            <a:tailEnd type="triangle"/>
          </a:ln>
          <a:effectLst/>
        </p:spPr>
      </p:cxnSp>
      <p:cxnSp>
        <p:nvCxnSpPr>
          <p:cNvPr id="154" name="直接箭头连接符 60"/>
          <p:cNvCxnSpPr>
            <a:stCxn id="125" idx="4"/>
            <a:endCxn id="133" idx="0"/>
          </p:cNvCxnSpPr>
          <p:nvPr/>
        </p:nvCxnSpPr>
        <p:spPr>
          <a:xfrm>
            <a:off x="6130404" y="3654258"/>
            <a:ext cx="115126" cy="204259"/>
          </a:xfrm>
          <a:prstGeom prst="straightConnector1">
            <a:avLst/>
          </a:prstGeom>
          <a:noFill/>
          <a:ln w="38100" cap="flat" cmpd="sng" algn="ctr">
            <a:solidFill>
              <a:srgbClr val="0033CC"/>
            </a:solidFill>
            <a:prstDash val="solid"/>
            <a:miter lim="800000"/>
            <a:tailEnd type="triangle"/>
          </a:ln>
          <a:effectLst/>
        </p:spPr>
      </p:cxnSp>
      <p:cxnSp>
        <p:nvCxnSpPr>
          <p:cNvPr id="155" name="直接箭头连接符 61"/>
          <p:cNvCxnSpPr>
            <a:stCxn id="129" idx="4"/>
            <a:endCxn id="135" idx="0"/>
          </p:cNvCxnSpPr>
          <p:nvPr/>
        </p:nvCxnSpPr>
        <p:spPr>
          <a:xfrm>
            <a:off x="6869292" y="3654258"/>
            <a:ext cx="351139" cy="207563"/>
          </a:xfrm>
          <a:prstGeom prst="straightConnector1">
            <a:avLst/>
          </a:prstGeom>
          <a:noFill/>
          <a:ln w="38100" cap="flat" cmpd="sng" algn="ctr">
            <a:solidFill>
              <a:srgbClr val="0033CC"/>
            </a:solidFill>
            <a:prstDash val="solid"/>
            <a:miter lim="800000"/>
            <a:tailEnd type="triangle"/>
          </a:ln>
          <a:effectLst/>
        </p:spPr>
      </p:cxnSp>
      <p:cxnSp>
        <p:nvCxnSpPr>
          <p:cNvPr id="156" name="直接箭头连接符 62"/>
          <p:cNvCxnSpPr>
            <a:stCxn id="139" idx="4"/>
            <a:endCxn id="143" idx="0"/>
          </p:cNvCxnSpPr>
          <p:nvPr/>
        </p:nvCxnSpPr>
        <p:spPr>
          <a:xfrm>
            <a:off x="5641524" y="4230823"/>
            <a:ext cx="184729" cy="208456"/>
          </a:xfrm>
          <a:prstGeom prst="straightConnector1">
            <a:avLst/>
          </a:prstGeom>
          <a:noFill/>
          <a:ln w="38100" cap="flat" cmpd="sng" algn="ctr">
            <a:solidFill>
              <a:srgbClr val="0033CC"/>
            </a:solidFill>
            <a:prstDash val="solid"/>
            <a:miter lim="800000"/>
            <a:tailEnd type="triangle"/>
          </a:ln>
          <a:effectLst/>
        </p:spPr>
      </p:cxnSp>
    </p:spTree>
    <p:extLst>
      <p:ext uri="{BB962C8B-B14F-4D97-AF65-F5344CB8AC3E}">
        <p14:creationId xmlns:p14="http://schemas.microsoft.com/office/powerpoint/2010/main" val="176913665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0"/>
                                        </p:tgtEl>
                                      </p:cBhvr>
                                    </p:animEffect>
                                    <p:animScale>
                                      <p:cBhvr>
                                        <p:cTn id="7" dur="250" autoRev="1" fill="hold"/>
                                        <p:tgtEl>
                                          <p:spTgt spid="120"/>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19"/>
                                        </p:tgtEl>
                                      </p:cBhvr>
                                    </p:animEffect>
                                    <p:animScale>
                                      <p:cBhvr>
                                        <p:cTn id="10" dur="250" autoRev="1" fill="hold"/>
                                        <p:tgtEl>
                                          <p:spTgt spid="1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SG" sz="1400"/>
          </a:p>
          <a:p>
            <a:pPr marL="0" indent="0" algn="just">
              <a:lnSpc>
                <a:spcPct val="100000"/>
              </a:lnSpc>
              <a:buNone/>
            </a:pPr>
            <a:endParaRPr lang="en-SG" sz="1400"/>
          </a:p>
          <a:p>
            <a:pPr marL="0" indent="0" algn="just">
              <a:lnSpc>
                <a:spcPct val="100000"/>
              </a:lnSpc>
              <a:buNone/>
            </a:pPr>
            <a:r>
              <a:rPr lang="en-SG" sz="1400"/>
              <a:t>In-order traversal of a BST produce a sorted list (in ascending order)</a:t>
            </a:r>
          </a:p>
          <a:p>
            <a:pPr marL="0" indent="0" algn="just">
              <a:lnSpc>
                <a:spcPct val="100000"/>
              </a:lnSpc>
              <a:spcBef>
                <a:spcPts val="300"/>
              </a:spcBef>
              <a:buNone/>
            </a:pPr>
            <a:r>
              <a:rPr lang="en-SG" sz="1400" b="1">
                <a:solidFill>
                  <a:srgbClr val="4F81BD"/>
                </a:solidFill>
              </a:rPr>
              <a:t>Successor is: </a:t>
            </a:r>
          </a:p>
          <a:p>
            <a:pPr algn="just">
              <a:lnSpc>
                <a:spcPct val="100000"/>
              </a:lnSpc>
              <a:spcBef>
                <a:spcPts val="300"/>
              </a:spcBef>
            </a:pPr>
            <a:r>
              <a:rPr lang="en-SG" sz="1400" b="1">
                <a:solidFill>
                  <a:srgbClr val="4F81BD"/>
                </a:solidFill>
              </a:rPr>
              <a:t>The node immediately after it in the</a:t>
            </a:r>
            <a:r>
              <a:rPr lang="en-US" altLang="zh-CN" sz="2000" b="1" i="1" kern="0">
                <a:solidFill>
                  <a:srgbClr val="4F81BD"/>
                </a:solidFill>
                <a:latin typeface="Calibri"/>
                <a:ea typeface="宋体" panose="02010600030101010101" pitchFamily="2" charset="-122"/>
              </a:rPr>
              <a:t> </a:t>
            </a:r>
            <a:r>
              <a:rPr lang="en-SG" sz="1400" b="1">
                <a:solidFill>
                  <a:srgbClr val="4F81BD"/>
                </a:solidFill>
              </a:rPr>
              <a:t>sorted list, </a:t>
            </a:r>
            <a:r>
              <a:rPr lang="en-SG" sz="1400"/>
              <a:t>or</a:t>
            </a:r>
          </a:p>
          <a:p>
            <a:pPr algn="just">
              <a:lnSpc>
                <a:spcPct val="100000"/>
              </a:lnSpc>
              <a:spcBef>
                <a:spcPts val="300"/>
              </a:spcBef>
            </a:pPr>
            <a:r>
              <a:rPr lang="en-SG" sz="1400" b="1">
                <a:solidFill>
                  <a:srgbClr val="4F81BD"/>
                </a:solidFill>
              </a:rPr>
              <a:t>The next node visited using an in‐order traversal</a:t>
            </a:r>
          </a:p>
          <a:p>
            <a:pPr marL="0" indent="0" algn="just">
              <a:lnSpc>
                <a:spcPct val="100000"/>
              </a:lnSpc>
              <a:spcBef>
                <a:spcPts val="300"/>
              </a:spcBef>
              <a:buNone/>
            </a:pPr>
            <a:endParaRPr lang="en-SG" sz="1050"/>
          </a:p>
          <a:p>
            <a:pPr marL="0" indent="0" algn="just">
              <a:lnSpc>
                <a:spcPct val="100000"/>
              </a:lnSpc>
              <a:buNone/>
            </a:pPr>
            <a:r>
              <a:rPr lang="en-SG" sz="1400"/>
              <a:t>X has two children, so X’s successor is minimum node in its right subtree.</a:t>
            </a:r>
          </a:p>
          <a:p>
            <a:pPr marL="0" indent="0" algn="just">
              <a:lnSpc>
                <a:spcPct val="100000"/>
              </a:lnSpc>
              <a:spcBef>
                <a:spcPts val="300"/>
              </a:spcBef>
              <a:buNone/>
            </a:pPr>
            <a:r>
              <a:rPr lang="en-SG" sz="1400"/>
              <a:t>E.g.: H’s successor is I, E’s successor is F, J’s successor is K.</a:t>
            </a:r>
          </a:p>
          <a:p>
            <a:pPr marL="0" indent="0" algn="just">
              <a:lnSpc>
                <a:spcPct val="100000"/>
              </a:lnSpc>
              <a:buNone/>
            </a:pPr>
            <a:endParaRPr lang="en-SG" sz="1400"/>
          </a:p>
        </p:txBody>
      </p:sp>
      <p:pic>
        <p:nvPicPr>
          <p:cNvPr id="16" name="图片 3"/>
          <p:cNvPicPr>
            <a:picLocks noChangeAspect="1"/>
          </p:cNvPicPr>
          <p:nvPr/>
        </p:nvPicPr>
        <p:blipFill>
          <a:blip r:embed="rId3"/>
          <a:stretch>
            <a:fillRect/>
          </a:stretch>
        </p:blipFill>
        <p:spPr>
          <a:xfrm>
            <a:off x="2050743" y="3986675"/>
            <a:ext cx="5044970" cy="2027245"/>
          </a:xfrm>
          <a:prstGeom prst="rect">
            <a:avLst/>
          </a:prstGeom>
        </p:spPr>
      </p:pic>
      <p:cxnSp>
        <p:nvCxnSpPr>
          <p:cNvPr id="17" name="直接连接符 7"/>
          <p:cNvCxnSpPr/>
          <p:nvPr/>
        </p:nvCxnSpPr>
        <p:spPr>
          <a:xfrm flipH="1">
            <a:off x="4693346" y="5654555"/>
            <a:ext cx="240237" cy="3593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9"/>
          <p:cNvCxnSpPr/>
          <p:nvPr/>
        </p:nvCxnSpPr>
        <p:spPr>
          <a:xfrm>
            <a:off x="4693346" y="5654555"/>
            <a:ext cx="240237" cy="3593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任意多边形 12"/>
          <p:cNvSpPr/>
          <p:nvPr/>
        </p:nvSpPr>
        <p:spPr>
          <a:xfrm>
            <a:off x="4480233" y="5901860"/>
            <a:ext cx="743959" cy="197594"/>
          </a:xfrm>
          <a:custGeom>
            <a:avLst/>
            <a:gdLst>
              <a:gd name="connsiteX0" fmla="*/ 0 w 943897"/>
              <a:gd name="connsiteY0" fmla="*/ 0 h 251388"/>
              <a:gd name="connsiteX1" fmla="*/ 412955 w 943897"/>
              <a:gd name="connsiteY1" fmla="*/ 250723 h 251388"/>
              <a:gd name="connsiteX2" fmla="*/ 943897 w 943897"/>
              <a:gd name="connsiteY2" fmla="*/ 58994 h 251388"/>
            </a:gdLst>
            <a:ahLst/>
            <a:cxnLst>
              <a:cxn ang="0">
                <a:pos x="connsiteX0" y="connsiteY0"/>
              </a:cxn>
              <a:cxn ang="0">
                <a:pos x="connsiteX1" y="connsiteY1"/>
              </a:cxn>
              <a:cxn ang="0">
                <a:pos x="connsiteX2" y="connsiteY2"/>
              </a:cxn>
            </a:cxnLst>
            <a:rect l="l" t="t" r="r" b="b"/>
            <a:pathLst>
              <a:path w="943897" h="251388">
                <a:moveTo>
                  <a:pt x="0" y="0"/>
                </a:moveTo>
                <a:cubicBezTo>
                  <a:pt x="127819" y="120445"/>
                  <a:pt x="255639" y="240891"/>
                  <a:pt x="412955" y="250723"/>
                </a:cubicBezTo>
                <a:cubicBezTo>
                  <a:pt x="570271" y="260555"/>
                  <a:pt x="757084" y="159774"/>
                  <a:pt x="943897" y="58994"/>
                </a:cubicBezTo>
              </a:path>
            </a:pathLst>
          </a:custGeom>
          <a:noFill/>
          <a:ln w="28575">
            <a:solidFill>
              <a:srgbClr val="3366FF"/>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Verdana (Body)"/>
            </a:endParaRPr>
          </a:p>
        </p:txBody>
      </p:sp>
      <p:sp>
        <p:nvSpPr>
          <p:cNvPr id="20" name="椭圆 15"/>
          <p:cNvSpPr/>
          <p:nvPr/>
        </p:nvSpPr>
        <p:spPr>
          <a:xfrm>
            <a:off x="4705874" y="4056673"/>
            <a:ext cx="300296" cy="239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Verdana (Body)"/>
              </a:rPr>
              <a:t>H</a:t>
            </a:r>
            <a:endParaRPr lang="zh-CN" altLang="en-US" sz="1400" dirty="0">
              <a:latin typeface="Verdana (Body)"/>
            </a:endParaRPr>
          </a:p>
        </p:txBody>
      </p:sp>
      <p:cxnSp>
        <p:nvCxnSpPr>
          <p:cNvPr id="21" name="直接连接符 13"/>
          <p:cNvCxnSpPr/>
          <p:nvPr/>
        </p:nvCxnSpPr>
        <p:spPr>
          <a:xfrm flipH="1">
            <a:off x="5173820" y="4995718"/>
            <a:ext cx="240237" cy="3593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14"/>
          <p:cNvCxnSpPr/>
          <p:nvPr/>
        </p:nvCxnSpPr>
        <p:spPr>
          <a:xfrm>
            <a:off x="5173820" y="4995718"/>
            <a:ext cx="240237" cy="3593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椭圆 15"/>
          <p:cNvSpPr/>
          <p:nvPr/>
        </p:nvSpPr>
        <p:spPr>
          <a:xfrm>
            <a:off x="5117571" y="5069582"/>
            <a:ext cx="300296" cy="239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Verdana (Body)"/>
              </a:rPr>
              <a:t>I</a:t>
            </a:r>
            <a:endParaRPr lang="zh-CN" altLang="en-US" sz="1400" dirty="0">
              <a:latin typeface="Verdana (Body)"/>
            </a:endParaRPr>
          </a:p>
        </p:txBody>
      </p:sp>
      <p:sp>
        <p:nvSpPr>
          <p:cNvPr id="2" name="Title 1"/>
          <p:cNvSpPr>
            <a:spLocks noGrp="1"/>
          </p:cNvSpPr>
          <p:nvPr>
            <p:ph type="title"/>
          </p:nvPr>
        </p:nvSpPr>
        <p:spPr/>
        <p:txBody>
          <a:bodyPr/>
          <a:lstStyle/>
          <a:p>
            <a:r>
              <a:rPr lang="en-SG"/>
              <a:t>What is the successor of X?</a:t>
            </a:r>
          </a:p>
        </p:txBody>
      </p:sp>
      <p:sp>
        <p:nvSpPr>
          <p:cNvPr id="5" name="矩形 4"/>
          <p:cNvSpPr/>
          <p:nvPr/>
        </p:nvSpPr>
        <p:spPr>
          <a:xfrm>
            <a:off x="1080522" y="1380226"/>
            <a:ext cx="6974399" cy="584775"/>
          </a:xfrm>
          <a:prstGeom prst="rect">
            <a:avLst/>
          </a:prstGeom>
          <a:solidFill>
            <a:srgbClr val="F79646">
              <a:lumMod val="20000"/>
              <a:lumOff val="80000"/>
            </a:srgbClr>
          </a:solidFill>
        </p:spPr>
        <p:txBody>
          <a:bodyPr wrap="square">
            <a:spAutoFit/>
          </a:bodyPr>
          <a:lstStyle/>
          <a:p>
            <a:pPr marL="12700" marR="5080" lvl="0" indent="0" algn="just" defTabSz="914400" eaLnBrk="1" fontAlgn="auto" latinLnBrk="0" hangingPunct="1">
              <a:lnSpc>
                <a:spcPct val="99700"/>
              </a:lnSpc>
              <a:spcBef>
                <a:spcPts val="760"/>
              </a:spcBef>
              <a:spcAft>
                <a:spcPts val="0"/>
              </a:spcAft>
              <a:buClrTx/>
              <a:buSzTx/>
              <a:buFontTx/>
              <a:buNone/>
              <a:tabLst>
                <a:tab pos="355600" algn="l"/>
              </a:tabLst>
              <a:defRPr/>
            </a:pPr>
            <a:r>
              <a:rPr kumimoji="0" lang="en-US" altLang="zh-CN" sz="1600" b="0" i="0" u="none" strike="noStrike" kern="0" cap="none" spc="-20" normalizeH="0" baseline="0" noProof="0" dirty="0">
                <a:ln>
                  <a:noFill/>
                </a:ln>
                <a:solidFill>
                  <a:prstClr val="black"/>
                </a:solidFill>
                <a:effectLst/>
                <a:uLnTx/>
                <a:uFillTx/>
                <a:latin typeface="Verdana (Body)"/>
                <a:ea typeface="宋体" panose="02010600030101010101" pitchFamily="2" charset="-122"/>
                <a:cs typeface="Calibri"/>
              </a:rPr>
              <a:t>Re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pl</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ac</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in</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g</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a n</a:t>
            </a:r>
            <a:r>
              <a:rPr kumimoji="0" lang="en-US" altLang="zh-CN" sz="1600" b="0" i="0" u="none" strike="noStrike" kern="0" cap="none" spc="-5" normalizeH="0" baseline="0" noProof="0" dirty="0">
                <a:ln>
                  <a:noFill/>
                </a:ln>
                <a:solidFill>
                  <a:prstClr val="black"/>
                </a:solidFill>
                <a:effectLst/>
                <a:uLnTx/>
                <a:uFillTx/>
                <a:latin typeface="Verdana (Body)"/>
                <a:ea typeface="宋体" panose="02010600030101010101" pitchFamily="2" charset="-122"/>
                <a:cs typeface="Calibri"/>
              </a:rPr>
              <a:t>o</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d</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a:t>
            </a:r>
            <a:r>
              <a:rPr kumimoji="0" lang="en-US" altLang="zh-CN" sz="1600" b="0" i="0" u="none" strike="noStrike" kern="0" cap="none" spc="-30" normalizeH="0" baseline="0" noProof="0" dirty="0">
                <a:ln>
                  <a:noFill/>
                </a:ln>
                <a:solidFill>
                  <a:prstClr val="black"/>
                </a:solidFill>
                <a:effectLst/>
                <a:uLnTx/>
                <a:uFillTx/>
                <a:latin typeface="Verdana (Body)"/>
                <a:ea typeface="宋体" panose="02010600030101010101" pitchFamily="2" charset="-122"/>
                <a:cs typeface="Calibri"/>
              </a:rPr>
              <a:t>w</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ith </a:t>
            </a:r>
            <a:r>
              <a:rPr kumimoji="0" lang="en-US" altLang="zh-CN" sz="1600" b="0" i="0" u="none" strike="noStrike" kern="0" cap="none" spc="0" normalizeH="0" baseline="0" noProof="0">
                <a:ln>
                  <a:noFill/>
                </a:ln>
                <a:solidFill>
                  <a:prstClr val="black"/>
                </a:solidFill>
                <a:effectLst/>
                <a:uLnTx/>
                <a:uFillTx/>
                <a:latin typeface="Verdana (Body)"/>
                <a:ea typeface="宋体" panose="02010600030101010101" pitchFamily="2" charset="-122"/>
                <a:cs typeface="Calibri"/>
              </a:rPr>
              <a:t>its in-order</a:t>
            </a:r>
            <a:r>
              <a:rPr kumimoji="0" lang="en-US" altLang="zh-CN" sz="1600" b="0" i="0" u="none" strike="noStrike" kern="0" cap="none" spc="0" normalizeH="0" noProof="0">
                <a:ln>
                  <a:noFill/>
                </a:ln>
                <a:solidFill>
                  <a:prstClr val="black"/>
                </a:solidFill>
                <a:effectLst/>
                <a:uLnTx/>
                <a:uFillTx/>
                <a:latin typeface="Verdana (Body)"/>
                <a:ea typeface="宋体" panose="02010600030101010101" pitchFamily="2" charset="-122"/>
                <a:cs typeface="Calibri"/>
              </a:rPr>
              <a:t> </a:t>
            </a:r>
            <a:r>
              <a:rPr lang="en-US" altLang="zh-CN" sz="1600" kern="0" noProof="0">
                <a:solidFill>
                  <a:prstClr val="black"/>
                </a:solidFill>
                <a:latin typeface="Verdana (Body)"/>
                <a:ea typeface="宋体" panose="02010600030101010101" pitchFamily="2" charset="-122"/>
              </a:rPr>
              <a:t>successor</a:t>
            </a:r>
            <a:r>
              <a:rPr kumimoji="0" lang="en-US" altLang="zh-CN" sz="1600" b="1" i="0" u="none" strike="noStrike" kern="0" cap="none" spc="0" normalizeH="0" baseline="0" noProof="0">
                <a:ln>
                  <a:noFill/>
                </a:ln>
                <a:solidFill>
                  <a:prstClr val="black"/>
                </a:solidFill>
                <a:effectLst/>
                <a:uLnTx/>
                <a:uFillTx/>
                <a:latin typeface="Verdana (Body)"/>
                <a:ea typeface="宋体" panose="02010600030101010101" pitchFamily="2" charset="-122"/>
              </a:rPr>
              <a:t> </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nsu</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re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s th</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at</a:t>
            </a:r>
            <a:r>
              <a:rPr kumimoji="0" lang="en-US" altLang="zh-CN" sz="1600" b="0" i="0" u="none" strike="noStrike" kern="0" cap="none" spc="-10" normalizeH="0" baseline="0" noProof="0" dirty="0">
                <a:ln>
                  <a:noFill/>
                </a:ln>
                <a:solidFill>
                  <a:prstClr val="black"/>
                </a:solidFill>
                <a:effectLst/>
                <a:uLnTx/>
                <a:uFillTx/>
                <a:latin typeface="Verdana (Body)"/>
                <a:ea typeface="宋体" panose="02010600030101010101" pitchFamily="2" charset="-122"/>
                <a:cs typeface="Calibri"/>
              </a:rPr>
              <a:t> </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th</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a:t>
            </a:r>
            <a:r>
              <a:rPr kumimoji="0" lang="en-US" altLang="zh-CN" sz="1600" b="0" i="0" u="none" strike="noStrike" kern="0" cap="none" spc="-25" normalizeH="0" baseline="0" noProof="0" dirty="0">
                <a:ln>
                  <a:noFill/>
                </a:ln>
                <a:solidFill>
                  <a:prstClr val="black"/>
                </a:solidFill>
                <a:effectLst/>
                <a:uLnTx/>
                <a:uFillTx/>
                <a:latin typeface="Verdana (Body)"/>
                <a:ea typeface="宋体" panose="02010600030101010101" pitchFamily="2" charset="-122"/>
                <a:cs typeface="Calibri"/>
              </a:rPr>
              <a:t>B</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ST </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r</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ul</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(L&lt;C&lt;R)  is </a:t>
            </a:r>
            <a:r>
              <a:rPr kumimoji="0" lang="en-US" altLang="zh-CN" sz="1600" b="0" i="0" u="none" strike="noStrike" kern="0" cap="none" spc="-25" normalizeH="0" baseline="0" noProof="0" dirty="0">
                <a:ln>
                  <a:noFill/>
                </a:ln>
                <a:solidFill>
                  <a:prstClr val="black"/>
                </a:solidFill>
                <a:effectLst/>
                <a:uLnTx/>
                <a:uFillTx/>
                <a:latin typeface="Verdana (Body)"/>
                <a:ea typeface="宋体" panose="02010600030101010101" pitchFamily="2" charset="-122"/>
                <a:cs typeface="Calibri"/>
              </a:rPr>
              <a:t>m</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ainta</a:t>
            </a:r>
            <a:r>
              <a:rPr kumimoji="0" lang="en-US" altLang="zh-CN" sz="1600" b="0" i="0" u="none" strike="noStrike" kern="0" cap="none" spc="-5" normalizeH="0" baseline="0" noProof="0" dirty="0">
                <a:ln>
                  <a:noFill/>
                </a:ln>
                <a:solidFill>
                  <a:prstClr val="black"/>
                </a:solidFill>
                <a:effectLst/>
                <a:uLnTx/>
                <a:uFillTx/>
                <a:latin typeface="Verdana (Body)"/>
                <a:ea typeface="宋体" panose="02010600030101010101" pitchFamily="2" charset="-122"/>
                <a:cs typeface="Calibri"/>
              </a:rPr>
              <a:t>i</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n</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d</a:t>
            </a:r>
          </a:p>
        </p:txBody>
      </p:sp>
    </p:spTree>
    <p:extLst>
      <p:ext uri="{BB962C8B-B14F-4D97-AF65-F5344CB8AC3E}">
        <p14:creationId xmlns:p14="http://schemas.microsoft.com/office/powerpoint/2010/main" val="1308271861"/>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1.66667E-6 -1.48148E-6 L -0.04462 -0.14629 " pathEditMode="relative" rAng="0" ptsTypes="AA">
                                      <p:cBhvr>
                                        <p:cTn id="11" dur="2000" fill="hold"/>
                                        <p:tgtEl>
                                          <p:spTgt spid="23"/>
                                        </p:tgtEl>
                                        <p:attrNameLst>
                                          <p:attrName>ppt_x</p:attrName>
                                          <p:attrName>ppt_y</p:attrName>
                                        </p:attrNameLst>
                                      </p:cBhvr>
                                      <p:rCtr x="-2240" y="-7315"/>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0" nodeType="clickEffect">
                                  <p:stCondLst>
                                    <p:cond delay="0"/>
                                  </p:stCondLst>
                                  <p:childTnLst>
                                    <p:animMotion origin="layout" path="M -2.77778E-6 3.7037E-6 L 0.04549 0.14791 " pathEditMode="relative" rAng="0" ptsTypes="AA">
                                      <p:cBhvr>
                                        <p:cTn id="15" dur="2000" fill="hold"/>
                                        <p:tgtEl>
                                          <p:spTgt spid="20"/>
                                        </p:tgtEl>
                                        <p:attrNameLst>
                                          <p:attrName>ppt_x</p:attrName>
                                          <p:attrName>ppt_y</p:attrName>
                                        </p:attrNameLst>
                                      </p:cBhvr>
                                      <p:rCtr x="2274" y="7384"/>
                                    </p:animMotion>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p:cTn id="20" dur="500" fill="hold"/>
                                        <p:tgtEl>
                                          <p:spTgt spid="22"/>
                                        </p:tgtEl>
                                        <p:attrNameLst>
                                          <p:attrName>ppt_w</p:attrName>
                                        </p:attrNameLst>
                                      </p:cBhvr>
                                      <p:tavLst>
                                        <p:tav tm="0">
                                          <p:val>
                                            <p:fltVal val="0"/>
                                          </p:val>
                                        </p:tav>
                                        <p:tav tm="100000">
                                          <p:val>
                                            <p:strVal val="#ppt_w"/>
                                          </p:val>
                                        </p:tav>
                                      </p:tavLst>
                                    </p:anim>
                                    <p:anim calcmode="lin" valueType="num">
                                      <p:cBhvr>
                                        <p:cTn id="21" dur="500" fill="hold"/>
                                        <p:tgtEl>
                                          <p:spTgt spid="22"/>
                                        </p:tgtEl>
                                        <p:attrNameLst>
                                          <p:attrName>ppt_h</p:attrName>
                                        </p:attrNameLst>
                                      </p:cBhvr>
                                      <p:tavLst>
                                        <p:tav tm="0">
                                          <p:val>
                                            <p:fltVal val="0"/>
                                          </p:val>
                                        </p:tav>
                                        <p:tav tm="100000">
                                          <p:val>
                                            <p:strVal val="#ppt_h"/>
                                          </p:val>
                                        </p:tav>
                                      </p:tavLst>
                                    </p:anim>
                                    <p:animEffect transition="in" filter="fade">
                                      <p:cBhvr>
                                        <p:cTn id="22" dur="500"/>
                                        <p:tgtEl>
                                          <p:spTgt spid="22"/>
                                        </p:tgtEl>
                                      </p:cBhvr>
                                    </p:animEffect>
                                  </p:childTnLst>
                                </p:cTn>
                              </p:par>
                              <p:par>
                                <p:cTn id="23" presetID="53" presetClass="entr" presetSubtype="16"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par>
                                <p:cTn id="35" presetID="53" presetClass="entr" presetSubtype="16"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500" fill="hold"/>
                                        <p:tgtEl>
                                          <p:spTgt spid="19"/>
                                        </p:tgtEl>
                                        <p:attrNameLst>
                                          <p:attrName>ppt_w</p:attrName>
                                        </p:attrNameLst>
                                      </p:cBhvr>
                                      <p:tavLst>
                                        <p:tav tm="0">
                                          <p:val>
                                            <p:fltVal val="0"/>
                                          </p:val>
                                        </p:tav>
                                        <p:tav tm="100000">
                                          <p:val>
                                            <p:strVal val="#ppt_w"/>
                                          </p:val>
                                        </p:tav>
                                      </p:tavLst>
                                    </p:anim>
                                    <p:anim calcmode="lin" valueType="num">
                                      <p:cBhvr>
                                        <p:cTn id="45" dur="500" fill="hold"/>
                                        <p:tgtEl>
                                          <p:spTgt spid="19"/>
                                        </p:tgtEl>
                                        <p:attrNameLst>
                                          <p:attrName>ppt_h</p:attrName>
                                        </p:attrNameLst>
                                      </p:cBhvr>
                                      <p:tavLst>
                                        <p:tav tm="0">
                                          <p:val>
                                            <p:fltVal val="0"/>
                                          </p:val>
                                        </p:tav>
                                        <p:tav tm="100000">
                                          <p:val>
                                            <p:strVal val="#ppt_h"/>
                                          </p:val>
                                        </p:tav>
                                      </p:tavLst>
                                    </p:anim>
                                    <p:animEffect transition="in" filter="fade">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animBg="1"/>
      <p:bldP spid="23"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Remove node X - a bit tricky</a:t>
            </a:r>
          </a:p>
          <a:p>
            <a:pPr algn="just">
              <a:lnSpc>
                <a:spcPct val="150000"/>
              </a:lnSpc>
            </a:pPr>
            <a:r>
              <a:rPr lang="en-SG" sz="1800"/>
              <a:t>3 cases:</a:t>
            </a:r>
          </a:p>
          <a:p>
            <a:pPr marL="800100" lvl="1" indent="-342900" algn="just">
              <a:lnSpc>
                <a:spcPct val="150000"/>
              </a:lnSpc>
              <a:buClr>
                <a:schemeClr val="tx1"/>
              </a:buClr>
              <a:buFont typeface="+mj-lt"/>
              <a:buAutoNum type="arabicPeriod"/>
            </a:pPr>
            <a:r>
              <a:rPr lang="en-SG" sz="1600">
                <a:solidFill>
                  <a:schemeClr val="bg1">
                    <a:lumMod val="65000"/>
                  </a:schemeClr>
                </a:solidFill>
              </a:rPr>
              <a:t>x has no children: </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Remove x</a:t>
            </a:r>
            <a:endParaRPr lang="en-SG" sz="2000">
              <a:solidFill>
                <a:schemeClr val="bg1">
                  <a:lumMod val="65000"/>
                </a:schemeClr>
              </a:solidFill>
            </a:endParaRPr>
          </a:p>
          <a:p>
            <a:pPr marL="800100" lvl="1" indent="-342900" algn="just">
              <a:lnSpc>
                <a:spcPct val="150000"/>
              </a:lnSpc>
              <a:buClr>
                <a:schemeClr val="tx1"/>
              </a:buClr>
              <a:buFont typeface="+mj-lt"/>
              <a:buAutoNum type="arabicPeriod"/>
            </a:pPr>
            <a:r>
              <a:rPr lang="en-SG" sz="1600">
                <a:solidFill>
                  <a:schemeClr val="bg1">
                    <a:lumMod val="65000"/>
                  </a:schemeClr>
                </a:solidFill>
              </a:rPr>
              <a:t>x has one child y:</a:t>
            </a:r>
            <a:r>
              <a:rPr lang="en-US" altLang="zh-CN" sz="1600">
                <a:solidFill>
                  <a:schemeClr val="bg1">
                    <a:lumMod val="65000"/>
                  </a:schemeClr>
                </a:solidFill>
                <a:latin typeface="Calibri" panose="020F0502020204030204" pitchFamily="34" charset="0"/>
                <a:ea typeface="宋体" panose="02010600030101010101" pitchFamily="2" charset="-122"/>
              </a:rPr>
              <a:t> </a:t>
            </a:r>
            <a:endParaRPr lang="en-SG" sz="1600">
              <a:solidFill>
                <a:schemeClr val="bg1">
                  <a:lumMod val="65000"/>
                </a:schemeClr>
              </a:solidFill>
            </a:endParaRP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Replace x with y</a:t>
            </a:r>
            <a:r>
              <a:rPr lang="en-US" altLang="zh-CN" sz="1400">
                <a:solidFill>
                  <a:schemeClr val="bg1">
                    <a:lumMod val="65000"/>
                  </a:schemeClr>
                </a:solidFill>
                <a:latin typeface="Calibri" panose="020F0502020204030204" pitchFamily="34" charset="0"/>
                <a:ea typeface="宋体" panose="02010600030101010101" pitchFamily="2" charset="-122"/>
              </a:rPr>
              <a:t> </a:t>
            </a:r>
            <a:endParaRPr lang="en-SG" sz="1400">
              <a:solidFill>
                <a:schemeClr val="bg1">
                  <a:lumMod val="65000"/>
                </a:schemeClr>
              </a:solidFill>
            </a:endParaRPr>
          </a:p>
          <a:p>
            <a:pPr marL="800100" lvl="1" indent="-342900" algn="just">
              <a:lnSpc>
                <a:spcPct val="150000"/>
              </a:lnSpc>
              <a:buClr>
                <a:schemeClr val="tx1"/>
              </a:buClr>
              <a:buFont typeface="+mj-lt"/>
              <a:buAutoNum type="arabicPeriod"/>
            </a:pPr>
            <a:r>
              <a:rPr lang="en-SG" sz="1600" b="1">
                <a:solidFill>
                  <a:srgbClr val="6066C9"/>
                </a:solidFill>
              </a:rPr>
              <a:t>x has two children: </a:t>
            </a:r>
          </a:p>
          <a:p>
            <a:pPr lvl="2" algn="just">
              <a:lnSpc>
                <a:spcPct val="150000"/>
              </a:lnSpc>
              <a:buClr>
                <a:schemeClr val="tx1"/>
              </a:buClr>
              <a:buFont typeface="Courier New" panose="02070309020205020404" pitchFamily="49" charset="0"/>
              <a:buChar char="o"/>
            </a:pPr>
            <a:r>
              <a:rPr lang="en-SG" sz="1400" b="1">
                <a:solidFill>
                  <a:srgbClr val="6066C9"/>
                </a:solidFill>
              </a:rPr>
              <a:t>Swap x with successor</a:t>
            </a:r>
          </a:p>
          <a:p>
            <a:pPr lvl="2" algn="just">
              <a:lnSpc>
                <a:spcPct val="150000"/>
              </a:lnSpc>
              <a:buClr>
                <a:schemeClr val="tx1"/>
              </a:buClr>
              <a:buFont typeface="Courier New" panose="02070309020205020404" pitchFamily="49" charset="0"/>
              <a:buChar char="o"/>
            </a:pPr>
            <a:r>
              <a:rPr lang="en-SG" sz="1400" b="1">
                <a:solidFill>
                  <a:srgbClr val="6066C9"/>
                </a:solidFill>
              </a:rPr>
              <a:t>Perform case 1 or 2 to remove it</a:t>
            </a:r>
            <a:endParaRPr lang="en-SG" sz="1800" b="1">
              <a:solidFill>
                <a:srgbClr val="6066C9"/>
              </a:solidFill>
            </a:endParaRPr>
          </a:p>
        </p:txBody>
      </p:sp>
      <p:grpSp>
        <p:nvGrpSpPr>
          <p:cNvPr id="4" name="Group 3"/>
          <p:cNvGrpSpPr/>
          <p:nvPr/>
        </p:nvGrpSpPr>
        <p:grpSpPr>
          <a:xfrm>
            <a:off x="6286726" y="2282488"/>
            <a:ext cx="426218" cy="368072"/>
            <a:chOff x="6286726" y="2282488"/>
            <a:chExt cx="426218" cy="368072"/>
          </a:xfrm>
        </p:grpSpPr>
        <p:sp>
          <p:nvSpPr>
            <p:cNvPr id="119" name="object 8"/>
            <p:cNvSpPr/>
            <p:nvPr/>
          </p:nvSpPr>
          <p:spPr>
            <a:xfrm>
              <a:off x="6286726" y="2282488"/>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0" name="object 9"/>
            <p:cNvSpPr txBox="1"/>
            <p:nvPr/>
          </p:nvSpPr>
          <p:spPr>
            <a:xfrm>
              <a:off x="6403617" y="2324917"/>
              <a:ext cx="16181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grpSp>
      <p:grpSp>
        <p:nvGrpSpPr>
          <p:cNvPr id="6" name="Group 5"/>
          <p:cNvGrpSpPr/>
          <p:nvPr/>
        </p:nvGrpSpPr>
        <p:grpSpPr>
          <a:xfrm>
            <a:off x="5547863" y="2747692"/>
            <a:ext cx="426218" cy="368072"/>
            <a:chOff x="5547863" y="2747692"/>
            <a:chExt cx="426218" cy="368072"/>
          </a:xfrm>
        </p:grpSpPr>
        <p:sp>
          <p:nvSpPr>
            <p:cNvPr id="121" name="object 11"/>
            <p:cNvSpPr/>
            <p:nvPr/>
          </p:nvSpPr>
          <p:spPr>
            <a:xfrm>
              <a:off x="554786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2" name="object 12"/>
            <p:cNvSpPr txBox="1"/>
            <p:nvPr/>
          </p:nvSpPr>
          <p:spPr>
            <a:xfrm>
              <a:off x="5677581" y="2785792"/>
              <a:ext cx="13189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grpSp>
      <p:sp>
        <p:nvSpPr>
          <p:cNvPr id="123" name="object 14"/>
          <p:cNvSpPr/>
          <p:nvPr/>
        </p:nvSpPr>
        <p:spPr>
          <a:xfrm>
            <a:off x="5178406"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4" name="object 15"/>
          <p:cNvSpPr txBox="1"/>
          <p:nvPr/>
        </p:nvSpPr>
        <p:spPr>
          <a:xfrm>
            <a:off x="5302838" y="3324286"/>
            <a:ext cx="144108"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grpSp>
        <p:nvGrpSpPr>
          <p:cNvPr id="7" name="Group 6"/>
          <p:cNvGrpSpPr/>
          <p:nvPr/>
        </p:nvGrpSpPr>
        <p:grpSpPr>
          <a:xfrm>
            <a:off x="5917294" y="3286186"/>
            <a:ext cx="426218" cy="368072"/>
            <a:chOff x="5917294" y="3286186"/>
            <a:chExt cx="426218" cy="368072"/>
          </a:xfrm>
        </p:grpSpPr>
        <p:sp>
          <p:nvSpPr>
            <p:cNvPr id="125" name="object 17"/>
            <p:cNvSpPr/>
            <p:nvPr/>
          </p:nvSpPr>
          <p:spPr>
            <a:xfrm>
              <a:off x="5917294" y="3286186"/>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6" name="object 18"/>
            <p:cNvSpPr txBox="1"/>
            <p:nvPr/>
          </p:nvSpPr>
          <p:spPr>
            <a:xfrm>
              <a:off x="6049769" y="3324286"/>
              <a:ext cx="125789"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grpSp>
      <p:sp>
        <p:nvSpPr>
          <p:cNvPr id="127" name="object 20"/>
          <p:cNvSpPr/>
          <p:nvPr/>
        </p:nvSpPr>
        <p:spPr>
          <a:xfrm>
            <a:off x="702561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8" name="object 21"/>
          <p:cNvSpPr txBox="1"/>
          <p:nvPr/>
        </p:nvSpPr>
        <p:spPr>
          <a:xfrm>
            <a:off x="7161811" y="2785792"/>
            <a:ext cx="117241"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29" name="object 23"/>
          <p:cNvSpPr/>
          <p:nvPr/>
        </p:nvSpPr>
        <p:spPr>
          <a:xfrm>
            <a:off x="6656182"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0" name="object 24"/>
          <p:cNvSpPr txBox="1"/>
          <p:nvPr/>
        </p:nvSpPr>
        <p:spPr>
          <a:xfrm>
            <a:off x="6802062" y="3324286"/>
            <a:ext cx="94647"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31" name="object 26"/>
          <p:cNvSpPr/>
          <p:nvPr/>
        </p:nvSpPr>
        <p:spPr>
          <a:xfrm>
            <a:off x="7395045" y="3286186"/>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2" name="object 27"/>
          <p:cNvSpPr txBox="1"/>
          <p:nvPr/>
        </p:nvSpPr>
        <p:spPr>
          <a:xfrm>
            <a:off x="7489814" y="3324286"/>
            <a:ext cx="212497" cy="252767"/>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dirty="0">
              <a:solidFill>
                <a:prstClr val="black"/>
              </a:solidFill>
              <a:latin typeface="Verdana (Body)"/>
              <a:cs typeface="Calibri"/>
            </a:endParaRPr>
          </a:p>
        </p:txBody>
      </p:sp>
      <p:grpSp>
        <p:nvGrpSpPr>
          <p:cNvPr id="8" name="Group 7"/>
          <p:cNvGrpSpPr/>
          <p:nvPr/>
        </p:nvGrpSpPr>
        <p:grpSpPr>
          <a:xfrm>
            <a:off x="6032420" y="3858517"/>
            <a:ext cx="426218" cy="368072"/>
            <a:chOff x="6032420" y="3858517"/>
            <a:chExt cx="426218" cy="368072"/>
          </a:xfrm>
        </p:grpSpPr>
        <p:sp>
          <p:nvSpPr>
            <p:cNvPr id="133" name="object 47"/>
            <p:cNvSpPr/>
            <p:nvPr/>
          </p:nvSpPr>
          <p:spPr>
            <a:xfrm>
              <a:off x="6032420" y="3858517"/>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4" name="object 48"/>
            <p:cNvSpPr txBox="1"/>
            <p:nvPr/>
          </p:nvSpPr>
          <p:spPr>
            <a:xfrm>
              <a:off x="6148555" y="3896617"/>
              <a:ext cx="163648"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grpSp>
      <p:sp>
        <p:nvSpPr>
          <p:cNvPr id="135" name="object 50"/>
          <p:cNvSpPr/>
          <p:nvPr/>
        </p:nvSpPr>
        <p:spPr>
          <a:xfrm>
            <a:off x="7007321" y="386182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6" name="object 51"/>
          <p:cNvSpPr txBox="1"/>
          <p:nvPr/>
        </p:nvSpPr>
        <p:spPr>
          <a:xfrm>
            <a:off x="7141763" y="3900851"/>
            <a:ext cx="139223"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grpSp>
        <p:nvGrpSpPr>
          <p:cNvPr id="5" name="Group 4"/>
          <p:cNvGrpSpPr/>
          <p:nvPr/>
        </p:nvGrpSpPr>
        <p:grpSpPr>
          <a:xfrm>
            <a:off x="6522215" y="3862751"/>
            <a:ext cx="426218" cy="368072"/>
            <a:chOff x="6522215" y="3862751"/>
            <a:chExt cx="426218" cy="368072"/>
          </a:xfrm>
        </p:grpSpPr>
        <p:sp>
          <p:nvSpPr>
            <p:cNvPr id="137" name="object 59"/>
            <p:cNvSpPr/>
            <p:nvPr/>
          </p:nvSpPr>
          <p:spPr>
            <a:xfrm>
              <a:off x="6522215"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8" name="object 60"/>
            <p:cNvSpPr txBox="1"/>
            <p:nvPr/>
          </p:nvSpPr>
          <p:spPr>
            <a:xfrm>
              <a:off x="6682107" y="3900851"/>
              <a:ext cx="79992" cy="30295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grpSp>
      <p:sp>
        <p:nvSpPr>
          <p:cNvPr id="139" name="object 65"/>
          <p:cNvSpPr/>
          <p:nvPr/>
        </p:nvSpPr>
        <p:spPr>
          <a:xfrm>
            <a:off x="5428415" y="3862751"/>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0" name="object 66"/>
          <p:cNvSpPr txBox="1"/>
          <p:nvPr/>
        </p:nvSpPr>
        <p:spPr>
          <a:xfrm>
            <a:off x="5553861" y="3900851"/>
            <a:ext cx="14166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141" name="object 71"/>
          <p:cNvSpPr/>
          <p:nvPr/>
        </p:nvSpPr>
        <p:spPr>
          <a:xfrm>
            <a:off x="4920386"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2" name="object 72"/>
          <p:cNvSpPr txBox="1"/>
          <p:nvPr/>
        </p:nvSpPr>
        <p:spPr>
          <a:xfrm>
            <a:off x="5041496" y="3900851"/>
            <a:ext cx="152047"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143" name="object 77"/>
          <p:cNvSpPr/>
          <p:nvPr/>
        </p:nvSpPr>
        <p:spPr>
          <a:xfrm>
            <a:off x="5613143" y="4439279"/>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4" name="object 78"/>
          <p:cNvSpPr txBox="1"/>
          <p:nvPr/>
        </p:nvSpPr>
        <p:spPr>
          <a:xfrm>
            <a:off x="5730763" y="4481705"/>
            <a:ext cx="159985"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p>
        </p:txBody>
      </p:sp>
      <p:cxnSp>
        <p:nvCxnSpPr>
          <p:cNvPr id="145" name="直接箭头连接符 51"/>
          <p:cNvCxnSpPr>
            <a:stCxn id="119" idx="5"/>
            <a:endCxn id="127" idx="1"/>
          </p:cNvCxnSpPr>
          <p:nvPr/>
        </p:nvCxnSpPr>
        <p:spPr>
          <a:xfrm>
            <a:off x="6650525" y="2596657"/>
            <a:ext cx="437507" cy="204938"/>
          </a:xfrm>
          <a:prstGeom prst="straightConnector1">
            <a:avLst/>
          </a:prstGeom>
          <a:noFill/>
          <a:ln w="38100" cap="flat" cmpd="sng" algn="ctr">
            <a:solidFill>
              <a:srgbClr val="0033CC"/>
            </a:solidFill>
            <a:prstDash val="solid"/>
            <a:miter lim="800000"/>
            <a:tailEnd type="triangle"/>
          </a:ln>
          <a:effectLst/>
        </p:spPr>
      </p:cxnSp>
      <p:cxnSp>
        <p:nvCxnSpPr>
          <p:cNvPr id="146" name="直接箭头连接符 52"/>
          <p:cNvCxnSpPr>
            <a:stCxn id="119" idx="3"/>
            <a:endCxn id="121" idx="7"/>
          </p:cNvCxnSpPr>
          <p:nvPr/>
        </p:nvCxnSpPr>
        <p:spPr>
          <a:xfrm flipH="1">
            <a:off x="5911662" y="2596657"/>
            <a:ext cx="437482" cy="204938"/>
          </a:xfrm>
          <a:prstGeom prst="straightConnector1">
            <a:avLst/>
          </a:prstGeom>
          <a:noFill/>
          <a:ln w="38100" cap="flat" cmpd="sng" algn="ctr">
            <a:solidFill>
              <a:srgbClr val="0033CC"/>
            </a:solidFill>
            <a:prstDash val="solid"/>
            <a:miter lim="800000"/>
            <a:tailEnd type="triangle"/>
          </a:ln>
          <a:effectLst/>
        </p:spPr>
      </p:cxnSp>
      <p:cxnSp>
        <p:nvCxnSpPr>
          <p:cNvPr id="147" name="直接箭头连接符 53"/>
          <p:cNvCxnSpPr>
            <a:stCxn id="121" idx="4"/>
            <a:endCxn id="123" idx="7"/>
          </p:cNvCxnSpPr>
          <p:nvPr/>
        </p:nvCxnSpPr>
        <p:spPr>
          <a:xfrm flipH="1">
            <a:off x="5542205" y="3115764"/>
            <a:ext cx="218767" cy="224326"/>
          </a:xfrm>
          <a:prstGeom prst="straightConnector1">
            <a:avLst/>
          </a:prstGeom>
          <a:noFill/>
          <a:ln w="38100" cap="flat" cmpd="sng" algn="ctr">
            <a:solidFill>
              <a:srgbClr val="0033CC"/>
            </a:solidFill>
            <a:prstDash val="solid"/>
            <a:miter lim="800000"/>
            <a:tailEnd type="triangle"/>
          </a:ln>
          <a:effectLst/>
        </p:spPr>
      </p:cxnSp>
      <p:cxnSp>
        <p:nvCxnSpPr>
          <p:cNvPr id="148" name="直接箭头连接符 54"/>
          <p:cNvCxnSpPr>
            <a:stCxn id="127" idx="3"/>
            <a:endCxn id="129" idx="0"/>
          </p:cNvCxnSpPr>
          <p:nvPr/>
        </p:nvCxnSpPr>
        <p:spPr>
          <a:xfrm flipH="1">
            <a:off x="6869292" y="3061861"/>
            <a:ext cx="218740" cy="224326"/>
          </a:xfrm>
          <a:prstGeom prst="straightConnector1">
            <a:avLst/>
          </a:prstGeom>
          <a:noFill/>
          <a:ln w="38100" cap="flat" cmpd="sng" algn="ctr">
            <a:solidFill>
              <a:srgbClr val="0033CC"/>
            </a:solidFill>
            <a:prstDash val="solid"/>
            <a:miter lim="800000"/>
            <a:tailEnd type="triangle"/>
          </a:ln>
          <a:effectLst/>
        </p:spPr>
      </p:cxnSp>
      <p:cxnSp>
        <p:nvCxnSpPr>
          <p:cNvPr id="149" name="直接箭头连接符 55"/>
          <p:cNvCxnSpPr>
            <a:stCxn id="121" idx="4"/>
            <a:endCxn id="125" idx="1"/>
          </p:cNvCxnSpPr>
          <p:nvPr/>
        </p:nvCxnSpPr>
        <p:spPr>
          <a:xfrm>
            <a:off x="5760972" y="3115764"/>
            <a:ext cx="218740" cy="224326"/>
          </a:xfrm>
          <a:prstGeom prst="straightConnector1">
            <a:avLst/>
          </a:prstGeom>
          <a:noFill/>
          <a:ln w="38100" cap="flat" cmpd="sng" algn="ctr">
            <a:solidFill>
              <a:srgbClr val="0033CC"/>
            </a:solidFill>
            <a:prstDash val="solid"/>
            <a:miter lim="800000"/>
            <a:tailEnd type="triangle"/>
          </a:ln>
          <a:effectLst/>
        </p:spPr>
      </p:cxnSp>
      <p:cxnSp>
        <p:nvCxnSpPr>
          <p:cNvPr id="150" name="直接箭头连接符 56"/>
          <p:cNvCxnSpPr>
            <a:stCxn id="127" idx="5"/>
            <a:endCxn id="131" idx="0"/>
          </p:cNvCxnSpPr>
          <p:nvPr/>
        </p:nvCxnSpPr>
        <p:spPr>
          <a:xfrm>
            <a:off x="7389413" y="3061861"/>
            <a:ext cx="218741" cy="224326"/>
          </a:xfrm>
          <a:prstGeom prst="straightConnector1">
            <a:avLst/>
          </a:prstGeom>
          <a:noFill/>
          <a:ln w="38100" cap="flat" cmpd="sng" algn="ctr">
            <a:solidFill>
              <a:srgbClr val="0033CC"/>
            </a:solidFill>
            <a:prstDash val="solid"/>
            <a:miter lim="800000"/>
            <a:tailEnd type="triangle"/>
          </a:ln>
          <a:effectLst/>
        </p:spPr>
      </p:cxnSp>
      <p:cxnSp>
        <p:nvCxnSpPr>
          <p:cNvPr id="151" name="直接箭头连接符 57"/>
          <p:cNvCxnSpPr>
            <a:stCxn id="123" idx="4"/>
            <a:endCxn id="139" idx="0"/>
          </p:cNvCxnSpPr>
          <p:nvPr/>
        </p:nvCxnSpPr>
        <p:spPr>
          <a:xfrm>
            <a:off x="5391515" y="3654258"/>
            <a:ext cx="250009" cy="208492"/>
          </a:xfrm>
          <a:prstGeom prst="straightConnector1">
            <a:avLst/>
          </a:prstGeom>
          <a:noFill/>
          <a:ln w="38100" cap="flat" cmpd="sng" algn="ctr">
            <a:solidFill>
              <a:srgbClr val="0033CC"/>
            </a:solidFill>
            <a:prstDash val="solid"/>
            <a:miter lim="800000"/>
            <a:tailEnd type="triangle"/>
          </a:ln>
          <a:effectLst/>
        </p:spPr>
      </p:cxnSp>
      <p:cxnSp>
        <p:nvCxnSpPr>
          <p:cNvPr id="152" name="直接箭头连接符 58"/>
          <p:cNvCxnSpPr>
            <a:stCxn id="123" idx="4"/>
            <a:endCxn id="141" idx="0"/>
          </p:cNvCxnSpPr>
          <p:nvPr/>
        </p:nvCxnSpPr>
        <p:spPr>
          <a:xfrm flipH="1">
            <a:off x="5133496" y="3654258"/>
            <a:ext cx="258020" cy="208492"/>
          </a:xfrm>
          <a:prstGeom prst="straightConnector1">
            <a:avLst/>
          </a:prstGeom>
          <a:noFill/>
          <a:ln w="38100" cap="flat" cmpd="sng" algn="ctr">
            <a:solidFill>
              <a:srgbClr val="0033CC"/>
            </a:solidFill>
            <a:prstDash val="solid"/>
            <a:miter lim="800000"/>
            <a:tailEnd type="triangle"/>
          </a:ln>
          <a:effectLst/>
        </p:spPr>
      </p:cxnSp>
      <p:cxnSp>
        <p:nvCxnSpPr>
          <p:cNvPr id="153" name="直接箭头连接符 59"/>
          <p:cNvCxnSpPr>
            <a:stCxn id="129" idx="4"/>
            <a:endCxn id="137" idx="0"/>
          </p:cNvCxnSpPr>
          <p:nvPr/>
        </p:nvCxnSpPr>
        <p:spPr>
          <a:xfrm flipH="1">
            <a:off x="6735324" y="3654258"/>
            <a:ext cx="133967" cy="208492"/>
          </a:xfrm>
          <a:prstGeom prst="straightConnector1">
            <a:avLst/>
          </a:prstGeom>
          <a:noFill/>
          <a:ln w="38100" cap="flat" cmpd="sng" algn="ctr">
            <a:solidFill>
              <a:srgbClr val="0033CC"/>
            </a:solidFill>
            <a:prstDash val="solid"/>
            <a:miter lim="800000"/>
            <a:tailEnd type="triangle"/>
          </a:ln>
          <a:effectLst/>
        </p:spPr>
      </p:cxnSp>
      <p:cxnSp>
        <p:nvCxnSpPr>
          <p:cNvPr id="154" name="直接箭头连接符 60"/>
          <p:cNvCxnSpPr>
            <a:stCxn id="125" idx="4"/>
            <a:endCxn id="133" idx="0"/>
          </p:cNvCxnSpPr>
          <p:nvPr/>
        </p:nvCxnSpPr>
        <p:spPr>
          <a:xfrm>
            <a:off x="6130404" y="3654258"/>
            <a:ext cx="115126" cy="204259"/>
          </a:xfrm>
          <a:prstGeom prst="straightConnector1">
            <a:avLst/>
          </a:prstGeom>
          <a:noFill/>
          <a:ln w="38100" cap="flat" cmpd="sng" algn="ctr">
            <a:solidFill>
              <a:srgbClr val="0033CC"/>
            </a:solidFill>
            <a:prstDash val="solid"/>
            <a:miter lim="800000"/>
            <a:tailEnd type="triangle"/>
          </a:ln>
          <a:effectLst/>
        </p:spPr>
      </p:cxnSp>
      <p:cxnSp>
        <p:nvCxnSpPr>
          <p:cNvPr id="155" name="直接箭头连接符 61"/>
          <p:cNvCxnSpPr>
            <a:stCxn id="129" idx="4"/>
            <a:endCxn id="135" idx="0"/>
          </p:cNvCxnSpPr>
          <p:nvPr/>
        </p:nvCxnSpPr>
        <p:spPr>
          <a:xfrm>
            <a:off x="6869292" y="3654258"/>
            <a:ext cx="351139" cy="207563"/>
          </a:xfrm>
          <a:prstGeom prst="straightConnector1">
            <a:avLst/>
          </a:prstGeom>
          <a:noFill/>
          <a:ln w="38100" cap="flat" cmpd="sng" algn="ctr">
            <a:solidFill>
              <a:srgbClr val="0033CC"/>
            </a:solidFill>
            <a:prstDash val="solid"/>
            <a:miter lim="800000"/>
            <a:tailEnd type="triangle"/>
          </a:ln>
          <a:effectLst/>
        </p:spPr>
      </p:cxnSp>
      <p:cxnSp>
        <p:nvCxnSpPr>
          <p:cNvPr id="156" name="直接箭头连接符 62"/>
          <p:cNvCxnSpPr>
            <a:stCxn id="139" idx="4"/>
            <a:endCxn id="143" idx="0"/>
          </p:cNvCxnSpPr>
          <p:nvPr/>
        </p:nvCxnSpPr>
        <p:spPr>
          <a:xfrm>
            <a:off x="5641524" y="4230823"/>
            <a:ext cx="184729" cy="208456"/>
          </a:xfrm>
          <a:prstGeom prst="straightConnector1">
            <a:avLst/>
          </a:prstGeom>
          <a:noFill/>
          <a:ln w="38100" cap="flat" cmpd="sng" algn="ctr">
            <a:solidFill>
              <a:srgbClr val="0033CC"/>
            </a:solidFill>
            <a:prstDash val="solid"/>
            <a:miter lim="800000"/>
            <a:tailEnd type="triangle"/>
          </a:ln>
          <a:effectLst/>
        </p:spPr>
      </p:cxnSp>
      <p:sp>
        <p:nvSpPr>
          <p:cNvPr id="42" name="文本框 20"/>
          <p:cNvSpPr txBox="1"/>
          <p:nvPr/>
        </p:nvSpPr>
        <p:spPr>
          <a:xfrm>
            <a:off x="5886915" y="1878612"/>
            <a:ext cx="1238732" cy="307777"/>
          </a:xfrm>
          <a:prstGeom prst="rect">
            <a:avLst/>
          </a:prstGeom>
          <a:noFill/>
        </p:spPr>
        <p:txBody>
          <a:bodyPr wrap="square" rtlCol="0">
            <a:spAutoFit/>
          </a:bodyPr>
          <a:lstStyle/>
          <a:p>
            <a:r>
              <a:rPr lang="en-US" altLang="zh-CN" sz="1400" b="1" dirty="0">
                <a:solidFill>
                  <a:srgbClr val="FF0000"/>
                </a:solidFill>
              </a:rPr>
              <a:t>Remove H </a:t>
            </a:r>
            <a:endParaRPr lang="zh-CN" altLang="en-US" sz="1400" b="1" dirty="0">
              <a:solidFill>
                <a:srgbClr val="FF0000"/>
              </a:solidFill>
            </a:endParaRPr>
          </a:p>
        </p:txBody>
      </p:sp>
      <p:sp>
        <p:nvSpPr>
          <p:cNvPr id="43" name="文本框 69"/>
          <p:cNvSpPr txBox="1"/>
          <p:nvPr/>
        </p:nvSpPr>
        <p:spPr>
          <a:xfrm>
            <a:off x="4744161" y="2351540"/>
            <a:ext cx="1238732" cy="307777"/>
          </a:xfrm>
          <a:prstGeom prst="rect">
            <a:avLst/>
          </a:prstGeom>
          <a:noFill/>
        </p:spPr>
        <p:txBody>
          <a:bodyPr wrap="square" rtlCol="0">
            <a:spAutoFit/>
          </a:bodyPr>
          <a:lstStyle/>
          <a:p>
            <a:r>
              <a:rPr lang="en-US" altLang="zh-CN" sz="1400" b="1" dirty="0">
                <a:solidFill>
                  <a:srgbClr val="FF0000"/>
                </a:solidFill>
              </a:rPr>
              <a:t>Remove E </a:t>
            </a:r>
            <a:endParaRPr lang="zh-CN" altLang="en-US" sz="1400" b="1" dirty="0">
              <a:solidFill>
                <a:srgbClr val="FF0000"/>
              </a:solidFill>
            </a:endParaRPr>
          </a:p>
        </p:txBody>
      </p:sp>
    </p:spTree>
    <p:extLst>
      <p:ext uri="{BB962C8B-B14F-4D97-AF65-F5344CB8AC3E}">
        <p14:creationId xmlns:p14="http://schemas.microsoft.com/office/powerpoint/2010/main" val="16432727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3.88889E-6 -2.22222E-6 L 0.0257 0.23056 " pathEditMode="relative" rAng="0" ptsTypes="AA">
                                      <p:cBhvr>
                                        <p:cTn id="13" dur="2000" fill="hold"/>
                                        <p:tgtEl>
                                          <p:spTgt spid="4"/>
                                        </p:tgtEl>
                                        <p:attrNameLst>
                                          <p:attrName>ppt_x</p:attrName>
                                          <p:attrName>ppt_y</p:attrName>
                                        </p:attrNameLst>
                                      </p:cBhvr>
                                      <p:rCtr x="1285" y="11528"/>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1.66667E-6 3.7037E-6 L -0.02569 -0.23033 " pathEditMode="relative" rAng="0" ptsTypes="AA">
                                      <p:cBhvr>
                                        <p:cTn id="17" dur="2000" fill="hold"/>
                                        <p:tgtEl>
                                          <p:spTgt spid="5"/>
                                        </p:tgtEl>
                                        <p:attrNameLst>
                                          <p:attrName>ppt_x</p:attrName>
                                          <p:attrName>ppt_y</p:attrName>
                                        </p:attrNameLst>
                                      </p:cBhvr>
                                      <p:rCtr x="-1285" y="-11528"/>
                                    </p:animMotion>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3">
                                            <p:txEl>
                                              <p:pRg st="2" end="2"/>
                                            </p:txEl>
                                          </p:spTgt>
                                        </p:tgtEl>
                                      </p:cBhvr>
                                    </p:animEffect>
                                    <p:animScale>
                                      <p:cBhvr>
                                        <p:cTn id="22" dur="250" autoRev="1" fill="hold"/>
                                        <p:tgtEl>
                                          <p:spTgt spid="3">
                                            <p:txEl>
                                              <p:pRg st="2" end="2"/>
                                            </p:txEl>
                                          </p:spTgt>
                                        </p:tgtEl>
                                      </p:cBhvr>
                                      <p:by x="105000" y="105000"/>
                                    </p:animScale>
                                  </p:childTnLst>
                                </p:cTn>
                              </p:par>
                              <p:par>
                                <p:cTn id="23" presetID="26" presetClass="emph" presetSubtype="0" fill="hold" nodeType="withEffect">
                                  <p:stCondLst>
                                    <p:cond delay="0"/>
                                  </p:stCondLst>
                                  <p:childTnLst>
                                    <p:animEffect transition="out" filter="fade">
                                      <p:cBhvr>
                                        <p:cTn id="24" dur="500" tmFilter="0, 0; .2, .5; .8, .5; 1, 0"/>
                                        <p:tgtEl>
                                          <p:spTgt spid="3">
                                            <p:txEl>
                                              <p:pRg st="3" end="3"/>
                                            </p:txEl>
                                          </p:spTgt>
                                        </p:tgtEl>
                                      </p:cBhvr>
                                    </p:animEffect>
                                    <p:animScale>
                                      <p:cBhvr>
                                        <p:cTn id="25" dur="250" autoRev="1" fill="hold"/>
                                        <p:tgtEl>
                                          <p:spTgt spid="3">
                                            <p:txEl>
                                              <p:pRg st="3" end="3"/>
                                            </p:txEl>
                                          </p:spTgt>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nodeType="clickEffect">
                                  <p:stCondLst>
                                    <p:cond delay="0"/>
                                  </p:stCondLst>
                                  <p:childTnLst>
                                    <p:animEffect transition="out" filter="wipe(down)">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22" presetClass="exit" presetSubtype="4" fill="hold" nodeType="withEffect">
                                  <p:stCondLst>
                                    <p:cond delay="0"/>
                                  </p:stCondLst>
                                  <p:childTnLst>
                                    <p:animEffect transition="out" filter="wipe(down)">
                                      <p:cBhvr>
                                        <p:cTn id="32" dur="500"/>
                                        <p:tgtEl>
                                          <p:spTgt spid="153"/>
                                        </p:tgtEl>
                                      </p:cBhvr>
                                    </p:animEffect>
                                    <p:set>
                                      <p:cBhvr>
                                        <p:cTn id="33" dur="1" fill="hold">
                                          <p:stCondLst>
                                            <p:cond delay="499"/>
                                          </p:stCondLst>
                                        </p:cTn>
                                        <p:tgtEl>
                                          <p:spTgt spid="15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500" fill="hold"/>
                                        <p:tgtEl>
                                          <p:spTgt spid="43"/>
                                        </p:tgtEl>
                                        <p:attrNameLst>
                                          <p:attrName>ppt_w</p:attrName>
                                        </p:attrNameLst>
                                      </p:cBhvr>
                                      <p:tavLst>
                                        <p:tav tm="0">
                                          <p:val>
                                            <p:fltVal val="0"/>
                                          </p:val>
                                        </p:tav>
                                        <p:tav tm="100000">
                                          <p:val>
                                            <p:strVal val="#ppt_w"/>
                                          </p:val>
                                        </p:tav>
                                      </p:tavLst>
                                    </p:anim>
                                    <p:anim calcmode="lin" valueType="num">
                                      <p:cBhvr>
                                        <p:cTn id="39" dur="500" fill="hold"/>
                                        <p:tgtEl>
                                          <p:spTgt spid="43"/>
                                        </p:tgtEl>
                                        <p:attrNameLst>
                                          <p:attrName>ppt_h</p:attrName>
                                        </p:attrNameLst>
                                      </p:cBhvr>
                                      <p:tavLst>
                                        <p:tav tm="0">
                                          <p:val>
                                            <p:fltVal val="0"/>
                                          </p:val>
                                        </p:tav>
                                        <p:tav tm="100000">
                                          <p:val>
                                            <p:strVal val="#ppt_h"/>
                                          </p:val>
                                        </p:tav>
                                      </p:tavLst>
                                    </p:anim>
                                    <p:animEffect transition="in" filter="fade">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26" presetClass="emph" presetSubtype="0" fill="hold" nodeType="clickEffect">
                                  <p:stCondLst>
                                    <p:cond delay="0"/>
                                  </p:stCondLst>
                                  <p:childTnLst>
                                    <p:animEffect transition="out" filter="fade">
                                      <p:cBhvr>
                                        <p:cTn id="44" dur="500" tmFilter="0, 0; .2, .5; .8, .5; 1, 0"/>
                                        <p:tgtEl>
                                          <p:spTgt spid="6"/>
                                        </p:tgtEl>
                                      </p:cBhvr>
                                    </p:animEffect>
                                    <p:animScale>
                                      <p:cBhvr>
                                        <p:cTn id="45" dur="250" autoRev="1" fill="hold"/>
                                        <p:tgtEl>
                                          <p:spTgt spid="6"/>
                                        </p:tgtEl>
                                      </p:cBhvr>
                                      <p:by x="105000" y="105000"/>
                                    </p:animScale>
                                  </p:childTnLst>
                                </p:cTn>
                              </p:par>
                            </p:childTnLst>
                          </p:cTn>
                        </p:par>
                      </p:childTnLst>
                    </p:cTn>
                  </p:par>
                  <p:par>
                    <p:cTn id="46" fill="hold">
                      <p:stCondLst>
                        <p:cond delay="indefinite"/>
                      </p:stCondLst>
                      <p:childTnLst>
                        <p:par>
                          <p:cTn id="47" fill="hold">
                            <p:stCondLst>
                              <p:cond delay="0"/>
                            </p:stCondLst>
                            <p:childTnLst>
                              <p:par>
                                <p:cTn id="48" presetID="26" presetClass="emph" presetSubtype="0" fill="hold" nodeType="clickEffect">
                                  <p:stCondLst>
                                    <p:cond delay="0"/>
                                  </p:stCondLst>
                                  <p:childTnLst>
                                    <p:animEffect transition="out" filter="fade">
                                      <p:cBhvr>
                                        <p:cTn id="49" dur="500" tmFilter="0, 0; .2, .5; .8, .5; 1, 0"/>
                                        <p:tgtEl>
                                          <p:spTgt spid="7"/>
                                        </p:tgtEl>
                                      </p:cBhvr>
                                    </p:animEffect>
                                    <p:animScale>
                                      <p:cBhvr>
                                        <p:cTn id="50" dur="250" autoRev="1" fill="hold"/>
                                        <p:tgtEl>
                                          <p:spTgt spid="7"/>
                                        </p:tgtEl>
                                      </p:cBhvr>
                                      <p:by x="105000" y="105000"/>
                                    </p:animScale>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nodeType="clickEffect">
                                  <p:stCondLst>
                                    <p:cond delay="0"/>
                                  </p:stCondLst>
                                  <p:childTnLst>
                                    <p:animMotion origin="layout" path="M -4.72222E-6 3.7037E-6 L 0.04046 0.07801 " pathEditMode="relative" rAng="0" ptsTypes="AA">
                                      <p:cBhvr>
                                        <p:cTn id="54" dur="2000" fill="hold"/>
                                        <p:tgtEl>
                                          <p:spTgt spid="6"/>
                                        </p:tgtEl>
                                        <p:attrNameLst>
                                          <p:attrName>ppt_x</p:attrName>
                                          <p:attrName>ppt_y</p:attrName>
                                        </p:attrNameLst>
                                      </p:cBhvr>
                                      <p:rCtr x="2014" y="3889"/>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2.5E-6 1.48148E-6 L -0.04028 -0.07847 " pathEditMode="relative" rAng="0" ptsTypes="AA">
                                      <p:cBhvr>
                                        <p:cTn id="58" dur="2000" fill="hold"/>
                                        <p:tgtEl>
                                          <p:spTgt spid="7"/>
                                        </p:tgtEl>
                                        <p:attrNameLst>
                                          <p:attrName>ppt_x</p:attrName>
                                          <p:attrName>ppt_y</p:attrName>
                                        </p:attrNameLst>
                                      </p:cBhvr>
                                      <p:rCtr x="-2049" y="-3750"/>
                                    </p:animMotion>
                                  </p:childTnLst>
                                </p:cTn>
                              </p:par>
                            </p:childTnLst>
                          </p:cTn>
                        </p:par>
                      </p:childTnLst>
                    </p:cTn>
                  </p:par>
                  <p:par>
                    <p:cTn id="59" fill="hold">
                      <p:stCondLst>
                        <p:cond delay="indefinite"/>
                      </p:stCondLst>
                      <p:childTnLst>
                        <p:par>
                          <p:cTn id="60" fill="hold">
                            <p:stCondLst>
                              <p:cond delay="0"/>
                            </p:stCondLst>
                            <p:childTnLst>
                              <p:par>
                                <p:cTn id="61" presetID="26" presetClass="emph" presetSubtype="0" fill="hold" nodeType="clickEffect">
                                  <p:stCondLst>
                                    <p:cond delay="0"/>
                                  </p:stCondLst>
                                  <p:childTnLst>
                                    <p:animEffect transition="out" filter="fade">
                                      <p:cBhvr>
                                        <p:cTn id="62" dur="500" tmFilter="0, 0; .2, .5; .8, .5; 1, 0"/>
                                        <p:tgtEl>
                                          <p:spTgt spid="3">
                                            <p:txEl>
                                              <p:pRg st="4" end="4"/>
                                            </p:txEl>
                                          </p:spTgt>
                                        </p:tgtEl>
                                      </p:cBhvr>
                                    </p:animEffect>
                                    <p:animScale>
                                      <p:cBhvr>
                                        <p:cTn id="63" dur="250" autoRev="1" fill="hold"/>
                                        <p:tgtEl>
                                          <p:spTgt spid="3">
                                            <p:txEl>
                                              <p:pRg st="4" end="4"/>
                                            </p:txEl>
                                          </p:spTgt>
                                        </p:tgtEl>
                                      </p:cBhvr>
                                      <p:by x="105000" y="105000"/>
                                    </p:animScale>
                                  </p:childTnLst>
                                </p:cTn>
                              </p:par>
                              <p:par>
                                <p:cTn id="64" presetID="26" presetClass="emph" presetSubtype="0" fill="hold" nodeType="withEffect">
                                  <p:stCondLst>
                                    <p:cond delay="0"/>
                                  </p:stCondLst>
                                  <p:childTnLst>
                                    <p:animEffect transition="out" filter="fade">
                                      <p:cBhvr>
                                        <p:cTn id="65" dur="500" tmFilter="0, 0; .2, .5; .8, .5; 1, 0"/>
                                        <p:tgtEl>
                                          <p:spTgt spid="3">
                                            <p:txEl>
                                              <p:pRg st="5" end="5"/>
                                            </p:txEl>
                                          </p:spTgt>
                                        </p:tgtEl>
                                      </p:cBhvr>
                                    </p:animEffect>
                                    <p:animScale>
                                      <p:cBhvr>
                                        <p:cTn id="66" dur="250" autoRev="1" fill="hold"/>
                                        <p:tgtEl>
                                          <p:spTgt spid="3">
                                            <p:txEl>
                                              <p:pRg st="5" end="5"/>
                                            </p:txEl>
                                          </p:spTgt>
                                        </p:tgtEl>
                                      </p:cBhvr>
                                      <p:by x="105000" y="105000"/>
                                    </p:animScale>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6"/>
                                        </p:tgtEl>
                                      </p:cBhvr>
                                    </p:animEffect>
                                    <p:set>
                                      <p:cBhvr>
                                        <p:cTn id="71" dur="1" fill="hold">
                                          <p:stCondLst>
                                            <p:cond delay="499"/>
                                          </p:stCondLst>
                                        </p:cTn>
                                        <p:tgtEl>
                                          <p:spTgt spid="6"/>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54"/>
                                        </p:tgtEl>
                                      </p:cBhvr>
                                    </p:animEffect>
                                    <p:set>
                                      <p:cBhvr>
                                        <p:cTn id="74" dur="1" fill="hold">
                                          <p:stCondLst>
                                            <p:cond delay="499"/>
                                          </p:stCondLst>
                                        </p:cTn>
                                        <p:tgtEl>
                                          <p:spTgt spid="15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nodeType="clickEffect">
                                  <p:stCondLst>
                                    <p:cond delay="0"/>
                                  </p:stCondLst>
                                  <p:childTnLst>
                                    <p:animMotion origin="layout" path="M 3.88889E-6 -1.85185E-6 L -0.01267 -0.08333 " pathEditMode="relative" rAng="0" ptsTypes="AA">
                                      <p:cBhvr>
                                        <p:cTn id="78" dur="2000" fill="hold"/>
                                        <p:tgtEl>
                                          <p:spTgt spid="8"/>
                                        </p:tgtEl>
                                        <p:attrNameLst>
                                          <p:attrName>ppt_x</p:attrName>
                                          <p:attrName>ppt_y</p:attrName>
                                        </p:attrNameLst>
                                      </p:cBhvr>
                                      <p:rCtr x="-503" y="-47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Questions</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b="1"/>
              <a:t>Why will case 3 always go to case 1 or case 2?</a:t>
            </a:r>
          </a:p>
          <a:p>
            <a:pPr marL="230400" indent="0" algn="just">
              <a:lnSpc>
                <a:spcPct val="150000"/>
              </a:lnSpc>
              <a:buNone/>
            </a:pPr>
            <a:r>
              <a:rPr lang="en-SG" sz="1800"/>
              <a:t>A: because when X has 2 children, its successor is the minimum in its right subtree, so the successor should not have left child. </a:t>
            </a:r>
          </a:p>
          <a:p>
            <a:pPr marL="230400" indent="0" algn="just">
              <a:lnSpc>
                <a:spcPct val="150000"/>
              </a:lnSpc>
              <a:spcBef>
                <a:spcPts val="0"/>
              </a:spcBef>
              <a:buNone/>
            </a:pPr>
            <a:r>
              <a:rPr lang="en-SG" sz="1800"/>
              <a:t>It might have no child(case 1) or one right child(case 2).</a:t>
            </a:r>
          </a:p>
          <a:p>
            <a:pPr algn="just">
              <a:lnSpc>
                <a:spcPct val="150000"/>
              </a:lnSpc>
            </a:pPr>
            <a:r>
              <a:rPr lang="en-SG" sz="1800" b="1"/>
              <a:t>Could we swap x with predecessor instead of successor?</a:t>
            </a:r>
          </a:p>
          <a:p>
            <a:pPr marL="230400" indent="0" algn="just">
              <a:lnSpc>
                <a:spcPct val="150000"/>
              </a:lnSpc>
              <a:buNone/>
            </a:pPr>
            <a:r>
              <a:rPr lang="en-SG" sz="1800"/>
              <a:t>A: yes. </a:t>
            </a:r>
          </a:p>
        </p:txBody>
      </p:sp>
    </p:spTree>
    <p:extLst>
      <p:ext uri="{BB962C8B-B14F-4D97-AF65-F5344CB8AC3E}">
        <p14:creationId xmlns:p14="http://schemas.microsoft.com/office/powerpoint/2010/main" val="4058763317"/>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Remove node X - a bit tricky</a:t>
            </a:r>
          </a:p>
          <a:p>
            <a:pPr algn="just">
              <a:lnSpc>
                <a:spcPct val="150000"/>
              </a:lnSpc>
            </a:pPr>
            <a:r>
              <a:rPr lang="en-SG" sz="1800"/>
              <a:t>3 cases:</a:t>
            </a:r>
          </a:p>
          <a:p>
            <a:pPr marL="800100" lvl="1" indent="-342900" algn="just">
              <a:lnSpc>
                <a:spcPct val="150000"/>
              </a:lnSpc>
              <a:buClr>
                <a:schemeClr val="tx1"/>
              </a:buClr>
              <a:buFont typeface="+mj-lt"/>
              <a:buAutoNum type="arabicPeriod"/>
            </a:pPr>
            <a:r>
              <a:rPr lang="en-SG" sz="1600">
                <a:solidFill>
                  <a:schemeClr val="bg1">
                    <a:lumMod val="65000"/>
                  </a:schemeClr>
                </a:solidFill>
              </a:rPr>
              <a:t>x has no children: </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Remove x</a:t>
            </a:r>
            <a:endParaRPr lang="en-SG" sz="2000">
              <a:solidFill>
                <a:schemeClr val="bg1">
                  <a:lumMod val="65000"/>
                </a:schemeClr>
              </a:solidFill>
            </a:endParaRPr>
          </a:p>
          <a:p>
            <a:pPr marL="800100" lvl="1" indent="-342900" algn="just">
              <a:lnSpc>
                <a:spcPct val="150000"/>
              </a:lnSpc>
              <a:buClr>
                <a:schemeClr val="tx1"/>
              </a:buClr>
              <a:buFont typeface="+mj-lt"/>
              <a:buAutoNum type="arabicPeriod"/>
            </a:pPr>
            <a:r>
              <a:rPr lang="en-SG" sz="1600">
                <a:solidFill>
                  <a:schemeClr val="bg1">
                    <a:lumMod val="65000"/>
                  </a:schemeClr>
                </a:solidFill>
              </a:rPr>
              <a:t>x has one child y:</a:t>
            </a:r>
            <a:r>
              <a:rPr lang="en-US" altLang="zh-CN" sz="1600">
                <a:solidFill>
                  <a:schemeClr val="bg1">
                    <a:lumMod val="65000"/>
                  </a:schemeClr>
                </a:solidFill>
                <a:latin typeface="Calibri" panose="020F0502020204030204" pitchFamily="34" charset="0"/>
                <a:ea typeface="宋体" panose="02010600030101010101" pitchFamily="2" charset="-122"/>
              </a:rPr>
              <a:t> </a:t>
            </a:r>
            <a:endParaRPr lang="en-SG" sz="1600">
              <a:solidFill>
                <a:schemeClr val="bg1">
                  <a:lumMod val="65000"/>
                </a:schemeClr>
              </a:solidFill>
            </a:endParaRP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Replace x with y</a:t>
            </a:r>
            <a:r>
              <a:rPr lang="en-US" altLang="zh-CN" sz="1400">
                <a:solidFill>
                  <a:schemeClr val="bg1">
                    <a:lumMod val="65000"/>
                  </a:schemeClr>
                </a:solidFill>
                <a:latin typeface="Calibri" panose="020F0502020204030204" pitchFamily="34" charset="0"/>
                <a:ea typeface="宋体" panose="02010600030101010101" pitchFamily="2" charset="-122"/>
              </a:rPr>
              <a:t> </a:t>
            </a:r>
            <a:endParaRPr lang="en-SG" sz="1400">
              <a:solidFill>
                <a:schemeClr val="bg1">
                  <a:lumMod val="65000"/>
                </a:schemeClr>
              </a:solidFill>
            </a:endParaRPr>
          </a:p>
          <a:p>
            <a:pPr marL="800100" lvl="1" indent="-342900" algn="just">
              <a:lnSpc>
                <a:spcPct val="150000"/>
              </a:lnSpc>
              <a:buClr>
                <a:schemeClr val="tx1"/>
              </a:buClr>
              <a:buFont typeface="+mj-lt"/>
              <a:buAutoNum type="arabicPeriod"/>
            </a:pPr>
            <a:r>
              <a:rPr lang="en-SG" sz="1600" b="1">
                <a:solidFill>
                  <a:srgbClr val="6066C9"/>
                </a:solidFill>
              </a:rPr>
              <a:t>x has two children: </a:t>
            </a:r>
          </a:p>
          <a:p>
            <a:pPr lvl="2" algn="just">
              <a:lnSpc>
                <a:spcPct val="150000"/>
              </a:lnSpc>
              <a:buClr>
                <a:schemeClr val="tx1"/>
              </a:buClr>
              <a:buFont typeface="Courier New" panose="02070309020205020404" pitchFamily="49" charset="0"/>
              <a:buChar char="o"/>
            </a:pPr>
            <a:r>
              <a:rPr lang="en-SG" sz="1400" b="1">
                <a:solidFill>
                  <a:srgbClr val="6066C9"/>
                </a:solidFill>
              </a:rPr>
              <a:t>Swap x with successor</a:t>
            </a:r>
          </a:p>
          <a:p>
            <a:pPr lvl="2" algn="just">
              <a:lnSpc>
                <a:spcPct val="150000"/>
              </a:lnSpc>
              <a:buClr>
                <a:schemeClr val="tx1"/>
              </a:buClr>
              <a:buFont typeface="Courier New" panose="02070309020205020404" pitchFamily="49" charset="0"/>
              <a:buChar char="o"/>
            </a:pPr>
            <a:r>
              <a:rPr lang="en-SG" sz="1400" b="1">
                <a:solidFill>
                  <a:srgbClr val="6066C9"/>
                </a:solidFill>
              </a:rPr>
              <a:t>Perform case 1 or 2 to remove it</a:t>
            </a:r>
            <a:endParaRPr lang="en-SG" sz="1800" b="1">
              <a:solidFill>
                <a:srgbClr val="6066C9"/>
              </a:solidFill>
            </a:endParaRPr>
          </a:p>
        </p:txBody>
      </p:sp>
      <p:sp>
        <p:nvSpPr>
          <p:cNvPr id="119" name="object 8"/>
          <p:cNvSpPr/>
          <p:nvPr/>
        </p:nvSpPr>
        <p:spPr>
          <a:xfrm>
            <a:off x="6286726" y="2282488"/>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0" name="object 9"/>
          <p:cNvSpPr txBox="1"/>
          <p:nvPr/>
        </p:nvSpPr>
        <p:spPr>
          <a:xfrm>
            <a:off x="6403617" y="2324917"/>
            <a:ext cx="16181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121" name="object 11"/>
          <p:cNvSpPr/>
          <p:nvPr/>
        </p:nvSpPr>
        <p:spPr>
          <a:xfrm>
            <a:off x="554786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2" name="object 12"/>
          <p:cNvSpPr txBox="1"/>
          <p:nvPr/>
        </p:nvSpPr>
        <p:spPr>
          <a:xfrm>
            <a:off x="5677581" y="2785792"/>
            <a:ext cx="13189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23" name="object 14"/>
          <p:cNvSpPr/>
          <p:nvPr/>
        </p:nvSpPr>
        <p:spPr>
          <a:xfrm>
            <a:off x="5178406"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4" name="object 15"/>
          <p:cNvSpPr txBox="1"/>
          <p:nvPr/>
        </p:nvSpPr>
        <p:spPr>
          <a:xfrm>
            <a:off x="5302838" y="3324286"/>
            <a:ext cx="144108"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25" name="object 17"/>
          <p:cNvSpPr/>
          <p:nvPr/>
        </p:nvSpPr>
        <p:spPr>
          <a:xfrm>
            <a:off x="5917294" y="3286186"/>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6" name="object 18"/>
          <p:cNvSpPr txBox="1"/>
          <p:nvPr/>
        </p:nvSpPr>
        <p:spPr>
          <a:xfrm>
            <a:off x="6049769" y="3324286"/>
            <a:ext cx="125789"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27" name="object 20"/>
          <p:cNvSpPr/>
          <p:nvPr/>
        </p:nvSpPr>
        <p:spPr>
          <a:xfrm>
            <a:off x="702561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8" name="object 21"/>
          <p:cNvSpPr txBox="1"/>
          <p:nvPr/>
        </p:nvSpPr>
        <p:spPr>
          <a:xfrm>
            <a:off x="7161811" y="2785792"/>
            <a:ext cx="117241"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29" name="object 23"/>
          <p:cNvSpPr/>
          <p:nvPr/>
        </p:nvSpPr>
        <p:spPr>
          <a:xfrm>
            <a:off x="6656182"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0" name="object 24"/>
          <p:cNvSpPr txBox="1"/>
          <p:nvPr/>
        </p:nvSpPr>
        <p:spPr>
          <a:xfrm>
            <a:off x="6802062" y="3324286"/>
            <a:ext cx="94647"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31" name="object 26"/>
          <p:cNvSpPr/>
          <p:nvPr/>
        </p:nvSpPr>
        <p:spPr>
          <a:xfrm>
            <a:off x="7395045" y="3286186"/>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2" name="object 27"/>
          <p:cNvSpPr txBox="1"/>
          <p:nvPr/>
        </p:nvSpPr>
        <p:spPr>
          <a:xfrm>
            <a:off x="7489814" y="3324286"/>
            <a:ext cx="212497" cy="252767"/>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dirty="0">
              <a:solidFill>
                <a:prstClr val="black"/>
              </a:solidFill>
              <a:latin typeface="Verdana (Body)"/>
              <a:cs typeface="Calibri"/>
            </a:endParaRPr>
          </a:p>
        </p:txBody>
      </p:sp>
      <p:sp>
        <p:nvSpPr>
          <p:cNvPr id="133" name="object 47"/>
          <p:cNvSpPr/>
          <p:nvPr/>
        </p:nvSpPr>
        <p:spPr>
          <a:xfrm>
            <a:off x="6032420" y="3858517"/>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4" name="object 48"/>
          <p:cNvSpPr txBox="1"/>
          <p:nvPr/>
        </p:nvSpPr>
        <p:spPr>
          <a:xfrm>
            <a:off x="6148555" y="3896617"/>
            <a:ext cx="163648"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135" name="object 50"/>
          <p:cNvSpPr/>
          <p:nvPr/>
        </p:nvSpPr>
        <p:spPr>
          <a:xfrm>
            <a:off x="7007321" y="386182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6" name="object 51"/>
          <p:cNvSpPr txBox="1"/>
          <p:nvPr/>
        </p:nvSpPr>
        <p:spPr>
          <a:xfrm>
            <a:off x="7141763" y="3900851"/>
            <a:ext cx="139223"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137" name="object 59"/>
          <p:cNvSpPr/>
          <p:nvPr/>
        </p:nvSpPr>
        <p:spPr>
          <a:xfrm>
            <a:off x="6522215"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8" name="object 60"/>
          <p:cNvSpPr txBox="1"/>
          <p:nvPr/>
        </p:nvSpPr>
        <p:spPr>
          <a:xfrm>
            <a:off x="6682107" y="3900851"/>
            <a:ext cx="79992" cy="252767"/>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139" name="object 65"/>
          <p:cNvSpPr/>
          <p:nvPr/>
        </p:nvSpPr>
        <p:spPr>
          <a:xfrm>
            <a:off x="5428415" y="3862751"/>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0" name="object 66"/>
          <p:cNvSpPr txBox="1"/>
          <p:nvPr/>
        </p:nvSpPr>
        <p:spPr>
          <a:xfrm>
            <a:off x="5553861" y="3900851"/>
            <a:ext cx="14166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141" name="object 71"/>
          <p:cNvSpPr/>
          <p:nvPr/>
        </p:nvSpPr>
        <p:spPr>
          <a:xfrm>
            <a:off x="4920386"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2" name="object 72"/>
          <p:cNvSpPr txBox="1"/>
          <p:nvPr/>
        </p:nvSpPr>
        <p:spPr>
          <a:xfrm>
            <a:off x="5041496" y="3900851"/>
            <a:ext cx="152047"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143" name="object 77"/>
          <p:cNvSpPr/>
          <p:nvPr/>
        </p:nvSpPr>
        <p:spPr>
          <a:xfrm>
            <a:off x="5613143" y="4439279"/>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4" name="object 78"/>
          <p:cNvSpPr txBox="1"/>
          <p:nvPr/>
        </p:nvSpPr>
        <p:spPr>
          <a:xfrm>
            <a:off x="5730763" y="4481705"/>
            <a:ext cx="159985"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p>
        </p:txBody>
      </p:sp>
      <p:cxnSp>
        <p:nvCxnSpPr>
          <p:cNvPr id="145" name="直接箭头连接符 51"/>
          <p:cNvCxnSpPr>
            <a:stCxn id="119" idx="5"/>
            <a:endCxn id="127" idx="1"/>
          </p:cNvCxnSpPr>
          <p:nvPr/>
        </p:nvCxnSpPr>
        <p:spPr>
          <a:xfrm>
            <a:off x="6650525" y="2596657"/>
            <a:ext cx="437507" cy="204938"/>
          </a:xfrm>
          <a:prstGeom prst="straightConnector1">
            <a:avLst/>
          </a:prstGeom>
          <a:noFill/>
          <a:ln w="38100" cap="flat" cmpd="sng" algn="ctr">
            <a:solidFill>
              <a:srgbClr val="0033CC"/>
            </a:solidFill>
            <a:prstDash val="solid"/>
            <a:miter lim="800000"/>
            <a:tailEnd type="triangle"/>
          </a:ln>
          <a:effectLst/>
        </p:spPr>
      </p:cxnSp>
      <p:cxnSp>
        <p:nvCxnSpPr>
          <p:cNvPr id="146" name="直接箭头连接符 52"/>
          <p:cNvCxnSpPr>
            <a:stCxn id="119" idx="3"/>
            <a:endCxn id="121" idx="7"/>
          </p:cNvCxnSpPr>
          <p:nvPr/>
        </p:nvCxnSpPr>
        <p:spPr>
          <a:xfrm flipH="1">
            <a:off x="5911662" y="2596657"/>
            <a:ext cx="437482" cy="204938"/>
          </a:xfrm>
          <a:prstGeom prst="straightConnector1">
            <a:avLst/>
          </a:prstGeom>
          <a:noFill/>
          <a:ln w="38100" cap="flat" cmpd="sng" algn="ctr">
            <a:solidFill>
              <a:srgbClr val="0033CC"/>
            </a:solidFill>
            <a:prstDash val="solid"/>
            <a:miter lim="800000"/>
            <a:tailEnd type="triangle"/>
          </a:ln>
          <a:effectLst/>
        </p:spPr>
      </p:cxnSp>
      <p:cxnSp>
        <p:nvCxnSpPr>
          <p:cNvPr id="147" name="直接箭头连接符 53"/>
          <p:cNvCxnSpPr>
            <a:stCxn id="121" idx="4"/>
            <a:endCxn id="123" idx="7"/>
          </p:cNvCxnSpPr>
          <p:nvPr/>
        </p:nvCxnSpPr>
        <p:spPr>
          <a:xfrm flipH="1">
            <a:off x="5542205" y="3115764"/>
            <a:ext cx="218767" cy="224326"/>
          </a:xfrm>
          <a:prstGeom prst="straightConnector1">
            <a:avLst/>
          </a:prstGeom>
          <a:noFill/>
          <a:ln w="38100" cap="flat" cmpd="sng" algn="ctr">
            <a:solidFill>
              <a:srgbClr val="0033CC"/>
            </a:solidFill>
            <a:prstDash val="solid"/>
            <a:miter lim="800000"/>
            <a:tailEnd type="triangle"/>
          </a:ln>
          <a:effectLst/>
        </p:spPr>
      </p:cxnSp>
      <p:cxnSp>
        <p:nvCxnSpPr>
          <p:cNvPr id="148" name="直接箭头连接符 54"/>
          <p:cNvCxnSpPr>
            <a:stCxn id="127" idx="3"/>
            <a:endCxn id="129" idx="0"/>
          </p:cNvCxnSpPr>
          <p:nvPr/>
        </p:nvCxnSpPr>
        <p:spPr>
          <a:xfrm flipH="1">
            <a:off x="6869292" y="3061861"/>
            <a:ext cx="218740" cy="224326"/>
          </a:xfrm>
          <a:prstGeom prst="straightConnector1">
            <a:avLst/>
          </a:prstGeom>
          <a:noFill/>
          <a:ln w="38100" cap="flat" cmpd="sng" algn="ctr">
            <a:solidFill>
              <a:srgbClr val="0033CC"/>
            </a:solidFill>
            <a:prstDash val="solid"/>
            <a:miter lim="800000"/>
            <a:tailEnd type="triangle"/>
          </a:ln>
          <a:effectLst/>
        </p:spPr>
      </p:cxnSp>
      <p:cxnSp>
        <p:nvCxnSpPr>
          <p:cNvPr id="149" name="直接箭头连接符 55"/>
          <p:cNvCxnSpPr>
            <a:stCxn id="121" idx="4"/>
            <a:endCxn id="125" idx="1"/>
          </p:cNvCxnSpPr>
          <p:nvPr/>
        </p:nvCxnSpPr>
        <p:spPr>
          <a:xfrm>
            <a:off x="5760972" y="3115764"/>
            <a:ext cx="218740" cy="224326"/>
          </a:xfrm>
          <a:prstGeom prst="straightConnector1">
            <a:avLst/>
          </a:prstGeom>
          <a:noFill/>
          <a:ln w="38100" cap="flat" cmpd="sng" algn="ctr">
            <a:solidFill>
              <a:srgbClr val="0033CC"/>
            </a:solidFill>
            <a:prstDash val="solid"/>
            <a:miter lim="800000"/>
            <a:tailEnd type="triangle"/>
          </a:ln>
          <a:effectLst/>
        </p:spPr>
      </p:cxnSp>
      <p:cxnSp>
        <p:nvCxnSpPr>
          <p:cNvPr id="150" name="直接箭头连接符 56"/>
          <p:cNvCxnSpPr>
            <a:stCxn id="127" idx="5"/>
            <a:endCxn id="131" idx="0"/>
          </p:cNvCxnSpPr>
          <p:nvPr/>
        </p:nvCxnSpPr>
        <p:spPr>
          <a:xfrm>
            <a:off x="7389413" y="3061861"/>
            <a:ext cx="218741" cy="224326"/>
          </a:xfrm>
          <a:prstGeom prst="straightConnector1">
            <a:avLst/>
          </a:prstGeom>
          <a:noFill/>
          <a:ln w="38100" cap="flat" cmpd="sng" algn="ctr">
            <a:solidFill>
              <a:srgbClr val="0033CC"/>
            </a:solidFill>
            <a:prstDash val="solid"/>
            <a:miter lim="800000"/>
            <a:tailEnd type="triangle"/>
          </a:ln>
          <a:effectLst/>
        </p:spPr>
      </p:cxnSp>
      <p:cxnSp>
        <p:nvCxnSpPr>
          <p:cNvPr id="151" name="直接箭头连接符 57"/>
          <p:cNvCxnSpPr>
            <a:stCxn id="123" idx="4"/>
            <a:endCxn id="139" idx="0"/>
          </p:cNvCxnSpPr>
          <p:nvPr/>
        </p:nvCxnSpPr>
        <p:spPr>
          <a:xfrm>
            <a:off x="5391515" y="3654258"/>
            <a:ext cx="250009" cy="208492"/>
          </a:xfrm>
          <a:prstGeom prst="straightConnector1">
            <a:avLst/>
          </a:prstGeom>
          <a:noFill/>
          <a:ln w="38100" cap="flat" cmpd="sng" algn="ctr">
            <a:solidFill>
              <a:srgbClr val="0033CC"/>
            </a:solidFill>
            <a:prstDash val="solid"/>
            <a:miter lim="800000"/>
            <a:tailEnd type="triangle"/>
          </a:ln>
          <a:effectLst/>
        </p:spPr>
      </p:cxnSp>
      <p:cxnSp>
        <p:nvCxnSpPr>
          <p:cNvPr id="152" name="直接箭头连接符 58"/>
          <p:cNvCxnSpPr>
            <a:stCxn id="123" idx="4"/>
            <a:endCxn id="141" idx="0"/>
          </p:cNvCxnSpPr>
          <p:nvPr/>
        </p:nvCxnSpPr>
        <p:spPr>
          <a:xfrm flipH="1">
            <a:off x="5133496" y="3654258"/>
            <a:ext cx="258020" cy="208492"/>
          </a:xfrm>
          <a:prstGeom prst="straightConnector1">
            <a:avLst/>
          </a:prstGeom>
          <a:noFill/>
          <a:ln w="38100" cap="flat" cmpd="sng" algn="ctr">
            <a:solidFill>
              <a:srgbClr val="0033CC"/>
            </a:solidFill>
            <a:prstDash val="solid"/>
            <a:miter lim="800000"/>
            <a:tailEnd type="triangle"/>
          </a:ln>
          <a:effectLst/>
        </p:spPr>
      </p:cxnSp>
      <p:cxnSp>
        <p:nvCxnSpPr>
          <p:cNvPr id="153" name="直接箭头连接符 59"/>
          <p:cNvCxnSpPr>
            <a:stCxn id="129" idx="4"/>
            <a:endCxn id="137" idx="0"/>
          </p:cNvCxnSpPr>
          <p:nvPr/>
        </p:nvCxnSpPr>
        <p:spPr>
          <a:xfrm flipH="1">
            <a:off x="6735324" y="3654258"/>
            <a:ext cx="133967" cy="208492"/>
          </a:xfrm>
          <a:prstGeom prst="straightConnector1">
            <a:avLst/>
          </a:prstGeom>
          <a:noFill/>
          <a:ln w="38100" cap="flat" cmpd="sng" algn="ctr">
            <a:solidFill>
              <a:srgbClr val="0033CC"/>
            </a:solidFill>
            <a:prstDash val="solid"/>
            <a:miter lim="800000"/>
            <a:tailEnd type="triangle"/>
          </a:ln>
          <a:effectLst/>
        </p:spPr>
      </p:cxnSp>
      <p:cxnSp>
        <p:nvCxnSpPr>
          <p:cNvPr id="154" name="直接箭头连接符 60"/>
          <p:cNvCxnSpPr>
            <a:stCxn id="125" idx="4"/>
            <a:endCxn id="133" idx="0"/>
          </p:cNvCxnSpPr>
          <p:nvPr/>
        </p:nvCxnSpPr>
        <p:spPr>
          <a:xfrm>
            <a:off x="6130404" y="3654258"/>
            <a:ext cx="115126" cy="204259"/>
          </a:xfrm>
          <a:prstGeom prst="straightConnector1">
            <a:avLst/>
          </a:prstGeom>
          <a:noFill/>
          <a:ln w="38100" cap="flat" cmpd="sng" algn="ctr">
            <a:solidFill>
              <a:srgbClr val="0033CC"/>
            </a:solidFill>
            <a:prstDash val="solid"/>
            <a:miter lim="800000"/>
            <a:tailEnd type="triangle"/>
          </a:ln>
          <a:effectLst/>
        </p:spPr>
      </p:cxnSp>
      <p:cxnSp>
        <p:nvCxnSpPr>
          <p:cNvPr id="155" name="直接箭头连接符 61"/>
          <p:cNvCxnSpPr>
            <a:stCxn id="129" idx="4"/>
            <a:endCxn id="135" idx="0"/>
          </p:cNvCxnSpPr>
          <p:nvPr/>
        </p:nvCxnSpPr>
        <p:spPr>
          <a:xfrm>
            <a:off x="6869292" y="3654258"/>
            <a:ext cx="351139" cy="207563"/>
          </a:xfrm>
          <a:prstGeom prst="straightConnector1">
            <a:avLst/>
          </a:prstGeom>
          <a:noFill/>
          <a:ln w="38100" cap="flat" cmpd="sng" algn="ctr">
            <a:solidFill>
              <a:srgbClr val="0033CC"/>
            </a:solidFill>
            <a:prstDash val="solid"/>
            <a:miter lim="800000"/>
            <a:tailEnd type="triangle"/>
          </a:ln>
          <a:effectLst/>
        </p:spPr>
      </p:cxnSp>
      <p:cxnSp>
        <p:nvCxnSpPr>
          <p:cNvPr id="156" name="直接箭头连接符 62"/>
          <p:cNvCxnSpPr>
            <a:stCxn id="139" idx="4"/>
            <a:endCxn id="143" idx="0"/>
          </p:cNvCxnSpPr>
          <p:nvPr/>
        </p:nvCxnSpPr>
        <p:spPr>
          <a:xfrm>
            <a:off x="5641524" y="4230823"/>
            <a:ext cx="184729" cy="208456"/>
          </a:xfrm>
          <a:prstGeom prst="straightConnector1">
            <a:avLst/>
          </a:prstGeom>
          <a:noFill/>
          <a:ln w="38100" cap="flat" cmpd="sng" algn="ctr">
            <a:solidFill>
              <a:srgbClr val="0033CC"/>
            </a:solidFill>
            <a:prstDash val="solid"/>
            <a:miter lim="800000"/>
            <a:tailEnd type="triangle"/>
          </a:ln>
          <a:effectLst/>
        </p:spPr>
      </p:cxnSp>
    </p:spTree>
    <p:extLst>
      <p:ext uri="{BB962C8B-B14F-4D97-AF65-F5344CB8AC3E}">
        <p14:creationId xmlns:p14="http://schemas.microsoft.com/office/powerpoint/2010/main" val="3726979004"/>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2" end="2"/>
                                            </p:txEl>
                                          </p:spTgt>
                                        </p:tgtEl>
                                      </p:cBhvr>
                                    </p:animEffect>
                                    <p:animScale>
                                      <p:cBhvr>
                                        <p:cTn id="7" dur="250" autoRev="1" fill="hold"/>
                                        <p:tgtEl>
                                          <p:spTgt spid="3">
                                            <p:txEl>
                                              <p:pRg st="2" end="2"/>
                                            </p:txEl>
                                          </p:spTgt>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3">
                                            <p:txEl>
                                              <p:pRg st="3" end="3"/>
                                            </p:txEl>
                                          </p:spTgt>
                                        </p:tgtEl>
                                      </p:cBhvr>
                                    </p:animEffect>
                                    <p:animScale>
                                      <p:cBhvr>
                                        <p:cTn id="10" dur="250" autoRev="1" fill="hold"/>
                                        <p:tgtEl>
                                          <p:spTgt spid="3">
                                            <p:txEl>
                                              <p:pRg st="3" end="3"/>
                                            </p:txEl>
                                          </p:spTgt>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3">
                                            <p:txEl>
                                              <p:pRg st="4" end="4"/>
                                            </p:txEl>
                                          </p:spTgt>
                                        </p:tgtEl>
                                      </p:cBhvr>
                                    </p:animEffect>
                                    <p:animScale>
                                      <p:cBhvr>
                                        <p:cTn id="15" dur="250" autoRev="1" fill="hold"/>
                                        <p:tgtEl>
                                          <p:spTgt spid="3">
                                            <p:txEl>
                                              <p:pRg st="4" end="4"/>
                                            </p:txEl>
                                          </p:spTgt>
                                        </p:tgtEl>
                                      </p:cBhvr>
                                      <p:by x="105000" y="105000"/>
                                    </p:animScale>
                                  </p:childTnLst>
                                </p:cTn>
                              </p:par>
                              <p:par>
                                <p:cTn id="16" presetID="26" presetClass="emph" presetSubtype="0" fill="hold" nodeType="withEffect">
                                  <p:stCondLst>
                                    <p:cond delay="0"/>
                                  </p:stCondLst>
                                  <p:childTnLst>
                                    <p:animEffect transition="out" filter="fade">
                                      <p:cBhvr>
                                        <p:cTn id="17" dur="500" tmFilter="0, 0; .2, .5; .8, .5; 1, 0"/>
                                        <p:tgtEl>
                                          <p:spTgt spid="3">
                                            <p:txEl>
                                              <p:pRg st="5" end="5"/>
                                            </p:txEl>
                                          </p:spTgt>
                                        </p:tgtEl>
                                      </p:cBhvr>
                                    </p:animEffect>
                                    <p:animScale>
                                      <p:cBhvr>
                                        <p:cTn id="18" dur="250" autoRev="1" fill="hold"/>
                                        <p:tgtEl>
                                          <p:spTgt spid="3">
                                            <p:txEl>
                                              <p:pRg st="5" end="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What is the successor of X?</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SG" sz="1400"/>
          </a:p>
          <a:p>
            <a:pPr marL="0" indent="0" algn="just">
              <a:lnSpc>
                <a:spcPct val="100000"/>
              </a:lnSpc>
              <a:buNone/>
            </a:pPr>
            <a:endParaRPr lang="en-SG" sz="1400"/>
          </a:p>
          <a:p>
            <a:pPr marL="0" indent="0" algn="just">
              <a:lnSpc>
                <a:spcPct val="100000"/>
              </a:lnSpc>
              <a:buNone/>
            </a:pPr>
            <a:r>
              <a:rPr lang="en-SG" sz="1400"/>
              <a:t>In-order traversal of a BST produce a sorted list (in ascending order)</a:t>
            </a:r>
          </a:p>
          <a:p>
            <a:pPr marL="0" indent="0" algn="just">
              <a:lnSpc>
                <a:spcPct val="100000"/>
              </a:lnSpc>
              <a:spcBef>
                <a:spcPts val="300"/>
              </a:spcBef>
              <a:buNone/>
            </a:pPr>
            <a:r>
              <a:rPr lang="en-SG" sz="1400" b="1">
                <a:solidFill>
                  <a:srgbClr val="4F81BD"/>
                </a:solidFill>
              </a:rPr>
              <a:t>Successor/</a:t>
            </a:r>
            <a:r>
              <a:rPr lang="en-SG" sz="1400" b="1">
                <a:solidFill>
                  <a:srgbClr val="FF0000"/>
                </a:solidFill>
              </a:rPr>
              <a:t>predecessor</a:t>
            </a:r>
            <a:r>
              <a:rPr lang="en-SG" sz="1400" b="1"/>
              <a:t>: </a:t>
            </a:r>
          </a:p>
          <a:p>
            <a:pPr algn="just">
              <a:lnSpc>
                <a:spcPct val="100000"/>
              </a:lnSpc>
              <a:spcBef>
                <a:spcPts val="800"/>
              </a:spcBef>
            </a:pPr>
            <a:r>
              <a:rPr lang="en-SG" sz="1400" b="1">
                <a:solidFill>
                  <a:srgbClr val="4F81BD"/>
                </a:solidFill>
              </a:rPr>
              <a:t>The node immediately after/</a:t>
            </a:r>
            <a:r>
              <a:rPr lang="en-SG" sz="1400" b="1">
                <a:solidFill>
                  <a:srgbClr val="FF0000"/>
                </a:solidFill>
              </a:rPr>
              <a:t>before</a:t>
            </a:r>
            <a:r>
              <a:rPr lang="en-SG" sz="1400" b="1">
                <a:solidFill>
                  <a:srgbClr val="4F81BD"/>
                </a:solidFill>
              </a:rPr>
              <a:t> it in the sorted list</a:t>
            </a:r>
          </a:p>
          <a:p>
            <a:pPr algn="just">
              <a:lnSpc>
                <a:spcPct val="100000"/>
              </a:lnSpc>
              <a:spcBef>
                <a:spcPts val="600"/>
              </a:spcBef>
            </a:pPr>
            <a:r>
              <a:rPr lang="en-SG" sz="1400" b="1">
                <a:solidFill>
                  <a:srgbClr val="4F81BD"/>
                </a:solidFill>
              </a:rPr>
              <a:t>The next/</a:t>
            </a:r>
            <a:r>
              <a:rPr lang="en-SG" sz="1400" b="1">
                <a:solidFill>
                  <a:srgbClr val="FF0000"/>
                </a:solidFill>
              </a:rPr>
              <a:t>previous</a:t>
            </a:r>
            <a:r>
              <a:rPr lang="en-SG" sz="1400" b="1">
                <a:solidFill>
                  <a:srgbClr val="4F81BD"/>
                </a:solidFill>
              </a:rPr>
              <a:t> node visited using an in‐order traversal</a:t>
            </a:r>
          </a:p>
          <a:p>
            <a:pPr marL="0" indent="0" algn="just">
              <a:lnSpc>
                <a:spcPct val="100000"/>
              </a:lnSpc>
              <a:spcBef>
                <a:spcPts val="300"/>
              </a:spcBef>
              <a:buNone/>
            </a:pPr>
            <a:endParaRPr lang="en-SG" sz="1050"/>
          </a:p>
          <a:p>
            <a:pPr marL="0" indent="0" algn="just">
              <a:lnSpc>
                <a:spcPct val="100000"/>
              </a:lnSpc>
              <a:buNone/>
            </a:pPr>
            <a:r>
              <a:rPr lang="en-SG" sz="1400"/>
              <a:t>X has two children, so X’s predecessor is maximum node in its left subtree.</a:t>
            </a:r>
          </a:p>
          <a:p>
            <a:pPr marL="0" indent="0" algn="just">
              <a:lnSpc>
                <a:spcPct val="100000"/>
              </a:lnSpc>
              <a:spcBef>
                <a:spcPts val="300"/>
              </a:spcBef>
              <a:buNone/>
            </a:pPr>
            <a:r>
              <a:rPr lang="en-SG" sz="1400"/>
              <a:t>E.g.: H’s predecessor is G, E’s predecessor is D, J’s predecessor is I.</a:t>
            </a:r>
          </a:p>
          <a:p>
            <a:pPr algn="just">
              <a:lnSpc>
                <a:spcPct val="100000"/>
              </a:lnSpc>
            </a:pPr>
            <a:endParaRPr lang="en-SG" sz="1400"/>
          </a:p>
        </p:txBody>
      </p:sp>
      <p:sp>
        <p:nvSpPr>
          <p:cNvPr id="5" name="矩形 4"/>
          <p:cNvSpPr/>
          <p:nvPr/>
        </p:nvSpPr>
        <p:spPr>
          <a:xfrm>
            <a:off x="1080522" y="1380226"/>
            <a:ext cx="6974399" cy="584775"/>
          </a:xfrm>
          <a:prstGeom prst="rect">
            <a:avLst/>
          </a:prstGeom>
          <a:solidFill>
            <a:srgbClr val="F79646">
              <a:lumMod val="20000"/>
              <a:lumOff val="80000"/>
            </a:srgbClr>
          </a:solidFill>
        </p:spPr>
        <p:txBody>
          <a:bodyPr wrap="square">
            <a:spAutoFit/>
          </a:bodyPr>
          <a:lstStyle/>
          <a:p>
            <a:pPr marL="12700" marR="5080" lvl="0" indent="0" algn="just" defTabSz="914400" eaLnBrk="1" fontAlgn="auto" latinLnBrk="0" hangingPunct="1">
              <a:lnSpc>
                <a:spcPct val="99700"/>
              </a:lnSpc>
              <a:spcBef>
                <a:spcPts val="760"/>
              </a:spcBef>
              <a:spcAft>
                <a:spcPts val="0"/>
              </a:spcAft>
              <a:buClrTx/>
              <a:buSzTx/>
              <a:buFontTx/>
              <a:buNone/>
              <a:tabLst>
                <a:tab pos="355600" algn="l"/>
              </a:tabLst>
              <a:defRPr/>
            </a:pPr>
            <a:r>
              <a:rPr kumimoji="0" lang="en-US" altLang="zh-CN" sz="1600" b="0" i="0" u="none" strike="noStrike" kern="0" cap="none" spc="-20" normalizeH="0" baseline="0" noProof="0" dirty="0">
                <a:ln>
                  <a:noFill/>
                </a:ln>
                <a:solidFill>
                  <a:prstClr val="black"/>
                </a:solidFill>
                <a:effectLst/>
                <a:uLnTx/>
                <a:uFillTx/>
                <a:latin typeface="Verdana (Body)"/>
                <a:ea typeface="宋体" panose="02010600030101010101" pitchFamily="2" charset="-122"/>
                <a:cs typeface="Calibri"/>
              </a:rPr>
              <a:t>Re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pl</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ac</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in</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g</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a n</a:t>
            </a:r>
            <a:r>
              <a:rPr kumimoji="0" lang="en-US" altLang="zh-CN" sz="1600" b="0" i="0" u="none" strike="noStrike" kern="0" cap="none" spc="-5" normalizeH="0" baseline="0" noProof="0" dirty="0">
                <a:ln>
                  <a:noFill/>
                </a:ln>
                <a:solidFill>
                  <a:prstClr val="black"/>
                </a:solidFill>
                <a:effectLst/>
                <a:uLnTx/>
                <a:uFillTx/>
                <a:latin typeface="Verdana (Body)"/>
                <a:ea typeface="宋体" panose="02010600030101010101" pitchFamily="2" charset="-122"/>
                <a:cs typeface="Calibri"/>
              </a:rPr>
              <a:t>o</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d</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a:t>
            </a:r>
            <a:r>
              <a:rPr kumimoji="0" lang="en-US" altLang="zh-CN" sz="1600" b="0" i="0" u="none" strike="noStrike" kern="0" cap="none" spc="-30" normalizeH="0" baseline="0" noProof="0" dirty="0">
                <a:ln>
                  <a:noFill/>
                </a:ln>
                <a:solidFill>
                  <a:prstClr val="black"/>
                </a:solidFill>
                <a:effectLst/>
                <a:uLnTx/>
                <a:uFillTx/>
                <a:latin typeface="Verdana (Body)"/>
                <a:ea typeface="宋体" panose="02010600030101010101" pitchFamily="2" charset="-122"/>
                <a:cs typeface="Calibri"/>
              </a:rPr>
              <a:t>w</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ith </a:t>
            </a:r>
            <a:r>
              <a:rPr kumimoji="0" lang="en-US" altLang="zh-CN" sz="1600" b="0" i="0" u="none" strike="noStrike" kern="0" cap="none" spc="0" normalizeH="0" baseline="0" noProof="0">
                <a:ln>
                  <a:noFill/>
                </a:ln>
                <a:solidFill>
                  <a:prstClr val="black"/>
                </a:solidFill>
                <a:effectLst/>
                <a:uLnTx/>
                <a:uFillTx/>
                <a:latin typeface="Verdana (Body)"/>
                <a:ea typeface="宋体" panose="02010600030101010101" pitchFamily="2" charset="-122"/>
                <a:cs typeface="Calibri"/>
              </a:rPr>
              <a:t>its in-order</a:t>
            </a:r>
            <a:r>
              <a:rPr kumimoji="0" lang="en-US" altLang="zh-CN" sz="1600" b="0" i="0" u="none" strike="noStrike" kern="0" cap="none" spc="0" normalizeH="0" noProof="0">
                <a:ln>
                  <a:noFill/>
                </a:ln>
                <a:solidFill>
                  <a:prstClr val="black"/>
                </a:solidFill>
                <a:effectLst/>
                <a:uLnTx/>
                <a:uFillTx/>
                <a:latin typeface="Verdana (Body)"/>
                <a:ea typeface="宋体" panose="02010600030101010101" pitchFamily="2" charset="-122"/>
                <a:cs typeface="Calibri"/>
              </a:rPr>
              <a:t> </a:t>
            </a:r>
            <a:r>
              <a:rPr kumimoji="0" lang="en-US" altLang="zh-CN" sz="1600" b="1" i="0" u="none" strike="noStrike" kern="0" cap="none" spc="0" normalizeH="0" baseline="0" noProof="0">
                <a:ln>
                  <a:noFill/>
                </a:ln>
                <a:solidFill>
                  <a:prstClr val="black"/>
                </a:solidFill>
                <a:effectLst/>
                <a:uLnTx/>
                <a:uFillTx/>
                <a:latin typeface="Verdana (Body)"/>
                <a:ea typeface="宋体" panose="02010600030101010101" pitchFamily="2" charset="-122"/>
              </a:rPr>
              <a:t>predecessor </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nsu</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re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s th</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at</a:t>
            </a:r>
            <a:r>
              <a:rPr kumimoji="0" lang="en-US" altLang="zh-CN" sz="1600" b="0" i="0" u="none" strike="noStrike" kern="0" cap="none" spc="-10" normalizeH="0" baseline="0" noProof="0" dirty="0">
                <a:ln>
                  <a:noFill/>
                </a:ln>
                <a:solidFill>
                  <a:prstClr val="black"/>
                </a:solidFill>
                <a:effectLst/>
                <a:uLnTx/>
                <a:uFillTx/>
                <a:latin typeface="Verdana (Body)"/>
                <a:ea typeface="宋体" panose="02010600030101010101" pitchFamily="2" charset="-122"/>
                <a:cs typeface="Calibri"/>
              </a:rPr>
              <a:t> </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th</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a:t>
            </a:r>
            <a:r>
              <a:rPr kumimoji="0" lang="en-US" altLang="zh-CN" sz="1600" b="0" i="0" u="none" strike="noStrike" kern="0" cap="none" spc="-25" normalizeH="0" baseline="0" noProof="0" dirty="0">
                <a:ln>
                  <a:noFill/>
                </a:ln>
                <a:solidFill>
                  <a:prstClr val="black"/>
                </a:solidFill>
                <a:effectLst/>
                <a:uLnTx/>
                <a:uFillTx/>
                <a:latin typeface="Verdana (Body)"/>
                <a:ea typeface="宋体" panose="02010600030101010101" pitchFamily="2" charset="-122"/>
                <a:cs typeface="Calibri"/>
              </a:rPr>
              <a:t>B</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ST </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r</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ul</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(L&lt;C&lt;R)  is </a:t>
            </a:r>
            <a:r>
              <a:rPr kumimoji="0" lang="en-US" altLang="zh-CN" sz="1600" b="0" i="0" u="none" strike="noStrike" kern="0" cap="none" spc="-25" normalizeH="0" baseline="0" noProof="0" dirty="0">
                <a:ln>
                  <a:noFill/>
                </a:ln>
                <a:solidFill>
                  <a:prstClr val="black"/>
                </a:solidFill>
                <a:effectLst/>
                <a:uLnTx/>
                <a:uFillTx/>
                <a:latin typeface="Verdana (Body)"/>
                <a:ea typeface="宋体" panose="02010600030101010101" pitchFamily="2" charset="-122"/>
                <a:cs typeface="Calibri"/>
              </a:rPr>
              <a:t>m</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ainta</a:t>
            </a:r>
            <a:r>
              <a:rPr kumimoji="0" lang="en-US" altLang="zh-CN" sz="1600" b="0" i="0" u="none" strike="noStrike" kern="0" cap="none" spc="-5" normalizeH="0" baseline="0" noProof="0" dirty="0">
                <a:ln>
                  <a:noFill/>
                </a:ln>
                <a:solidFill>
                  <a:prstClr val="black"/>
                </a:solidFill>
                <a:effectLst/>
                <a:uLnTx/>
                <a:uFillTx/>
                <a:latin typeface="Verdana (Body)"/>
                <a:ea typeface="宋体" panose="02010600030101010101" pitchFamily="2" charset="-122"/>
                <a:cs typeface="Calibri"/>
              </a:rPr>
              <a:t>i</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n</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d</a:t>
            </a:r>
          </a:p>
        </p:txBody>
      </p:sp>
      <p:pic>
        <p:nvPicPr>
          <p:cNvPr id="6" name="图片 3"/>
          <p:cNvPicPr>
            <a:picLocks noChangeAspect="1"/>
          </p:cNvPicPr>
          <p:nvPr/>
        </p:nvPicPr>
        <p:blipFill>
          <a:blip r:embed="rId3"/>
          <a:stretch>
            <a:fillRect/>
          </a:stretch>
        </p:blipFill>
        <p:spPr>
          <a:xfrm>
            <a:off x="2049516" y="3982720"/>
            <a:ext cx="5044969" cy="2032827"/>
          </a:xfrm>
          <a:prstGeom prst="rect">
            <a:avLst/>
          </a:prstGeom>
        </p:spPr>
      </p:pic>
      <p:cxnSp>
        <p:nvCxnSpPr>
          <p:cNvPr id="7" name="直接连接符 7"/>
          <p:cNvCxnSpPr/>
          <p:nvPr/>
        </p:nvCxnSpPr>
        <p:spPr>
          <a:xfrm flipH="1">
            <a:off x="4708802" y="5595153"/>
            <a:ext cx="240237" cy="360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9"/>
          <p:cNvCxnSpPr/>
          <p:nvPr/>
        </p:nvCxnSpPr>
        <p:spPr>
          <a:xfrm>
            <a:off x="4708802" y="5595153"/>
            <a:ext cx="240237" cy="360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任意多边形 12"/>
          <p:cNvSpPr/>
          <p:nvPr/>
        </p:nvSpPr>
        <p:spPr>
          <a:xfrm>
            <a:off x="4495689" y="5843139"/>
            <a:ext cx="743959" cy="198139"/>
          </a:xfrm>
          <a:custGeom>
            <a:avLst/>
            <a:gdLst>
              <a:gd name="connsiteX0" fmla="*/ 0 w 943897"/>
              <a:gd name="connsiteY0" fmla="*/ 0 h 251388"/>
              <a:gd name="connsiteX1" fmla="*/ 412955 w 943897"/>
              <a:gd name="connsiteY1" fmla="*/ 250723 h 251388"/>
              <a:gd name="connsiteX2" fmla="*/ 943897 w 943897"/>
              <a:gd name="connsiteY2" fmla="*/ 58994 h 251388"/>
            </a:gdLst>
            <a:ahLst/>
            <a:cxnLst>
              <a:cxn ang="0">
                <a:pos x="connsiteX0" y="connsiteY0"/>
              </a:cxn>
              <a:cxn ang="0">
                <a:pos x="connsiteX1" y="connsiteY1"/>
              </a:cxn>
              <a:cxn ang="0">
                <a:pos x="connsiteX2" y="connsiteY2"/>
              </a:cxn>
            </a:cxnLst>
            <a:rect l="l" t="t" r="r" b="b"/>
            <a:pathLst>
              <a:path w="943897" h="251388">
                <a:moveTo>
                  <a:pt x="0" y="0"/>
                </a:moveTo>
                <a:cubicBezTo>
                  <a:pt x="127819" y="120445"/>
                  <a:pt x="255639" y="240891"/>
                  <a:pt x="412955" y="250723"/>
                </a:cubicBezTo>
                <a:cubicBezTo>
                  <a:pt x="570271" y="260555"/>
                  <a:pt x="757084" y="159774"/>
                  <a:pt x="943897" y="58994"/>
                </a:cubicBezTo>
              </a:path>
            </a:pathLst>
          </a:custGeom>
          <a:noFill/>
          <a:ln w="28575">
            <a:solidFill>
              <a:srgbClr val="3366FF"/>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Verdana (Body)"/>
            </a:endParaRPr>
          </a:p>
        </p:txBody>
      </p:sp>
      <p:sp>
        <p:nvSpPr>
          <p:cNvPr id="10" name="椭圆 15"/>
          <p:cNvSpPr/>
          <p:nvPr/>
        </p:nvSpPr>
        <p:spPr>
          <a:xfrm>
            <a:off x="4708802" y="4056886"/>
            <a:ext cx="300296" cy="240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Verdana (Body)"/>
              </a:rPr>
              <a:t>H</a:t>
            </a:r>
            <a:endParaRPr lang="zh-CN" altLang="en-US" sz="1400" dirty="0">
              <a:solidFill>
                <a:prstClr val="white"/>
              </a:solidFill>
              <a:latin typeface="Verdana (Body)"/>
            </a:endParaRPr>
          </a:p>
        </p:txBody>
      </p:sp>
      <p:sp>
        <p:nvSpPr>
          <p:cNvPr id="11" name="椭圆 15"/>
          <p:cNvSpPr/>
          <p:nvPr/>
        </p:nvSpPr>
        <p:spPr>
          <a:xfrm>
            <a:off x="4276132" y="5095683"/>
            <a:ext cx="300296" cy="240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Verdana (Body)"/>
              </a:rPr>
              <a:t>G</a:t>
            </a:r>
            <a:endParaRPr lang="zh-CN" altLang="en-US" sz="1400" dirty="0">
              <a:solidFill>
                <a:prstClr val="white"/>
              </a:solidFill>
              <a:latin typeface="Verdana (Body)"/>
            </a:endParaRPr>
          </a:p>
        </p:txBody>
      </p:sp>
      <p:sp>
        <p:nvSpPr>
          <p:cNvPr id="12" name="椭圆 15"/>
          <p:cNvSpPr/>
          <p:nvPr/>
        </p:nvSpPr>
        <p:spPr>
          <a:xfrm>
            <a:off x="4280282" y="5095128"/>
            <a:ext cx="300296" cy="240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Verdana (Body)"/>
              </a:rPr>
              <a:t>H</a:t>
            </a:r>
            <a:endParaRPr lang="zh-CN" altLang="en-US" sz="1400" dirty="0">
              <a:solidFill>
                <a:prstClr val="white"/>
              </a:solidFill>
              <a:latin typeface="Verdana (Body)"/>
            </a:endParaRPr>
          </a:p>
        </p:txBody>
      </p:sp>
      <p:sp>
        <p:nvSpPr>
          <p:cNvPr id="13" name="椭圆 15"/>
          <p:cNvSpPr/>
          <p:nvPr/>
        </p:nvSpPr>
        <p:spPr>
          <a:xfrm>
            <a:off x="4720060" y="4056886"/>
            <a:ext cx="300296" cy="240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Verdana (Body)"/>
              </a:rPr>
              <a:t>G</a:t>
            </a:r>
            <a:endParaRPr lang="zh-CN" altLang="en-US" sz="1400" dirty="0">
              <a:solidFill>
                <a:prstClr val="white"/>
              </a:solidFill>
              <a:latin typeface="Verdana (Body)"/>
            </a:endParaRPr>
          </a:p>
        </p:txBody>
      </p:sp>
      <p:cxnSp>
        <p:nvCxnSpPr>
          <p:cNvPr id="14" name="直接连接符 13"/>
          <p:cNvCxnSpPr/>
          <p:nvPr/>
        </p:nvCxnSpPr>
        <p:spPr>
          <a:xfrm flipH="1">
            <a:off x="4322703" y="5065673"/>
            <a:ext cx="240237" cy="360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310311" y="5065673"/>
            <a:ext cx="240237" cy="360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796407"/>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11"/>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par>
                                <p:cTn id="35" presetID="53" presetClass="entr" presetSubtype="16"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par>
                                <p:cTn id="40" presetID="53" presetClass="entr" presetSubtype="16"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par>
                                <p:cTn id="45" presetID="53" presetClass="entr" presetSubtype="16"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p:cTn id="52" dur="500" fill="hold"/>
                                        <p:tgtEl>
                                          <p:spTgt spid="9"/>
                                        </p:tgtEl>
                                        <p:attrNameLst>
                                          <p:attrName>ppt_w</p:attrName>
                                        </p:attrNameLst>
                                      </p:cBhvr>
                                      <p:tavLst>
                                        <p:tav tm="0">
                                          <p:val>
                                            <p:fltVal val="0"/>
                                          </p:val>
                                        </p:tav>
                                        <p:tav tm="100000">
                                          <p:val>
                                            <p:strVal val="#ppt_w"/>
                                          </p:val>
                                        </p:tav>
                                      </p:tavLst>
                                    </p:anim>
                                    <p:anim calcmode="lin" valueType="num">
                                      <p:cBhvr>
                                        <p:cTn id="53" dur="500" fill="hold"/>
                                        <p:tgtEl>
                                          <p:spTgt spid="9"/>
                                        </p:tgtEl>
                                        <p:attrNameLst>
                                          <p:attrName>ppt_h</p:attrName>
                                        </p:attrNameLst>
                                      </p:cBhvr>
                                      <p:tavLst>
                                        <p:tav tm="0">
                                          <p:val>
                                            <p:fltVal val="0"/>
                                          </p:val>
                                        </p:tav>
                                        <p:tav tm="100000">
                                          <p:val>
                                            <p:strVal val="#ppt_h"/>
                                          </p:val>
                                        </p:tav>
                                      </p:tavLst>
                                    </p:anim>
                                    <p:animEffect transition="in" filter="fade">
                                      <p:cBhvr>
                                        <p:cTn id="5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Item Search-linked list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altLang="zh-CN" sz="1800">
                <a:latin typeface="Verdana (Body)"/>
              </a:rPr>
              <a:t>Given a binary tree of names, how do we check whether a given name(e.g., </a:t>
            </a:r>
            <a:r>
              <a:rPr lang="en-US" altLang="zh-CN" sz="1800">
                <a:solidFill>
                  <a:srgbClr val="3366FF"/>
                </a:solidFill>
                <a:latin typeface="Verdana (Body)"/>
              </a:rPr>
              <a:t>Brian</a:t>
            </a:r>
            <a:r>
              <a:rPr lang="en-US" altLang="zh-CN" sz="1800">
                <a:latin typeface="Verdana (Body)"/>
              </a:rPr>
              <a:t>) is in the tree?</a:t>
            </a:r>
          </a:p>
          <a:p>
            <a:pPr marL="0" indent="0" algn="just">
              <a:lnSpc>
                <a:spcPct val="150000"/>
              </a:lnSpc>
              <a:buNone/>
            </a:pPr>
            <a:endParaRPr lang="en-US" altLang="zh-CN" sz="1800">
              <a:latin typeface="Verdana (Body)"/>
            </a:endParaRPr>
          </a:p>
          <a:p>
            <a:pPr marL="0" indent="0">
              <a:lnSpc>
                <a:spcPct val="150000"/>
              </a:lnSpc>
              <a:buNone/>
            </a:pPr>
            <a:r>
              <a:rPr lang="en-US" altLang="zh-CN" sz="1400" b="1">
                <a:solidFill>
                  <a:srgbClr val="3366FF"/>
                </a:solidFill>
                <a:latin typeface="Verdana (Body)"/>
              </a:rPr>
              <a:t>Use the TreeTraversal (Pre-order)</a:t>
            </a:r>
            <a:br>
              <a:rPr lang="en-US" altLang="zh-CN" sz="1400" b="1">
                <a:solidFill>
                  <a:srgbClr val="3366FF"/>
                </a:solidFill>
                <a:latin typeface="Verdana (Body)"/>
              </a:rPr>
            </a:br>
            <a:r>
              <a:rPr lang="en-US" altLang="zh-CN" sz="1400" b="1">
                <a:solidFill>
                  <a:srgbClr val="3366FF"/>
                </a:solidFill>
                <a:latin typeface="Verdana (Body)"/>
              </a:rPr>
              <a:t>template, to check every node</a:t>
            </a:r>
            <a:endParaRPr lang="zh-CN" altLang="en-US" sz="1400" b="1">
              <a:solidFill>
                <a:srgbClr val="3366FF"/>
              </a:solidFill>
              <a:latin typeface="Verdana (Body)"/>
            </a:endParaRPr>
          </a:p>
          <a:p>
            <a:pPr marL="0" indent="0" algn="just">
              <a:lnSpc>
                <a:spcPct val="150000"/>
              </a:lnSpc>
              <a:buNone/>
            </a:pPr>
            <a:endParaRPr lang="en-SG" sz="1800"/>
          </a:p>
        </p:txBody>
      </p:sp>
      <p:sp>
        <p:nvSpPr>
          <p:cNvPr id="33" name="文本框 20"/>
          <p:cNvSpPr txBox="1"/>
          <p:nvPr/>
        </p:nvSpPr>
        <p:spPr>
          <a:xfrm>
            <a:off x="1033722" y="4479390"/>
            <a:ext cx="3224797" cy="1384995"/>
          </a:xfrm>
          <a:prstGeom prst="rect">
            <a:avLst/>
          </a:prstGeom>
          <a:noFill/>
          <a:ln>
            <a:solidFill>
              <a:sysClr val="window" lastClr="FFFFFF">
                <a:lumMod val="50000"/>
              </a:sysClr>
            </a:solidFill>
          </a:ln>
          <a:effectLst>
            <a:glow rad="139700">
              <a:srgbClr val="9BBB59">
                <a:satMod val="175000"/>
                <a:alpha val="40000"/>
              </a:srgbClr>
            </a:glow>
          </a:effectLst>
        </p:spPr>
        <p:txBody>
          <a:bodyPr wrap="square" rtlCol="0">
            <a:spAutoFit/>
          </a:bodyPr>
          <a:lstStyle>
            <a:defPPr>
              <a:defRPr lang="zh-CN"/>
            </a:defPPr>
            <a:lvl1pPr marL="12700">
              <a:defRPr spc="-5">
                <a:solidFill>
                  <a:prstClr val="black"/>
                </a:solidFill>
                <a:latin typeface="Courier New"/>
                <a:cs typeface="Courier New"/>
              </a:defRPr>
            </a:lvl1pPr>
          </a:lstStyle>
          <a:p>
            <a:r>
              <a:rPr lang="en-US" altLang="zh-CN" sz="1400"/>
              <a:t>TreeTraversal(Node N)</a:t>
            </a:r>
          </a:p>
          <a:p>
            <a:r>
              <a:rPr lang="en-US" altLang="zh-CN" sz="1400"/>
              <a:t> If N==NULL return;</a:t>
            </a:r>
          </a:p>
          <a:p>
            <a:r>
              <a:rPr lang="en-US" altLang="zh-CN" sz="1400"/>
              <a:t> if N.item=given_name return;</a:t>
            </a:r>
          </a:p>
          <a:p>
            <a:r>
              <a:rPr lang="en-US" altLang="zh-CN" sz="1400"/>
              <a:t> TreeTraversal(LeftChild);</a:t>
            </a:r>
          </a:p>
          <a:p>
            <a:r>
              <a:rPr lang="en-US" altLang="zh-CN" sz="1400"/>
              <a:t> TreeTraversal(RightChild);</a:t>
            </a:r>
          </a:p>
          <a:p>
            <a:r>
              <a:rPr lang="en-US" altLang="zh-CN" sz="1400"/>
              <a:t> Return;</a:t>
            </a:r>
            <a:endParaRPr lang="zh-CN" altLang="en-US" sz="1400" dirty="0"/>
          </a:p>
        </p:txBody>
      </p:sp>
      <p:sp>
        <p:nvSpPr>
          <p:cNvPr id="35" name="文本框 34"/>
          <p:cNvSpPr txBox="1"/>
          <p:nvPr/>
        </p:nvSpPr>
        <p:spPr>
          <a:xfrm>
            <a:off x="4322077" y="4479390"/>
            <a:ext cx="3861492" cy="954107"/>
          </a:xfrm>
          <a:prstGeom prst="rect">
            <a:avLst/>
          </a:prstGeom>
          <a:solidFill>
            <a:srgbClr val="9BBB59">
              <a:lumMod val="20000"/>
              <a:lumOff val="80000"/>
            </a:srgbClr>
          </a:solidFill>
        </p:spPr>
        <p:txBody>
          <a:bodyPr wrap="square" rtlCol="0">
            <a:spAutoFit/>
          </a:bodyPr>
          <a:lstStyle/>
          <a:p>
            <a:pPr lvl="0"/>
            <a:r>
              <a:rPr lang="en-SG" altLang="zh-CN" sz="1400" b="1" kern="0">
                <a:solidFill>
                  <a:prstClr val="black"/>
                </a:solidFill>
                <a:latin typeface="Verdana (Body)"/>
                <a:ea typeface="宋体" panose="02010600030101010101" pitchFamily="2" charset="-122"/>
              </a:rPr>
              <a:t>How many nodes are visited during search?</a:t>
            </a:r>
          </a:p>
          <a:p>
            <a:pPr lvl="0"/>
            <a:r>
              <a:rPr lang="en-SG" altLang="zh-CN" sz="1400" b="1" kern="0">
                <a:solidFill>
                  <a:prstClr val="black"/>
                </a:solidFill>
                <a:latin typeface="Verdana (Body)"/>
                <a:ea typeface="宋体" panose="02010600030101010101" pitchFamily="2" charset="-122"/>
              </a:rPr>
              <a:t>--best case: 1 node  (Anna)</a:t>
            </a:r>
          </a:p>
          <a:p>
            <a:pPr lvl="0"/>
            <a:r>
              <a:rPr lang="en-SG" altLang="zh-CN" sz="1400" b="1" kern="0">
                <a:solidFill>
                  <a:prstClr val="black"/>
                </a:solidFill>
                <a:latin typeface="Verdana (Body)"/>
                <a:ea typeface="宋体" panose="02010600030101010101" pitchFamily="2" charset="-122"/>
              </a:rPr>
              <a:t>--worst case: 7 nodes (Jane)</a:t>
            </a:r>
          </a:p>
          <a:p>
            <a:pPr lvl="0"/>
            <a:r>
              <a:rPr lang="en-SG" altLang="zh-CN" sz="1400" b="1" kern="0">
                <a:solidFill>
                  <a:prstClr val="black"/>
                </a:solidFill>
                <a:latin typeface="Verdana (Body)"/>
                <a:ea typeface="宋体" panose="02010600030101010101" pitchFamily="2" charset="-122"/>
              </a:rPr>
              <a:t>--Avg. case:  (1+2+3+…+7)/7=4 nodes</a:t>
            </a:r>
          </a:p>
        </p:txBody>
      </p:sp>
      <p:sp>
        <p:nvSpPr>
          <p:cNvPr id="37" name="文本框 35"/>
          <p:cNvSpPr txBox="1"/>
          <p:nvPr/>
        </p:nvSpPr>
        <p:spPr>
          <a:xfrm rot="1200195">
            <a:off x="6891049" y="1085056"/>
            <a:ext cx="2235667"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rPr>
              <a:t>inefficient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grpSp>
        <p:nvGrpSpPr>
          <p:cNvPr id="36" name="组合 21"/>
          <p:cNvGrpSpPr/>
          <p:nvPr/>
        </p:nvGrpSpPr>
        <p:grpSpPr>
          <a:xfrm rot="5400000">
            <a:off x="5352033" y="1932454"/>
            <a:ext cx="735733" cy="639670"/>
            <a:chOff x="1612465" y="4343400"/>
            <a:chExt cx="735733" cy="1068123"/>
          </a:xfrm>
        </p:grpSpPr>
        <p:cxnSp>
          <p:nvCxnSpPr>
            <p:cNvPr id="38" name="直接箭头连接符 18"/>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19"/>
            <p:cNvSpPr txBox="1"/>
            <p:nvPr/>
          </p:nvSpPr>
          <p:spPr>
            <a:xfrm>
              <a:off x="1612465" y="4794811"/>
              <a:ext cx="735733" cy="616712"/>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40" name="组合 22"/>
          <p:cNvGrpSpPr/>
          <p:nvPr/>
        </p:nvGrpSpPr>
        <p:grpSpPr>
          <a:xfrm rot="5400000">
            <a:off x="4551398" y="2826752"/>
            <a:ext cx="735733" cy="564550"/>
            <a:chOff x="1612467" y="4343400"/>
            <a:chExt cx="735733" cy="1129099"/>
          </a:xfrm>
        </p:grpSpPr>
        <p:cxnSp>
          <p:nvCxnSpPr>
            <p:cNvPr id="41" name="直接箭头连接符 23"/>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24"/>
            <p:cNvSpPr txBox="1"/>
            <p:nvPr/>
          </p:nvSpPr>
          <p:spPr>
            <a:xfrm>
              <a:off x="1612467" y="4733836"/>
              <a:ext cx="735733" cy="738663"/>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43" name="组合 25"/>
          <p:cNvGrpSpPr/>
          <p:nvPr/>
        </p:nvGrpSpPr>
        <p:grpSpPr>
          <a:xfrm rot="5400000">
            <a:off x="3851858" y="3751051"/>
            <a:ext cx="735733" cy="547467"/>
            <a:chOff x="1612464" y="4343400"/>
            <a:chExt cx="735733" cy="1146488"/>
          </a:xfrm>
        </p:grpSpPr>
        <p:cxnSp>
          <p:nvCxnSpPr>
            <p:cNvPr id="44" name="直接箭头连接符 26"/>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27"/>
            <p:cNvSpPr txBox="1"/>
            <p:nvPr/>
          </p:nvSpPr>
          <p:spPr>
            <a:xfrm>
              <a:off x="1612464" y="4716444"/>
              <a:ext cx="735733" cy="773444"/>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46" name="组合 28"/>
          <p:cNvGrpSpPr/>
          <p:nvPr/>
        </p:nvGrpSpPr>
        <p:grpSpPr>
          <a:xfrm>
            <a:off x="5469645" y="4167597"/>
            <a:ext cx="735733" cy="650188"/>
            <a:chOff x="1612465" y="4343400"/>
            <a:chExt cx="735733" cy="1224496"/>
          </a:xfrm>
        </p:grpSpPr>
        <p:cxnSp>
          <p:nvCxnSpPr>
            <p:cNvPr id="47" name="直接箭头连接符 29"/>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30"/>
            <p:cNvSpPr txBox="1"/>
            <p:nvPr/>
          </p:nvSpPr>
          <p:spPr>
            <a:xfrm>
              <a:off x="1612465" y="4872335"/>
              <a:ext cx="735733" cy="695561"/>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49" name="组合 31"/>
          <p:cNvGrpSpPr/>
          <p:nvPr/>
        </p:nvGrpSpPr>
        <p:grpSpPr>
          <a:xfrm rot="5400000">
            <a:off x="6180816" y="2910843"/>
            <a:ext cx="735733" cy="506106"/>
            <a:chOff x="1612465" y="4343400"/>
            <a:chExt cx="735733" cy="1196250"/>
          </a:xfrm>
        </p:grpSpPr>
        <p:cxnSp>
          <p:nvCxnSpPr>
            <p:cNvPr id="50" name="直接箭头连接符 32"/>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33"/>
            <p:cNvSpPr txBox="1"/>
            <p:nvPr/>
          </p:nvSpPr>
          <p:spPr>
            <a:xfrm>
              <a:off x="1612465" y="4666684"/>
              <a:ext cx="735733" cy="872966"/>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sp>
        <p:nvSpPr>
          <p:cNvPr id="52" name="Rectangle 3"/>
          <p:cNvSpPr>
            <a:spLocks noChangeArrowheads="1"/>
          </p:cNvSpPr>
          <p:nvPr/>
        </p:nvSpPr>
        <p:spPr bwMode="auto">
          <a:xfrm>
            <a:off x="7525637" y="3674144"/>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a:solidFill>
                  <a:srgbClr val="000000"/>
                </a:solidFill>
                <a:latin typeface="Verdana (Body)"/>
              </a:rPr>
              <a:t>Jane</a:t>
            </a:r>
          </a:p>
        </p:txBody>
      </p:sp>
      <p:sp>
        <p:nvSpPr>
          <p:cNvPr id="53" name="Rectangle 4"/>
          <p:cNvSpPr>
            <a:spLocks noChangeArrowheads="1"/>
          </p:cNvSpPr>
          <p:nvPr/>
        </p:nvSpPr>
        <p:spPr bwMode="auto">
          <a:xfrm>
            <a:off x="6077837" y="1997744"/>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a:solidFill>
                  <a:srgbClr val="000000"/>
                </a:solidFill>
                <a:latin typeface="Verdana (Body)"/>
              </a:rPr>
              <a:t> Anna</a:t>
            </a:r>
          </a:p>
        </p:txBody>
      </p:sp>
      <p:sp>
        <p:nvSpPr>
          <p:cNvPr id="54" name="Rectangle 5"/>
          <p:cNvSpPr>
            <a:spLocks noChangeArrowheads="1"/>
          </p:cNvSpPr>
          <p:nvPr/>
        </p:nvSpPr>
        <p:spPr bwMode="auto">
          <a:xfrm>
            <a:off x="4553837" y="3674144"/>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a:solidFill>
                  <a:srgbClr val="000000"/>
                </a:solidFill>
                <a:latin typeface="Verdana (Body)"/>
              </a:rPr>
              <a:t>John</a:t>
            </a:r>
          </a:p>
        </p:txBody>
      </p:sp>
      <p:sp>
        <p:nvSpPr>
          <p:cNvPr id="55" name="Rectangle 6"/>
          <p:cNvSpPr>
            <a:spLocks noChangeArrowheads="1"/>
          </p:cNvSpPr>
          <p:nvPr/>
        </p:nvSpPr>
        <p:spPr bwMode="auto">
          <a:xfrm>
            <a:off x="6839837" y="2835944"/>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dirty="0">
                <a:solidFill>
                  <a:srgbClr val="000000"/>
                </a:solidFill>
                <a:latin typeface="Verdana (Body)"/>
              </a:rPr>
              <a:t>Brian</a:t>
            </a:r>
          </a:p>
        </p:txBody>
      </p:sp>
      <p:sp>
        <p:nvSpPr>
          <p:cNvPr id="56" name="Rectangle 7"/>
          <p:cNvSpPr>
            <a:spLocks noChangeArrowheads="1"/>
          </p:cNvSpPr>
          <p:nvPr/>
        </p:nvSpPr>
        <p:spPr bwMode="auto">
          <a:xfrm>
            <a:off x="5239637" y="2835944"/>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a:solidFill>
                  <a:srgbClr val="000000"/>
                </a:solidFill>
                <a:latin typeface="Verdana (Body)"/>
              </a:rPr>
              <a:t>Irit</a:t>
            </a:r>
          </a:p>
        </p:txBody>
      </p:sp>
      <p:sp>
        <p:nvSpPr>
          <p:cNvPr id="57" name="Rectangle 8"/>
          <p:cNvSpPr>
            <a:spLocks noChangeArrowheads="1"/>
          </p:cNvSpPr>
          <p:nvPr/>
        </p:nvSpPr>
        <p:spPr bwMode="auto">
          <a:xfrm>
            <a:off x="6535037" y="3674144"/>
            <a:ext cx="609600" cy="457200"/>
          </a:xfrm>
          <a:prstGeom prst="rect">
            <a:avLst/>
          </a:prstGeom>
          <a:solidFill>
            <a:srgbClr val="8BB4FF"/>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a:solidFill>
                  <a:srgbClr val="000000"/>
                </a:solidFill>
                <a:latin typeface="Verdana (Body)"/>
              </a:rPr>
              <a:t>Simon</a:t>
            </a:r>
          </a:p>
        </p:txBody>
      </p:sp>
      <p:sp>
        <p:nvSpPr>
          <p:cNvPr id="58" name="Rectangle 9"/>
          <p:cNvSpPr>
            <a:spLocks noChangeArrowheads="1"/>
          </p:cNvSpPr>
          <p:nvPr/>
        </p:nvSpPr>
        <p:spPr bwMode="auto">
          <a:xfrm>
            <a:off x="5468237" y="3674144"/>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a:solidFill>
                  <a:srgbClr val="000000"/>
                </a:solidFill>
                <a:latin typeface="Verdana (Body)"/>
              </a:rPr>
              <a:t>Peter</a:t>
            </a:r>
          </a:p>
        </p:txBody>
      </p:sp>
      <p:cxnSp>
        <p:nvCxnSpPr>
          <p:cNvPr id="59" name="AutoShape 11"/>
          <p:cNvCxnSpPr>
            <a:cxnSpLocks noChangeShapeType="1"/>
            <a:stCxn id="53" idx="2"/>
            <a:endCxn id="56" idx="0"/>
          </p:cNvCxnSpPr>
          <p:nvPr/>
        </p:nvCxnSpPr>
        <p:spPr bwMode="auto">
          <a:xfrm flipH="1">
            <a:off x="5544437" y="2469232"/>
            <a:ext cx="8382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AutoShape 12"/>
          <p:cNvCxnSpPr>
            <a:cxnSpLocks noChangeShapeType="1"/>
            <a:stCxn id="53" idx="2"/>
            <a:endCxn id="55" idx="0"/>
          </p:cNvCxnSpPr>
          <p:nvPr/>
        </p:nvCxnSpPr>
        <p:spPr bwMode="auto">
          <a:xfrm>
            <a:off x="6382637" y="2469232"/>
            <a:ext cx="7620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AutoShape 14"/>
          <p:cNvCxnSpPr>
            <a:cxnSpLocks noChangeShapeType="1"/>
            <a:stCxn id="56" idx="2"/>
            <a:endCxn id="54" idx="0"/>
          </p:cNvCxnSpPr>
          <p:nvPr/>
        </p:nvCxnSpPr>
        <p:spPr bwMode="auto">
          <a:xfrm flipH="1">
            <a:off x="4858637" y="3307432"/>
            <a:ext cx="6858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AutoShape 15"/>
          <p:cNvCxnSpPr>
            <a:cxnSpLocks noChangeShapeType="1"/>
            <a:stCxn id="56" idx="2"/>
            <a:endCxn id="58" idx="0"/>
          </p:cNvCxnSpPr>
          <p:nvPr/>
        </p:nvCxnSpPr>
        <p:spPr bwMode="auto">
          <a:xfrm>
            <a:off x="5544437" y="3307432"/>
            <a:ext cx="2286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16"/>
          <p:cNvCxnSpPr>
            <a:cxnSpLocks noChangeShapeType="1"/>
            <a:stCxn id="55" idx="2"/>
            <a:endCxn id="57" idx="0"/>
          </p:cNvCxnSpPr>
          <p:nvPr/>
        </p:nvCxnSpPr>
        <p:spPr bwMode="auto">
          <a:xfrm flipH="1">
            <a:off x="6839837" y="3307432"/>
            <a:ext cx="3048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17"/>
          <p:cNvCxnSpPr>
            <a:cxnSpLocks noChangeShapeType="1"/>
            <a:stCxn id="55" idx="2"/>
            <a:endCxn id="52" idx="0"/>
          </p:cNvCxnSpPr>
          <p:nvPr/>
        </p:nvCxnSpPr>
        <p:spPr bwMode="auto">
          <a:xfrm>
            <a:off x="7144637" y="3307432"/>
            <a:ext cx="6858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21197514"/>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p:cTn id="19" dur="500" fill="hold"/>
                                        <p:tgtEl>
                                          <p:spTgt spid="36"/>
                                        </p:tgtEl>
                                        <p:attrNameLst>
                                          <p:attrName>ppt_w</p:attrName>
                                        </p:attrNameLst>
                                      </p:cBhvr>
                                      <p:tavLst>
                                        <p:tav tm="0">
                                          <p:val>
                                            <p:fltVal val="0"/>
                                          </p:val>
                                        </p:tav>
                                        <p:tav tm="100000">
                                          <p:val>
                                            <p:strVal val="#ppt_w"/>
                                          </p:val>
                                        </p:tav>
                                      </p:tavLst>
                                    </p:anim>
                                    <p:anim calcmode="lin" valueType="num">
                                      <p:cBhvr>
                                        <p:cTn id="20" dur="500" fill="hold"/>
                                        <p:tgtEl>
                                          <p:spTgt spid="36"/>
                                        </p:tgtEl>
                                        <p:attrNameLst>
                                          <p:attrName>ppt_h</p:attrName>
                                        </p:attrNameLst>
                                      </p:cBhvr>
                                      <p:tavLst>
                                        <p:tav tm="0">
                                          <p:val>
                                            <p:fltVal val="0"/>
                                          </p:val>
                                        </p:tav>
                                        <p:tav tm="100000">
                                          <p:val>
                                            <p:strVal val="#ppt_h"/>
                                          </p:val>
                                        </p:tav>
                                      </p:tavLst>
                                    </p:anim>
                                    <p:animEffect transition="in" filter="fade">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xit" presetSubtype="21" fill="hold" nodeType="clickEffect">
                                  <p:stCondLst>
                                    <p:cond delay="0"/>
                                  </p:stCondLst>
                                  <p:childTnLst>
                                    <p:animEffect transition="out" filter="barn(inVertical)">
                                      <p:cBhvr>
                                        <p:cTn id="25" dur="500"/>
                                        <p:tgtEl>
                                          <p:spTgt spid="36"/>
                                        </p:tgtEl>
                                      </p:cBhvr>
                                    </p:animEffect>
                                    <p:set>
                                      <p:cBhvr>
                                        <p:cTn id="26" dur="1" fill="hold">
                                          <p:stCondLst>
                                            <p:cond delay="499"/>
                                          </p:stCondLst>
                                        </p:cTn>
                                        <p:tgtEl>
                                          <p:spTgt spid="3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p:cTn id="31" dur="500" fill="hold"/>
                                        <p:tgtEl>
                                          <p:spTgt spid="40"/>
                                        </p:tgtEl>
                                        <p:attrNameLst>
                                          <p:attrName>ppt_w</p:attrName>
                                        </p:attrNameLst>
                                      </p:cBhvr>
                                      <p:tavLst>
                                        <p:tav tm="0">
                                          <p:val>
                                            <p:fltVal val="0"/>
                                          </p:val>
                                        </p:tav>
                                        <p:tav tm="100000">
                                          <p:val>
                                            <p:strVal val="#ppt_w"/>
                                          </p:val>
                                        </p:tav>
                                      </p:tavLst>
                                    </p:anim>
                                    <p:anim calcmode="lin" valueType="num">
                                      <p:cBhvr>
                                        <p:cTn id="32" dur="500" fill="hold"/>
                                        <p:tgtEl>
                                          <p:spTgt spid="40"/>
                                        </p:tgtEl>
                                        <p:attrNameLst>
                                          <p:attrName>ppt_h</p:attrName>
                                        </p:attrNameLst>
                                      </p:cBhvr>
                                      <p:tavLst>
                                        <p:tav tm="0">
                                          <p:val>
                                            <p:fltVal val="0"/>
                                          </p:val>
                                        </p:tav>
                                        <p:tav tm="100000">
                                          <p:val>
                                            <p:strVal val="#ppt_h"/>
                                          </p:val>
                                        </p:tav>
                                      </p:tavLst>
                                    </p:anim>
                                    <p:animEffect transition="in" filter="fade">
                                      <p:cBhvr>
                                        <p:cTn id="33" dur="500"/>
                                        <p:tgtEl>
                                          <p:spTgt spid="4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4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43"/>
                                        </p:tgtEl>
                                        <p:attrNameLst>
                                          <p:attrName>style.visibility</p:attrName>
                                        </p:attrNameLst>
                                      </p:cBhvr>
                                      <p:to>
                                        <p:strVal val="visible"/>
                                      </p:to>
                                    </p:set>
                                    <p:anim calcmode="lin" valueType="num">
                                      <p:cBhvr>
                                        <p:cTn id="42" dur="500" fill="hold"/>
                                        <p:tgtEl>
                                          <p:spTgt spid="43"/>
                                        </p:tgtEl>
                                        <p:attrNameLst>
                                          <p:attrName>ppt_w</p:attrName>
                                        </p:attrNameLst>
                                      </p:cBhvr>
                                      <p:tavLst>
                                        <p:tav tm="0">
                                          <p:val>
                                            <p:fltVal val="0"/>
                                          </p:val>
                                        </p:tav>
                                        <p:tav tm="100000">
                                          <p:val>
                                            <p:strVal val="#ppt_w"/>
                                          </p:val>
                                        </p:tav>
                                      </p:tavLst>
                                    </p:anim>
                                    <p:anim calcmode="lin" valueType="num">
                                      <p:cBhvr>
                                        <p:cTn id="43" dur="500" fill="hold"/>
                                        <p:tgtEl>
                                          <p:spTgt spid="43"/>
                                        </p:tgtEl>
                                        <p:attrNameLst>
                                          <p:attrName>ppt_h</p:attrName>
                                        </p:attrNameLst>
                                      </p:cBhvr>
                                      <p:tavLst>
                                        <p:tav tm="0">
                                          <p:val>
                                            <p:fltVal val="0"/>
                                          </p:val>
                                        </p:tav>
                                        <p:tav tm="100000">
                                          <p:val>
                                            <p:strVal val="#ppt_h"/>
                                          </p:val>
                                        </p:tav>
                                      </p:tavLst>
                                    </p:anim>
                                    <p:animEffect transition="in" filter="fade">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4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anim calcmode="lin" valueType="num">
                                      <p:cBhvr>
                                        <p:cTn id="53" dur="500" fill="hold"/>
                                        <p:tgtEl>
                                          <p:spTgt spid="46"/>
                                        </p:tgtEl>
                                        <p:attrNameLst>
                                          <p:attrName>ppt_w</p:attrName>
                                        </p:attrNameLst>
                                      </p:cBhvr>
                                      <p:tavLst>
                                        <p:tav tm="0">
                                          <p:val>
                                            <p:fltVal val="0"/>
                                          </p:val>
                                        </p:tav>
                                        <p:tav tm="100000">
                                          <p:val>
                                            <p:strVal val="#ppt_w"/>
                                          </p:val>
                                        </p:tav>
                                      </p:tavLst>
                                    </p:anim>
                                    <p:anim calcmode="lin" valueType="num">
                                      <p:cBhvr>
                                        <p:cTn id="54" dur="500" fill="hold"/>
                                        <p:tgtEl>
                                          <p:spTgt spid="46"/>
                                        </p:tgtEl>
                                        <p:attrNameLst>
                                          <p:attrName>ppt_h</p:attrName>
                                        </p:attrNameLst>
                                      </p:cBhvr>
                                      <p:tavLst>
                                        <p:tav tm="0">
                                          <p:val>
                                            <p:fltVal val="0"/>
                                          </p:val>
                                        </p:tav>
                                        <p:tav tm="100000">
                                          <p:val>
                                            <p:strVal val="#ppt_h"/>
                                          </p:val>
                                        </p:tav>
                                      </p:tavLst>
                                    </p:anim>
                                    <p:animEffect transition="in" filter="fade">
                                      <p:cBhvr>
                                        <p:cTn id="55" dur="500"/>
                                        <p:tgtEl>
                                          <p:spTgt spid="46"/>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4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49"/>
                                        </p:tgtEl>
                                        <p:attrNameLst>
                                          <p:attrName>style.visibility</p:attrName>
                                        </p:attrNameLst>
                                      </p:cBhvr>
                                      <p:to>
                                        <p:strVal val="visible"/>
                                      </p:to>
                                    </p:set>
                                    <p:anim calcmode="lin" valueType="num">
                                      <p:cBhvr>
                                        <p:cTn id="64" dur="500" fill="hold"/>
                                        <p:tgtEl>
                                          <p:spTgt spid="49"/>
                                        </p:tgtEl>
                                        <p:attrNameLst>
                                          <p:attrName>ppt_w</p:attrName>
                                        </p:attrNameLst>
                                      </p:cBhvr>
                                      <p:tavLst>
                                        <p:tav tm="0">
                                          <p:val>
                                            <p:fltVal val="0"/>
                                          </p:val>
                                        </p:tav>
                                        <p:tav tm="100000">
                                          <p:val>
                                            <p:strVal val="#ppt_w"/>
                                          </p:val>
                                        </p:tav>
                                      </p:tavLst>
                                    </p:anim>
                                    <p:anim calcmode="lin" valueType="num">
                                      <p:cBhvr>
                                        <p:cTn id="65" dur="500" fill="hold"/>
                                        <p:tgtEl>
                                          <p:spTgt spid="49"/>
                                        </p:tgtEl>
                                        <p:attrNameLst>
                                          <p:attrName>ppt_h</p:attrName>
                                        </p:attrNameLst>
                                      </p:cBhvr>
                                      <p:tavLst>
                                        <p:tav tm="0">
                                          <p:val>
                                            <p:fltVal val="0"/>
                                          </p:val>
                                        </p:tav>
                                        <p:tav tm="100000">
                                          <p:val>
                                            <p:strVal val="#ppt_h"/>
                                          </p:val>
                                        </p:tav>
                                      </p:tavLst>
                                    </p:anim>
                                    <p:animEffect transition="in" filter="fade">
                                      <p:cBhvr>
                                        <p:cTn id="66" dur="500"/>
                                        <p:tgtEl>
                                          <p:spTgt spid="49"/>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p:cTn id="71" dur="500" fill="hold"/>
                                        <p:tgtEl>
                                          <p:spTgt spid="35"/>
                                        </p:tgtEl>
                                        <p:attrNameLst>
                                          <p:attrName>ppt_w</p:attrName>
                                        </p:attrNameLst>
                                      </p:cBhvr>
                                      <p:tavLst>
                                        <p:tav tm="0">
                                          <p:val>
                                            <p:fltVal val="0"/>
                                          </p:val>
                                        </p:tav>
                                        <p:tav tm="100000">
                                          <p:val>
                                            <p:strVal val="#ppt_w"/>
                                          </p:val>
                                        </p:tav>
                                      </p:tavLst>
                                    </p:anim>
                                    <p:anim calcmode="lin" valueType="num">
                                      <p:cBhvr>
                                        <p:cTn id="72" dur="500" fill="hold"/>
                                        <p:tgtEl>
                                          <p:spTgt spid="35"/>
                                        </p:tgtEl>
                                        <p:attrNameLst>
                                          <p:attrName>ppt_h</p:attrName>
                                        </p:attrNameLst>
                                      </p:cBhvr>
                                      <p:tavLst>
                                        <p:tav tm="0">
                                          <p:val>
                                            <p:fltVal val="0"/>
                                          </p:val>
                                        </p:tav>
                                        <p:tav tm="100000">
                                          <p:val>
                                            <p:strVal val="#ppt_h"/>
                                          </p:val>
                                        </p:tav>
                                      </p:tavLst>
                                    </p:anim>
                                    <p:animEffect transition="in" filter="fade">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p:cTn id="78" dur="500" fill="hold"/>
                                        <p:tgtEl>
                                          <p:spTgt spid="37"/>
                                        </p:tgtEl>
                                        <p:attrNameLst>
                                          <p:attrName>ppt_w</p:attrName>
                                        </p:attrNameLst>
                                      </p:cBhvr>
                                      <p:tavLst>
                                        <p:tav tm="0">
                                          <p:val>
                                            <p:fltVal val="0"/>
                                          </p:val>
                                        </p:tav>
                                        <p:tav tm="100000">
                                          <p:val>
                                            <p:strVal val="#ppt_w"/>
                                          </p:val>
                                        </p:tav>
                                      </p:tavLst>
                                    </p:anim>
                                    <p:anim calcmode="lin" valueType="num">
                                      <p:cBhvr>
                                        <p:cTn id="79" dur="500" fill="hold"/>
                                        <p:tgtEl>
                                          <p:spTgt spid="37"/>
                                        </p:tgtEl>
                                        <p:attrNameLst>
                                          <p:attrName>ppt_h</p:attrName>
                                        </p:attrNameLst>
                                      </p:cBhvr>
                                      <p:tavLst>
                                        <p:tav tm="0">
                                          <p:val>
                                            <p:fltVal val="0"/>
                                          </p:val>
                                        </p:tav>
                                        <p:tav tm="100000">
                                          <p:val>
                                            <p:strVal val="#ppt_h"/>
                                          </p:val>
                                        </p:tav>
                                      </p:tavLst>
                                    </p:anim>
                                    <p:animEffect transition="in" filter="fade">
                                      <p:cBhvr>
                                        <p:cTn id="8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Today you should be able to</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Define a Binary Search Tree</a:t>
            </a:r>
          </a:p>
          <a:p>
            <a:pPr algn="just">
              <a:lnSpc>
                <a:spcPct val="150000"/>
              </a:lnSpc>
            </a:pPr>
            <a:r>
              <a:rPr lang="en-SG" sz="1800"/>
              <a:t>From a list, how do we construct a Binary Search Tree? Is it efficient? </a:t>
            </a:r>
          </a:p>
          <a:p>
            <a:pPr algn="just">
              <a:lnSpc>
                <a:spcPct val="150000"/>
              </a:lnSpc>
            </a:pPr>
            <a:r>
              <a:rPr lang="en-SG" sz="1800"/>
              <a:t>How do we traverse a BST to search a item?</a:t>
            </a:r>
          </a:p>
          <a:p>
            <a:pPr algn="just">
              <a:lnSpc>
                <a:spcPct val="150000"/>
              </a:lnSpc>
            </a:pPr>
            <a:r>
              <a:rPr lang="en-SG" sz="1800"/>
              <a:t>How do we insert/remove a node from a BST?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290" y="4071438"/>
            <a:ext cx="6046469" cy="1562706"/>
          </a:xfrm>
          <a:prstGeom prst="rect">
            <a:avLst/>
          </a:prstGeom>
        </p:spPr>
      </p:pic>
    </p:spTree>
    <p:extLst>
      <p:ext uri="{BB962C8B-B14F-4D97-AF65-F5344CB8AC3E}">
        <p14:creationId xmlns:p14="http://schemas.microsoft.com/office/powerpoint/2010/main" val="3094040058"/>
      </p:ext>
    </p:extLst>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Is there a way to organize the data so that item search can be more efficient?</a:t>
            </a:r>
          </a:p>
        </p:txBody>
      </p:sp>
      <p:sp>
        <p:nvSpPr>
          <p:cNvPr id="3" name="Content Placeholder 1"/>
          <p:cNvSpPr txBox="1">
            <a:spLocks/>
          </p:cNvSpPr>
          <p:nvPr/>
        </p:nvSpPr>
        <p:spPr>
          <a:xfrm>
            <a:off x="1097281" y="1380226"/>
            <a:ext cx="4114800"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What’s a good way to arrange data in our tree so that we can eﬃciently store and retrieve items?</a:t>
            </a:r>
          </a:p>
          <a:p>
            <a:pPr algn="just">
              <a:lnSpc>
                <a:spcPct val="150000"/>
              </a:lnSpc>
            </a:pPr>
            <a:r>
              <a:rPr lang="en-SG" sz="1800"/>
              <a:t>How do we eﬃciently (minimize number of operations) ﬁnd an item in a binary tree?</a:t>
            </a:r>
          </a:p>
          <a:p>
            <a:pPr algn="just">
              <a:lnSpc>
                <a:spcPct val="150000"/>
              </a:lnSpc>
            </a:pPr>
            <a:r>
              <a:rPr lang="en-SG" sz="1800"/>
              <a:t>Given a list of items, how do we check if some given item is contained inside?</a:t>
            </a:r>
          </a:p>
          <a:p>
            <a:pPr algn="just">
              <a:lnSpc>
                <a:spcPct val="150000"/>
              </a:lnSpc>
            </a:pPr>
            <a:endParaRPr lang="en-SG" sz="1800"/>
          </a:p>
        </p:txBody>
      </p:sp>
      <p:pic>
        <p:nvPicPr>
          <p:cNvPr id="4"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9730" y="1551016"/>
            <a:ext cx="2509105" cy="4238068"/>
          </a:xfrm>
          <a:prstGeom prst="rect">
            <a:avLst/>
          </a:prstGeom>
          <a:ln>
            <a:solidFill>
              <a:schemeClr val="bg1"/>
            </a:solidFill>
          </a:ln>
        </p:spPr>
      </p:pic>
      <p:grpSp>
        <p:nvGrpSpPr>
          <p:cNvPr id="8" name="Group 7"/>
          <p:cNvGrpSpPr/>
          <p:nvPr/>
        </p:nvGrpSpPr>
        <p:grpSpPr>
          <a:xfrm>
            <a:off x="6818454" y="1803264"/>
            <a:ext cx="766923" cy="939937"/>
            <a:chOff x="6818454" y="1803264"/>
            <a:chExt cx="766923" cy="939937"/>
          </a:xfrm>
        </p:grpSpPr>
        <p:pic>
          <p:nvPicPr>
            <p:cNvPr id="6"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8454" y="1803264"/>
              <a:ext cx="766923" cy="812615"/>
            </a:xfrm>
            <a:prstGeom prst="rect">
              <a:avLst/>
            </a:prstGeom>
          </p:spPr>
        </p:pic>
        <p:sp>
          <p:nvSpPr>
            <p:cNvPr id="7" name="Rectangle 6"/>
            <p:cNvSpPr/>
            <p:nvPr/>
          </p:nvSpPr>
          <p:spPr>
            <a:xfrm>
              <a:off x="6944810" y="2569581"/>
              <a:ext cx="208344"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871663326"/>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1"/>
          <p:cNvSpPr txBox="1">
            <a:spLocks/>
          </p:cNvSpPr>
          <p:nvPr/>
        </p:nvSpPr>
        <p:spPr>
          <a:xfrm>
            <a:off x="1097280" y="1380226"/>
            <a:ext cx="7097596"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sz="1400" b="1"/>
              <a:t>For the list:</a:t>
            </a:r>
          </a:p>
          <a:p>
            <a:pPr marL="0" indent="0">
              <a:lnSpc>
                <a:spcPct val="100000"/>
              </a:lnSpc>
              <a:buNone/>
            </a:pPr>
            <a:r>
              <a:rPr lang="en-SG" sz="1400" b="1"/>
              <a:t>Sort it using alphabetical order:</a:t>
            </a:r>
          </a:p>
          <a:p>
            <a:pPr marL="0" indent="0">
              <a:lnSpc>
                <a:spcPct val="100000"/>
              </a:lnSpc>
              <a:buNone/>
            </a:pPr>
            <a:r>
              <a:rPr lang="en-SG" sz="1400" b="1"/>
              <a:t>Divide them into groups</a:t>
            </a:r>
          </a:p>
          <a:p>
            <a:pPr>
              <a:lnSpc>
                <a:spcPct val="100000"/>
              </a:lnSpc>
            </a:pPr>
            <a:r>
              <a:rPr lang="en-SG" sz="1300"/>
              <a:t>Pick the one in the middle, “Jane”, if X!=“Jane”:</a:t>
            </a:r>
          </a:p>
          <a:p>
            <a:pPr marL="504000" lvl="1">
              <a:lnSpc>
                <a:spcPct val="100000"/>
              </a:lnSpc>
            </a:pPr>
            <a:r>
              <a:rPr lang="en-SG" sz="1300"/>
              <a:t>For names before “Jane”, lookup its left subgroup, ignore its right subgroup</a:t>
            </a:r>
          </a:p>
          <a:p>
            <a:pPr marL="756000" lvl="2">
              <a:lnSpc>
                <a:spcPct val="100000"/>
              </a:lnSpc>
            </a:pPr>
            <a:r>
              <a:rPr lang="en-SG" sz="1300"/>
              <a:t>Pick the one in the middle of the subgroup, “Brain”, if X!=“Brain”:</a:t>
            </a:r>
          </a:p>
          <a:p>
            <a:pPr marL="1008000" lvl="3">
              <a:lnSpc>
                <a:spcPct val="100000"/>
              </a:lnSpc>
            </a:pPr>
            <a:r>
              <a:rPr lang="en-SG" sz="1300"/>
              <a:t>names before “Brian”, lookup its left subgroup</a:t>
            </a:r>
          </a:p>
          <a:p>
            <a:pPr marL="1008000" lvl="3">
              <a:lnSpc>
                <a:spcPct val="100000"/>
              </a:lnSpc>
            </a:pPr>
            <a:r>
              <a:rPr lang="en-SG" sz="1300"/>
              <a:t>names after “Brian”, lookup its right subgroup</a:t>
            </a:r>
          </a:p>
          <a:p>
            <a:pPr marL="504000" lvl="1">
              <a:lnSpc>
                <a:spcPct val="100000"/>
              </a:lnSpc>
            </a:pPr>
            <a:r>
              <a:rPr lang="en-SG" sz="1300"/>
              <a:t>For names after “Jane”, lookup its right subgroup, ignore its left subgroup</a:t>
            </a:r>
          </a:p>
          <a:p>
            <a:pPr marL="756000" lvl="2">
              <a:lnSpc>
                <a:spcPct val="100000"/>
              </a:lnSpc>
            </a:pPr>
            <a:r>
              <a:rPr lang="en-SG" sz="1300"/>
              <a:t>Pick the one in the middle of the subgroup, “Peter”, if X!=“Peter”:</a:t>
            </a:r>
          </a:p>
          <a:p>
            <a:pPr marL="1008000" lvl="3">
              <a:lnSpc>
                <a:spcPct val="100000"/>
              </a:lnSpc>
            </a:pPr>
            <a:r>
              <a:rPr lang="en-SG" sz="1300"/>
              <a:t>&lt;“Peter”, lookup its left subgroup</a:t>
            </a:r>
          </a:p>
          <a:p>
            <a:pPr marL="1008000" lvl="3">
              <a:lnSpc>
                <a:spcPct val="100000"/>
              </a:lnSpc>
            </a:pPr>
            <a:r>
              <a:rPr lang="en-SG" sz="1300"/>
              <a:t>&gt;“Peter”, lookup its right subgroup</a:t>
            </a:r>
          </a:p>
        </p:txBody>
      </p:sp>
      <p:sp>
        <p:nvSpPr>
          <p:cNvPr id="17" name="Rectangle 13"/>
          <p:cNvSpPr>
            <a:spLocks noChangeArrowheads="1"/>
          </p:cNvSpPr>
          <p:nvPr/>
        </p:nvSpPr>
        <p:spPr bwMode="auto">
          <a:xfrm>
            <a:off x="5213394" y="5647576"/>
            <a:ext cx="562369" cy="421777"/>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Jane</a:t>
            </a:r>
          </a:p>
        </p:txBody>
      </p:sp>
      <p:sp>
        <p:nvSpPr>
          <p:cNvPr id="18" name="Rectangle 14"/>
          <p:cNvSpPr>
            <a:spLocks noChangeArrowheads="1"/>
          </p:cNvSpPr>
          <p:nvPr/>
        </p:nvSpPr>
        <p:spPr bwMode="auto">
          <a:xfrm>
            <a:off x="2964708" y="5647576"/>
            <a:ext cx="562369" cy="421777"/>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19" name="Rectangle 15"/>
          <p:cNvSpPr>
            <a:spLocks noChangeArrowheads="1"/>
          </p:cNvSpPr>
          <p:nvPr/>
        </p:nvSpPr>
        <p:spPr bwMode="auto">
          <a:xfrm>
            <a:off x="5962956" y="5647576"/>
            <a:ext cx="562369" cy="421777"/>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20" name="Rectangle 16"/>
          <p:cNvSpPr>
            <a:spLocks noChangeArrowheads="1"/>
          </p:cNvSpPr>
          <p:nvPr/>
        </p:nvSpPr>
        <p:spPr bwMode="auto">
          <a:xfrm>
            <a:off x="3714270" y="5647576"/>
            <a:ext cx="562369" cy="421777"/>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Brian</a:t>
            </a:r>
          </a:p>
        </p:txBody>
      </p:sp>
      <p:sp>
        <p:nvSpPr>
          <p:cNvPr id="21" name="Rectangle 17"/>
          <p:cNvSpPr>
            <a:spLocks noChangeArrowheads="1"/>
          </p:cNvSpPr>
          <p:nvPr/>
        </p:nvSpPr>
        <p:spPr bwMode="auto">
          <a:xfrm>
            <a:off x="4463832" y="5647576"/>
            <a:ext cx="562369" cy="421777"/>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latin typeface="Verdana (Body)"/>
              </a:rPr>
              <a:t>Irit</a:t>
            </a:r>
            <a:endParaRPr kumimoji="0" lang="en-US" altLang="zh-CN" sz="1400" b="0" i="0" u="none" strike="noStrike" kern="0" cap="none" spc="0" normalizeH="0" baseline="0" noProof="0" dirty="0">
              <a:ln>
                <a:noFill/>
              </a:ln>
              <a:solidFill>
                <a:prstClr val="black"/>
              </a:solidFill>
              <a:effectLst/>
              <a:uLnTx/>
              <a:uFillTx/>
              <a:latin typeface="Verdana (Body)"/>
            </a:endParaRPr>
          </a:p>
        </p:txBody>
      </p:sp>
      <p:sp>
        <p:nvSpPr>
          <p:cNvPr id="22" name="Rectangle 18"/>
          <p:cNvSpPr>
            <a:spLocks noChangeArrowheads="1"/>
          </p:cNvSpPr>
          <p:nvPr/>
        </p:nvSpPr>
        <p:spPr bwMode="auto">
          <a:xfrm>
            <a:off x="7462079" y="5647576"/>
            <a:ext cx="562369" cy="421777"/>
          </a:xfrm>
          <a:prstGeom prst="rect">
            <a:avLst/>
          </a:prstGeom>
          <a:solidFill>
            <a:srgbClr val="F79646">
              <a:lumMod val="20000"/>
              <a:lumOff val="80000"/>
            </a:srgbClr>
          </a:solidFill>
          <a:ln w="28575">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23" name="Rectangle 19"/>
          <p:cNvSpPr>
            <a:spLocks noChangeArrowheads="1"/>
          </p:cNvSpPr>
          <p:nvPr/>
        </p:nvSpPr>
        <p:spPr bwMode="auto">
          <a:xfrm>
            <a:off x="6712518" y="5647576"/>
            <a:ext cx="562369" cy="421777"/>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Peter</a:t>
            </a:r>
          </a:p>
        </p:txBody>
      </p:sp>
      <p:cxnSp>
        <p:nvCxnSpPr>
          <p:cNvPr id="24" name="直接箭头连接符 24"/>
          <p:cNvCxnSpPr/>
          <p:nvPr/>
        </p:nvCxnSpPr>
        <p:spPr>
          <a:xfrm>
            <a:off x="4313208" y="5823648"/>
            <a:ext cx="133357" cy="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5" name="直接箭头连接符 25"/>
          <p:cNvCxnSpPr/>
          <p:nvPr/>
        </p:nvCxnSpPr>
        <p:spPr>
          <a:xfrm>
            <a:off x="5056977" y="5823648"/>
            <a:ext cx="133357" cy="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 name="直接箭头连接符 26"/>
          <p:cNvCxnSpPr/>
          <p:nvPr/>
        </p:nvCxnSpPr>
        <p:spPr>
          <a:xfrm>
            <a:off x="5800746" y="5823648"/>
            <a:ext cx="133357" cy="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 name="直接箭头连接符 27"/>
          <p:cNvCxnSpPr/>
          <p:nvPr/>
        </p:nvCxnSpPr>
        <p:spPr>
          <a:xfrm>
            <a:off x="6544515" y="5823648"/>
            <a:ext cx="133357" cy="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8" name="直接箭头连接符 28"/>
          <p:cNvCxnSpPr/>
          <p:nvPr/>
        </p:nvCxnSpPr>
        <p:spPr>
          <a:xfrm>
            <a:off x="7288286" y="5823648"/>
            <a:ext cx="133357" cy="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9" name="直接箭头连接符 34"/>
          <p:cNvCxnSpPr/>
          <p:nvPr/>
        </p:nvCxnSpPr>
        <p:spPr>
          <a:xfrm>
            <a:off x="3569439" y="5823648"/>
            <a:ext cx="133357" cy="1"/>
          </a:xfrm>
          <a:prstGeom prst="straightConnector1">
            <a:avLst/>
          </a:prstGeom>
          <a:noFill/>
          <a:ln w="38100" cap="flat" cmpd="sng" algn="ctr">
            <a:solidFill>
              <a:srgbClr val="4F81BD">
                <a:shade val="95000"/>
                <a:satMod val="105000"/>
              </a:srgbClr>
            </a:solidFill>
            <a:prstDash val="solid"/>
            <a:tailEnd type="triangle"/>
          </a:ln>
          <a:effectLst/>
        </p:spPr>
      </p:cxnSp>
      <p:grpSp>
        <p:nvGrpSpPr>
          <p:cNvPr id="4" name="Group 3"/>
          <p:cNvGrpSpPr/>
          <p:nvPr/>
        </p:nvGrpSpPr>
        <p:grpSpPr>
          <a:xfrm>
            <a:off x="2504347" y="1282162"/>
            <a:ext cx="5059740" cy="451411"/>
            <a:chOff x="2805113" y="708220"/>
            <a:chExt cx="5142552" cy="458799"/>
          </a:xfrm>
        </p:grpSpPr>
        <p:sp>
          <p:nvSpPr>
            <p:cNvPr id="69" name="Rectangle 13"/>
            <p:cNvSpPr>
              <a:spLocks noChangeArrowheads="1"/>
            </p:cNvSpPr>
            <p:nvPr/>
          </p:nvSpPr>
          <p:spPr bwMode="auto">
            <a:xfrm>
              <a:off x="5086423" y="709819"/>
              <a:ext cx="609600" cy="457200"/>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Jane</a:t>
              </a:r>
            </a:p>
          </p:txBody>
        </p:sp>
        <p:sp>
          <p:nvSpPr>
            <p:cNvPr id="70" name="Rectangle 14"/>
            <p:cNvSpPr>
              <a:spLocks noChangeArrowheads="1"/>
            </p:cNvSpPr>
            <p:nvPr/>
          </p:nvSpPr>
          <p:spPr bwMode="auto">
            <a:xfrm>
              <a:off x="3593380" y="708220"/>
              <a:ext cx="609600" cy="457200"/>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71" name="Rectangle 15"/>
            <p:cNvSpPr>
              <a:spLocks noChangeArrowheads="1"/>
            </p:cNvSpPr>
            <p:nvPr/>
          </p:nvSpPr>
          <p:spPr bwMode="auto">
            <a:xfrm>
              <a:off x="2805113" y="708220"/>
              <a:ext cx="609600" cy="457200"/>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72" name="Rectangle 16"/>
            <p:cNvSpPr>
              <a:spLocks noChangeArrowheads="1"/>
            </p:cNvSpPr>
            <p:nvPr/>
          </p:nvSpPr>
          <p:spPr bwMode="auto">
            <a:xfrm>
              <a:off x="6599395" y="708220"/>
              <a:ext cx="609600" cy="457200"/>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Brian</a:t>
              </a:r>
            </a:p>
          </p:txBody>
        </p:sp>
        <p:sp>
          <p:nvSpPr>
            <p:cNvPr id="73" name="Rectangle 17"/>
            <p:cNvSpPr>
              <a:spLocks noChangeArrowheads="1"/>
            </p:cNvSpPr>
            <p:nvPr/>
          </p:nvSpPr>
          <p:spPr bwMode="auto">
            <a:xfrm>
              <a:off x="5829446" y="708220"/>
              <a:ext cx="609600" cy="457200"/>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Irit</a:t>
              </a:r>
            </a:p>
          </p:txBody>
        </p:sp>
        <p:sp>
          <p:nvSpPr>
            <p:cNvPr id="74" name="Rectangle 18"/>
            <p:cNvSpPr>
              <a:spLocks noChangeArrowheads="1"/>
            </p:cNvSpPr>
            <p:nvPr/>
          </p:nvSpPr>
          <p:spPr bwMode="auto">
            <a:xfrm>
              <a:off x="7338065" y="708220"/>
              <a:ext cx="609600" cy="457200"/>
            </a:xfrm>
            <a:prstGeom prst="rect">
              <a:avLst/>
            </a:prstGeom>
            <a:solidFill>
              <a:srgbClr val="F79646">
                <a:lumMod val="20000"/>
                <a:lumOff val="80000"/>
              </a:srgbClr>
            </a:solidFill>
            <a:ln w="28575">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75" name="Rectangle 19"/>
            <p:cNvSpPr>
              <a:spLocks noChangeArrowheads="1"/>
            </p:cNvSpPr>
            <p:nvPr/>
          </p:nvSpPr>
          <p:spPr bwMode="auto">
            <a:xfrm>
              <a:off x="4343400" y="708220"/>
              <a:ext cx="609600" cy="457200"/>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Peter</a:t>
              </a:r>
            </a:p>
          </p:txBody>
        </p:sp>
        <p:cxnSp>
          <p:nvCxnSpPr>
            <p:cNvPr id="76" name="直接箭头连接符 10"/>
            <p:cNvCxnSpPr>
              <a:stCxn id="71" idx="3"/>
              <a:endCxn id="70" idx="1"/>
            </p:cNvCxnSpPr>
            <p:nvPr/>
          </p:nvCxnSpPr>
          <p:spPr>
            <a:xfrm>
              <a:off x="3414713" y="936820"/>
              <a:ext cx="178667"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7" name="直接箭头连接符 11"/>
            <p:cNvCxnSpPr/>
            <p:nvPr/>
          </p:nvCxnSpPr>
          <p:spPr>
            <a:xfrm>
              <a:off x="4187598" y="936820"/>
              <a:ext cx="178667"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8" name="直接箭头连接符 12"/>
            <p:cNvCxnSpPr/>
            <p:nvPr/>
          </p:nvCxnSpPr>
          <p:spPr>
            <a:xfrm>
              <a:off x="4949598" y="936820"/>
              <a:ext cx="178667"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9" name="直接箭头连接符 13"/>
            <p:cNvCxnSpPr/>
            <p:nvPr/>
          </p:nvCxnSpPr>
          <p:spPr>
            <a:xfrm>
              <a:off x="5683462" y="936820"/>
              <a:ext cx="178667"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0" name="直接箭头连接符 14"/>
            <p:cNvCxnSpPr/>
            <p:nvPr/>
          </p:nvCxnSpPr>
          <p:spPr>
            <a:xfrm>
              <a:off x="6439602" y="936820"/>
              <a:ext cx="178667"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1" name="直接箭头连接符 15"/>
            <p:cNvCxnSpPr/>
            <p:nvPr/>
          </p:nvCxnSpPr>
          <p:spPr>
            <a:xfrm>
              <a:off x="7185665" y="936820"/>
              <a:ext cx="178667" cy="0"/>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83" name="文本框 1"/>
          <p:cNvSpPr txBox="1"/>
          <p:nvPr/>
        </p:nvSpPr>
        <p:spPr>
          <a:xfrm>
            <a:off x="6525325" y="2000176"/>
            <a:ext cx="1499123" cy="523220"/>
          </a:xfrm>
          <a:prstGeom prst="rect">
            <a:avLst/>
          </a:prstGeom>
          <a:noFill/>
        </p:spPr>
        <p:txBody>
          <a:bodyPr wrap="square" rtlCol="0">
            <a:spAutoFit/>
          </a:bodyPr>
          <a:lstStyle/>
          <a:p>
            <a:r>
              <a:rPr lang="en-US" altLang="zh-CN" sz="1400" dirty="0">
                <a:solidFill>
                  <a:srgbClr val="F79646">
                    <a:lumMod val="75000"/>
                  </a:srgbClr>
                </a:solidFill>
                <a:latin typeface="Verdana (Body)"/>
                <a:ea typeface="宋体" panose="02010600030101010101" pitchFamily="2" charset="-122"/>
              </a:rPr>
              <a:t>Search the given name X</a:t>
            </a:r>
            <a:endParaRPr lang="zh-CN" altLang="en-US" sz="1400" dirty="0">
              <a:solidFill>
                <a:srgbClr val="F79646">
                  <a:lumMod val="75000"/>
                </a:srgbClr>
              </a:solidFill>
              <a:latin typeface="Verdana (Body)"/>
              <a:ea typeface="宋体" panose="02010600030101010101" pitchFamily="2" charset="-122"/>
            </a:endParaRPr>
          </a:p>
        </p:txBody>
      </p:sp>
    </p:spTree>
    <p:extLst>
      <p:ext uri="{BB962C8B-B14F-4D97-AF65-F5344CB8AC3E}">
        <p14:creationId xmlns:p14="http://schemas.microsoft.com/office/powerpoint/2010/main" val="3704112878"/>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additive="base">
                                        <p:cTn id="14" dur="500" fill="hold"/>
                                        <p:tgtEl>
                                          <p:spTgt spid="24"/>
                                        </p:tgtEl>
                                        <p:attrNameLst>
                                          <p:attrName>ppt_x</p:attrName>
                                        </p:attrNameLst>
                                      </p:cBhvr>
                                      <p:tavLst>
                                        <p:tav tm="0">
                                          <p:val>
                                            <p:strVal val="#ppt_x"/>
                                          </p:val>
                                        </p:tav>
                                        <p:tav tm="100000">
                                          <p:val>
                                            <p:strVal val="#ppt_x"/>
                                          </p:val>
                                        </p:tav>
                                      </p:tavLst>
                                    </p:anim>
                                    <p:anim calcmode="lin" valueType="num">
                                      <p:cBhvr additive="base">
                                        <p:cTn id="15" dur="500" fill="hold"/>
                                        <p:tgtEl>
                                          <p:spTgt spid="24"/>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ppt_x"/>
                                          </p:val>
                                        </p:tav>
                                        <p:tav tm="100000">
                                          <p:val>
                                            <p:strVal val="#ppt_x"/>
                                          </p:val>
                                        </p:tav>
                                      </p:tavLst>
                                    </p:anim>
                                    <p:anim calcmode="lin" valueType="num">
                                      <p:cBhvr additive="base">
                                        <p:cTn id="31" dur="500" fill="hold"/>
                                        <p:tgtEl>
                                          <p:spTgt spid="28"/>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ppt_x"/>
                                          </p:val>
                                        </p:tav>
                                        <p:tav tm="100000">
                                          <p:val>
                                            <p:strVal val="#ppt_x"/>
                                          </p:val>
                                        </p:tav>
                                      </p:tavLst>
                                    </p:anim>
                                    <p:anim calcmode="lin" valueType="num">
                                      <p:cBhvr additive="base">
                                        <p:cTn id="35" dur="500" fill="hold"/>
                                        <p:tgtEl>
                                          <p:spTgt spid="2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ppt_x"/>
                                          </p:val>
                                        </p:tav>
                                        <p:tav tm="100000">
                                          <p:val>
                                            <p:strVal val="#ppt_x"/>
                                          </p:val>
                                        </p:tav>
                                      </p:tavLst>
                                    </p:anim>
                                    <p:anim calcmode="lin" valueType="num">
                                      <p:cBhvr additive="base">
                                        <p:cTn id="39" dur="500" fill="hold"/>
                                        <p:tgtEl>
                                          <p:spTgt spid="18"/>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ppt_x"/>
                                          </p:val>
                                        </p:tav>
                                        <p:tav tm="100000">
                                          <p:val>
                                            <p:strVal val="#ppt_x"/>
                                          </p:val>
                                        </p:tav>
                                      </p:tavLst>
                                    </p:anim>
                                    <p:anim calcmode="lin" valueType="num">
                                      <p:cBhvr additive="base">
                                        <p:cTn id="51" dur="500" fill="hold"/>
                                        <p:tgtEl>
                                          <p:spTgt spid="17"/>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ppt_x"/>
                                          </p:val>
                                        </p:tav>
                                        <p:tav tm="100000">
                                          <p:val>
                                            <p:strVal val="#ppt_x"/>
                                          </p:val>
                                        </p:tav>
                                      </p:tavLst>
                                    </p:anim>
                                    <p:anim calcmode="lin" valueType="num">
                                      <p:cBhvr additive="base">
                                        <p:cTn id="55" dur="500" fill="hold"/>
                                        <p:tgtEl>
                                          <p:spTgt spid="19"/>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additive="base">
                                        <p:cTn id="58" dur="500" fill="hold"/>
                                        <p:tgtEl>
                                          <p:spTgt spid="22"/>
                                        </p:tgtEl>
                                        <p:attrNameLst>
                                          <p:attrName>ppt_x</p:attrName>
                                        </p:attrNameLst>
                                      </p:cBhvr>
                                      <p:tavLst>
                                        <p:tav tm="0">
                                          <p:val>
                                            <p:strVal val="#ppt_x"/>
                                          </p:val>
                                        </p:tav>
                                        <p:tav tm="100000">
                                          <p:val>
                                            <p:strVal val="#ppt_x"/>
                                          </p:val>
                                        </p:tav>
                                      </p:tavLst>
                                    </p:anim>
                                    <p:anim calcmode="lin" valueType="num">
                                      <p:cBhvr additive="base">
                                        <p:cTn id="59" dur="500" fill="hold"/>
                                        <p:tgtEl>
                                          <p:spTgt spid="22"/>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additive="base">
                                        <p:cTn id="62" dur="500" fill="hold"/>
                                        <p:tgtEl>
                                          <p:spTgt spid="23"/>
                                        </p:tgtEl>
                                        <p:attrNameLst>
                                          <p:attrName>ppt_x</p:attrName>
                                        </p:attrNameLst>
                                      </p:cBhvr>
                                      <p:tavLst>
                                        <p:tav tm="0">
                                          <p:val>
                                            <p:strVal val="#ppt_x"/>
                                          </p:val>
                                        </p:tav>
                                        <p:tav tm="100000">
                                          <p:val>
                                            <p:strVal val="#ppt_x"/>
                                          </p:val>
                                        </p:tav>
                                      </p:tavLst>
                                    </p:anim>
                                    <p:anim calcmode="lin" valueType="num">
                                      <p:cBhvr additive="base">
                                        <p:cTn id="6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83"/>
                                        </p:tgtEl>
                                        <p:attrNameLst>
                                          <p:attrName>style.visibility</p:attrName>
                                        </p:attrNameLst>
                                      </p:cBhvr>
                                      <p:to>
                                        <p:strVal val="visible"/>
                                      </p:to>
                                    </p:set>
                                    <p:anim calcmode="lin" valueType="num">
                                      <p:cBhvr>
                                        <p:cTn id="68" dur="500" fill="hold"/>
                                        <p:tgtEl>
                                          <p:spTgt spid="83"/>
                                        </p:tgtEl>
                                        <p:attrNameLst>
                                          <p:attrName>ppt_w</p:attrName>
                                        </p:attrNameLst>
                                      </p:cBhvr>
                                      <p:tavLst>
                                        <p:tav tm="0">
                                          <p:val>
                                            <p:fltVal val="0"/>
                                          </p:val>
                                        </p:tav>
                                        <p:tav tm="100000">
                                          <p:val>
                                            <p:strVal val="#ppt_w"/>
                                          </p:val>
                                        </p:tav>
                                      </p:tavLst>
                                    </p:anim>
                                    <p:anim calcmode="lin" valueType="num">
                                      <p:cBhvr>
                                        <p:cTn id="69" dur="500" fill="hold"/>
                                        <p:tgtEl>
                                          <p:spTgt spid="83"/>
                                        </p:tgtEl>
                                        <p:attrNameLst>
                                          <p:attrName>ppt_h</p:attrName>
                                        </p:attrNameLst>
                                      </p:cBhvr>
                                      <p:tavLst>
                                        <p:tav tm="0">
                                          <p:val>
                                            <p:fltVal val="0"/>
                                          </p:val>
                                        </p:tav>
                                        <p:tav tm="100000">
                                          <p:val>
                                            <p:strVal val="#ppt_h"/>
                                          </p:val>
                                        </p:tav>
                                      </p:tavLst>
                                    </p:anim>
                                    <p:animEffect transition="in" filter="fade">
                                      <p:cBhvr>
                                        <p:cTn id="70" dur="500"/>
                                        <p:tgtEl>
                                          <p:spTgt spid="83"/>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nodeType="clickEffect">
                                  <p:stCondLst>
                                    <p:cond delay="0"/>
                                  </p:stCondLst>
                                  <p:childTnLst>
                                    <p:set>
                                      <p:cBhvr>
                                        <p:cTn id="74" dur="1" fill="hold">
                                          <p:stCondLst>
                                            <p:cond delay="0"/>
                                          </p:stCondLst>
                                        </p:cTn>
                                        <p:tgtEl>
                                          <p:spTgt spid="3">
                                            <p:txEl>
                                              <p:pRg st="2" end="2"/>
                                            </p:txEl>
                                          </p:spTgt>
                                        </p:tgtEl>
                                        <p:attrNameLst>
                                          <p:attrName>style.visibility</p:attrName>
                                        </p:attrNameLst>
                                      </p:cBhvr>
                                      <p:to>
                                        <p:strVal val="visible"/>
                                      </p:to>
                                    </p:set>
                                    <p:anim calcmode="lin" valueType="num">
                                      <p:cBhvr>
                                        <p:cTn id="7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76"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77" dur="500"/>
                                        <p:tgtEl>
                                          <p:spTgt spid="3">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nodeType="clickEffect">
                                  <p:stCondLst>
                                    <p:cond delay="0"/>
                                  </p:stCondLst>
                                  <p:childTnLst>
                                    <p:set>
                                      <p:cBhvr>
                                        <p:cTn id="81" dur="1" fill="hold">
                                          <p:stCondLst>
                                            <p:cond delay="0"/>
                                          </p:stCondLst>
                                        </p:cTn>
                                        <p:tgtEl>
                                          <p:spTgt spid="3">
                                            <p:txEl>
                                              <p:pRg st="3" end="3"/>
                                            </p:txEl>
                                          </p:spTgt>
                                        </p:tgtEl>
                                        <p:attrNameLst>
                                          <p:attrName>style.visibility</p:attrName>
                                        </p:attrNameLst>
                                      </p:cBhvr>
                                      <p:to>
                                        <p:strVal val="visible"/>
                                      </p:to>
                                    </p:set>
                                    <p:anim calcmode="lin" valueType="num">
                                      <p:cBhvr>
                                        <p:cTn id="8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8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84" dur="500"/>
                                        <p:tgtEl>
                                          <p:spTgt spid="3">
                                            <p:txEl>
                                              <p:pRg st="3" end="3"/>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1" nodeType="clickEffect">
                                  <p:stCondLst>
                                    <p:cond delay="0"/>
                                  </p:stCondLst>
                                  <p:childTnLst>
                                    <p:animMotion origin="layout" path="M 1.94444E-6 3.33333E-6 L -0.00087 -0.16806 " pathEditMode="relative" rAng="0" ptsTypes="AA">
                                      <p:cBhvr>
                                        <p:cTn id="88" dur="2000" fill="hold"/>
                                        <p:tgtEl>
                                          <p:spTgt spid="17"/>
                                        </p:tgtEl>
                                        <p:attrNameLst>
                                          <p:attrName>ppt_x</p:attrName>
                                          <p:attrName>ppt_y</p:attrName>
                                        </p:attrNameLst>
                                      </p:cBhvr>
                                      <p:rCtr x="-52" y="-8403"/>
                                    </p:animMotion>
                                  </p:childTnLst>
                                </p:cTn>
                              </p:par>
                            </p:childTnLst>
                          </p:cTn>
                        </p:par>
                      </p:childTnLst>
                    </p:cTn>
                  </p:par>
                  <p:par>
                    <p:cTn id="89" fill="hold">
                      <p:stCondLst>
                        <p:cond delay="indefinite"/>
                      </p:stCondLst>
                      <p:childTnLst>
                        <p:par>
                          <p:cTn id="90" fill="hold">
                            <p:stCondLst>
                              <p:cond delay="0"/>
                            </p:stCondLst>
                            <p:childTnLst>
                              <p:par>
                                <p:cTn id="91" presetID="53" presetClass="entr" presetSubtype="16" fill="hold" nodeType="clickEffect">
                                  <p:stCondLst>
                                    <p:cond delay="0"/>
                                  </p:stCondLst>
                                  <p:childTnLst>
                                    <p:set>
                                      <p:cBhvr>
                                        <p:cTn id="92" dur="1" fill="hold">
                                          <p:stCondLst>
                                            <p:cond delay="0"/>
                                          </p:stCondLst>
                                        </p:cTn>
                                        <p:tgtEl>
                                          <p:spTgt spid="3">
                                            <p:txEl>
                                              <p:pRg st="4" end="4"/>
                                            </p:txEl>
                                          </p:spTgt>
                                        </p:tgtEl>
                                        <p:attrNameLst>
                                          <p:attrName>style.visibility</p:attrName>
                                        </p:attrNameLst>
                                      </p:cBhvr>
                                      <p:to>
                                        <p:strVal val="visible"/>
                                      </p:to>
                                    </p:set>
                                    <p:anim calcmode="lin" valueType="num">
                                      <p:cBhvr>
                                        <p:cTn id="9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9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95" dur="500"/>
                                        <p:tgtEl>
                                          <p:spTgt spid="3">
                                            <p:txEl>
                                              <p:pRg st="4" end="4"/>
                                            </p:txEl>
                                          </p:spTgt>
                                        </p:tgtEl>
                                      </p:cBhvr>
                                    </p:animEffect>
                                  </p:childTnLst>
                                </p:cTn>
                              </p:par>
                              <p:par>
                                <p:cTn id="96" presetID="53" presetClass="entr" presetSubtype="16" fill="hold" nodeType="withEffect">
                                  <p:stCondLst>
                                    <p:cond delay="0"/>
                                  </p:stCondLst>
                                  <p:childTnLst>
                                    <p:set>
                                      <p:cBhvr>
                                        <p:cTn id="97" dur="1" fill="hold">
                                          <p:stCondLst>
                                            <p:cond delay="0"/>
                                          </p:stCondLst>
                                        </p:cTn>
                                        <p:tgtEl>
                                          <p:spTgt spid="3">
                                            <p:txEl>
                                              <p:pRg st="8" end="8"/>
                                            </p:txEl>
                                          </p:spTgt>
                                        </p:tgtEl>
                                        <p:attrNameLst>
                                          <p:attrName>style.visibility</p:attrName>
                                        </p:attrNameLst>
                                      </p:cBhvr>
                                      <p:to>
                                        <p:strVal val="visible"/>
                                      </p:to>
                                    </p:set>
                                    <p:anim calcmode="lin" valueType="num">
                                      <p:cBhvr>
                                        <p:cTn id="98"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99"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100" dur="500"/>
                                        <p:tgtEl>
                                          <p:spTgt spid="3">
                                            <p:txEl>
                                              <p:pRg st="8" end="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1" nodeType="clickEffect">
                                  <p:stCondLst>
                                    <p:cond delay="0"/>
                                  </p:stCondLst>
                                  <p:childTnLst>
                                    <p:animMotion origin="layout" path="M 8.33333E-7 3.33333E-6 L -0.00035 -0.11528 " pathEditMode="relative" rAng="0" ptsTypes="AA">
                                      <p:cBhvr>
                                        <p:cTn id="104" dur="2000" fill="hold"/>
                                        <p:tgtEl>
                                          <p:spTgt spid="20"/>
                                        </p:tgtEl>
                                        <p:attrNameLst>
                                          <p:attrName>ppt_x</p:attrName>
                                          <p:attrName>ppt_y</p:attrName>
                                        </p:attrNameLst>
                                      </p:cBhvr>
                                      <p:rCtr x="-17" y="-5764"/>
                                    </p:animMotion>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nodeType="clickEffect">
                                  <p:stCondLst>
                                    <p:cond delay="0"/>
                                  </p:stCondLst>
                                  <p:childTnLst>
                                    <p:set>
                                      <p:cBhvr>
                                        <p:cTn id="108" dur="1" fill="hold">
                                          <p:stCondLst>
                                            <p:cond delay="0"/>
                                          </p:stCondLst>
                                        </p:cTn>
                                        <p:tgtEl>
                                          <p:spTgt spid="3">
                                            <p:txEl>
                                              <p:pRg st="5" end="5"/>
                                            </p:txEl>
                                          </p:spTgt>
                                        </p:tgtEl>
                                        <p:attrNameLst>
                                          <p:attrName>style.visibility</p:attrName>
                                        </p:attrNameLst>
                                      </p:cBhvr>
                                      <p:to>
                                        <p:strVal val="visible"/>
                                      </p:to>
                                    </p:set>
                                    <p:anim calcmode="lin" valueType="num">
                                      <p:cBhvr>
                                        <p:cTn id="10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1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111" dur="500"/>
                                        <p:tgtEl>
                                          <p:spTgt spid="3">
                                            <p:txEl>
                                              <p:pRg st="5" end="5"/>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16" fill="hold" nodeType="clickEffect">
                                  <p:stCondLst>
                                    <p:cond delay="0"/>
                                  </p:stCondLst>
                                  <p:childTnLst>
                                    <p:set>
                                      <p:cBhvr>
                                        <p:cTn id="115" dur="1" fill="hold">
                                          <p:stCondLst>
                                            <p:cond delay="0"/>
                                          </p:stCondLst>
                                        </p:cTn>
                                        <p:tgtEl>
                                          <p:spTgt spid="3">
                                            <p:txEl>
                                              <p:pRg st="6" end="6"/>
                                            </p:txEl>
                                          </p:spTgt>
                                        </p:tgtEl>
                                        <p:attrNameLst>
                                          <p:attrName>style.visibility</p:attrName>
                                        </p:attrNameLst>
                                      </p:cBhvr>
                                      <p:to>
                                        <p:strVal val="visible"/>
                                      </p:to>
                                    </p:set>
                                    <p:anim calcmode="lin" valueType="num">
                                      <p:cBhvr>
                                        <p:cTn id="116"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117"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118" dur="500"/>
                                        <p:tgtEl>
                                          <p:spTgt spid="3">
                                            <p:txEl>
                                              <p:pRg st="6" end="6"/>
                                            </p:txEl>
                                          </p:spTgt>
                                        </p:tgtEl>
                                      </p:cBhvr>
                                    </p:animEffect>
                                  </p:childTnLst>
                                </p:cTn>
                              </p:par>
                              <p:par>
                                <p:cTn id="119" presetID="53" presetClass="entr" presetSubtype="16" fill="hold" nodeType="withEffect">
                                  <p:stCondLst>
                                    <p:cond delay="0"/>
                                  </p:stCondLst>
                                  <p:childTnLst>
                                    <p:set>
                                      <p:cBhvr>
                                        <p:cTn id="120" dur="1" fill="hold">
                                          <p:stCondLst>
                                            <p:cond delay="0"/>
                                          </p:stCondLst>
                                        </p:cTn>
                                        <p:tgtEl>
                                          <p:spTgt spid="3">
                                            <p:txEl>
                                              <p:pRg st="7" end="7"/>
                                            </p:txEl>
                                          </p:spTgt>
                                        </p:tgtEl>
                                        <p:attrNameLst>
                                          <p:attrName>style.visibility</p:attrName>
                                        </p:attrNameLst>
                                      </p:cBhvr>
                                      <p:to>
                                        <p:strVal val="visible"/>
                                      </p:to>
                                    </p:set>
                                    <p:anim calcmode="lin" valueType="num">
                                      <p:cBhvr>
                                        <p:cTn id="121"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122"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123" dur="500"/>
                                        <p:tgtEl>
                                          <p:spTgt spid="3">
                                            <p:txEl>
                                              <p:pRg st="7" end="7"/>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53" presetClass="entr" presetSubtype="16" fill="hold" nodeType="clickEffect">
                                  <p:stCondLst>
                                    <p:cond delay="0"/>
                                  </p:stCondLst>
                                  <p:childTnLst>
                                    <p:set>
                                      <p:cBhvr>
                                        <p:cTn id="127" dur="1" fill="hold">
                                          <p:stCondLst>
                                            <p:cond delay="0"/>
                                          </p:stCondLst>
                                        </p:cTn>
                                        <p:tgtEl>
                                          <p:spTgt spid="3">
                                            <p:txEl>
                                              <p:pRg st="9" end="9"/>
                                            </p:txEl>
                                          </p:spTgt>
                                        </p:tgtEl>
                                        <p:attrNameLst>
                                          <p:attrName>style.visibility</p:attrName>
                                        </p:attrNameLst>
                                      </p:cBhvr>
                                      <p:to>
                                        <p:strVal val="visible"/>
                                      </p:to>
                                    </p:set>
                                    <p:anim calcmode="lin" valueType="num">
                                      <p:cBhvr>
                                        <p:cTn id="128"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129"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130" dur="500"/>
                                        <p:tgtEl>
                                          <p:spTgt spid="3">
                                            <p:txEl>
                                              <p:pRg st="9" end="9"/>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grpId="1" nodeType="clickEffect">
                                  <p:stCondLst>
                                    <p:cond delay="0"/>
                                  </p:stCondLst>
                                  <p:childTnLst>
                                    <p:animMotion origin="layout" path="M 8.33333E-7 3.33333E-6 L -0.00035 -0.11528 " pathEditMode="relative" rAng="0" ptsTypes="AA">
                                      <p:cBhvr>
                                        <p:cTn id="134" dur="2000" fill="hold"/>
                                        <p:tgtEl>
                                          <p:spTgt spid="23"/>
                                        </p:tgtEl>
                                        <p:attrNameLst>
                                          <p:attrName>ppt_x</p:attrName>
                                          <p:attrName>ppt_y</p:attrName>
                                        </p:attrNameLst>
                                      </p:cBhvr>
                                      <p:rCtr x="-17" y="-5764"/>
                                    </p:animMotion>
                                  </p:childTnLst>
                                </p:cTn>
                              </p:par>
                            </p:childTnLst>
                          </p:cTn>
                        </p:par>
                      </p:childTnLst>
                    </p:cTn>
                  </p:par>
                  <p:par>
                    <p:cTn id="135" fill="hold">
                      <p:stCondLst>
                        <p:cond delay="indefinite"/>
                      </p:stCondLst>
                      <p:childTnLst>
                        <p:par>
                          <p:cTn id="136" fill="hold">
                            <p:stCondLst>
                              <p:cond delay="0"/>
                            </p:stCondLst>
                            <p:childTnLst>
                              <p:par>
                                <p:cTn id="137" presetID="53" presetClass="entr" presetSubtype="16" fill="hold" nodeType="clickEffect">
                                  <p:stCondLst>
                                    <p:cond delay="0"/>
                                  </p:stCondLst>
                                  <p:childTnLst>
                                    <p:set>
                                      <p:cBhvr>
                                        <p:cTn id="138" dur="1" fill="hold">
                                          <p:stCondLst>
                                            <p:cond delay="0"/>
                                          </p:stCondLst>
                                        </p:cTn>
                                        <p:tgtEl>
                                          <p:spTgt spid="3">
                                            <p:txEl>
                                              <p:pRg st="10" end="10"/>
                                            </p:txEl>
                                          </p:spTgt>
                                        </p:tgtEl>
                                        <p:attrNameLst>
                                          <p:attrName>style.visibility</p:attrName>
                                        </p:attrNameLst>
                                      </p:cBhvr>
                                      <p:to>
                                        <p:strVal val="visible"/>
                                      </p:to>
                                    </p:set>
                                    <p:anim calcmode="lin" valueType="num">
                                      <p:cBhvr>
                                        <p:cTn id="139"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140"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141" dur="500"/>
                                        <p:tgtEl>
                                          <p:spTgt spid="3">
                                            <p:txEl>
                                              <p:pRg st="10" end="10"/>
                                            </p:txEl>
                                          </p:spTgt>
                                        </p:tgtEl>
                                      </p:cBhvr>
                                    </p:animEffect>
                                  </p:childTnLst>
                                </p:cTn>
                              </p:par>
                              <p:par>
                                <p:cTn id="142" presetID="53" presetClass="entr" presetSubtype="16" fill="hold" nodeType="withEffect">
                                  <p:stCondLst>
                                    <p:cond delay="0"/>
                                  </p:stCondLst>
                                  <p:childTnLst>
                                    <p:set>
                                      <p:cBhvr>
                                        <p:cTn id="143" dur="1" fill="hold">
                                          <p:stCondLst>
                                            <p:cond delay="0"/>
                                          </p:stCondLst>
                                        </p:cTn>
                                        <p:tgtEl>
                                          <p:spTgt spid="3">
                                            <p:txEl>
                                              <p:pRg st="11" end="11"/>
                                            </p:txEl>
                                          </p:spTgt>
                                        </p:tgtEl>
                                        <p:attrNameLst>
                                          <p:attrName>style.visibility</p:attrName>
                                        </p:attrNameLst>
                                      </p:cBhvr>
                                      <p:to>
                                        <p:strVal val="visible"/>
                                      </p:to>
                                    </p:set>
                                    <p:anim calcmode="lin" valueType="num">
                                      <p:cBhvr>
                                        <p:cTn id="144"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145"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1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9" grpId="0" animBg="1"/>
      <p:bldP spid="20" grpId="0" animBg="1"/>
      <p:bldP spid="20" grpId="1" animBg="1"/>
      <p:bldP spid="21" grpId="0" animBg="1"/>
      <p:bldP spid="22" grpId="0" animBg="1"/>
      <p:bldP spid="23" grpId="0" animBg="1"/>
      <p:bldP spid="23" grpId="1" animBg="1"/>
      <p:bldP spid="8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It forms a Binary Search Tree (BST)</a:t>
            </a:r>
          </a:p>
        </p:txBody>
      </p:sp>
      <p:sp>
        <p:nvSpPr>
          <p:cNvPr id="3" name="Content Placeholder 1"/>
          <p:cNvSpPr txBox="1">
            <a:spLocks/>
          </p:cNvSpPr>
          <p:nvPr/>
        </p:nvSpPr>
        <p:spPr>
          <a:xfrm>
            <a:off x="1097280" y="1380226"/>
            <a:ext cx="7097596"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SG" sz="1400"/>
          </a:p>
          <a:p>
            <a:pPr marL="0" indent="0">
              <a:lnSpc>
                <a:spcPct val="100000"/>
              </a:lnSpc>
              <a:buNone/>
            </a:pPr>
            <a:r>
              <a:rPr lang="en-SG" sz="1400" b="1"/>
              <a:t>Divide them into groups</a:t>
            </a:r>
          </a:p>
          <a:p>
            <a:pPr>
              <a:lnSpc>
                <a:spcPct val="100000"/>
              </a:lnSpc>
            </a:pPr>
            <a:r>
              <a:rPr lang="en-SG" sz="1300"/>
              <a:t>Pick the one in the middle, “Jane”, if X!=“Jane”:</a:t>
            </a:r>
          </a:p>
          <a:p>
            <a:pPr marL="504000" lvl="1">
              <a:lnSpc>
                <a:spcPct val="100000"/>
              </a:lnSpc>
            </a:pPr>
            <a:r>
              <a:rPr lang="en-SG" sz="1300"/>
              <a:t>For names before “Jane”, lookup its left subgroup, ignore its right subgroup</a:t>
            </a:r>
          </a:p>
          <a:p>
            <a:pPr marL="756000" lvl="2">
              <a:lnSpc>
                <a:spcPct val="100000"/>
              </a:lnSpc>
            </a:pPr>
            <a:r>
              <a:rPr lang="en-SG" sz="1300"/>
              <a:t>Pick the one in the middle of the subgroup, “Brain”, if X!=“Brain”:</a:t>
            </a:r>
          </a:p>
          <a:p>
            <a:pPr marL="1008000" lvl="3">
              <a:lnSpc>
                <a:spcPct val="100000"/>
              </a:lnSpc>
            </a:pPr>
            <a:r>
              <a:rPr lang="en-SG" sz="1300"/>
              <a:t>names before “Brian”, lookup its left subgroup</a:t>
            </a:r>
          </a:p>
          <a:p>
            <a:pPr marL="1008000" lvl="3">
              <a:lnSpc>
                <a:spcPct val="100000"/>
              </a:lnSpc>
            </a:pPr>
            <a:r>
              <a:rPr lang="en-SG" sz="1300"/>
              <a:t>names after “Brian”, lookup its right subgroup</a:t>
            </a:r>
          </a:p>
          <a:p>
            <a:pPr marL="504000" lvl="1">
              <a:lnSpc>
                <a:spcPct val="100000"/>
              </a:lnSpc>
            </a:pPr>
            <a:r>
              <a:rPr lang="en-SG" sz="1300"/>
              <a:t>For names after “Jane”, lookup its right subgroup, ignore its left subgroup</a:t>
            </a:r>
          </a:p>
          <a:p>
            <a:pPr marL="756000" lvl="2">
              <a:lnSpc>
                <a:spcPct val="100000"/>
              </a:lnSpc>
            </a:pPr>
            <a:r>
              <a:rPr lang="en-SG" sz="1300"/>
              <a:t>Pick the one in the middle of the subgroup, “Peter”, if X!=“Peter”:</a:t>
            </a:r>
          </a:p>
          <a:p>
            <a:pPr marL="1008000" lvl="3">
              <a:lnSpc>
                <a:spcPct val="100000"/>
              </a:lnSpc>
            </a:pPr>
            <a:r>
              <a:rPr lang="en-SG" sz="1300"/>
              <a:t>&lt;“Peter”, lookup its left subgroup</a:t>
            </a:r>
          </a:p>
          <a:p>
            <a:pPr marL="1008000" lvl="3">
              <a:lnSpc>
                <a:spcPct val="100000"/>
              </a:lnSpc>
            </a:pPr>
            <a:r>
              <a:rPr lang="en-SG" sz="1300"/>
              <a:t>&gt;“Peter”, lookup its right subgroup</a:t>
            </a:r>
          </a:p>
        </p:txBody>
      </p:sp>
      <p:grpSp>
        <p:nvGrpSpPr>
          <p:cNvPr id="32" name="Group 31"/>
          <p:cNvGrpSpPr/>
          <p:nvPr/>
        </p:nvGrpSpPr>
        <p:grpSpPr>
          <a:xfrm>
            <a:off x="4142240" y="4319262"/>
            <a:ext cx="4052636" cy="1511712"/>
            <a:chOff x="4143094" y="2862996"/>
            <a:chExt cx="4052636" cy="1511712"/>
          </a:xfrm>
        </p:grpSpPr>
        <p:sp>
          <p:nvSpPr>
            <p:cNvPr id="33" name="Rectangle 13"/>
            <p:cNvSpPr>
              <a:spLocks noChangeArrowheads="1"/>
            </p:cNvSpPr>
            <p:nvPr/>
          </p:nvSpPr>
          <p:spPr bwMode="auto">
            <a:xfrm>
              <a:off x="5927538" y="2862996"/>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Jane</a:t>
              </a:r>
            </a:p>
          </p:txBody>
        </p:sp>
        <p:sp>
          <p:nvSpPr>
            <p:cNvPr id="34" name="Rectangle 14"/>
            <p:cNvSpPr>
              <a:spLocks noChangeArrowheads="1"/>
            </p:cNvSpPr>
            <p:nvPr/>
          </p:nvSpPr>
          <p:spPr bwMode="auto">
            <a:xfrm>
              <a:off x="4143094"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35" name="Rectangle 15"/>
            <p:cNvSpPr>
              <a:spLocks noChangeArrowheads="1"/>
            </p:cNvSpPr>
            <p:nvPr/>
          </p:nvSpPr>
          <p:spPr bwMode="auto">
            <a:xfrm>
              <a:off x="6522353"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36" name="Rectangle 16"/>
            <p:cNvSpPr>
              <a:spLocks noChangeArrowheads="1"/>
            </p:cNvSpPr>
            <p:nvPr/>
          </p:nvSpPr>
          <p:spPr bwMode="auto">
            <a:xfrm>
              <a:off x="4737909" y="334674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Brian</a:t>
              </a:r>
            </a:p>
          </p:txBody>
        </p:sp>
        <p:sp>
          <p:nvSpPr>
            <p:cNvPr id="37" name="Rectangle 17"/>
            <p:cNvSpPr>
              <a:spLocks noChangeArrowheads="1"/>
            </p:cNvSpPr>
            <p:nvPr/>
          </p:nvSpPr>
          <p:spPr bwMode="auto">
            <a:xfrm>
              <a:off x="5332724"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latin typeface="Verdana (Body)"/>
                </a:rPr>
                <a:t>Irit</a:t>
              </a:r>
              <a:endParaRPr kumimoji="0" lang="en-US" altLang="zh-CN" sz="1400" b="0" i="0" u="none" strike="noStrike" kern="0" cap="none" spc="0" normalizeH="0" baseline="0" noProof="0" dirty="0">
                <a:ln>
                  <a:noFill/>
                </a:ln>
                <a:solidFill>
                  <a:prstClr val="black"/>
                </a:solidFill>
                <a:effectLst/>
                <a:uLnTx/>
                <a:uFillTx/>
                <a:latin typeface="Verdana (Body)"/>
              </a:endParaRPr>
            </a:p>
          </p:txBody>
        </p:sp>
        <p:sp>
          <p:nvSpPr>
            <p:cNvPr id="38" name="Rectangle 18"/>
            <p:cNvSpPr>
              <a:spLocks noChangeArrowheads="1"/>
            </p:cNvSpPr>
            <p:nvPr/>
          </p:nvSpPr>
          <p:spPr bwMode="auto">
            <a:xfrm>
              <a:off x="7711982" y="4011897"/>
              <a:ext cx="483748" cy="362811"/>
            </a:xfrm>
            <a:prstGeom prst="rect">
              <a:avLst/>
            </a:prstGeom>
            <a:solidFill>
              <a:srgbClr val="F79646">
                <a:lumMod val="20000"/>
                <a:lumOff val="80000"/>
              </a:srgbClr>
            </a:solidFill>
            <a:ln w="28575">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39" name="Rectangle 19"/>
            <p:cNvSpPr>
              <a:spLocks noChangeArrowheads="1"/>
            </p:cNvSpPr>
            <p:nvPr/>
          </p:nvSpPr>
          <p:spPr bwMode="auto">
            <a:xfrm>
              <a:off x="7117168" y="334674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Peter</a:t>
              </a:r>
            </a:p>
          </p:txBody>
        </p:sp>
        <p:cxnSp>
          <p:nvCxnSpPr>
            <p:cNvPr id="40" name="直接箭头连接符 10"/>
            <p:cNvCxnSpPr>
              <a:stCxn id="36" idx="2"/>
              <a:endCxn id="37" idx="0"/>
            </p:cNvCxnSpPr>
            <p:nvPr/>
          </p:nvCxnSpPr>
          <p:spPr>
            <a:xfrm>
              <a:off x="4979783"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11"/>
            <p:cNvCxnSpPr>
              <a:stCxn id="33" idx="1"/>
              <a:endCxn id="36" idx="0"/>
            </p:cNvCxnSpPr>
            <p:nvPr/>
          </p:nvCxnSpPr>
          <p:spPr>
            <a:xfrm flipH="1">
              <a:off x="4979783" y="3044401"/>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12"/>
            <p:cNvCxnSpPr>
              <a:stCxn id="33" idx="3"/>
              <a:endCxn id="39" idx="0"/>
            </p:cNvCxnSpPr>
            <p:nvPr/>
          </p:nvCxnSpPr>
          <p:spPr>
            <a:xfrm>
              <a:off x="6411286" y="3044401"/>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3" name="直接箭头连接符 13"/>
            <p:cNvCxnSpPr>
              <a:stCxn id="39" idx="2"/>
              <a:endCxn id="35" idx="0"/>
            </p:cNvCxnSpPr>
            <p:nvPr/>
          </p:nvCxnSpPr>
          <p:spPr>
            <a:xfrm flipH="1">
              <a:off x="6764227"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4" name="直接箭头连接符 14"/>
            <p:cNvCxnSpPr>
              <a:stCxn id="39" idx="2"/>
              <a:endCxn id="38" idx="0"/>
            </p:cNvCxnSpPr>
            <p:nvPr/>
          </p:nvCxnSpPr>
          <p:spPr>
            <a:xfrm>
              <a:off x="7359042" y="3709555"/>
              <a:ext cx="594814"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5" name="直接箭头连接符 15"/>
            <p:cNvCxnSpPr>
              <a:stCxn id="36" idx="2"/>
              <a:endCxn id="34" idx="0"/>
            </p:cNvCxnSpPr>
            <p:nvPr/>
          </p:nvCxnSpPr>
          <p:spPr>
            <a:xfrm flipH="1">
              <a:off x="4384968"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861464034"/>
      </p:ext>
    </p:extLst>
  </p:cSld>
  <p:clrMapOvr>
    <a:masterClrMapping/>
  </p:clrMapOvr>
  <p:transition>
    <p:wipe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97280" y="2004089"/>
            <a:ext cx="3797808" cy="35928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title"/>
          </p:nvPr>
        </p:nvSpPr>
        <p:spPr/>
        <p:txBody>
          <a:bodyPr/>
          <a:lstStyle/>
          <a:p>
            <a:r>
              <a:rPr lang="en-SG"/>
              <a:t>OUTLINE</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Item Search</a:t>
            </a:r>
          </a:p>
          <a:p>
            <a:pPr>
              <a:lnSpc>
                <a:spcPct val="150000"/>
              </a:lnSpc>
            </a:pPr>
            <a:r>
              <a:rPr lang="en-SG" sz="1800" b="1"/>
              <a:t>Binary Search Trees (BST)</a:t>
            </a:r>
          </a:p>
          <a:p>
            <a:pPr>
              <a:lnSpc>
                <a:spcPct val="150000"/>
              </a:lnSpc>
            </a:pPr>
            <a:r>
              <a:rPr lang="en-SG" sz="1800"/>
              <a:t>BST Operations:</a:t>
            </a:r>
          </a:p>
          <a:p>
            <a:pPr lvl="1">
              <a:lnSpc>
                <a:spcPct val="150000"/>
              </a:lnSpc>
              <a:buFont typeface="Verdana" panose="020B0604030504040204" pitchFamily="34" charset="0"/>
              <a:buChar char="-"/>
            </a:pPr>
            <a:r>
              <a:rPr lang="en-SG" sz="1600"/>
              <a:t>Traversal</a:t>
            </a:r>
          </a:p>
          <a:p>
            <a:pPr lvl="1">
              <a:lnSpc>
                <a:spcPct val="150000"/>
              </a:lnSpc>
              <a:buFont typeface="Verdana" panose="020B0604030504040204" pitchFamily="34" charset="0"/>
              <a:buChar char="-"/>
            </a:pPr>
            <a:r>
              <a:rPr lang="en-SG" sz="1600"/>
              <a:t>Inserting a node</a:t>
            </a:r>
          </a:p>
          <a:p>
            <a:pPr lvl="1">
              <a:lnSpc>
                <a:spcPct val="150000"/>
              </a:lnSpc>
              <a:buFont typeface="Verdana" panose="020B0604030504040204" pitchFamily="34" charset="0"/>
              <a:buChar char="-"/>
            </a:pPr>
            <a:r>
              <a:rPr lang="en-SG" sz="1600"/>
              <a:t>Removing a node</a:t>
            </a:r>
          </a:p>
        </p:txBody>
      </p:sp>
      <p:grpSp>
        <p:nvGrpSpPr>
          <p:cNvPr id="6" name="Group 5"/>
          <p:cNvGrpSpPr/>
          <p:nvPr/>
        </p:nvGrpSpPr>
        <p:grpSpPr>
          <a:xfrm>
            <a:off x="4915976" y="1967697"/>
            <a:ext cx="2880375" cy="2507015"/>
            <a:chOff x="4905146" y="2397660"/>
            <a:chExt cx="3476854" cy="3026178"/>
          </a:xfrm>
        </p:grpSpPr>
        <p:sp>
          <p:nvSpPr>
            <p:cNvPr id="7"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9"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1"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3"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5"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7"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9"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21"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3"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5"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7"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9"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31"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2"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3" name="直接箭头连接符 31"/>
            <p:cNvCxnSpPr>
              <a:stCxn id="7" idx="5"/>
              <a:endCxn id="15"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2"/>
            <p:cNvCxnSpPr>
              <a:stCxn id="7" idx="3"/>
              <a:endCxn id="9"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3"/>
            <p:cNvCxnSpPr>
              <a:stCxn id="9" idx="4"/>
              <a:endCxn id="11"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4"/>
            <p:cNvCxnSpPr>
              <a:stCxn id="15" idx="3"/>
              <a:endCxn id="17"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5"/>
            <p:cNvCxnSpPr>
              <a:stCxn id="9" idx="4"/>
              <a:endCxn id="13"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6"/>
            <p:cNvCxnSpPr>
              <a:stCxn id="15" idx="5"/>
              <a:endCxn id="19"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7"/>
            <p:cNvCxnSpPr>
              <a:stCxn id="11" idx="4"/>
              <a:endCxn id="27"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38"/>
            <p:cNvCxnSpPr>
              <a:stCxn id="11" idx="4"/>
              <a:endCxn id="29"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39"/>
            <p:cNvCxnSpPr>
              <a:stCxn id="17" idx="4"/>
              <a:endCxn id="25"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0"/>
            <p:cNvCxnSpPr>
              <a:stCxn id="13" idx="4"/>
              <a:endCxn id="21"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3" name="直接箭头连接符 41"/>
            <p:cNvCxnSpPr>
              <a:stCxn id="17" idx="4"/>
              <a:endCxn id="23"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4" name="直接箭头连接符 42"/>
            <p:cNvCxnSpPr>
              <a:stCxn id="27" idx="4"/>
              <a:endCxn id="31"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2097939235"/>
      </p:ext>
    </p:extLst>
  </p:cSld>
  <p:clrMapOvr>
    <a:masterClrMapping/>
  </p:clrMapOvr>
  <p:transition>
    <p:wipe dir="u"/>
  </p:transition>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TU Verdana">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i) 16S1_CE1007_LD_2.4_Switch statement_V1.0" id="{E370A65C-B71B-9A41-B0DE-A6DBB63ABAB2}" vid="{607BBFC8-5957-2646-80A9-AA80B6B298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 Hui Template</Template>
  <TotalTime>18661</TotalTime>
  <Words>5854</Words>
  <Application>Microsoft Office PowerPoint</Application>
  <PresentationFormat>On-screen Show (4:3)</PresentationFormat>
  <Paragraphs>1276</Paragraphs>
  <Slides>50</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.AppleSystemUIFont</vt:lpstr>
      <vt:lpstr>Calibri (Body)</vt:lpstr>
      <vt:lpstr>Verdana (Body)</vt:lpstr>
      <vt:lpstr>Arial</vt:lpstr>
      <vt:lpstr>Calibri</vt:lpstr>
      <vt:lpstr>Courier New</vt:lpstr>
      <vt:lpstr>Times New Roman</vt:lpstr>
      <vt:lpstr>Verdana</vt:lpstr>
      <vt:lpstr>1_Office Theme</vt:lpstr>
      <vt:lpstr>PowerPoint Presentation</vt:lpstr>
      <vt:lpstr>Recall: WHY TREES?</vt:lpstr>
      <vt:lpstr>OUTLINE</vt:lpstr>
      <vt:lpstr>Item Search-linked list</vt:lpstr>
      <vt:lpstr>Item Search-linked list</vt:lpstr>
      <vt:lpstr>Is there a way to organize the data so that item search can be more efficient?</vt:lpstr>
      <vt:lpstr>PowerPoint Presentation</vt:lpstr>
      <vt:lpstr>It forms a Binary Search Tree (BST)</vt:lpstr>
      <vt:lpstr>OUTLINE</vt:lpstr>
      <vt:lpstr>Binary Search Tree(BST)</vt:lpstr>
      <vt:lpstr>Binary Search Tree</vt:lpstr>
      <vt:lpstr>BST is for efficient item search</vt:lpstr>
      <vt:lpstr>BST is efficient for item search</vt:lpstr>
      <vt:lpstr>BST is efficient for item search</vt:lpstr>
      <vt:lpstr>How do we get Minimal H= log2n</vt:lpstr>
      <vt:lpstr>Another BST</vt:lpstr>
      <vt:lpstr>Notice: not all BST are efficient for search</vt:lpstr>
      <vt:lpstr>RECALL: Number game [1, 15]</vt:lpstr>
      <vt:lpstr>RECALL: Number game [1, 15]</vt:lpstr>
      <vt:lpstr>Exercise:  Which Binary Trees is efficient for search ?</vt:lpstr>
      <vt:lpstr>Think: What is the visiting sequence using In-order Traversal for a BST?</vt:lpstr>
      <vt:lpstr>Mapping: tree(In-order)  list</vt:lpstr>
      <vt:lpstr>Features</vt:lpstr>
      <vt:lpstr>Features</vt:lpstr>
      <vt:lpstr>OUTLINE</vt:lpstr>
      <vt:lpstr>Binary Search Tree(BST)</vt:lpstr>
      <vt:lpstr>BST Traversal (BSTT)</vt:lpstr>
      <vt:lpstr>BST Traversal (BSTT)</vt:lpstr>
      <vt:lpstr>BST Traversal (BSTT)</vt:lpstr>
      <vt:lpstr>BST Traversal (BSTT)</vt:lpstr>
      <vt:lpstr>BST Traversal (BSTT)</vt:lpstr>
      <vt:lpstr>OUTLINE</vt:lpstr>
      <vt:lpstr>Inserting a node into a BST</vt:lpstr>
      <vt:lpstr>Inserting a node into a BST</vt:lpstr>
      <vt:lpstr>Inserting a node into a BST</vt:lpstr>
      <vt:lpstr>Inserting a node into a BST</vt:lpstr>
      <vt:lpstr>Inserting a node into a BST</vt:lpstr>
      <vt:lpstr>Inserting a node into a BST</vt:lpstr>
      <vt:lpstr>OUTLINE</vt:lpstr>
      <vt:lpstr>Removing a node from a BST</vt:lpstr>
      <vt:lpstr>Removing a node from a BST</vt:lpstr>
      <vt:lpstr>Removing a node from a BST</vt:lpstr>
      <vt:lpstr>Removing a node from a BST</vt:lpstr>
      <vt:lpstr>Removing a node from a BST</vt:lpstr>
      <vt:lpstr>What is the successor of X?</vt:lpstr>
      <vt:lpstr>Removing a node from a BST</vt:lpstr>
      <vt:lpstr>Questions</vt:lpstr>
      <vt:lpstr>Removing a node from a BST</vt:lpstr>
      <vt:lpstr>What is the successor of X?</vt:lpstr>
      <vt:lpstr>Today you should be able 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Owen Noel Newton Fernando</cp:lastModifiedBy>
  <cp:revision>459</cp:revision>
  <dcterms:created xsi:type="dcterms:W3CDTF">2017-06-13T06:38:25Z</dcterms:created>
  <dcterms:modified xsi:type="dcterms:W3CDTF">2021-02-15T04:55:40Z</dcterms:modified>
</cp:coreProperties>
</file>