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768" r:id="rId3"/>
    <p:sldId id="670" r:id="rId4"/>
    <p:sldId id="678" r:id="rId5"/>
    <p:sldId id="767" r:id="rId6"/>
    <p:sldId id="717" r:id="rId7"/>
    <p:sldId id="666" r:id="rId8"/>
    <p:sldId id="718" r:id="rId9"/>
    <p:sldId id="720" r:id="rId10"/>
    <p:sldId id="721" r:id="rId11"/>
    <p:sldId id="722" r:id="rId12"/>
    <p:sldId id="723" r:id="rId13"/>
    <p:sldId id="724" r:id="rId14"/>
    <p:sldId id="726" r:id="rId15"/>
    <p:sldId id="728" r:id="rId16"/>
    <p:sldId id="729" r:id="rId17"/>
    <p:sldId id="730" r:id="rId18"/>
    <p:sldId id="731" r:id="rId19"/>
    <p:sldId id="732" r:id="rId20"/>
    <p:sldId id="733" r:id="rId21"/>
    <p:sldId id="734" r:id="rId22"/>
    <p:sldId id="735" r:id="rId23"/>
    <p:sldId id="736" r:id="rId24"/>
    <p:sldId id="737" r:id="rId25"/>
    <p:sldId id="738" r:id="rId26"/>
    <p:sldId id="740" r:id="rId27"/>
    <p:sldId id="741" r:id="rId28"/>
    <p:sldId id="742" r:id="rId29"/>
    <p:sldId id="744" r:id="rId30"/>
    <p:sldId id="743" r:id="rId31"/>
    <p:sldId id="745" r:id="rId32"/>
    <p:sldId id="746" r:id="rId33"/>
    <p:sldId id="747" r:id="rId34"/>
    <p:sldId id="749" r:id="rId35"/>
    <p:sldId id="748" r:id="rId36"/>
    <p:sldId id="751" r:id="rId37"/>
    <p:sldId id="753" r:id="rId38"/>
    <p:sldId id="752" r:id="rId39"/>
    <p:sldId id="754" r:id="rId40"/>
    <p:sldId id="755" r:id="rId41"/>
    <p:sldId id="756" r:id="rId42"/>
    <p:sldId id="758" r:id="rId43"/>
    <p:sldId id="761" r:id="rId44"/>
    <p:sldId id="762" r:id="rId45"/>
    <p:sldId id="763" r:id="rId46"/>
    <p:sldId id="760" r:id="rId4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4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4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Part-2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ORDER BY: Sorting the Results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4800" y="4419600"/>
            <a:ext cx="3200400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eaLnBrk="0" hangingPunct="0">
              <a:buFontTx/>
              <a:buChar char="-"/>
            </a:pPr>
            <a:r>
              <a:rPr lang="en-US" dirty="0" smtClean="0">
                <a:latin typeface="+mj-lt"/>
              </a:rPr>
              <a:t>Ordering </a:t>
            </a:r>
            <a:r>
              <a:rPr lang="en-US" dirty="0">
                <a:latin typeface="+mj-lt"/>
              </a:rPr>
              <a:t>is ascending, unless you specify the DESC keyword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 eaLnBrk="0" hangingPunct="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 eaLnBrk="0" hangingPunct="0">
              <a:buFontTx/>
              <a:buChar char="-"/>
            </a:pPr>
            <a:r>
              <a:rPr lang="en-SG" dirty="0">
                <a:latin typeface="+mj-lt"/>
              </a:rPr>
              <a:t>Ties 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04801" y="2039812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about NULL?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4800" y="2025301"/>
            <a:ext cx="8206768" cy="9464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56172" y="2577852"/>
            <a:ext cx="818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 is normally treated as less than all non-null values.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8504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6705600" y="341560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1222047"/>
              </p:ext>
            </p:extLst>
          </p:nvPr>
        </p:nvGraphicFramePr>
        <p:xfrm>
          <a:off x="6534150" y="5135562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4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4268828"/>
              </p:ext>
            </p:extLst>
          </p:nvPr>
        </p:nvGraphicFramePr>
        <p:xfrm>
          <a:off x="7829550" y="4876800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457200" y="4848761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</a:t>
            </a:r>
            <a:r>
              <a:rPr lang="en-SG" sz="20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</a:t>
            </a:r>
            <a:r>
              <a:rPr lang="en-SG" sz="2000" b="1" dirty="0" smtClean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 R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18" name="Explosion 1 17"/>
          <p:cNvSpPr/>
          <p:nvPr/>
        </p:nvSpPr>
        <p:spPr>
          <a:xfrm>
            <a:off x="4876801" y="4643735"/>
            <a:ext cx="2819400" cy="18539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are OKAY (Semantically)</a:t>
            </a:r>
            <a:endParaRPr lang="en-US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4268828"/>
              </p:ext>
            </p:extLst>
          </p:nvPr>
        </p:nvGraphicFramePr>
        <p:xfrm>
          <a:off x="7829550" y="4876800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31775" y="5257800"/>
            <a:ext cx="5788025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Reserves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Sailors.sid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Reserves.sid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bid=102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5029200" y="4643735"/>
            <a:ext cx="2819400" cy="18539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Also OKAY (Semantically)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67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Multi-Relation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0750794"/>
              </p:ext>
            </p:extLst>
          </p:nvPr>
        </p:nvGraphicFramePr>
        <p:xfrm>
          <a:off x="4572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381000" y="929784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30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9922092"/>
              </p:ext>
            </p:extLst>
          </p:nvPr>
        </p:nvGraphicFramePr>
        <p:xfrm>
          <a:off x="5078413" y="1782762"/>
          <a:ext cx="32575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85"/>
          <p:cNvSpPr>
            <a:spLocks noChangeArrowheads="1"/>
          </p:cNvSpPr>
          <p:nvPr/>
        </p:nvSpPr>
        <p:spPr bwMode="auto">
          <a:xfrm>
            <a:off x="4953000" y="1295400"/>
            <a:ext cx="1433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Reserves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400800" y="533400"/>
            <a:ext cx="2639283" cy="11506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Boat reserved by sailors</a:t>
            </a:r>
            <a:endParaRPr lang="en-US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457200" y="3429000"/>
            <a:ext cx="54864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Sailors S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Reserves R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S.sid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R.sid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SG" sz="2000" dirty="0" err="1">
                <a:latin typeface="Menlo" charset="0"/>
                <a:ea typeface="Menlo" charset="0"/>
                <a:cs typeface="Menlo" charset="0"/>
              </a:rPr>
              <a:t>R.bid</a:t>
            </a:r>
            <a:r>
              <a:rPr lang="en-SG" sz="2000" dirty="0">
                <a:latin typeface="Menlo" charset="0"/>
                <a:ea typeface="Menlo" charset="0"/>
                <a:cs typeface="Menlo" charset="0"/>
              </a:rPr>
              <a:t>=102</a:t>
            </a: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4268828"/>
              </p:ext>
            </p:extLst>
          </p:nvPr>
        </p:nvGraphicFramePr>
        <p:xfrm>
          <a:off x="7829550" y="4876800"/>
          <a:ext cx="1085850" cy="118903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457200" y="5029200"/>
            <a:ext cx="4621213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Sailors.sname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Reserves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Sailors.sid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Reserves.sid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err="1" smtClean="0">
                <a:latin typeface="Menlo" charset="0"/>
                <a:ea typeface="Menlo" charset="0"/>
                <a:cs typeface="Menlo" charset="0"/>
              </a:rPr>
              <a:t>Reserves.bid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=102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4724400" y="4775498"/>
            <a:ext cx="2819400" cy="18539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Also OKAY (Semantically)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85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sz="3600" b="1" dirty="0"/>
              <a:t>Multi-Relation </a:t>
            </a:r>
            <a:r>
              <a:rPr lang="en-SG" sz="3600" b="1" dirty="0" smtClean="0"/>
              <a:t>Queries (On Same Table)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0861246"/>
              </p:ext>
            </p:extLst>
          </p:nvPr>
        </p:nvGraphicFramePr>
        <p:xfrm>
          <a:off x="2286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152400" y="929784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28600" y="3200400"/>
            <a:ext cx="54864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Find pairs of sailor names both of whose ages are below 30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61722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510426"/>
              </p:ext>
            </p:extLst>
          </p:nvPr>
        </p:nvGraphicFramePr>
        <p:xfrm>
          <a:off x="5943600" y="4876800"/>
          <a:ext cx="2971800" cy="792692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S1.sname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S2.sname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sz="3600" b="1" dirty="0"/>
              <a:t>Multi-Relation </a:t>
            </a:r>
            <a:r>
              <a:rPr lang="en-SG" sz="3600" b="1" dirty="0" smtClean="0"/>
              <a:t>Queries (On Same Table)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0861246"/>
              </p:ext>
            </p:extLst>
          </p:nvPr>
        </p:nvGraphicFramePr>
        <p:xfrm>
          <a:off x="2286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152400" y="929784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28600" y="3200400"/>
            <a:ext cx="54864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Find pairs of sailor names both of whose ages are below 30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510426"/>
              </p:ext>
            </p:extLst>
          </p:nvPr>
        </p:nvGraphicFramePr>
        <p:xfrm>
          <a:off x="5943600" y="4876800"/>
          <a:ext cx="2971800" cy="792692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S1.sname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S2.sname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28600" y="4191000"/>
            <a:ext cx="5486400" cy="178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S1.sname,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 S1, Sailor S2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S1.age&lt;30 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S2.age&lt;30 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 &lt;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6977648"/>
              </p:ext>
            </p:extLst>
          </p:nvPr>
        </p:nvGraphicFramePr>
        <p:xfrm>
          <a:off x="4724400" y="1371600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4648200" y="914400"/>
            <a:ext cx="20810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S2</a:t>
            </a: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92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sz="3600" b="1" dirty="0"/>
              <a:t>Multi-Relation </a:t>
            </a:r>
            <a:r>
              <a:rPr lang="en-SG" sz="3600" b="1" dirty="0" smtClean="0"/>
              <a:t>Queries (On Same Table)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16/44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0861246"/>
              </p:ext>
            </p:extLst>
          </p:nvPr>
        </p:nvGraphicFramePr>
        <p:xfrm>
          <a:off x="228600" y="1386984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152400" y="929784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228600" y="3200400"/>
            <a:ext cx="54864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Find pairs of sailor names both of whose ages are below 30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001000" y="3276600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35" name="Group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510426"/>
              </p:ext>
            </p:extLst>
          </p:nvPr>
        </p:nvGraphicFramePr>
        <p:xfrm>
          <a:off x="5943600" y="4876800"/>
          <a:ext cx="2971800" cy="792692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S1.sname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S2.sname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28600" y="4191000"/>
            <a:ext cx="5486400" cy="1785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S1.sname,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Sailors S1, Sailor S2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SG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S1.age&lt;30 </a:t>
            </a: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S2.age&lt;30 </a:t>
            </a:r>
          </a:p>
          <a:p>
            <a:pPr eaLnBrk="0" hangingPunct="0">
              <a:spcBef>
                <a:spcPct val="50000"/>
              </a:spcBef>
            </a:pPr>
            <a:r>
              <a:rPr lang="en-SG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SG" sz="2000" dirty="0" smtClean="0">
                <a:latin typeface="Menlo" charset="0"/>
                <a:ea typeface="Menlo" charset="0"/>
                <a:cs typeface="Menlo" charset="0"/>
              </a:rPr>
              <a:t>S1.sname &lt; S2.sname</a:t>
            </a:r>
            <a:endParaRPr lang="en-SG" sz="20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6977648"/>
              </p:ext>
            </p:extLst>
          </p:nvPr>
        </p:nvGraphicFramePr>
        <p:xfrm>
          <a:off x="4724400" y="1371600"/>
          <a:ext cx="4343400" cy="1584816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4648200" y="914400"/>
            <a:ext cx="20810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Sailors AS S2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286000" y="6096000"/>
            <a:ext cx="3010930" cy="609600"/>
          </a:xfrm>
          <a:prstGeom prst="wedgeEllipseCallout">
            <a:avLst>
              <a:gd name="adj1" fmla="val -51229"/>
              <a:gd name="adj2" fmla="val -82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comparison to avoid duplicates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31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8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/>
              <a:t>Today’s Lecture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/>
          <p:cNvSpPr txBox="1">
            <a:spLocks noChangeArrowheads="1"/>
          </p:cNvSpPr>
          <p:nvPr/>
        </p:nvSpPr>
        <p:spPr>
          <a:xfrm>
            <a:off x="381000" y="28956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990600"/>
            <a:ext cx="838200" cy="838200"/>
          </a:xfrm>
          <a:prstGeom prst="rect">
            <a:avLst/>
          </a:prstGeom>
          <a:noFill/>
        </p:spPr>
      </p:pic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828800"/>
            <a:ext cx="838200" cy="838200"/>
          </a:xfrm>
          <a:prstGeom prst="rect">
            <a:avLst/>
          </a:prstGeom>
          <a:noFill/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05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4656155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</a:t>
            </a:r>
            <a:endParaRPr lang="en-US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8  (Oct 04-Oct 08)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11-Oct 15)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18-Oct 22)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25-Oct 29)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62600" y="4559318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(Nov 09-Nov 13)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3000380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Subqueries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1219200" y="2819400"/>
            <a:ext cx="6705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Arial" charset="0"/>
              </a:rPr>
              <a:t>FROM Clause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143000" y="1219200"/>
            <a:ext cx="6705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b="1">
                <a:latin typeface="Arial" charset="0"/>
              </a:rPr>
              <a:t>SELECT Clause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733800" y="2895600"/>
            <a:ext cx="4114800" cy="914400"/>
          </a:xfrm>
          <a:prstGeom prst="roundRect">
            <a:avLst>
              <a:gd name="adj" fmla="val 16667"/>
            </a:avLst>
          </a:prstGeom>
          <a:solidFill>
            <a:srgbClr val="CC99FF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SQL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219200" y="4572000"/>
            <a:ext cx="6705600" cy="1066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Arial" charset="0"/>
              </a:rPr>
              <a:t>WHERE Clause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733800" y="4648200"/>
            <a:ext cx="4114800" cy="914400"/>
          </a:xfrm>
          <a:prstGeom prst="roundRect">
            <a:avLst>
              <a:gd name="adj" fmla="val 16667"/>
            </a:avLst>
          </a:prstGeom>
          <a:solidFill>
            <a:srgbClr val="CC99FF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SQL</a:t>
            </a: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5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Subqueries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 noChangeArrowheads="1"/>
          </p:cNvSpPr>
          <p:nvPr/>
        </p:nvSpPr>
        <p:spPr>
          <a:xfrm>
            <a:off x="381000" y="1143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</a:t>
            </a:r>
            <a:r>
              <a:rPr lang="en-SG" altLang="zh-CN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SG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do nested queries because SQL is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compositional: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-  Everything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(inputs / outputs) is represented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multisets-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output of one query can thus be used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the </a:t>
            </a: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to another (nesting)!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SG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SG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extremely powerful!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83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Types of Subqueries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85691" y="10051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Scalar Subquery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85690" y="990600"/>
            <a:ext cx="8206768" cy="217295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7061" y="1543151"/>
            <a:ext cx="83295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value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is then used in a comparison.</a:t>
            </a:r>
          </a:p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000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f query expects a single value from a subquery, and it returns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  multiple values or no values,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run-time error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occurs.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07463" y="354567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07462" y="353116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833" y="408371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85691" y="514587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Table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385690" y="513136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7061" y="568391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one or more columns and multiple rows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68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31990" y="10051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31989" y="990600"/>
            <a:ext cx="8206768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483361" y="1543151"/>
            <a:ext cx="8184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price),</a:t>
            </a:r>
            <a:r>
              <a:rPr lang="en-US" sz="2400" dirty="0" smtClean="0"/>
              <a:t> find the bars that serve </a:t>
            </a:r>
            <a:r>
              <a:rPr lang="en-US" sz="2400" dirty="0" smtClean="0">
                <a:solidFill>
                  <a:srgbClr val="FF0000"/>
                </a:solidFill>
              </a:rPr>
              <a:t>Heineken</a:t>
            </a:r>
            <a:r>
              <a:rPr lang="en-US" sz="2400" dirty="0" smtClean="0">
                <a:solidFill>
                  <a:srgbClr val="A50021"/>
                </a:solidFill>
              </a:rPr>
              <a:t> </a:t>
            </a:r>
            <a:r>
              <a:rPr lang="en-US" sz="2400" dirty="0" smtClean="0"/>
              <a:t>for the same price </a:t>
            </a:r>
            <a:r>
              <a:rPr lang="en-SG" sz="2400" dirty="0" smtClean="0">
                <a:solidFill>
                  <a:srgbClr val="FF0000"/>
                </a:solidFill>
              </a:rPr>
              <a:t>WOOBAR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charges for </a:t>
            </a:r>
            <a:r>
              <a:rPr lang="en-US" sz="2400" dirty="0" smtClean="0">
                <a:solidFill>
                  <a:srgbClr val="FF0000"/>
                </a:solidFill>
              </a:rPr>
              <a:t>Bud</a:t>
            </a:r>
            <a:r>
              <a:rPr lang="en-US" sz="2400" dirty="0" smtClean="0">
                <a:solidFill>
                  <a:srgbClr val="A50021"/>
                </a:solidFill>
              </a:rPr>
              <a:t>.</a:t>
            </a:r>
            <a:endParaRPr lang="en-US" sz="2400" dirty="0">
              <a:solidFill>
                <a:srgbClr val="A50021"/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79995" y="4855593"/>
            <a:ext cx="8168023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rgbClr val="003366"/>
                </a:solidFill>
              </a:rPr>
              <a:t>Subqueries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79995" y="4855595"/>
            <a:ext cx="8153565" cy="150840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416854" y="5379118"/>
            <a:ext cx="82424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Find the price </a:t>
            </a:r>
            <a:r>
              <a:rPr lang="en-SG" sz="2400" dirty="0">
                <a:solidFill>
                  <a:srgbClr val="FF0000"/>
                </a:solidFill>
              </a:rPr>
              <a:t>WOOBAR </a:t>
            </a:r>
            <a:r>
              <a:rPr lang="en-US" sz="2400" dirty="0" smtClean="0"/>
              <a:t>charges for </a:t>
            </a:r>
            <a:r>
              <a:rPr lang="en-US" sz="2400" dirty="0" smtClean="0">
                <a:solidFill>
                  <a:srgbClr val="FF0000"/>
                </a:solidFill>
              </a:rPr>
              <a:t>Bud</a:t>
            </a:r>
            <a:r>
              <a:rPr lang="en-US" sz="2400" dirty="0" smtClean="0"/>
              <a:t>.</a:t>
            </a:r>
          </a:p>
          <a:p>
            <a:pPr marL="234950" indent="-347663">
              <a:buFont typeface="Arial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itchFamily="34" charset="0"/>
              <a:buChar char="•"/>
            </a:pPr>
            <a:r>
              <a:rPr lang="en-US" sz="2400" dirty="0" smtClean="0"/>
              <a:t>Find the bars that serve </a:t>
            </a:r>
            <a:r>
              <a:rPr lang="en-US" sz="2400" dirty="0" smtClean="0">
                <a:solidFill>
                  <a:srgbClr val="FF0000"/>
                </a:solidFill>
              </a:rPr>
              <a:t>Heineken</a:t>
            </a:r>
            <a:r>
              <a:rPr lang="en-US" sz="2400" dirty="0" smtClean="0"/>
              <a:t> at that price.</a:t>
            </a:r>
          </a:p>
        </p:txBody>
      </p:sp>
      <p:sp>
        <p:nvSpPr>
          <p:cNvPr id="35" name="AutoShape 44"/>
          <p:cNvSpPr>
            <a:spLocks noChangeArrowheads="1"/>
          </p:cNvSpPr>
          <p:nvPr/>
        </p:nvSpPr>
        <p:spPr bwMode="auto">
          <a:xfrm>
            <a:off x="505750" y="2743200"/>
            <a:ext cx="772385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	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 = `Heineken’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AND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 = </a:t>
            </a:r>
            <a:r>
              <a:rPr lang="en-US" sz="2400" i="1" dirty="0" smtClean="0">
                <a:solidFill>
                  <a:srgbClr val="002060"/>
                </a:solidFill>
                <a:latin typeface="Arial" charset="0"/>
              </a:rPr>
              <a:t>[price of Bud @ WOOBAR]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08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472163815"/>
              </p:ext>
            </p:extLst>
          </p:nvPr>
        </p:nvGraphicFramePr>
        <p:xfrm>
          <a:off x="609600" y="1371600"/>
          <a:ext cx="5105400" cy="28041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6.60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Emerald Hill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Group 33"/>
          <p:cNvGraphicFramePr>
            <a:graphicFrameLocks/>
          </p:cNvGraphicFramePr>
          <p:nvPr/>
        </p:nvGraphicFramePr>
        <p:xfrm>
          <a:off x="6381750" y="2824163"/>
          <a:ext cx="1638300" cy="97536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AutoShape 42"/>
          <p:cNvSpPr>
            <a:spLocks noChangeArrowheads="1"/>
          </p:cNvSpPr>
          <p:nvPr/>
        </p:nvSpPr>
        <p:spPr bwMode="auto">
          <a:xfrm>
            <a:off x="5943600" y="1905000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9900">
              <a:alpha val="61000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609600" y="4419600"/>
            <a:ext cx="50292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bar =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`WOOBAR’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		AND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 = `Bud’;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476250" y="838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990099"/>
                </a:solidFill>
                <a:latin typeface="Arial" charset="0"/>
              </a:rPr>
              <a:t>Sells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13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472163815"/>
              </p:ext>
            </p:extLst>
          </p:nvPr>
        </p:nvGraphicFramePr>
        <p:xfrm>
          <a:off x="609600" y="1371600"/>
          <a:ext cx="5105400" cy="28041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6.60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7.90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WOOBAR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Emerald Hill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AutoShape 43"/>
          <p:cNvSpPr>
            <a:spLocks noChangeArrowheads="1"/>
          </p:cNvSpPr>
          <p:nvPr/>
        </p:nvSpPr>
        <p:spPr bwMode="auto">
          <a:xfrm>
            <a:off x="609600" y="4419600"/>
            <a:ext cx="5029200" cy="16764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SELECT 	price</a:t>
            </a:r>
          </a:p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FROM		Sells</a:t>
            </a:r>
          </a:p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WHERE 	bar =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`WOOBAR’ 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		AND beer = `Bud’;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476250" y="838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990099"/>
                </a:solidFill>
                <a:latin typeface="Arial" charset="0"/>
              </a:rPr>
              <a:t>Sells</a:t>
            </a:r>
          </a:p>
        </p:txBody>
      </p:sp>
      <p:sp>
        <p:nvSpPr>
          <p:cNvPr id="14" name="AutoShape 42"/>
          <p:cNvSpPr>
            <a:spLocks noChangeArrowheads="1"/>
          </p:cNvSpPr>
          <p:nvPr/>
        </p:nvSpPr>
        <p:spPr bwMode="auto">
          <a:xfrm>
            <a:off x="5978434" y="1999342"/>
            <a:ext cx="1214438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rgbClr val="FF9900">
              <a:alpha val="61000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AutoShape 44"/>
          <p:cNvSpPr>
            <a:spLocks noChangeArrowheads="1"/>
          </p:cNvSpPr>
          <p:nvPr/>
        </p:nvSpPr>
        <p:spPr bwMode="auto">
          <a:xfrm>
            <a:off x="3600274" y="4648200"/>
            <a:ext cx="5029200" cy="1676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SELECT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bar</a:t>
            </a:r>
          </a:p>
          <a:p>
            <a:pPr eaLnBrk="1" hangingPunct="1"/>
            <a:r>
              <a:rPr lang="en-US" sz="2400">
                <a:latin typeface="Arial" charset="0"/>
              </a:rPr>
              <a:t>FROM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	Sells</a:t>
            </a:r>
          </a:p>
          <a:p>
            <a:pPr eaLnBrk="1" hangingPunct="1"/>
            <a:r>
              <a:rPr lang="en-US" sz="2400">
                <a:latin typeface="Arial" charset="0"/>
              </a:rPr>
              <a:t>WHERE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 = `Heineken’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>
                <a:latin typeface="Arial" charset="0"/>
              </a:rPr>
              <a:t>		AND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 = 7.90;</a:t>
            </a:r>
          </a:p>
        </p:txBody>
      </p:sp>
      <p:graphicFrame>
        <p:nvGraphicFramePr>
          <p:cNvPr id="18" name="Group 4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31809811"/>
              </p:ext>
            </p:extLst>
          </p:nvPr>
        </p:nvGraphicFramePr>
        <p:xfrm>
          <a:off x="6858000" y="3011715"/>
          <a:ext cx="1981200" cy="1066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Southbridge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146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Scalar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04800" y="1447800"/>
            <a:ext cx="8534400" cy="44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SELECT 	bar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FROM 	Sells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WHERE 	beer = ‘Heineken’ AND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price = ( SELECT price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    	    FROM   Sells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    	    WHERE bar = ‘WOOBAR’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				    AND beer = ‘Bud’);</a:t>
            </a:r>
          </a:p>
          <a:p>
            <a:endParaRPr lang="en-US" sz="3000" dirty="0">
              <a:latin typeface="+mj-lt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33600" y="2895600"/>
            <a:ext cx="6400800" cy="2438400"/>
          </a:xfrm>
          <a:prstGeom prst="ellipse">
            <a:avLst/>
          </a:prstGeom>
          <a:solidFill>
            <a:srgbClr val="FF0000">
              <a:alpha val="27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SG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93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Without using Scalar Subquery?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04800" y="1447800"/>
            <a:ext cx="8534400" cy="441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SELECT 	S1.bar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FROM 	Sells S1, Sells S2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WHERE 	S1.beer = ‘Heineken’ 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AND              S2.bar = ‘WOOBAR’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AND              S2.beer = ‘Bud’</a:t>
            </a:r>
          </a:p>
          <a:p>
            <a:pPr>
              <a:buFontTx/>
              <a:buNone/>
            </a:pPr>
            <a:r>
              <a:rPr lang="en-US" sz="2800" dirty="0" smtClean="0">
                <a:latin typeface="+mj-lt"/>
              </a:rPr>
              <a:t>AND              S1.price = S2.price;</a:t>
            </a:r>
            <a:endParaRPr lang="en-US" sz="3000" dirty="0">
              <a:latin typeface="+mj-lt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219200" y="5029200"/>
            <a:ext cx="6019800" cy="1066800"/>
          </a:xfrm>
          <a:prstGeom prst="wedgeEllipseCallout">
            <a:avLst>
              <a:gd name="adj1" fmla="val -36859"/>
              <a:gd name="adj2" fmla="val -24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 two copies of the table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718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7463" y="91440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7462" y="925849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33" y="1452440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85692" y="3578328"/>
            <a:ext cx="8366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85690" y="3563817"/>
            <a:ext cx="8366424" cy="1389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37061" y="4116368"/>
            <a:ext cx="8565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&lt;tuple&gt; IN &lt;relation&gt; </a:t>
            </a:r>
            <a:r>
              <a:rPr lang="en-US" sz="2400" dirty="0" smtClean="0"/>
              <a:t>is true if and only if the tuple is a member of</a:t>
            </a:r>
          </a:p>
          <a:p>
            <a:pPr marL="234950" indent="-347663">
              <a:lnSpc>
                <a:spcPct val="90000"/>
              </a:lnSpc>
            </a:pPr>
            <a:r>
              <a:rPr lang="en-US" sz="2400" dirty="0" smtClean="0"/>
              <a:t>the relation.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2404738"/>
            <a:ext cx="4191000" cy="871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Operators in Row Subquery</a:t>
            </a:r>
            <a:endParaRPr lang="en-SG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65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7463" y="91440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7462" y="925849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33" y="1452440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404738"/>
            <a:ext cx="4191000" cy="871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Operators in Row Subquery</a:t>
            </a:r>
            <a:endParaRPr lang="en-SG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47945" y="3672112"/>
            <a:ext cx="8355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47944" y="3657600"/>
            <a:ext cx="8344654" cy="13835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99314" y="4210152"/>
            <a:ext cx="8293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&lt;&gt; ALL(&lt;relation&gt;) </a:t>
            </a:r>
            <a:r>
              <a:rPr lang="en-US" sz="2400" dirty="0" smtClean="0"/>
              <a:t>is true if and only if for every tuple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 in the</a:t>
            </a:r>
          </a:p>
          <a:p>
            <a:pPr marL="234950" indent="-347663"/>
            <a:r>
              <a:rPr lang="en-US" sz="2400" dirty="0" smtClean="0"/>
              <a:t>relation,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not equal </a:t>
            </a:r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4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Best Practice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2" name="AutoShape 2" descr="Image result for ask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1595" y="1066800"/>
            <a:ext cx="846019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Run your query in the Lab (they usually provide </a:t>
            </a:r>
            <a:r>
              <a:rPr lang="en-US" sz="2400" u="sng" dirty="0" err="1" smtClean="0"/>
              <a:t>MySQL</a:t>
            </a:r>
            <a:r>
              <a:rPr lang="en-US" sz="2400" dirty="0" smtClean="0"/>
              <a:t>?)</a:t>
            </a:r>
          </a:p>
          <a:p>
            <a:endParaRPr lang="en-US" sz="2400" dirty="0" smtClean="0"/>
          </a:p>
          <a:p>
            <a:r>
              <a:rPr lang="en-US" sz="2400" dirty="0" smtClean="0"/>
              <a:t>- (</a:t>
            </a:r>
            <a:r>
              <a:rPr lang="en-US" sz="2400" dirty="0" smtClean="0">
                <a:solidFill>
                  <a:srgbClr val="FF0000"/>
                </a:solidFill>
              </a:rPr>
              <a:t>It may not compile, but might still be correct!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 Always check in </a:t>
            </a:r>
            <a:r>
              <a:rPr lang="en-US" sz="2400" b="1" dirty="0" smtClean="0"/>
              <a:t>Google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 Consult with the </a:t>
            </a:r>
            <a:r>
              <a:rPr lang="en-US" sz="2400" b="1" u="sng" dirty="0" smtClean="0"/>
              <a:t>Book </a:t>
            </a:r>
            <a:r>
              <a:rPr lang="en-US" sz="2400" dirty="0" smtClean="0"/>
              <a:t>and course material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- </a:t>
            </a:r>
            <a:r>
              <a:rPr lang="en-US" sz="1600" dirty="0" smtClean="0"/>
              <a:t>Database </a:t>
            </a:r>
            <a:r>
              <a:rPr lang="en-US" sz="1600" dirty="0"/>
              <a:t>Systems</a:t>
            </a:r>
            <a:r>
              <a:rPr lang="en-US" sz="1600" dirty="0" smtClean="0"/>
              <a:t>: The </a:t>
            </a:r>
            <a:r>
              <a:rPr lang="en-US" sz="1600" dirty="0"/>
              <a:t>Complete </a:t>
            </a:r>
            <a:r>
              <a:rPr lang="en-US" sz="1600" dirty="0" smtClean="0"/>
              <a:t>Book; Hector Garcia-Molina Jeffrey </a:t>
            </a:r>
            <a:r>
              <a:rPr lang="en-US" sz="1600" dirty="0"/>
              <a:t>D. </a:t>
            </a:r>
            <a:r>
              <a:rPr lang="en-US" sz="1600" dirty="0" smtClean="0"/>
              <a:t>Ullman, Jennifer </a:t>
            </a:r>
            <a:r>
              <a:rPr lang="en-US" sz="1600" dirty="0" err="1"/>
              <a:t>Widom</a:t>
            </a:r>
            <a:endParaRPr lang="en-US" sz="1600" dirty="0" smtClean="0"/>
          </a:p>
          <a:p>
            <a:r>
              <a:rPr lang="en-US" sz="1600" dirty="0" smtClean="0"/>
              <a:t>    - (Book available online)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1028245" cy="11796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7463" y="91440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Row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7462" y="925849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33" y="1452440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single row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which may have multiple columns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0" y="2404738"/>
            <a:ext cx="4191000" cy="871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Operators in Row Subquery</a:t>
            </a:r>
            <a:endParaRPr lang="en-SG" sz="24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1434" y="3545744"/>
            <a:ext cx="864219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ANY/SOME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51433" y="3531232"/>
            <a:ext cx="8642195" cy="21222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02803" y="4083784"/>
            <a:ext cx="8590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= SOME( &lt;relation&gt;) </a:t>
            </a:r>
            <a:r>
              <a:rPr lang="en-US" sz="2000" dirty="0" smtClean="0"/>
              <a:t>is a </a:t>
            </a:r>
            <a:r>
              <a:rPr lang="en-US" sz="2000" dirty="0"/>
              <a:t>B</a:t>
            </a:r>
            <a:r>
              <a:rPr lang="en-US" sz="2000" dirty="0" smtClean="0"/>
              <a:t>oolean condition. Meaning that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equals </a:t>
            </a:r>
            <a:r>
              <a:rPr lang="en-US" sz="2000" dirty="0" smtClean="0"/>
              <a:t>at least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one tuple in the relation.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“Equal to at least one”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Early version of SQL allowed </a:t>
            </a:r>
            <a:r>
              <a:rPr lang="en-US" sz="2000" dirty="0" smtClean="0">
                <a:solidFill>
                  <a:srgbClr val="FF0000"/>
                </a:solidFill>
              </a:rPr>
              <a:t>ANY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83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“IN”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85692" y="977176"/>
            <a:ext cx="8366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5690" y="962665"/>
            <a:ext cx="8366424" cy="1389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37061" y="1515216"/>
            <a:ext cx="8565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&lt;tuple&gt; IN &lt;relation&gt; </a:t>
            </a:r>
            <a:r>
              <a:rPr lang="en-US" sz="2400" dirty="0" smtClean="0"/>
              <a:t>is true if and only if the tuple is a member of</a:t>
            </a:r>
          </a:p>
          <a:p>
            <a:pPr marL="234950" indent="-347663">
              <a:lnSpc>
                <a:spcPct val="90000"/>
              </a:lnSpc>
            </a:pPr>
            <a:r>
              <a:rPr lang="en-US" sz="2400" dirty="0" smtClean="0"/>
              <a:t> the relation.</a:t>
            </a:r>
            <a:endParaRPr lang="en-US" sz="24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2108" y="2511506"/>
            <a:ext cx="841000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42107" y="2496995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93480" y="3049546"/>
            <a:ext cx="835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find the name and manufacturer of each beer that Fred likes.</a:t>
            </a:r>
            <a:endParaRPr lang="en-US" sz="2400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573635" y="4267200"/>
            <a:ext cx="8153400" cy="200558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IN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</a:rPr>
              <a:t>[What Fred likes]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25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“IN”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85692" y="977176"/>
            <a:ext cx="836642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5690" y="962665"/>
            <a:ext cx="8366424" cy="138918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37061" y="1515216"/>
            <a:ext cx="8565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&lt;tuple&gt; IN &lt;relation&gt; </a:t>
            </a:r>
            <a:r>
              <a:rPr lang="en-US" sz="2400" dirty="0" smtClean="0"/>
              <a:t>is true if and only if the tuple is a member of</a:t>
            </a:r>
          </a:p>
          <a:p>
            <a:pPr marL="234950" indent="-347663">
              <a:lnSpc>
                <a:spcPct val="90000"/>
              </a:lnSpc>
            </a:pPr>
            <a:r>
              <a:rPr lang="en-US" sz="2400" dirty="0" smtClean="0"/>
              <a:t> the relation.</a:t>
            </a:r>
            <a:endParaRPr lang="en-US" sz="2400" dirty="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2108" y="2511506"/>
            <a:ext cx="841000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42107" y="2496995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93480" y="3049546"/>
            <a:ext cx="835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find the name and manufacturer of each beer that Fred likes.</a:t>
            </a:r>
            <a:endParaRPr lang="en-US" sz="2400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33400" y="4114800"/>
            <a:ext cx="8153400" cy="220357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IN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                 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                               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= `Fred’);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48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/>
              <a:t>Without using </a:t>
            </a:r>
            <a:r>
              <a:rPr lang="en-US" b="1" dirty="0" smtClean="0"/>
              <a:t>Row </a:t>
            </a:r>
            <a:r>
              <a:rPr lang="en-US" b="1" dirty="0"/>
              <a:t>Subquery?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2108" y="928911"/>
            <a:ext cx="841000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42107" y="914400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93480" y="1466951"/>
            <a:ext cx="835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err="1" smtClean="0">
                <a:solidFill>
                  <a:srgbClr val="990099"/>
                </a:solidFill>
              </a:rPr>
              <a:t>manf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990099"/>
                </a:solidFill>
              </a:rPr>
              <a:t>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find the name and manufacturer of each beer that Fred likes.</a:t>
            </a:r>
            <a:endParaRPr lang="en-US" sz="2400" dirty="0"/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533400" y="2819400"/>
            <a:ext cx="8153400" cy="220357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name,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manf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Beers, Likes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=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AND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</a:t>
            </a:r>
            <a:r>
              <a:rPr lang="en-US" sz="2400" dirty="0">
                <a:latin typeface="Arial" charset="0"/>
              </a:rPr>
              <a:t>=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`Fred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’;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6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“ALL”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47945" y="852712"/>
            <a:ext cx="8355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47944" y="838200"/>
            <a:ext cx="8344654" cy="13835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99314" y="1390752"/>
            <a:ext cx="8293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&lt;&gt; ALL(&lt;relation&gt;) </a:t>
            </a:r>
            <a:r>
              <a:rPr lang="en-US" sz="2400" dirty="0" smtClean="0"/>
              <a:t>is true if and only if for every tuple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 in the</a:t>
            </a:r>
          </a:p>
          <a:p>
            <a:pPr marL="234950" indent="-347663"/>
            <a:r>
              <a:rPr lang="en-US" sz="2400" dirty="0" smtClean="0"/>
              <a:t>relation,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not equal </a:t>
            </a:r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7793" y="2376711"/>
            <a:ext cx="841000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381000" y="2362200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419163" y="2914751"/>
            <a:ext cx="8358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price),</a:t>
            </a:r>
            <a:r>
              <a:rPr lang="en-US" sz="2400" dirty="0" smtClean="0"/>
              <a:t> find the beer(s) sold for the highest price.</a:t>
            </a:r>
            <a:endParaRPr lang="en-US" sz="2400" dirty="0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241085" y="4038600"/>
            <a:ext cx="7010400" cy="1600553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= [highest price]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3" name="Explosion 1 2"/>
          <p:cNvSpPr/>
          <p:nvPr/>
        </p:nvSpPr>
        <p:spPr>
          <a:xfrm>
            <a:off x="4038600" y="5410200"/>
            <a:ext cx="3352800" cy="1371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 smtClean="0"/>
              <a:t>How to find highest price?</a:t>
            </a:r>
            <a:endParaRPr lang="en-SG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0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“ALL”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47945" y="852712"/>
            <a:ext cx="8355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47944" y="838200"/>
            <a:ext cx="8344654" cy="13835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99314" y="1390752"/>
            <a:ext cx="8293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&lt;&gt; ALL(&lt;relation&gt;) </a:t>
            </a:r>
            <a:r>
              <a:rPr lang="en-US" sz="2400" dirty="0" smtClean="0"/>
              <a:t>is true if and only if for every tuple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 in the</a:t>
            </a:r>
          </a:p>
          <a:p>
            <a:pPr marL="234950" indent="-347663"/>
            <a:r>
              <a:rPr lang="en-US" sz="2400" dirty="0" smtClean="0"/>
              <a:t>relation,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not equal </a:t>
            </a:r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7793" y="2376711"/>
            <a:ext cx="841000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381000" y="2362200"/>
            <a:ext cx="8410005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419163" y="2914751"/>
            <a:ext cx="8358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price),</a:t>
            </a:r>
            <a:r>
              <a:rPr lang="en-US" sz="2400" dirty="0" smtClean="0"/>
              <a:t> find the beer(s) sold for the highest price.</a:t>
            </a:r>
            <a:endParaRPr lang="en-US" sz="2400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1140756" y="4114800"/>
            <a:ext cx="7010400" cy="1954009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>
                <a:latin typeface="Arial" charset="0"/>
              </a:rPr>
              <a:t>SELECT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beer</a:t>
            </a:r>
          </a:p>
          <a:p>
            <a:pPr eaLnBrk="1" hangingPunct="1"/>
            <a:r>
              <a:rPr lang="en-US" sz="2400">
                <a:latin typeface="Arial" charset="0"/>
              </a:rPr>
              <a:t>FROM	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>
                <a:latin typeface="Arial" charset="0"/>
              </a:rPr>
              <a:t>WHERE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&gt;= ALL 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>
                <a:latin typeface="Arial" charset="0"/>
              </a:rPr>
              <a:t>SELECT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price </a:t>
            </a:r>
          </a:p>
          <a:p>
            <a:pPr eaLnBrk="1" hangingPunct="1"/>
            <a:r>
              <a:rPr lang="en-US" sz="2400">
                <a:latin typeface="Arial" charset="0"/>
              </a:rPr>
              <a:t>		                       FROM</a:t>
            </a:r>
            <a:r>
              <a:rPr lang="en-US" sz="2400">
                <a:solidFill>
                  <a:srgbClr val="00FFFF"/>
                </a:solidFill>
                <a:latin typeface="Arial" charset="0"/>
              </a:rPr>
              <a:t>    	</a:t>
            </a:r>
            <a:r>
              <a:rPr lang="en-US" sz="2400">
                <a:solidFill>
                  <a:srgbClr val="990099"/>
                </a:solidFill>
                <a:latin typeface="Arial" charset="0"/>
              </a:rPr>
              <a:t>Sells );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5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“SOME”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8600" y="3034041"/>
            <a:ext cx="86518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807" y="3019530"/>
            <a:ext cx="8651821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251967" y="3476730"/>
            <a:ext cx="862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Agents(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agent_name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990099"/>
                </a:solidFill>
              </a:rPr>
              <a:t>Customer(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cust_country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</a:t>
            </a:r>
            <a:r>
              <a:rPr lang="en-SG" sz="2400" dirty="0" smtClean="0"/>
              <a:t> report all agents </a:t>
            </a:r>
            <a:r>
              <a:rPr lang="en-SG" sz="2400" dirty="0"/>
              <a:t>who </a:t>
            </a:r>
            <a:r>
              <a:rPr lang="en-SG" sz="2400" dirty="0" smtClean="0"/>
              <a:t>belong </a:t>
            </a:r>
            <a:r>
              <a:rPr lang="en-SG" sz="2400" dirty="0"/>
              <a:t>to the country 'UK'.</a:t>
            </a:r>
            <a:endParaRPr lang="en-US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51434" y="650144"/>
            <a:ext cx="864219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ANY/SOME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51433" y="635632"/>
            <a:ext cx="8642195" cy="21222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02803" y="1188184"/>
            <a:ext cx="85908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= SOME( &lt;relation&gt;) </a:t>
            </a:r>
            <a:r>
              <a:rPr lang="en-US" sz="2000" dirty="0" smtClean="0"/>
              <a:t>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cond. Meaning that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equals </a:t>
            </a:r>
            <a:r>
              <a:rPr lang="en-US" sz="2000" dirty="0" smtClean="0"/>
              <a:t>at least one tuple in the relation.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“Equal to at least one”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Early version of SQL allowed </a:t>
            </a:r>
            <a:r>
              <a:rPr lang="en-US" sz="2000" dirty="0" smtClean="0">
                <a:solidFill>
                  <a:srgbClr val="FF0000"/>
                </a:solidFill>
              </a:rPr>
              <a:t>ANY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5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“SOME” - Row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8600" y="2833911"/>
            <a:ext cx="86518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Query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807" y="2819400"/>
            <a:ext cx="8651821" cy="147627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251967" y="3276600"/>
            <a:ext cx="862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990099"/>
                </a:solidFill>
              </a:rPr>
              <a:t>Agents(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agent_name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990099"/>
                </a:solidFill>
              </a:rPr>
              <a:t>Customer(</a:t>
            </a:r>
            <a:r>
              <a:rPr lang="en-US" sz="2400" u="sng" dirty="0" err="1" smtClean="0">
                <a:solidFill>
                  <a:srgbClr val="990099"/>
                </a:solidFill>
              </a:rPr>
              <a:t>agent_code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cust_country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</a:t>
            </a:r>
            <a:r>
              <a:rPr lang="en-SG" sz="2400" dirty="0" smtClean="0"/>
              <a:t> report all agents </a:t>
            </a:r>
            <a:r>
              <a:rPr lang="en-SG" sz="2400" dirty="0"/>
              <a:t>who </a:t>
            </a:r>
            <a:r>
              <a:rPr lang="en-SG" sz="2400" dirty="0" smtClean="0"/>
              <a:t>belong </a:t>
            </a:r>
            <a:r>
              <a:rPr lang="en-SG" sz="2400" dirty="0"/>
              <a:t>to the country 'UK'.</a:t>
            </a:r>
            <a:endParaRPr lang="en-US" sz="2400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51434" y="650144"/>
            <a:ext cx="864219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ANY/SOME 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51433" y="635632"/>
            <a:ext cx="8642195" cy="21222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02803" y="1188184"/>
            <a:ext cx="85908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= SOME( &lt;relation&gt;) </a:t>
            </a:r>
            <a:r>
              <a:rPr lang="en-US" sz="2000" dirty="0" smtClean="0"/>
              <a:t>is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cond. Meaning that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equals </a:t>
            </a:r>
            <a:r>
              <a:rPr lang="en-US" sz="2000" dirty="0" smtClean="0"/>
              <a:t>at least one tuple in the relation.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“Equal to at least one”</a:t>
            </a:r>
          </a:p>
          <a:p>
            <a:pPr marL="234950" indent="-347663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34950" indent="-347663">
              <a:buFont typeface="Arial" panose="020B0604020202020204" pitchFamily="34" charset="0"/>
              <a:buChar char="•"/>
            </a:pPr>
            <a:r>
              <a:rPr lang="en-US" sz="2000" dirty="0" smtClean="0"/>
              <a:t>Early version of SQL allowed </a:t>
            </a:r>
            <a:r>
              <a:rPr lang="en-US" sz="2000" dirty="0" smtClean="0">
                <a:solidFill>
                  <a:srgbClr val="FF0000"/>
                </a:solidFill>
              </a:rPr>
              <a:t>ANY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457200" y="4465437"/>
            <a:ext cx="8320596" cy="225371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en-SG" sz="2400" dirty="0">
                <a:latin typeface="Arial" charset="0"/>
              </a:rPr>
              <a:t>SELECT </a:t>
            </a:r>
            <a:r>
              <a:rPr lang="en-SG" sz="2400" dirty="0" smtClean="0">
                <a:latin typeface="Arial" charset="0"/>
              </a:rPr>
              <a:t>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agent_code</a:t>
            </a:r>
            <a:r>
              <a:rPr lang="en-SG" sz="2400" dirty="0" smtClean="0">
                <a:latin typeface="Arial" charset="0"/>
              </a:rPr>
              <a:t>,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agent_name</a:t>
            </a:r>
            <a:r>
              <a:rPr lang="en-SG" sz="2400" dirty="0" smtClean="0">
                <a:latin typeface="Arial" charset="0"/>
              </a:rPr>
              <a:t>  </a:t>
            </a:r>
            <a:endParaRPr lang="en-SG" sz="2400" dirty="0">
              <a:latin typeface="Arial" charset="0"/>
            </a:endParaRPr>
          </a:p>
          <a:p>
            <a:r>
              <a:rPr lang="en-SG" sz="2400" dirty="0">
                <a:latin typeface="Arial" charset="0"/>
              </a:rPr>
              <a:t>FROM  </a:t>
            </a:r>
            <a:r>
              <a:rPr lang="en-SG" sz="2400" dirty="0" smtClean="0">
                <a:latin typeface="Arial" charset="0"/>
              </a:rPr>
              <a:t>   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Agents</a:t>
            </a:r>
            <a:r>
              <a:rPr lang="en-SG" sz="2400" dirty="0" smtClean="0">
                <a:latin typeface="Arial" charset="0"/>
              </a:rPr>
              <a:t> </a:t>
            </a:r>
            <a:endParaRPr lang="en-SG" sz="2400" dirty="0">
              <a:latin typeface="Arial" charset="0"/>
            </a:endParaRPr>
          </a:p>
          <a:p>
            <a:r>
              <a:rPr lang="en-SG" sz="2400" dirty="0">
                <a:latin typeface="Arial" charset="0"/>
              </a:rPr>
              <a:t>WHERE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agent_code</a:t>
            </a:r>
            <a:r>
              <a:rPr lang="en-SG" sz="2400" dirty="0" smtClean="0">
                <a:latin typeface="Arial" charset="0"/>
              </a:rPr>
              <a:t> = SOME (  </a:t>
            </a:r>
            <a:endParaRPr lang="en-SG" sz="2400" dirty="0">
              <a:latin typeface="Arial" charset="0"/>
            </a:endParaRPr>
          </a:p>
          <a:p>
            <a:r>
              <a:rPr lang="en-SG" sz="2400" dirty="0" smtClean="0">
                <a:latin typeface="Arial" charset="0"/>
              </a:rPr>
              <a:t>                      SELECT </a:t>
            </a:r>
            <a:r>
              <a:rPr lang="en-SG" sz="2400" dirty="0" err="1">
                <a:solidFill>
                  <a:srgbClr val="7030A0"/>
                </a:solidFill>
                <a:latin typeface="Arial" charset="0"/>
              </a:rPr>
              <a:t>agent_code</a:t>
            </a:r>
            <a:r>
              <a:rPr lang="en-SG" sz="2400" dirty="0">
                <a:latin typeface="Arial" charset="0"/>
              </a:rPr>
              <a:t> FROM 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Customer</a:t>
            </a:r>
            <a:r>
              <a:rPr lang="en-SG" sz="2400" dirty="0" smtClean="0">
                <a:latin typeface="Arial" charset="0"/>
              </a:rPr>
              <a:t>  </a:t>
            </a:r>
            <a:endParaRPr lang="en-SG" sz="2400" dirty="0">
              <a:latin typeface="Arial" charset="0"/>
            </a:endParaRPr>
          </a:p>
          <a:p>
            <a:r>
              <a:rPr lang="en-SG" sz="2400" dirty="0" smtClean="0">
                <a:latin typeface="Arial" charset="0"/>
              </a:rPr>
              <a:t>                      WHERE </a:t>
            </a:r>
            <a:r>
              <a:rPr lang="en-SG" sz="2400" dirty="0" err="1" smtClean="0">
                <a:solidFill>
                  <a:srgbClr val="7030A0"/>
                </a:solidFill>
                <a:latin typeface="Arial" charset="0"/>
              </a:rPr>
              <a:t>cust_country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 </a:t>
            </a:r>
            <a:r>
              <a:rPr lang="en-SG" sz="2400" dirty="0" smtClean="0">
                <a:latin typeface="Arial" charset="0"/>
              </a:rPr>
              <a:t>= </a:t>
            </a:r>
            <a:r>
              <a:rPr lang="en-SG" sz="2400" dirty="0" smtClean="0">
                <a:solidFill>
                  <a:srgbClr val="7030A0"/>
                </a:solidFill>
                <a:latin typeface="Arial" charset="0"/>
              </a:rPr>
              <a:t>'UK</a:t>
            </a:r>
            <a:r>
              <a:rPr lang="en-SG" sz="2400" dirty="0">
                <a:solidFill>
                  <a:srgbClr val="7030A0"/>
                </a:solidFill>
                <a:latin typeface="Arial" charset="0"/>
              </a:rPr>
              <a:t>'</a:t>
            </a:r>
            <a:r>
              <a:rPr lang="en-SG" sz="2400" dirty="0">
                <a:latin typeface="Arial" charset="0"/>
              </a:rPr>
              <a:t>); 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15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Operators for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Group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7398399"/>
              </p:ext>
            </p:extLst>
          </p:nvPr>
        </p:nvGraphicFramePr>
        <p:xfrm>
          <a:off x="228600" y="1036320"/>
          <a:ext cx="8677727" cy="201168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677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6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959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Any of the comparison operators (&lt;, &lt;=, =, etc.) can be used.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The keyword </a:t>
                      </a:r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NOT</a:t>
                      </a:r>
                      <a:r>
                        <a:rPr lang="en-US" sz="2400" dirty="0" smtClean="0"/>
                        <a:t> can proceed any of the operators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400" i="1" dirty="0" smtClean="0"/>
                        <a:t> </a:t>
                      </a:r>
                      <a:r>
                        <a:rPr lang="en-US" sz="2400" dirty="0" smtClean="0"/>
                        <a:t>NOT IN </a:t>
                      </a:r>
                      <a:r>
                        <a:rPr lang="en-US" sz="2400" i="1" dirty="0" smtClean="0">
                          <a:solidFill>
                            <a:srgbClr val="FF0000"/>
                          </a:solidFill>
                        </a:rPr>
                        <a:t>R)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59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Table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5691" y="9289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Table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5690" y="91440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061" y="146695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one or more columns and multiple rows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0" y="2286000"/>
            <a:ext cx="6553200" cy="602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 smtClean="0"/>
              <a:t>Operators in Table Subquery: Exists/  No Exists</a:t>
            </a:r>
            <a:endParaRPr lang="en-SG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40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 rot="21148879">
            <a:off x="4712246" y="3625617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6.2, 6.3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Table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5691" y="92891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Table </a:t>
            </a:r>
            <a:r>
              <a:rPr lang="en-US" altLang="zh-CN" sz="2800" b="1" dirty="0">
                <a:solidFill>
                  <a:srgbClr val="003366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800" b="1" dirty="0" smtClean="0">
                <a:solidFill>
                  <a:srgbClr val="003366"/>
                </a:solidFill>
                <a:latin typeface="Arial" charset="0"/>
                <a:cs typeface="Arial" charset="0"/>
              </a:rPr>
              <a:t>ubquery</a:t>
            </a:r>
            <a:endParaRPr lang="en-US" altLang="zh-CN" sz="2800" b="1" dirty="0">
              <a:solidFill>
                <a:srgbClr val="003366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5690" y="914400"/>
            <a:ext cx="8206768" cy="119324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061" y="1466951"/>
            <a:ext cx="832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returns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one or more columns and multiple rows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endParaRPr 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0779" y="3693855"/>
            <a:ext cx="53466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453380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8073" y="4004608"/>
            <a:ext cx="26973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products made by </a:t>
            </a:r>
            <a:r>
              <a:rPr lang="en-US" sz="2400" dirty="0"/>
              <a:t>“Gizmo-Works”</a:t>
            </a:r>
          </a:p>
          <a:p>
            <a:pPr eaLnBrk="0" hangingPunct="0"/>
            <a:r>
              <a:rPr lang="en-US" sz="2400" dirty="0" smtClean="0">
                <a:latin typeface="+mj-lt"/>
              </a:rPr>
              <a:t>having the same names as products made by other makers</a:t>
            </a:r>
            <a:endParaRPr lang="en-US" sz="24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1000" y="2209800"/>
            <a:ext cx="6553200" cy="602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 smtClean="0"/>
              <a:t>Operators in Table Subquery: Exists/  No Exists</a:t>
            </a:r>
            <a:endParaRPr lang="en-SG" sz="2400" dirty="0"/>
          </a:p>
        </p:txBody>
      </p:sp>
      <p:sp>
        <p:nvSpPr>
          <p:cNvPr id="2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08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58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41/44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3400" y="3852208"/>
            <a:ext cx="7620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Correlated and uncorrelated subqueries (Slides 42-44)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96" y="2133600"/>
            <a:ext cx="1390704" cy="1665514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2819400" y="5334000"/>
            <a:ext cx="3733800" cy="1219200"/>
          </a:xfrm>
          <a:prstGeom prst="wedgeEllipseCallout">
            <a:avLst>
              <a:gd name="adj1" fmla="val -27080"/>
              <a:gd name="adj2" fmla="val -8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in the syllabus of Quiz-2 and Final Exam</a:t>
            </a:r>
            <a:endParaRPr lang="en-US" dirty="0"/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2667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762000"/>
            <a:ext cx="838200" cy="838200"/>
          </a:xfrm>
          <a:prstGeom prst="rect">
            <a:avLst/>
          </a:prstGeom>
          <a:noFill/>
        </p:spPr>
      </p:pic>
      <p:pic>
        <p:nvPicPr>
          <p:cNvPr id="20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1600200"/>
            <a:ext cx="838200" cy="838200"/>
          </a:xfrm>
          <a:prstGeom prst="rect">
            <a:avLst/>
          </a:prstGeom>
          <a:noFill/>
        </p:spPr>
      </p:pic>
      <p:pic>
        <p:nvPicPr>
          <p:cNvPr id="21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25146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90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Uncorrelated Subqueries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407995" y="4004608"/>
            <a:ext cx="8518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Subquery is not related to the outer query</a:t>
            </a:r>
          </a:p>
          <a:p>
            <a:endParaRPr lang="en-US" sz="2000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533400" y="1073024"/>
            <a:ext cx="8153400" cy="2203576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IN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                 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                               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 = `Fred’);</a:t>
            </a:r>
          </a:p>
        </p:txBody>
      </p:sp>
    </p:spTree>
    <p:extLst>
      <p:ext uri="{BB962C8B-B14F-4D97-AF65-F5344CB8AC3E}">
        <p14:creationId xmlns="" xmlns:p14="http://schemas.microsoft.com/office/powerpoint/2010/main" val="9095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43/44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orrelated Subqueries</a:t>
            </a:r>
            <a:endParaRPr lang="en-US" b="1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20779" y="1103055"/>
            <a:ext cx="53466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Product </a:t>
            </a:r>
            <a:r>
              <a:rPr lang="en-US" sz="2000" b="1" dirty="0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p1</a:t>
            </a:r>
            <a:endParaRPr lang="en-US" sz="2000" b="1" dirty="0">
              <a:solidFill>
                <a:srgbClr val="00B05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*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b="1" dirty="0" smtClean="0">
                <a:solidFill>
                  <a:srgbClr val="00B050"/>
                </a:solidFill>
                <a:latin typeface="Menlo" charset="0"/>
                <a:ea typeface="Menlo" charset="0"/>
                <a:cs typeface="Menlo" charset="0"/>
              </a:rPr>
              <a:t>p1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268" y="4159984"/>
            <a:ext cx="81844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 subquery is </a:t>
            </a:r>
            <a:r>
              <a:rPr lang="en-US" sz="2000" b="1" dirty="0" smtClean="0">
                <a:solidFill>
                  <a:srgbClr val="FF0000"/>
                </a:solidFill>
              </a:rPr>
              <a:t>correlated</a:t>
            </a:r>
            <a:r>
              <a:rPr lang="en-US" sz="2000" dirty="0" smtClean="0"/>
              <a:t> with the outer query if it contains a reference to an attribute in the outer query.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subquery is </a:t>
            </a:r>
            <a:r>
              <a:rPr lang="en-US" sz="2000" b="1" i="1" dirty="0" smtClean="0">
                <a:solidFill>
                  <a:srgbClr val="FF0000"/>
                </a:solidFill>
              </a:rPr>
              <a:t>correlated </a:t>
            </a:r>
            <a:r>
              <a:rPr lang="en-US" sz="2000" dirty="0" smtClean="0"/>
              <a:t>with the outside query if it must be </a:t>
            </a:r>
            <a:r>
              <a:rPr lang="en-US" sz="2000" dirty="0" smtClean="0">
                <a:solidFill>
                  <a:srgbClr val="990099"/>
                </a:solidFill>
              </a:rPr>
              <a:t>re-computed for every tuple</a:t>
            </a:r>
            <a:r>
              <a:rPr lang="en-US" sz="2000" dirty="0" smtClean="0"/>
              <a:t> produced by the outside query.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885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Subquery – Rules to Remember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79788" y="1143000"/>
            <a:ext cx="8184424" cy="44135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/>
              <a:t>clause may not be used in a subquery.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The number of attributes in the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  <a:r>
              <a:rPr lang="en-US" sz="2400" dirty="0" smtClean="0"/>
              <a:t> clause in the subquery must match the number of attributes with the comparison operator.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Column names in a subquery refer to the table name in the </a:t>
            </a:r>
            <a:r>
              <a:rPr lang="en-US" sz="2400" dirty="0" smtClean="0">
                <a:solidFill>
                  <a:srgbClr val="FF0000"/>
                </a:solidFill>
              </a:rPr>
              <a:t>FROM</a:t>
            </a:r>
            <a:r>
              <a:rPr lang="en-US" sz="2400" dirty="0" smtClean="0"/>
              <a:t> clause of the subquery by default.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When the result of a subquery is used as an operand, it must be the right operand.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68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2" name="Picture 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514600"/>
            <a:ext cx="2286000" cy="2086495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426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96" y="3478730"/>
            <a:ext cx="929404" cy="788470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 noChangeArrowheads="1"/>
          </p:cNvSpPr>
          <p:nvPr/>
        </p:nvSpPr>
        <p:spPr>
          <a:xfrm>
            <a:off x="381000" y="914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/>
          <p:cNvSpPr txBox="1">
            <a:spLocks noChangeArrowheads="1"/>
          </p:cNvSpPr>
          <p:nvPr/>
        </p:nvSpPr>
        <p:spPr>
          <a:xfrm>
            <a:off x="381000" y="25146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5575" y="3505200"/>
            <a:ext cx="7997825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home, will be discussed at the beginning of next lecture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5908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ORDER BY: Sorting the Results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4973070"/>
              </p:ext>
            </p:extLst>
          </p:nvPr>
        </p:nvGraphicFramePr>
        <p:xfrm>
          <a:off x="2743200" y="84266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7315200" y="305246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16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9342730"/>
              </p:ext>
            </p:extLst>
          </p:nvPr>
        </p:nvGraphicFramePr>
        <p:xfrm>
          <a:off x="3577152" y="4805063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676400" y="3042168"/>
            <a:ext cx="5486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Price &lt; 50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Price,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524000" y="8382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92849" y="4624013"/>
            <a:ext cx="735106" cy="162438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3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ORDER BY: Sorting the Results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8/44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4973070"/>
              </p:ext>
            </p:extLst>
          </p:nvPr>
        </p:nvGraphicFramePr>
        <p:xfrm>
          <a:off x="2743200" y="84266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7315200" y="3052465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graphicFrame>
        <p:nvGraphicFramePr>
          <p:cNvPr id="16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4771946"/>
              </p:ext>
            </p:extLst>
          </p:nvPr>
        </p:nvGraphicFramePr>
        <p:xfrm>
          <a:off x="3782009" y="4541520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676400" y="2819400"/>
            <a:ext cx="5486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Price &lt; 50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Price,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524000" y="838200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4419600"/>
            <a:ext cx="3200400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eaLnBrk="0" hangingPunct="0">
              <a:buFontTx/>
              <a:buChar char="-"/>
            </a:pPr>
            <a:r>
              <a:rPr lang="en-US" dirty="0" smtClean="0">
                <a:latin typeface="+mj-lt"/>
              </a:rPr>
              <a:t>Ordering </a:t>
            </a:r>
            <a:r>
              <a:rPr lang="en-US" dirty="0">
                <a:latin typeface="+mj-lt"/>
              </a:rPr>
              <a:t>is ascending, unless you specify the DESC keyword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 eaLnBrk="0" hangingPunct="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 eaLnBrk="0" hangingPunct="0">
              <a:buFontTx/>
              <a:buChar char="-"/>
            </a:pPr>
            <a:r>
              <a:rPr lang="en-SG" dirty="0">
                <a:latin typeface="+mj-lt"/>
              </a:rPr>
              <a:t>Ties 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65694" y="4395413"/>
            <a:ext cx="735106" cy="162438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91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2076</Words>
  <Application>Microsoft Office PowerPoint</Application>
  <PresentationFormat>On-screen Show (4:3)</PresentationFormat>
  <Paragraphs>761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Schedule after Recess Week</vt:lpstr>
      <vt:lpstr>Recap: Best Practice</vt:lpstr>
      <vt:lpstr>Recap: Roadmap (SQL)</vt:lpstr>
      <vt:lpstr>Recap: Roadmap (SQL)</vt:lpstr>
      <vt:lpstr>Today’s Lecture</vt:lpstr>
      <vt:lpstr>Questions?</vt:lpstr>
      <vt:lpstr>ORDER BY: Sorting the Results</vt:lpstr>
      <vt:lpstr>ORDER BY: Sorting the Results</vt:lpstr>
      <vt:lpstr>ORDER BY: Sorting the Results</vt:lpstr>
      <vt:lpstr>Multi-Relation Queries</vt:lpstr>
      <vt:lpstr>Multi-Relation Queries</vt:lpstr>
      <vt:lpstr>Multi-Relation Queries</vt:lpstr>
      <vt:lpstr>Multi-Relation Queries</vt:lpstr>
      <vt:lpstr>Multi-Relation Queries (On Same Table)</vt:lpstr>
      <vt:lpstr>Multi-Relation Queries (On Same Table)</vt:lpstr>
      <vt:lpstr>Multi-Relation Queries (On Same Table)</vt:lpstr>
      <vt:lpstr>Questions?</vt:lpstr>
      <vt:lpstr>Today’s Lecture</vt:lpstr>
      <vt:lpstr>Subqueries</vt:lpstr>
      <vt:lpstr>Subqueries</vt:lpstr>
      <vt:lpstr>Types of Subqueries</vt:lpstr>
      <vt:lpstr>Scalar Subquery</vt:lpstr>
      <vt:lpstr>Scalar Subquery</vt:lpstr>
      <vt:lpstr>Scalar Subquery</vt:lpstr>
      <vt:lpstr>Scalar Subquery</vt:lpstr>
      <vt:lpstr>Without using Scalar Subquery?</vt:lpstr>
      <vt:lpstr>Row Subquery</vt:lpstr>
      <vt:lpstr>Row Subquery</vt:lpstr>
      <vt:lpstr>Row Subquery</vt:lpstr>
      <vt:lpstr>“IN” - Row Subquery</vt:lpstr>
      <vt:lpstr>“IN” - Row Subquery</vt:lpstr>
      <vt:lpstr>Without using Row Subquery?</vt:lpstr>
      <vt:lpstr>“ALL” - Row Subquery</vt:lpstr>
      <vt:lpstr>“ALL” - Row Subquery</vt:lpstr>
      <vt:lpstr>“SOME” - Row Subquery</vt:lpstr>
      <vt:lpstr>“SOME” - Row Subquery</vt:lpstr>
      <vt:lpstr>More Operators for Subquery</vt:lpstr>
      <vt:lpstr>Table Subquery</vt:lpstr>
      <vt:lpstr>Table Subquery</vt:lpstr>
      <vt:lpstr>Questions?</vt:lpstr>
      <vt:lpstr>Summary</vt:lpstr>
      <vt:lpstr>Uncorrelated Subqueries</vt:lpstr>
      <vt:lpstr>Correlated Subqueries</vt:lpstr>
      <vt:lpstr>Subquery – Rules to Remember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1845</cp:revision>
  <cp:lastPrinted>2018-10-11T07:12:12Z</cp:lastPrinted>
  <dcterms:created xsi:type="dcterms:W3CDTF">2006-08-16T00:00:00Z</dcterms:created>
  <dcterms:modified xsi:type="dcterms:W3CDTF">2021-09-20T07:49:39Z</dcterms:modified>
</cp:coreProperties>
</file>