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965" r:id="rId3"/>
    <p:sldId id="964" r:id="rId4"/>
    <p:sldId id="912" r:id="rId5"/>
    <p:sldId id="666" r:id="rId6"/>
    <p:sldId id="871" r:id="rId7"/>
    <p:sldId id="916" r:id="rId8"/>
    <p:sldId id="915" r:id="rId9"/>
    <p:sldId id="913" r:id="rId10"/>
    <p:sldId id="914" r:id="rId11"/>
    <p:sldId id="873" r:id="rId12"/>
    <p:sldId id="872" r:id="rId13"/>
    <p:sldId id="918" r:id="rId14"/>
    <p:sldId id="919" r:id="rId15"/>
    <p:sldId id="917" r:id="rId16"/>
    <p:sldId id="920" r:id="rId17"/>
    <p:sldId id="921" r:id="rId18"/>
    <p:sldId id="922" r:id="rId19"/>
    <p:sldId id="923" r:id="rId20"/>
    <p:sldId id="924" r:id="rId21"/>
    <p:sldId id="925" r:id="rId22"/>
    <p:sldId id="926" r:id="rId23"/>
    <p:sldId id="927" r:id="rId24"/>
    <p:sldId id="928" r:id="rId25"/>
    <p:sldId id="929" r:id="rId26"/>
    <p:sldId id="874" r:id="rId27"/>
    <p:sldId id="930" r:id="rId28"/>
    <p:sldId id="931" r:id="rId29"/>
    <p:sldId id="936" r:id="rId30"/>
    <p:sldId id="937" r:id="rId31"/>
    <p:sldId id="938" r:id="rId32"/>
    <p:sldId id="939" r:id="rId33"/>
    <p:sldId id="940" r:id="rId34"/>
    <p:sldId id="932" r:id="rId35"/>
    <p:sldId id="948" r:id="rId36"/>
    <p:sldId id="949" r:id="rId37"/>
    <p:sldId id="950" r:id="rId38"/>
    <p:sldId id="952" r:id="rId39"/>
    <p:sldId id="953" r:id="rId40"/>
    <p:sldId id="954" r:id="rId41"/>
    <p:sldId id="955" r:id="rId42"/>
    <p:sldId id="956" r:id="rId43"/>
    <p:sldId id="957" r:id="rId44"/>
    <p:sldId id="958" r:id="rId45"/>
    <p:sldId id="959" r:id="rId46"/>
    <p:sldId id="960" r:id="rId47"/>
    <p:sldId id="961" r:id="rId48"/>
    <p:sldId id="962" r:id="rId49"/>
    <p:sldId id="760" r:id="rId5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9523" autoAdjust="0"/>
  </p:normalViewPr>
  <p:slideViewPr>
    <p:cSldViewPr>
      <p:cViewPr varScale="1">
        <p:scale>
          <a:sx n="88" d="100"/>
          <a:sy n="88" d="100"/>
        </p:scale>
        <p:origin x="-131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Semi-Structured Data</a:t>
            </a:r>
            <a:endParaRPr lang="en-US" sz="3200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578726" cy="97368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 noChangeArrowheads="1"/>
          </p:cNvSpPr>
          <p:nvPr/>
        </p:nvSpPr>
        <p:spPr>
          <a:xfrm>
            <a:off x="1428728" y="271462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SG" altLang="zh-CN" sz="4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SG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tested in Quiz-2</a:t>
            </a:r>
            <a:endParaRPr lang="en-US" altLang="zh-CN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 Little Bit of History …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8" y="1276350"/>
            <a:ext cx="794208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04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045" y="194223"/>
            <a:ext cx="8398043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XML as Semi-Structured Data </a:t>
            </a:r>
            <a:endParaRPr lang="en-SG" b="1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11/49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6200" y="1143000"/>
            <a:ext cx="9067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XML - The </a:t>
            </a:r>
            <a:r>
              <a:rPr lang="en-SG" sz="2400" dirty="0" err="1"/>
              <a:t>E</a:t>
            </a:r>
            <a:r>
              <a:rPr lang="en-SG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SG" sz="2400" dirty="0" err="1"/>
              <a:t>tensible</a:t>
            </a:r>
            <a:r>
              <a:rPr lang="en-SG" sz="2400" dirty="0"/>
              <a:t> </a:t>
            </a:r>
            <a:r>
              <a:rPr lang="en-SG" sz="2400" b="1" dirty="0" err="1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SG" sz="2400" dirty="0" err="1" smtClean="0"/>
              <a:t>arkup</a:t>
            </a:r>
            <a:r>
              <a:rPr lang="en-SG" sz="2400" dirty="0" smtClean="0"/>
              <a:t> </a:t>
            </a:r>
            <a:r>
              <a:rPr lang="en-SG" sz="24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SG" sz="2400" dirty="0" smtClean="0"/>
              <a:t>anguage</a:t>
            </a:r>
            <a:endParaRPr lang="en-SG" sz="2400" dirty="0"/>
          </a:p>
          <a:p>
            <a:pPr marL="609600" indent="-6096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A </a:t>
            </a:r>
            <a:r>
              <a:rPr lang="en-SG" sz="2400" dirty="0"/>
              <a:t>flexible syntax for </a:t>
            </a:r>
            <a:r>
              <a:rPr lang="en-SG" sz="2400" dirty="0" smtClean="0"/>
              <a:t>data: semi-structured data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Used </a:t>
            </a:r>
            <a:r>
              <a:rPr lang="en-SG" sz="2400" dirty="0"/>
              <a:t>in:</a:t>
            </a:r>
          </a:p>
          <a:p>
            <a:r>
              <a:rPr lang="en-SG" sz="2400" dirty="0" smtClean="0"/>
              <a:t>         – </a:t>
            </a:r>
            <a:r>
              <a:rPr lang="en-SG" sz="2400" dirty="0"/>
              <a:t>Configuration files, e.g. </a:t>
            </a:r>
            <a:r>
              <a:rPr lang="en-SG" sz="2400" dirty="0" err="1"/>
              <a:t>Web.Config</a:t>
            </a:r>
            <a:endParaRPr lang="en-SG" sz="2400" dirty="0"/>
          </a:p>
          <a:p>
            <a:r>
              <a:rPr lang="en-SG" sz="2400" dirty="0" smtClean="0"/>
              <a:t>         – </a:t>
            </a:r>
            <a:r>
              <a:rPr lang="en-SG" sz="2400" dirty="0"/>
              <a:t>Replacement for binary formats (MS Word)</a:t>
            </a:r>
          </a:p>
          <a:p>
            <a:r>
              <a:rPr lang="en-SG" sz="2400" dirty="0" smtClean="0"/>
              <a:t>         – </a:t>
            </a:r>
            <a:r>
              <a:rPr lang="en-SG" sz="2400" dirty="0"/>
              <a:t>Document </a:t>
            </a:r>
            <a:r>
              <a:rPr lang="en-SG" sz="2400" dirty="0" err="1"/>
              <a:t>markup</a:t>
            </a:r>
            <a:r>
              <a:rPr lang="en-SG" sz="2400" dirty="0"/>
              <a:t>: e.g. XHTML</a:t>
            </a:r>
          </a:p>
          <a:p>
            <a:r>
              <a:rPr lang="en-SG" sz="2400" dirty="0" smtClean="0"/>
              <a:t>         – </a:t>
            </a:r>
            <a:r>
              <a:rPr lang="en-SG" sz="2400" dirty="0"/>
              <a:t>Data: data exchange, </a:t>
            </a:r>
            <a:r>
              <a:rPr lang="en-SG" sz="2400" dirty="0" err="1"/>
              <a:t>semistructured</a:t>
            </a:r>
            <a:r>
              <a:rPr lang="en-SG" sz="2400" dirty="0"/>
              <a:t> </a:t>
            </a:r>
            <a:r>
              <a:rPr lang="en-SG" sz="2400" dirty="0" smtClean="0"/>
              <a:t>data </a:t>
            </a:r>
          </a:p>
          <a:p>
            <a:r>
              <a:rPr lang="en-SG" sz="2400" dirty="0"/>
              <a:t> </a:t>
            </a:r>
            <a:r>
              <a:rPr lang="en-SG" sz="2400" dirty="0" smtClean="0"/>
              <a:t>           (sensor data, logs, blogs)</a:t>
            </a:r>
          </a:p>
          <a:p>
            <a:endParaRPr lang="en-SG" sz="2400" dirty="0"/>
          </a:p>
          <a:p>
            <a:r>
              <a:rPr lang="en-SG" sz="2400" dirty="0"/>
              <a:t>• </a:t>
            </a:r>
            <a:r>
              <a:rPr lang="en-SG" sz="2400" dirty="0" smtClean="0"/>
              <a:t>     </a:t>
            </a:r>
            <a:r>
              <a:rPr lang="en-SG" sz="2400" dirty="0" smtClean="0">
                <a:solidFill>
                  <a:srgbClr val="FF0000"/>
                </a:solidFill>
              </a:rPr>
              <a:t>Warning</a:t>
            </a:r>
            <a:r>
              <a:rPr lang="en-SG" sz="2400" dirty="0">
                <a:solidFill>
                  <a:srgbClr val="FF0000"/>
                </a:solidFill>
              </a:rPr>
              <a:t>: not normal </a:t>
            </a:r>
            <a:r>
              <a:rPr lang="en-SG" sz="2400" dirty="0" smtClean="0">
                <a:solidFill>
                  <a:srgbClr val="FF0000"/>
                </a:solidFill>
              </a:rPr>
              <a:t>form! </a:t>
            </a:r>
            <a:r>
              <a:rPr lang="en-SG" sz="2400" dirty="0">
                <a:solidFill>
                  <a:srgbClr val="FF0000"/>
                </a:solidFill>
              </a:rPr>
              <a:t>Not </a:t>
            </a:r>
            <a:r>
              <a:rPr lang="en-SG" sz="2400" dirty="0" smtClean="0">
                <a:solidFill>
                  <a:srgbClr val="FF0000"/>
                </a:solidFill>
              </a:rPr>
              <a:t>even 1NF</a:t>
            </a:r>
          </a:p>
          <a:p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   </a:t>
            </a:r>
            <a:r>
              <a:rPr lang="en-SG" sz="2400" dirty="0" smtClean="0">
                <a:solidFill>
                  <a:srgbClr val="FF0000"/>
                </a:solidFill>
              </a:rPr>
              <a:t>XML </a:t>
            </a:r>
            <a:r>
              <a:rPr lang="en-SG" sz="2400" dirty="0">
                <a:solidFill>
                  <a:srgbClr val="FF0000"/>
                </a:solidFill>
              </a:rPr>
              <a:t>is about half as popular as </a:t>
            </a:r>
            <a:r>
              <a:rPr lang="en-SG" sz="2400" dirty="0" smtClean="0">
                <a:solidFill>
                  <a:srgbClr val="FF0000"/>
                </a:solidFill>
              </a:rPr>
              <a:t>SQL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42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Autofit/>
          </a:bodyPr>
          <a:lstStyle/>
          <a:p>
            <a:r>
              <a:rPr lang="en-US" b="1" dirty="0"/>
              <a:t>From HTML to XML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08" y="3429000"/>
            <a:ext cx="5249292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09600"/>
            <a:ext cx="4400550" cy="3457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8200" y="1044714"/>
            <a:ext cx="37732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 smtClean="0"/>
              <a:t>HTML </a:t>
            </a:r>
          </a:p>
          <a:p>
            <a:r>
              <a:rPr lang="en-SG" sz="2000" dirty="0" smtClean="0"/>
              <a:t>- </a:t>
            </a:r>
            <a:r>
              <a:rPr lang="en-SG" sz="2000" dirty="0"/>
              <a:t>The </a:t>
            </a:r>
            <a:r>
              <a:rPr lang="en-SG" sz="20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SG" sz="2000" dirty="0" err="1" smtClean="0"/>
              <a:t>yper</a:t>
            </a:r>
            <a:r>
              <a:rPr lang="en-SG" sz="2000" b="1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SG" sz="2000" dirty="0" err="1" smtClean="0"/>
              <a:t>ext</a:t>
            </a:r>
            <a:r>
              <a:rPr lang="en-SG" sz="2000" dirty="0" smtClean="0"/>
              <a:t> </a:t>
            </a:r>
            <a:r>
              <a:rPr lang="en-SG" sz="20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SG" sz="2000" dirty="0" err="1"/>
              <a:t>arkup</a:t>
            </a:r>
            <a:r>
              <a:rPr lang="en-SG" sz="2000" dirty="0"/>
              <a:t> </a:t>
            </a:r>
            <a:r>
              <a:rPr lang="en-SG" sz="20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SG" sz="2000" dirty="0"/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6848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Autofit/>
          </a:bodyPr>
          <a:lstStyle/>
          <a:p>
            <a:r>
              <a:rPr lang="en-US" b="1" dirty="0"/>
              <a:t>From HTML to XML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08" y="3429000"/>
            <a:ext cx="5249292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09600"/>
            <a:ext cx="4400550" cy="3457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4572000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Helvetica" panose="020B0604020202020204" pitchFamily="34" charset="0"/>
              </a:rPr>
              <a:t>• </a:t>
            </a:r>
            <a:r>
              <a:rPr lang="en-SG" dirty="0">
                <a:latin typeface="TT162t00"/>
              </a:rPr>
              <a:t>It’s mostly a “formatting” </a:t>
            </a:r>
            <a:r>
              <a:rPr lang="en-SG" dirty="0" smtClean="0">
                <a:latin typeface="TT162t00"/>
              </a:rPr>
              <a:t>language</a:t>
            </a:r>
          </a:p>
          <a:p>
            <a:endParaRPr lang="en-SG" dirty="0">
              <a:latin typeface="TT162t00"/>
            </a:endParaRPr>
          </a:p>
          <a:p>
            <a:r>
              <a:rPr lang="en-SG" dirty="0">
                <a:latin typeface="Helvetica" panose="020B0604020202020204" pitchFamily="34" charset="0"/>
              </a:rPr>
              <a:t>• </a:t>
            </a:r>
            <a:r>
              <a:rPr lang="en-SG" dirty="0">
                <a:latin typeface="TT162t00"/>
              </a:rPr>
              <a:t>It mixes presentation and content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044714"/>
            <a:ext cx="37732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 smtClean="0"/>
              <a:t>HTML </a:t>
            </a:r>
          </a:p>
          <a:p>
            <a:r>
              <a:rPr lang="en-SG" sz="2000" dirty="0" smtClean="0"/>
              <a:t>- </a:t>
            </a:r>
            <a:r>
              <a:rPr lang="en-SG" sz="2000" dirty="0"/>
              <a:t>The </a:t>
            </a:r>
            <a:r>
              <a:rPr lang="en-SG" sz="20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SG" sz="2000" dirty="0" err="1" smtClean="0"/>
              <a:t>yper</a:t>
            </a:r>
            <a:r>
              <a:rPr lang="en-SG" sz="2000" b="1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SG" sz="2000" dirty="0" err="1" smtClean="0"/>
              <a:t>ext</a:t>
            </a:r>
            <a:r>
              <a:rPr lang="en-SG" sz="2000" dirty="0" smtClean="0"/>
              <a:t> </a:t>
            </a:r>
            <a:r>
              <a:rPr lang="en-SG" sz="20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SG" sz="2000" dirty="0" err="1"/>
              <a:t>arkup</a:t>
            </a:r>
            <a:r>
              <a:rPr lang="en-SG" sz="2000" dirty="0"/>
              <a:t> </a:t>
            </a:r>
            <a:r>
              <a:rPr lang="en-SG" sz="20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SG" sz="2000" dirty="0"/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34130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Autofit/>
          </a:bodyPr>
          <a:lstStyle/>
          <a:p>
            <a:r>
              <a:rPr lang="en-US" b="1" dirty="0"/>
              <a:t>From HTML to XML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6254"/>
          <a:stretch/>
        </p:blipFill>
        <p:spPr>
          <a:xfrm>
            <a:off x="152400" y="609601"/>
            <a:ext cx="440055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429000"/>
            <a:ext cx="374332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4" y="3459552"/>
            <a:ext cx="5095875" cy="33889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48200" y="1044714"/>
            <a:ext cx="37896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/>
              <a:t>X</a:t>
            </a:r>
            <a:r>
              <a:rPr lang="en-SG" sz="2000" dirty="0" smtClean="0"/>
              <a:t>ML </a:t>
            </a:r>
          </a:p>
          <a:p>
            <a:r>
              <a:rPr lang="en-SG" sz="2000" dirty="0" smtClean="0"/>
              <a:t>- </a:t>
            </a:r>
            <a:r>
              <a:rPr lang="en-SG" sz="2000" dirty="0"/>
              <a:t>The </a:t>
            </a:r>
            <a:r>
              <a:rPr lang="en-SG" sz="2000" dirty="0" err="1"/>
              <a:t>E</a:t>
            </a:r>
            <a:r>
              <a:rPr lang="en-SG" sz="20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SG" sz="2000" dirty="0" err="1"/>
              <a:t>tensible</a:t>
            </a:r>
            <a:r>
              <a:rPr lang="en-SG" sz="2000" dirty="0" smtClean="0"/>
              <a:t> </a:t>
            </a:r>
            <a:r>
              <a:rPr lang="en-SG" sz="20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SG" sz="2000" dirty="0" err="1"/>
              <a:t>arkup</a:t>
            </a:r>
            <a:r>
              <a:rPr lang="en-SG" sz="2000" dirty="0"/>
              <a:t> </a:t>
            </a:r>
            <a:r>
              <a:rPr lang="en-SG" sz="20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SG" sz="2000" dirty="0"/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7827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Autofit/>
          </a:bodyPr>
          <a:lstStyle/>
          <a:p>
            <a:r>
              <a:rPr lang="en-US" b="1" dirty="0"/>
              <a:t>From HTML to XML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6254"/>
          <a:stretch/>
        </p:blipFill>
        <p:spPr>
          <a:xfrm>
            <a:off x="152400" y="609601"/>
            <a:ext cx="440055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429000"/>
            <a:ext cx="374332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4" y="3459552"/>
            <a:ext cx="5095875" cy="33889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3995678"/>
            <a:ext cx="289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/>
              <a:t>• </a:t>
            </a:r>
            <a:r>
              <a:rPr lang="en-SG" sz="2000" dirty="0" smtClean="0"/>
              <a:t>Text-based</a:t>
            </a:r>
          </a:p>
          <a:p>
            <a:endParaRPr lang="en-SG" sz="2000" dirty="0"/>
          </a:p>
          <a:p>
            <a:r>
              <a:rPr lang="en-SG" sz="2000" dirty="0"/>
              <a:t>• Capture data (content), not </a:t>
            </a:r>
            <a:r>
              <a:rPr lang="en-SG" sz="2000" dirty="0" smtClean="0"/>
              <a:t>presentation</a:t>
            </a:r>
          </a:p>
          <a:p>
            <a:endParaRPr lang="en-SG" sz="2000" dirty="0"/>
          </a:p>
          <a:p>
            <a:r>
              <a:rPr lang="en-SG" sz="2000" dirty="0"/>
              <a:t>• Data self-describes its structure</a:t>
            </a:r>
          </a:p>
          <a:p>
            <a:r>
              <a:rPr lang="en-SG" dirty="0"/>
              <a:t> </a:t>
            </a:r>
            <a:r>
              <a:rPr lang="en-SG" dirty="0" smtClean="0"/>
              <a:t>- Names </a:t>
            </a:r>
            <a:r>
              <a:rPr lang="en-SG" dirty="0"/>
              <a:t>and nesting of tags have meanings!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044714"/>
            <a:ext cx="37896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/>
              <a:t>X</a:t>
            </a:r>
            <a:r>
              <a:rPr lang="en-SG" sz="2000" dirty="0" smtClean="0"/>
              <a:t>ML </a:t>
            </a:r>
          </a:p>
          <a:p>
            <a:r>
              <a:rPr lang="en-SG" sz="2000" dirty="0" smtClean="0"/>
              <a:t>- </a:t>
            </a:r>
            <a:r>
              <a:rPr lang="en-SG" sz="2000" dirty="0"/>
              <a:t>The </a:t>
            </a:r>
            <a:r>
              <a:rPr lang="en-SG" sz="2000" dirty="0" err="1"/>
              <a:t>E</a:t>
            </a:r>
            <a:r>
              <a:rPr lang="en-SG" sz="20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SG" sz="2000" dirty="0" err="1"/>
              <a:t>tensible</a:t>
            </a:r>
            <a:r>
              <a:rPr lang="en-SG" sz="2000" dirty="0" smtClean="0"/>
              <a:t> </a:t>
            </a:r>
            <a:r>
              <a:rPr lang="en-SG" sz="20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SG" sz="2000" dirty="0" err="1"/>
              <a:t>arkup</a:t>
            </a:r>
            <a:r>
              <a:rPr lang="en-SG" sz="2000" dirty="0"/>
              <a:t> </a:t>
            </a:r>
            <a:r>
              <a:rPr lang="en-SG" sz="20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SG" sz="2000" dirty="0"/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18517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Autofit/>
          </a:bodyPr>
          <a:lstStyle/>
          <a:p>
            <a:r>
              <a:rPr lang="en-US" b="1" dirty="0" smtClean="0"/>
              <a:t>HTML vs. </a:t>
            </a:r>
            <a:r>
              <a:rPr lang="en-US" b="1" dirty="0"/>
              <a:t>XML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990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rgbClr val="002060"/>
                </a:solidFill>
              </a:rPr>
              <a:t>What are the differences between </a:t>
            </a:r>
            <a:r>
              <a:rPr lang="en-SG" sz="2800" b="1" dirty="0" smtClean="0">
                <a:solidFill>
                  <a:srgbClr val="002060"/>
                </a:solidFill>
              </a:rPr>
              <a:t>XML and </a:t>
            </a:r>
            <a:r>
              <a:rPr lang="en-SG" sz="2800" b="1" dirty="0">
                <a:solidFill>
                  <a:srgbClr val="002060"/>
                </a:solidFill>
              </a:rPr>
              <a:t>HTML ?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667000"/>
            <a:ext cx="61722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D0D0D"/>
                </a:solidFill>
                <a:latin typeface="Arial" panose="020B0604020202020204" pitchFamily="34" charset="0"/>
              </a:rPr>
              <a:t>• </a:t>
            </a:r>
            <a:r>
              <a:rPr lang="en-SG" dirty="0" smtClean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SG" dirty="0" smtClean="0">
                <a:solidFill>
                  <a:srgbClr val="FF0000"/>
                </a:solidFill>
                <a:latin typeface="Arial" panose="020B0604020202020204" pitchFamily="34" charset="0"/>
              </a:rPr>
              <a:t>Fixed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set of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tags</a:t>
            </a:r>
          </a:p>
          <a:p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SG" dirty="0">
                <a:solidFill>
                  <a:srgbClr val="0D0D0D"/>
                </a:solidFill>
                <a:latin typeface="Arial" panose="020B0604020202020204" pitchFamily="34" charset="0"/>
              </a:rPr>
              <a:t>• </a:t>
            </a:r>
            <a:r>
              <a:rPr lang="en-SG" dirty="0" smtClean="0">
                <a:solidFill>
                  <a:srgbClr val="0D0D0D"/>
                </a:solidFill>
                <a:latin typeface="Arial" panose="020B0604020202020204" pitchFamily="34" charset="0"/>
              </a:rPr>
              <a:t> Elements </a:t>
            </a:r>
            <a:r>
              <a:rPr lang="en-SG" dirty="0">
                <a:solidFill>
                  <a:srgbClr val="0D0D0D"/>
                </a:solidFill>
                <a:latin typeface="Arial" panose="020B0604020202020204" pitchFamily="34" charset="0"/>
              </a:rPr>
              <a:t>have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document </a:t>
            </a:r>
            <a:r>
              <a:rPr lang="en-SG" dirty="0">
                <a:solidFill>
                  <a:srgbClr val="0D0D0D"/>
                </a:solidFill>
                <a:latin typeface="Arial" panose="020B0604020202020204" pitchFamily="34" charset="0"/>
              </a:rPr>
              <a:t>structuring </a:t>
            </a:r>
            <a:r>
              <a:rPr lang="en-SG" dirty="0" smtClean="0">
                <a:solidFill>
                  <a:srgbClr val="0D0D0D"/>
                </a:solidFill>
                <a:latin typeface="Arial" panose="020B0604020202020204" pitchFamily="34" charset="0"/>
              </a:rPr>
              <a:t>semantics</a:t>
            </a:r>
          </a:p>
          <a:p>
            <a:endParaRPr lang="en-SG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r>
              <a:rPr lang="en-SG" dirty="0">
                <a:solidFill>
                  <a:srgbClr val="0D0D0D"/>
                </a:solidFill>
                <a:latin typeface="Arial" panose="020B0604020202020204" pitchFamily="34" charset="0"/>
              </a:rPr>
              <a:t>• </a:t>
            </a:r>
            <a:r>
              <a:rPr lang="en-SG" dirty="0" smtClean="0">
                <a:solidFill>
                  <a:srgbClr val="0D0D0D"/>
                </a:solidFill>
                <a:latin typeface="Arial" panose="020B0604020202020204" pitchFamily="34" charset="0"/>
              </a:rPr>
              <a:t> For </a:t>
            </a:r>
            <a:r>
              <a:rPr lang="en-SG" dirty="0">
                <a:solidFill>
                  <a:srgbClr val="0D0D0D"/>
                </a:solidFill>
                <a:latin typeface="Arial" panose="020B0604020202020204" pitchFamily="34" charset="0"/>
              </a:rPr>
              <a:t>presentation to human </a:t>
            </a:r>
            <a:r>
              <a:rPr lang="en-SG" dirty="0" smtClean="0">
                <a:solidFill>
                  <a:srgbClr val="0D0D0D"/>
                </a:solidFill>
                <a:latin typeface="Arial" panose="020B0604020202020204" pitchFamily="34" charset="0"/>
              </a:rPr>
              <a:t>readers</a:t>
            </a:r>
          </a:p>
          <a:p>
            <a:endParaRPr lang="en-SG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r>
              <a:rPr lang="en-SG" dirty="0">
                <a:solidFill>
                  <a:srgbClr val="0D0D0D"/>
                </a:solidFill>
                <a:latin typeface="Arial" panose="020B0604020202020204" pitchFamily="34" charset="0"/>
              </a:rPr>
              <a:t>• </a:t>
            </a:r>
            <a:r>
              <a:rPr lang="en-SG" dirty="0" smtClean="0">
                <a:solidFill>
                  <a:srgbClr val="0D0D0D"/>
                </a:solidFill>
                <a:latin typeface="Arial" panose="020B0604020202020204" pitchFamily="34" charset="0"/>
              </a:rPr>
              <a:t> Applications </a:t>
            </a:r>
            <a:r>
              <a:rPr lang="en-SG" dirty="0">
                <a:solidFill>
                  <a:srgbClr val="0D0D0D"/>
                </a:solidFill>
                <a:latin typeface="Arial" panose="020B0604020202020204" pitchFamily="34" charset="0"/>
              </a:rPr>
              <a:t>cannot consume and process HTML easily</a:t>
            </a:r>
            <a:endParaRPr lang="en-SG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705600" y="2438400"/>
            <a:ext cx="2209800" cy="914400"/>
          </a:xfrm>
          <a:prstGeom prst="wedgeRoundRectCallout">
            <a:avLst>
              <a:gd name="adj1" fmla="val -58075"/>
              <a:gd name="adj2" fmla="val 33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Difficulties with HTML</a:t>
            </a:r>
            <a:endParaRPr lang="en-SG" sz="20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4876800" y="5257800"/>
            <a:ext cx="2590800" cy="914400"/>
          </a:xfrm>
          <a:prstGeom prst="wedgeRoundRectCallout">
            <a:avLst>
              <a:gd name="adj1" fmla="val -14244"/>
              <a:gd name="adj2" fmla="val -1089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000" dirty="0" smtClean="0"/>
              <a:t>These difficulties are not in XML</a:t>
            </a:r>
            <a:endParaRPr lang="en-SG" sz="2000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85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8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Autofit/>
          </a:bodyPr>
          <a:lstStyle/>
          <a:p>
            <a:r>
              <a:rPr lang="en-US" b="1" dirty="0" smtClean="0"/>
              <a:t>XML Terminology 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8600" y="1023878"/>
            <a:ext cx="5029200" cy="28623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latin typeface="TT23At00"/>
              </a:rPr>
              <a:t>&lt;</a:t>
            </a:r>
            <a:r>
              <a:rPr lang="en-SG" b="1" dirty="0">
                <a:latin typeface="TT23At00"/>
              </a:rPr>
              <a:t>bibliography</a:t>
            </a:r>
            <a:r>
              <a:rPr lang="en-SG" dirty="0">
                <a:latin typeface="TT23At00"/>
              </a:rPr>
              <a:t>&gt;</a:t>
            </a:r>
          </a:p>
          <a:p>
            <a:r>
              <a:rPr lang="en-SG" dirty="0" smtClean="0">
                <a:latin typeface="TT23At00"/>
              </a:rPr>
              <a:t>   &lt;</a:t>
            </a:r>
            <a:r>
              <a:rPr lang="en-SG" b="1" dirty="0">
                <a:latin typeface="TT23At00"/>
              </a:rPr>
              <a:t>book</a:t>
            </a:r>
            <a:r>
              <a:rPr lang="en-SG" dirty="0">
                <a:latin typeface="TT23At00"/>
              </a:rPr>
              <a:t>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TT23At00"/>
              </a:rPr>
              <a:t>ISBN</a:t>
            </a:r>
            <a:r>
              <a:rPr lang="en-SG" dirty="0">
                <a:latin typeface="TT23At00"/>
              </a:rPr>
              <a:t>="ISBN-10"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TT23At00"/>
              </a:rPr>
              <a:t>price</a:t>
            </a:r>
            <a:r>
              <a:rPr lang="en-SG" dirty="0">
                <a:latin typeface="TT23At00"/>
              </a:rPr>
              <a:t>="80.00"&gt;</a:t>
            </a:r>
          </a:p>
          <a:p>
            <a:r>
              <a:rPr lang="en-SG" dirty="0" smtClean="0">
                <a:latin typeface="TT23At00"/>
              </a:rPr>
              <a:t>      &lt;</a:t>
            </a:r>
            <a:r>
              <a:rPr lang="en-SG" b="1" dirty="0">
                <a:latin typeface="TT23At00"/>
              </a:rPr>
              <a:t>title</a:t>
            </a:r>
            <a:r>
              <a:rPr lang="en-SG" dirty="0">
                <a:latin typeface="TT23At00"/>
              </a:rPr>
              <a:t>&gt;Foundations of Databases&lt;</a:t>
            </a:r>
            <a:r>
              <a:rPr lang="en-SG" b="1" dirty="0">
                <a:latin typeface="TT23At00"/>
              </a:rPr>
              <a:t>/title</a:t>
            </a:r>
            <a:r>
              <a:rPr lang="en-SG" dirty="0">
                <a:latin typeface="TT23At00"/>
              </a:rPr>
              <a:t>&gt;</a:t>
            </a:r>
          </a:p>
          <a:p>
            <a:r>
              <a:rPr lang="en-SG" dirty="0" smtClean="0">
                <a:latin typeface="TT23At00"/>
              </a:rPr>
              <a:t>      &lt;</a:t>
            </a:r>
            <a:r>
              <a:rPr lang="en-SG" b="1" dirty="0">
                <a:latin typeface="TT23At00"/>
              </a:rPr>
              <a:t>author</a:t>
            </a:r>
            <a:r>
              <a:rPr lang="en-SG" dirty="0">
                <a:latin typeface="TT23At00"/>
              </a:rPr>
              <a:t>&gt;</a:t>
            </a:r>
            <a:r>
              <a:rPr lang="en-SG" dirty="0" err="1">
                <a:latin typeface="TT23At00"/>
              </a:rPr>
              <a:t>Abiteboul</a:t>
            </a:r>
            <a:r>
              <a:rPr lang="en-SG" dirty="0">
                <a:latin typeface="TT23At00"/>
              </a:rPr>
              <a:t>&lt;</a:t>
            </a:r>
            <a:r>
              <a:rPr lang="en-SG" b="1" dirty="0">
                <a:latin typeface="TT23At00"/>
              </a:rPr>
              <a:t>/author</a:t>
            </a:r>
            <a:r>
              <a:rPr lang="en-SG" dirty="0">
                <a:latin typeface="TT23At00"/>
              </a:rPr>
              <a:t>&gt;</a:t>
            </a:r>
          </a:p>
          <a:p>
            <a:r>
              <a:rPr lang="en-SG" dirty="0" smtClean="0">
                <a:latin typeface="TT23At00"/>
              </a:rPr>
              <a:t>      &lt;</a:t>
            </a:r>
            <a:r>
              <a:rPr lang="en-SG" b="1" dirty="0">
                <a:latin typeface="TT23At00"/>
              </a:rPr>
              <a:t>author</a:t>
            </a:r>
            <a:r>
              <a:rPr lang="en-SG" dirty="0">
                <a:latin typeface="TT23At00"/>
              </a:rPr>
              <a:t>&gt;Hull&lt;</a:t>
            </a:r>
            <a:r>
              <a:rPr lang="en-SG" b="1" dirty="0">
                <a:latin typeface="TT23At00"/>
              </a:rPr>
              <a:t>/author</a:t>
            </a:r>
            <a:r>
              <a:rPr lang="en-SG" dirty="0">
                <a:latin typeface="TT23At00"/>
              </a:rPr>
              <a:t>&gt;</a:t>
            </a:r>
          </a:p>
          <a:p>
            <a:r>
              <a:rPr lang="en-SG" dirty="0" smtClean="0">
                <a:latin typeface="TT23At00"/>
              </a:rPr>
              <a:t>      &lt;</a:t>
            </a:r>
            <a:r>
              <a:rPr lang="en-SG" b="1" dirty="0">
                <a:latin typeface="TT23At00"/>
              </a:rPr>
              <a:t>author</a:t>
            </a:r>
            <a:r>
              <a:rPr lang="en-SG" dirty="0">
                <a:latin typeface="TT23At00"/>
              </a:rPr>
              <a:t>&gt;</a:t>
            </a:r>
            <a:r>
              <a:rPr lang="en-SG" dirty="0" err="1">
                <a:latin typeface="TT23At00"/>
              </a:rPr>
              <a:t>Vianu</a:t>
            </a:r>
            <a:r>
              <a:rPr lang="en-SG" dirty="0">
                <a:latin typeface="TT23At00"/>
              </a:rPr>
              <a:t>&lt;</a:t>
            </a:r>
            <a:r>
              <a:rPr lang="en-SG" b="1" dirty="0">
                <a:latin typeface="TT23At00"/>
              </a:rPr>
              <a:t>/author</a:t>
            </a:r>
            <a:r>
              <a:rPr lang="en-SG" dirty="0">
                <a:latin typeface="TT23At00"/>
              </a:rPr>
              <a:t>&gt;</a:t>
            </a:r>
          </a:p>
          <a:p>
            <a:r>
              <a:rPr lang="en-SG" dirty="0" smtClean="0">
                <a:latin typeface="TT23At00"/>
              </a:rPr>
              <a:t>      &lt;</a:t>
            </a:r>
            <a:r>
              <a:rPr lang="en-SG" b="1" dirty="0" smtClean="0">
                <a:latin typeface="TT23At00"/>
              </a:rPr>
              <a:t>publisher</a:t>
            </a:r>
            <a:r>
              <a:rPr lang="en-SG" dirty="0" smtClean="0">
                <a:latin typeface="TT23At00"/>
              </a:rPr>
              <a:t>&gt;Addison Wesley</a:t>
            </a:r>
            <a:r>
              <a:rPr lang="en-SG" dirty="0">
                <a:latin typeface="TT23At00"/>
              </a:rPr>
              <a:t>&lt;</a:t>
            </a:r>
            <a:r>
              <a:rPr lang="en-SG" b="1" dirty="0">
                <a:latin typeface="TT23At00"/>
              </a:rPr>
              <a:t>/publisher</a:t>
            </a:r>
            <a:r>
              <a:rPr lang="en-SG" dirty="0">
                <a:latin typeface="TT23At00"/>
              </a:rPr>
              <a:t>&gt;</a:t>
            </a:r>
          </a:p>
          <a:p>
            <a:r>
              <a:rPr lang="en-SG" dirty="0" smtClean="0">
                <a:latin typeface="TT23At00"/>
              </a:rPr>
              <a:t>      &lt;</a:t>
            </a:r>
            <a:r>
              <a:rPr lang="en-SG" b="1" dirty="0">
                <a:latin typeface="TT23At00"/>
              </a:rPr>
              <a:t>year</a:t>
            </a:r>
            <a:r>
              <a:rPr lang="en-SG" dirty="0">
                <a:latin typeface="TT23At00"/>
              </a:rPr>
              <a:t>&gt;1995&lt;</a:t>
            </a:r>
            <a:r>
              <a:rPr lang="en-SG" b="1" dirty="0">
                <a:latin typeface="TT23At00"/>
              </a:rPr>
              <a:t>/year</a:t>
            </a:r>
            <a:r>
              <a:rPr lang="en-SG" dirty="0">
                <a:latin typeface="TT23At00"/>
              </a:rPr>
              <a:t>&gt;</a:t>
            </a:r>
          </a:p>
          <a:p>
            <a:r>
              <a:rPr lang="en-SG" dirty="0" smtClean="0">
                <a:latin typeface="TT23At00"/>
              </a:rPr>
              <a:t>    &lt;</a:t>
            </a:r>
            <a:r>
              <a:rPr lang="en-SG" b="1" dirty="0" smtClean="0">
                <a:latin typeface="TT23At00"/>
              </a:rPr>
              <a:t>/</a:t>
            </a:r>
            <a:r>
              <a:rPr lang="en-SG" b="1" dirty="0">
                <a:latin typeface="TT23At00"/>
              </a:rPr>
              <a:t>book</a:t>
            </a:r>
            <a:r>
              <a:rPr lang="en-SG" dirty="0">
                <a:latin typeface="TT23At00"/>
              </a:rPr>
              <a:t>&gt;…</a:t>
            </a:r>
          </a:p>
          <a:p>
            <a:r>
              <a:rPr lang="en-SG" dirty="0">
                <a:latin typeface="TT23At00"/>
              </a:rPr>
              <a:t>&lt;</a:t>
            </a:r>
            <a:r>
              <a:rPr lang="en-SG" b="1" dirty="0">
                <a:latin typeface="TT23At00"/>
              </a:rPr>
              <a:t>/bibliography</a:t>
            </a:r>
            <a:r>
              <a:rPr lang="en-SG" dirty="0">
                <a:latin typeface="TT23At00"/>
              </a:rPr>
              <a:t>&gt;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52400" y="830044"/>
            <a:ext cx="3810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>
                <a:solidFill>
                  <a:srgbClr val="EE7D31"/>
                </a:solidFill>
              </a:rPr>
              <a:t>• Tag </a:t>
            </a:r>
            <a:r>
              <a:rPr lang="en-SG" sz="2000" dirty="0">
                <a:solidFill>
                  <a:srgbClr val="000000"/>
                </a:solidFill>
              </a:rPr>
              <a:t>names: </a:t>
            </a:r>
            <a:r>
              <a:rPr lang="en-SG" sz="2000" dirty="0">
                <a:solidFill>
                  <a:srgbClr val="4472C5"/>
                </a:solidFill>
              </a:rPr>
              <a:t>book</a:t>
            </a:r>
            <a:r>
              <a:rPr lang="en-SG" sz="2000" dirty="0">
                <a:solidFill>
                  <a:srgbClr val="000000"/>
                </a:solidFill>
              </a:rPr>
              <a:t>, </a:t>
            </a:r>
            <a:r>
              <a:rPr lang="en-SG" sz="2000" dirty="0">
                <a:solidFill>
                  <a:srgbClr val="4472C5"/>
                </a:solidFill>
              </a:rPr>
              <a:t>title</a:t>
            </a:r>
            <a:r>
              <a:rPr lang="en-SG" sz="2000" dirty="0">
                <a:solidFill>
                  <a:srgbClr val="000000"/>
                </a:solidFill>
              </a:rPr>
              <a:t>, </a:t>
            </a:r>
            <a:r>
              <a:rPr lang="en-SG" sz="2000" dirty="0" smtClean="0">
                <a:solidFill>
                  <a:srgbClr val="000000"/>
                </a:solidFill>
              </a:rPr>
              <a:t>…</a:t>
            </a:r>
          </a:p>
          <a:p>
            <a:endParaRPr lang="en-SG" sz="800" dirty="0">
              <a:solidFill>
                <a:srgbClr val="000000"/>
              </a:solidFill>
            </a:endParaRPr>
          </a:p>
          <a:p>
            <a:r>
              <a:rPr lang="en-SG" sz="2000" dirty="0">
                <a:solidFill>
                  <a:srgbClr val="EE7D31"/>
                </a:solidFill>
              </a:rPr>
              <a:t>• Start tags</a:t>
            </a:r>
            <a:r>
              <a:rPr lang="en-SG" sz="2000" dirty="0">
                <a:solidFill>
                  <a:srgbClr val="000000"/>
                </a:solidFill>
              </a:rPr>
              <a:t>: </a:t>
            </a:r>
            <a:r>
              <a:rPr lang="en-SG" sz="2000" dirty="0">
                <a:solidFill>
                  <a:srgbClr val="4472C5"/>
                </a:solidFill>
              </a:rPr>
              <a:t>&lt;book&gt;</a:t>
            </a:r>
            <a:r>
              <a:rPr lang="en-SG" sz="2000" dirty="0">
                <a:solidFill>
                  <a:srgbClr val="000000"/>
                </a:solidFill>
              </a:rPr>
              <a:t>, </a:t>
            </a:r>
            <a:r>
              <a:rPr lang="en-SG" sz="2000" dirty="0">
                <a:solidFill>
                  <a:srgbClr val="4472C5"/>
                </a:solidFill>
              </a:rPr>
              <a:t>&lt;title&gt;</a:t>
            </a:r>
            <a:r>
              <a:rPr lang="en-SG" sz="2000" dirty="0">
                <a:solidFill>
                  <a:srgbClr val="000000"/>
                </a:solidFill>
              </a:rPr>
              <a:t>, …</a:t>
            </a:r>
          </a:p>
          <a:p>
            <a:endParaRPr lang="en-SG" sz="800" dirty="0" smtClean="0">
              <a:solidFill>
                <a:srgbClr val="EE7D31"/>
              </a:solidFill>
            </a:endParaRPr>
          </a:p>
          <a:p>
            <a:r>
              <a:rPr lang="en-SG" sz="2000" dirty="0" smtClean="0">
                <a:solidFill>
                  <a:srgbClr val="EE7D31"/>
                </a:solidFill>
              </a:rPr>
              <a:t>• </a:t>
            </a:r>
            <a:r>
              <a:rPr lang="en-SG" sz="2000" dirty="0">
                <a:solidFill>
                  <a:srgbClr val="EE7D31"/>
                </a:solidFill>
              </a:rPr>
              <a:t>End tags</a:t>
            </a:r>
            <a:r>
              <a:rPr lang="en-SG" sz="2000" dirty="0">
                <a:solidFill>
                  <a:srgbClr val="000000"/>
                </a:solidFill>
              </a:rPr>
              <a:t>: </a:t>
            </a:r>
            <a:r>
              <a:rPr lang="en-SG" sz="2000" dirty="0">
                <a:solidFill>
                  <a:srgbClr val="4472C5"/>
                </a:solidFill>
              </a:rPr>
              <a:t>&lt;/book&gt;</a:t>
            </a:r>
            <a:r>
              <a:rPr lang="en-SG" sz="2000" dirty="0">
                <a:solidFill>
                  <a:srgbClr val="000000"/>
                </a:solidFill>
              </a:rPr>
              <a:t>, </a:t>
            </a:r>
            <a:r>
              <a:rPr lang="en-SG" sz="2000" dirty="0">
                <a:solidFill>
                  <a:srgbClr val="4472C5"/>
                </a:solidFill>
              </a:rPr>
              <a:t>&lt;/title&gt;</a:t>
            </a:r>
            <a:r>
              <a:rPr lang="en-SG" sz="2000" dirty="0">
                <a:solidFill>
                  <a:srgbClr val="000000"/>
                </a:solidFill>
              </a:rPr>
              <a:t>, </a:t>
            </a:r>
            <a:r>
              <a:rPr lang="en-SG" sz="2000" dirty="0" smtClean="0">
                <a:solidFill>
                  <a:srgbClr val="000000"/>
                </a:solidFill>
              </a:rPr>
              <a:t>…</a:t>
            </a:r>
          </a:p>
          <a:p>
            <a:endParaRPr lang="en-SG" sz="800" dirty="0">
              <a:solidFill>
                <a:srgbClr val="000000"/>
              </a:solidFill>
            </a:endParaRPr>
          </a:p>
          <a:p>
            <a:r>
              <a:rPr lang="en-SG" sz="2000" dirty="0">
                <a:solidFill>
                  <a:srgbClr val="000000"/>
                </a:solidFill>
              </a:rPr>
              <a:t>• An </a:t>
            </a:r>
            <a:r>
              <a:rPr lang="en-SG" sz="2000" dirty="0">
                <a:solidFill>
                  <a:srgbClr val="EE7D31"/>
                </a:solidFill>
              </a:rPr>
              <a:t>element </a:t>
            </a:r>
            <a:r>
              <a:rPr lang="en-SG" sz="2000" dirty="0">
                <a:solidFill>
                  <a:srgbClr val="000000"/>
                </a:solidFill>
              </a:rPr>
              <a:t>is enclosed by a pair of start and </a:t>
            </a:r>
            <a:r>
              <a:rPr lang="en-SG" sz="2000" dirty="0" smtClean="0">
                <a:solidFill>
                  <a:srgbClr val="000000"/>
                </a:solidFill>
              </a:rPr>
              <a:t>end tags</a:t>
            </a:r>
            <a:r>
              <a:rPr lang="en-SG" sz="2000" dirty="0">
                <a:solidFill>
                  <a:srgbClr val="000000"/>
                </a:solidFill>
              </a:rPr>
              <a:t>: </a:t>
            </a:r>
            <a:r>
              <a:rPr lang="en-SG" sz="2000" dirty="0">
                <a:solidFill>
                  <a:srgbClr val="4472C5"/>
                </a:solidFill>
              </a:rPr>
              <a:t>&lt;book&gt;…&lt;/book</a:t>
            </a:r>
            <a:r>
              <a:rPr lang="en-SG" sz="2000" dirty="0" smtClean="0">
                <a:solidFill>
                  <a:srgbClr val="4472C5"/>
                </a:solidFill>
              </a:rPr>
              <a:t>&gt;</a:t>
            </a:r>
          </a:p>
          <a:p>
            <a:endParaRPr lang="en-SG" sz="800" dirty="0">
              <a:solidFill>
                <a:srgbClr val="4472C5"/>
              </a:solidFill>
            </a:endParaRPr>
          </a:p>
          <a:p>
            <a:r>
              <a:rPr lang="en-SG" sz="2000" dirty="0">
                <a:solidFill>
                  <a:srgbClr val="000000"/>
                </a:solidFill>
              </a:rPr>
              <a:t>• Elements can be nested:</a:t>
            </a:r>
          </a:p>
          <a:p>
            <a:r>
              <a:rPr lang="en-SG" sz="2000" dirty="0">
                <a:solidFill>
                  <a:srgbClr val="4472C5"/>
                </a:solidFill>
              </a:rPr>
              <a:t>&lt;book&gt;…&lt;title&gt;…&lt;/title&gt;…&lt;/book&gt;</a:t>
            </a:r>
          </a:p>
          <a:p>
            <a:endParaRPr lang="en-SG" sz="800" dirty="0" smtClean="0">
              <a:solidFill>
                <a:srgbClr val="000000"/>
              </a:solidFill>
            </a:endParaRPr>
          </a:p>
          <a:p>
            <a:r>
              <a:rPr lang="en-SG" sz="2000" dirty="0" smtClean="0">
                <a:solidFill>
                  <a:srgbClr val="000000"/>
                </a:solidFill>
              </a:rPr>
              <a:t>• </a:t>
            </a:r>
            <a:r>
              <a:rPr lang="en-SG" sz="2000" dirty="0">
                <a:solidFill>
                  <a:srgbClr val="000000"/>
                </a:solidFill>
              </a:rPr>
              <a:t>Empty elements: </a:t>
            </a:r>
            <a:r>
              <a:rPr lang="en-SG" sz="2000" dirty="0">
                <a:solidFill>
                  <a:srgbClr val="4472C5"/>
                </a:solidFill>
              </a:rPr>
              <a:t>&lt;</a:t>
            </a:r>
            <a:r>
              <a:rPr lang="en-SG" sz="2000" dirty="0" err="1">
                <a:solidFill>
                  <a:srgbClr val="4472C5"/>
                </a:solidFill>
              </a:rPr>
              <a:t>is_textbook</a:t>
            </a:r>
            <a:r>
              <a:rPr lang="en-SG" sz="2000" dirty="0">
                <a:solidFill>
                  <a:srgbClr val="4472C5"/>
                </a:solidFill>
              </a:rPr>
              <a:t>&gt;&lt;/</a:t>
            </a:r>
            <a:r>
              <a:rPr lang="en-SG" sz="2000" dirty="0" err="1">
                <a:solidFill>
                  <a:srgbClr val="4472C5"/>
                </a:solidFill>
              </a:rPr>
              <a:t>is_textbook</a:t>
            </a:r>
            <a:r>
              <a:rPr lang="en-SG" sz="2000" dirty="0">
                <a:solidFill>
                  <a:srgbClr val="4472C5"/>
                </a:solidFill>
              </a:rPr>
              <a:t>&gt;</a:t>
            </a:r>
          </a:p>
          <a:p>
            <a:endParaRPr lang="en-SG" sz="800" dirty="0" smtClean="0">
              <a:solidFill>
                <a:srgbClr val="000000"/>
              </a:solidFill>
            </a:endParaRPr>
          </a:p>
          <a:p>
            <a:r>
              <a:rPr lang="en-SG" sz="2000" dirty="0" smtClean="0">
                <a:solidFill>
                  <a:srgbClr val="000000"/>
                </a:solidFill>
              </a:rPr>
              <a:t>- Can </a:t>
            </a:r>
            <a:r>
              <a:rPr lang="en-SG" sz="2000" dirty="0">
                <a:solidFill>
                  <a:srgbClr val="000000"/>
                </a:solidFill>
              </a:rPr>
              <a:t>be abbreviated: </a:t>
            </a:r>
            <a:r>
              <a:rPr lang="en-SG" sz="2000" dirty="0">
                <a:solidFill>
                  <a:srgbClr val="4472C5"/>
                </a:solidFill>
              </a:rPr>
              <a:t>&lt;</a:t>
            </a:r>
            <a:r>
              <a:rPr lang="en-SG" sz="2000" dirty="0" err="1">
                <a:solidFill>
                  <a:srgbClr val="4472C5"/>
                </a:solidFill>
              </a:rPr>
              <a:t>is_textbook</a:t>
            </a:r>
            <a:r>
              <a:rPr lang="en-SG" sz="2000" dirty="0">
                <a:solidFill>
                  <a:srgbClr val="4472C5"/>
                </a:solidFill>
              </a:rPr>
              <a:t>/&gt;</a:t>
            </a:r>
          </a:p>
          <a:p>
            <a:endParaRPr lang="en-SG" sz="800" dirty="0" smtClean="0">
              <a:solidFill>
                <a:srgbClr val="000000"/>
              </a:solidFill>
            </a:endParaRPr>
          </a:p>
          <a:p>
            <a:r>
              <a:rPr lang="en-SG" sz="2000" dirty="0" smtClean="0">
                <a:solidFill>
                  <a:srgbClr val="000000"/>
                </a:solidFill>
              </a:rPr>
              <a:t>• </a:t>
            </a:r>
            <a:r>
              <a:rPr lang="en-SG" sz="2000" dirty="0">
                <a:solidFill>
                  <a:srgbClr val="000000"/>
                </a:solidFill>
              </a:rPr>
              <a:t>Elements can also have </a:t>
            </a:r>
            <a:r>
              <a:rPr lang="en-SG" sz="2000" dirty="0">
                <a:solidFill>
                  <a:srgbClr val="EE7D31"/>
                </a:solidFill>
              </a:rPr>
              <a:t>attributes</a:t>
            </a:r>
            <a:r>
              <a:rPr lang="en-SG" sz="2000" dirty="0">
                <a:solidFill>
                  <a:srgbClr val="000000"/>
                </a:solidFill>
              </a:rPr>
              <a:t>: &lt;book</a:t>
            </a:r>
          </a:p>
          <a:p>
            <a:r>
              <a:rPr lang="en-SG" sz="2000" dirty="0">
                <a:solidFill>
                  <a:srgbClr val="4472C5"/>
                </a:solidFill>
              </a:rPr>
              <a:t>ISBN="…" price="80.00</a:t>
            </a:r>
            <a:r>
              <a:rPr lang="en-SG" sz="2000" dirty="0" smtClean="0">
                <a:solidFill>
                  <a:srgbClr val="4472C5"/>
                </a:solidFill>
              </a:rPr>
              <a:t>"</a:t>
            </a:r>
            <a:r>
              <a:rPr lang="en-SG" sz="2000" dirty="0" smtClean="0">
                <a:solidFill>
                  <a:srgbClr val="000000"/>
                </a:solidFill>
              </a:rPr>
              <a:t>&gt;</a:t>
            </a:r>
            <a:endParaRPr lang="en-SG" sz="2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54496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2000" dirty="0">
                <a:solidFill>
                  <a:srgbClr val="000000"/>
                </a:solidFill>
              </a:rPr>
              <a:t>Ordering generally matters, except for attributes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xmlns="" val="2049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Autofit/>
          </a:bodyPr>
          <a:lstStyle/>
          <a:p>
            <a:r>
              <a:rPr lang="en-US" b="1" dirty="0"/>
              <a:t>Well-formed XML documents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19/49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130617"/>
            <a:ext cx="8839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dirty="0">
                <a:solidFill>
                  <a:srgbClr val="000000"/>
                </a:solidFill>
              </a:rPr>
              <a:t>A </a:t>
            </a:r>
            <a:r>
              <a:rPr lang="en-SG" sz="2600" dirty="0">
                <a:solidFill>
                  <a:srgbClr val="EE7D31"/>
                </a:solidFill>
              </a:rPr>
              <a:t>well-formed </a:t>
            </a:r>
            <a:r>
              <a:rPr lang="en-SG" sz="2600" dirty="0">
                <a:solidFill>
                  <a:srgbClr val="000000"/>
                </a:solidFill>
              </a:rPr>
              <a:t>XML </a:t>
            </a:r>
            <a:r>
              <a:rPr lang="en-SG" sz="2600" dirty="0" smtClean="0">
                <a:solidFill>
                  <a:srgbClr val="000000"/>
                </a:solidFill>
              </a:rPr>
              <a:t>document</a:t>
            </a:r>
          </a:p>
          <a:p>
            <a:endParaRPr lang="en-SG" sz="2600" dirty="0">
              <a:solidFill>
                <a:srgbClr val="000000"/>
              </a:solidFill>
            </a:endParaRPr>
          </a:p>
          <a:p>
            <a:r>
              <a:rPr lang="en-SG" sz="2600" dirty="0">
                <a:solidFill>
                  <a:srgbClr val="000000"/>
                </a:solidFill>
              </a:rPr>
              <a:t>• Follows XML lexical conventions</a:t>
            </a:r>
          </a:p>
          <a:p>
            <a:r>
              <a:rPr lang="en-SG" sz="2200" dirty="0" smtClean="0">
                <a:solidFill>
                  <a:srgbClr val="000000"/>
                </a:solidFill>
              </a:rPr>
              <a:t>- Wrong</a:t>
            </a:r>
            <a:r>
              <a:rPr lang="en-SG" sz="2200" dirty="0">
                <a:solidFill>
                  <a:srgbClr val="000000"/>
                </a:solidFill>
              </a:rPr>
              <a:t>: </a:t>
            </a:r>
            <a:r>
              <a:rPr lang="en-SG" sz="2000" dirty="0">
                <a:solidFill>
                  <a:srgbClr val="000000"/>
                </a:solidFill>
              </a:rPr>
              <a:t>&lt;section&gt;We show that x </a:t>
            </a:r>
            <a:r>
              <a:rPr lang="en-SG" sz="2000" dirty="0">
                <a:solidFill>
                  <a:srgbClr val="FF0000"/>
                </a:solidFill>
              </a:rPr>
              <a:t>&lt; </a:t>
            </a:r>
            <a:r>
              <a:rPr lang="en-SG" sz="2000" dirty="0">
                <a:solidFill>
                  <a:srgbClr val="000000"/>
                </a:solidFill>
              </a:rPr>
              <a:t>0…&lt;/section&gt;</a:t>
            </a:r>
          </a:p>
          <a:p>
            <a:r>
              <a:rPr lang="en-SG" sz="2200" dirty="0" smtClean="0">
                <a:solidFill>
                  <a:srgbClr val="000000"/>
                </a:solidFill>
              </a:rPr>
              <a:t>- Right</a:t>
            </a:r>
            <a:r>
              <a:rPr lang="en-SG" sz="2200" dirty="0">
                <a:solidFill>
                  <a:srgbClr val="000000"/>
                </a:solidFill>
              </a:rPr>
              <a:t>: </a:t>
            </a:r>
            <a:r>
              <a:rPr lang="en-SG" sz="2000" dirty="0">
                <a:solidFill>
                  <a:srgbClr val="000000"/>
                </a:solidFill>
              </a:rPr>
              <a:t>&lt;section&gt;We show that x </a:t>
            </a:r>
            <a:r>
              <a:rPr lang="en-SG" sz="2000" dirty="0">
                <a:solidFill>
                  <a:srgbClr val="4472C5"/>
                </a:solidFill>
              </a:rPr>
              <a:t>&amp;</a:t>
            </a:r>
            <a:r>
              <a:rPr lang="en-SG" sz="2000" dirty="0" err="1">
                <a:solidFill>
                  <a:srgbClr val="4472C5"/>
                </a:solidFill>
              </a:rPr>
              <a:t>lt</a:t>
            </a:r>
            <a:r>
              <a:rPr lang="en-SG" sz="2000" dirty="0">
                <a:solidFill>
                  <a:srgbClr val="4472C5"/>
                </a:solidFill>
              </a:rPr>
              <a:t>; </a:t>
            </a:r>
            <a:r>
              <a:rPr lang="en-SG" sz="2000" dirty="0">
                <a:solidFill>
                  <a:srgbClr val="000000"/>
                </a:solidFill>
              </a:rPr>
              <a:t>0…&lt;/section&gt;</a:t>
            </a:r>
          </a:p>
          <a:p>
            <a:r>
              <a:rPr lang="en-SG" sz="1900" dirty="0" smtClean="0">
                <a:solidFill>
                  <a:srgbClr val="000000"/>
                </a:solidFill>
              </a:rPr>
              <a:t>- Other </a:t>
            </a:r>
            <a:r>
              <a:rPr lang="en-SG" sz="1900" dirty="0">
                <a:solidFill>
                  <a:srgbClr val="000000"/>
                </a:solidFill>
              </a:rPr>
              <a:t>special entities: </a:t>
            </a:r>
            <a:r>
              <a:rPr lang="en-SG" sz="1900" dirty="0">
                <a:solidFill>
                  <a:srgbClr val="EE7D31"/>
                </a:solidFill>
              </a:rPr>
              <a:t>&gt; </a:t>
            </a:r>
            <a:r>
              <a:rPr lang="en-SG" sz="1900" dirty="0">
                <a:solidFill>
                  <a:srgbClr val="000000"/>
                </a:solidFill>
              </a:rPr>
              <a:t>becomes </a:t>
            </a:r>
            <a:r>
              <a:rPr lang="en-SG" sz="1900" dirty="0">
                <a:solidFill>
                  <a:srgbClr val="EE7D31"/>
                </a:solidFill>
              </a:rPr>
              <a:t>&amp;</a:t>
            </a:r>
            <a:r>
              <a:rPr lang="en-SG" sz="1900" dirty="0" err="1">
                <a:solidFill>
                  <a:srgbClr val="EE7D31"/>
                </a:solidFill>
              </a:rPr>
              <a:t>gt</a:t>
            </a:r>
            <a:r>
              <a:rPr lang="en-SG" sz="1900" dirty="0">
                <a:solidFill>
                  <a:srgbClr val="EE7D31"/>
                </a:solidFill>
              </a:rPr>
              <a:t>; </a:t>
            </a:r>
            <a:r>
              <a:rPr lang="en-SG" sz="1900" dirty="0">
                <a:solidFill>
                  <a:srgbClr val="000000"/>
                </a:solidFill>
              </a:rPr>
              <a:t>and </a:t>
            </a:r>
            <a:r>
              <a:rPr lang="en-SG" sz="1900" dirty="0">
                <a:solidFill>
                  <a:srgbClr val="44546A"/>
                </a:solidFill>
              </a:rPr>
              <a:t>&amp; </a:t>
            </a:r>
            <a:r>
              <a:rPr lang="en-SG" sz="1900" dirty="0">
                <a:solidFill>
                  <a:srgbClr val="000000"/>
                </a:solidFill>
              </a:rPr>
              <a:t>becomes </a:t>
            </a:r>
            <a:r>
              <a:rPr lang="en-SG" sz="1900" dirty="0">
                <a:solidFill>
                  <a:srgbClr val="EE7D31"/>
                </a:solidFill>
              </a:rPr>
              <a:t>&amp;amp</a:t>
            </a:r>
            <a:r>
              <a:rPr lang="en-SG" sz="1900" dirty="0" smtClean="0">
                <a:solidFill>
                  <a:srgbClr val="EE7D31"/>
                </a:solidFill>
              </a:rPr>
              <a:t>;</a:t>
            </a:r>
          </a:p>
          <a:p>
            <a:pPr marL="342900" indent="-342900">
              <a:buFontTx/>
              <a:buChar char="-"/>
            </a:pPr>
            <a:endParaRPr lang="en-SG" sz="1900" dirty="0">
              <a:solidFill>
                <a:srgbClr val="EE7D31"/>
              </a:solidFill>
            </a:endParaRPr>
          </a:p>
          <a:p>
            <a:r>
              <a:rPr lang="en-SG" sz="2600" dirty="0">
                <a:solidFill>
                  <a:srgbClr val="000000"/>
                </a:solidFill>
              </a:rPr>
              <a:t>• Contains a single root element</a:t>
            </a:r>
          </a:p>
          <a:p>
            <a:endParaRPr lang="en-SG" sz="2600" dirty="0" smtClean="0">
              <a:solidFill>
                <a:srgbClr val="000000"/>
              </a:solidFill>
            </a:endParaRPr>
          </a:p>
          <a:p>
            <a:r>
              <a:rPr lang="en-SG" sz="2600" dirty="0" smtClean="0">
                <a:solidFill>
                  <a:srgbClr val="000000"/>
                </a:solidFill>
              </a:rPr>
              <a:t>• Has </a:t>
            </a:r>
            <a:r>
              <a:rPr lang="en-SG" sz="2600" dirty="0">
                <a:solidFill>
                  <a:srgbClr val="000000"/>
                </a:solidFill>
              </a:rPr>
              <a:t>properly matched tags and properly </a:t>
            </a:r>
            <a:r>
              <a:rPr lang="en-SG" sz="2600" dirty="0" smtClean="0">
                <a:solidFill>
                  <a:srgbClr val="000000"/>
                </a:solidFill>
              </a:rPr>
              <a:t>nested elements</a:t>
            </a:r>
            <a:endParaRPr lang="en-SG" sz="2600" dirty="0">
              <a:solidFill>
                <a:srgbClr val="000000"/>
              </a:solidFill>
            </a:endParaRPr>
          </a:p>
          <a:p>
            <a:r>
              <a:rPr lang="en-SG" sz="2200" dirty="0" smtClean="0">
                <a:solidFill>
                  <a:srgbClr val="000000"/>
                </a:solidFill>
              </a:rPr>
              <a:t>- Right:  </a:t>
            </a:r>
            <a:r>
              <a:rPr lang="en-SG" sz="2000" dirty="0" smtClean="0">
                <a:solidFill>
                  <a:srgbClr val="4472C5"/>
                </a:solidFill>
              </a:rPr>
              <a:t>&lt;</a:t>
            </a:r>
            <a:r>
              <a:rPr lang="en-SG" sz="2000" dirty="0">
                <a:solidFill>
                  <a:srgbClr val="4472C5"/>
                </a:solidFill>
              </a:rPr>
              <a:t>section&gt;…&lt;subsection&gt;…&lt;/subsection&gt;…&lt;/section&gt;</a:t>
            </a:r>
          </a:p>
          <a:p>
            <a:r>
              <a:rPr lang="en-SG" sz="2200" dirty="0" smtClean="0">
                <a:solidFill>
                  <a:srgbClr val="000000"/>
                </a:solidFill>
              </a:rPr>
              <a:t>- Wrong: </a:t>
            </a:r>
            <a:r>
              <a:rPr lang="en-SG" sz="2000" dirty="0" smtClean="0">
                <a:solidFill>
                  <a:srgbClr val="FF0000"/>
                </a:solidFill>
              </a:rPr>
              <a:t>&lt;</a:t>
            </a:r>
            <a:r>
              <a:rPr lang="en-SG" sz="2000" dirty="0">
                <a:solidFill>
                  <a:srgbClr val="FF0000"/>
                </a:solidFill>
              </a:rPr>
              <a:t>section&gt;…&lt;subsection&gt;…&lt;/section&gt;…&lt;/subsection&gt;</a:t>
            </a:r>
            <a:endParaRPr lang="en-SG" sz="2000" dirty="0">
              <a:solidFill>
                <a:srgbClr val="000000"/>
              </a:solidFill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Roadmap (Semi-Structured Data)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600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Semi-structured Data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04800" y="14478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4033854"/>
            <a:ext cx="4900618" cy="823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 noChangeArrowheads="1"/>
          </p:cNvSpPr>
          <p:nvPr/>
        </p:nvSpPr>
        <p:spPr>
          <a:xfrm>
            <a:off x="533400" y="4214818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SG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are </a:t>
            </a:r>
            <a:r>
              <a:rPr lang="en-SG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SG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tested in Quiz-2.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25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Tree Representation </a:t>
            </a:r>
            <a:br>
              <a:rPr lang="en-US" b="1" dirty="0" smtClean="0"/>
            </a:br>
            <a:r>
              <a:rPr lang="en-US" b="1" dirty="0" smtClean="0"/>
              <a:t>of XML Documents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81760"/>
            <a:ext cx="7315200" cy="532384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5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More XML Example: Attributes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933575"/>
            <a:ext cx="6000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3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Attributes vs. Elements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583539" cy="38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07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Attributes vs. Elements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5862"/>
            <a:ext cx="7313028" cy="33861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4605516"/>
            <a:ext cx="7924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SG" sz="1200" dirty="0">
              <a:latin typeface="Arial" panose="020B0604020202020204" pitchFamily="34" charset="0"/>
            </a:endParaRPr>
          </a:p>
          <a:p>
            <a:r>
              <a:rPr lang="en-SG" sz="2800" dirty="0">
                <a:latin typeface="Arial" panose="020B0604020202020204" pitchFamily="34" charset="0"/>
              </a:rPr>
              <a:t>Attribute names must be unique! (No Multisets) </a:t>
            </a:r>
            <a:r>
              <a:rPr lang="en-SG" sz="2400" dirty="0">
                <a:latin typeface="Arial" panose="020B0604020202020204" pitchFamily="34" charset="0"/>
              </a:rPr>
              <a:t>&lt;</a:t>
            </a:r>
            <a:r>
              <a:rPr lang="en-SG" sz="2400" b="1" dirty="0">
                <a:latin typeface="Arial" panose="020B0604020202020204" pitchFamily="34" charset="0"/>
              </a:rPr>
              <a:t>person</a:t>
            </a:r>
            <a:r>
              <a:rPr lang="en-SG" sz="2400" dirty="0">
                <a:latin typeface="Arial" panose="020B0604020202020204" pitchFamily="34" charset="0"/>
              </a:rPr>
              <a:t>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name</a:t>
            </a:r>
            <a:r>
              <a:rPr lang="en-SG" sz="2400" dirty="0">
                <a:latin typeface="Arial" panose="020B0604020202020204" pitchFamily="34" charset="0"/>
              </a:rPr>
              <a:t> = "Wilde"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name</a:t>
            </a:r>
            <a:r>
              <a:rPr lang="en-SG" sz="2400" dirty="0">
                <a:latin typeface="Arial" panose="020B0604020202020204" pitchFamily="34" charset="0"/>
              </a:rPr>
              <a:t> = "</a:t>
            </a:r>
            <a:r>
              <a:rPr lang="en-SG" sz="2400" dirty="0" err="1">
                <a:latin typeface="Arial" panose="020B0604020202020204" pitchFamily="34" charset="0"/>
              </a:rPr>
              <a:t>Wutz</a:t>
            </a:r>
            <a:r>
              <a:rPr lang="en-SG" sz="2400" dirty="0">
                <a:latin typeface="Arial" panose="020B0604020202020204" pitchFamily="34" charset="0"/>
              </a:rPr>
              <a:t>"/&gt; is illegal! </a:t>
            </a:r>
          </a:p>
        </p:txBody>
      </p:sp>
    </p:spTree>
    <p:extLst>
      <p:ext uri="{BB962C8B-B14F-4D97-AF65-F5344CB8AC3E}">
        <p14:creationId xmlns:p14="http://schemas.microsoft.com/office/powerpoint/2010/main" xmlns="" val="40807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Documents to XML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143000"/>
            <a:ext cx="7924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/>
              <a:t>Documents </a:t>
            </a:r>
            <a:r>
              <a:rPr lang="en-SG" sz="2400" dirty="0"/>
              <a:t>are a quite natural way to represent </a:t>
            </a:r>
            <a:r>
              <a:rPr lang="en-SG" sz="2400" dirty="0" smtClean="0"/>
              <a:t>“objects” </a:t>
            </a:r>
            <a:endParaRPr lang="en-SG" sz="2400" dirty="0"/>
          </a:p>
          <a:p>
            <a:r>
              <a:rPr lang="en-SG" sz="2000" dirty="0" smtClean="0"/>
              <a:t>- A </a:t>
            </a:r>
            <a:r>
              <a:rPr lang="en-SG" sz="2000" dirty="0"/>
              <a:t>great deal of text and semi-structured info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8" y="2133600"/>
            <a:ext cx="8179722" cy="40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9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De-normalized Data in XML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375" y="1216997"/>
            <a:ext cx="762988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You </a:t>
            </a:r>
            <a:r>
              <a:rPr lang="en-SG" sz="2400" dirty="0"/>
              <a:t>have learnt to normalize schemas </a:t>
            </a:r>
          </a:p>
          <a:p>
            <a:r>
              <a:rPr lang="en-SG" sz="2000" dirty="0" smtClean="0"/>
              <a:t>     - Avoid </a:t>
            </a:r>
            <a:r>
              <a:rPr lang="en-SG" sz="2000" dirty="0"/>
              <a:t>redundancy </a:t>
            </a:r>
          </a:p>
          <a:p>
            <a:r>
              <a:rPr lang="en-SG" sz="2000" dirty="0" smtClean="0"/>
              <a:t>     - Avoid </a:t>
            </a:r>
            <a:r>
              <a:rPr lang="en-SG" sz="2000" dirty="0"/>
              <a:t>update anomalies </a:t>
            </a: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Real </a:t>
            </a:r>
            <a:r>
              <a:rPr lang="en-SG" sz="2400" dirty="0"/>
              <a:t>data is often </a:t>
            </a:r>
            <a:r>
              <a:rPr lang="en-SG" sz="2400" dirty="0" smtClean="0"/>
              <a:t>de-normalized </a:t>
            </a:r>
            <a:endParaRPr lang="en-SG" sz="2400" dirty="0"/>
          </a:p>
          <a:p>
            <a:r>
              <a:rPr lang="en-SG" sz="2000" dirty="0" smtClean="0"/>
              <a:t>     - Think </a:t>
            </a:r>
            <a:r>
              <a:rPr lang="en-SG" sz="2000" dirty="0"/>
              <a:t>of a FAX with an order </a:t>
            </a:r>
          </a:p>
          <a:p>
            <a:r>
              <a:rPr lang="en-SG" sz="2000" dirty="0" smtClean="0"/>
              <a:t>     - immutable</a:t>
            </a:r>
            <a:r>
              <a:rPr lang="en-SG" sz="2000" dirty="0"/>
              <a:t>: updates -&gt; new version </a:t>
            </a:r>
          </a:p>
          <a:p>
            <a:r>
              <a:rPr lang="en-SG" sz="2000" dirty="0" smtClean="0"/>
              <a:t>     - No (or, less) deletes </a:t>
            </a:r>
            <a:r>
              <a:rPr lang="en-SG" sz="2000" dirty="0"/>
              <a:t>in Facebook </a:t>
            </a: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Technology </a:t>
            </a:r>
            <a:r>
              <a:rPr lang="en-SG" sz="2400" dirty="0"/>
              <a:t>Trends make Normalization less critical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Cheap </a:t>
            </a:r>
            <a:r>
              <a:rPr lang="en-SG" sz="2400" dirty="0"/>
              <a:t>storage, good indexing, ... </a:t>
            </a:r>
            <a:endParaRPr lang="en-SG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But </a:t>
            </a:r>
            <a:r>
              <a:rPr lang="en-SG" sz="2400" dirty="0"/>
              <a:t>you can also normalize XML data! </a:t>
            </a:r>
          </a:p>
        </p:txBody>
      </p:sp>
    </p:spTree>
    <p:extLst>
      <p:ext uri="{BB962C8B-B14F-4D97-AF65-F5344CB8AC3E}">
        <p14:creationId xmlns:p14="http://schemas.microsoft.com/office/powerpoint/2010/main" xmlns="" val="38678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Benefits of XML </a:t>
            </a:r>
            <a:br>
              <a:rPr lang="en-US" b="1" dirty="0" smtClean="0"/>
            </a:br>
            <a:r>
              <a:rPr lang="en-US" b="1" dirty="0" smtClean="0"/>
              <a:t>over Relational Data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5" y="1647885"/>
            <a:ext cx="8836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EE7D31"/>
                </a:solidFill>
              </a:rPr>
              <a:t>• Portability</a:t>
            </a:r>
            <a:r>
              <a:rPr lang="en-SG" sz="2400" dirty="0">
                <a:solidFill>
                  <a:srgbClr val="000000"/>
                </a:solidFill>
              </a:rPr>
              <a:t>: Just like HTML, you can ship XML </a:t>
            </a:r>
            <a:r>
              <a:rPr lang="en-SG" sz="2400" dirty="0" smtClean="0">
                <a:solidFill>
                  <a:srgbClr val="000000"/>
                </a:solidFill>
              </a:rPr>
              <a:t>data across </a:t>
            </a:r>
            <a:r>
              <a:rPr lang="en-SG" sz="2400" dirty="0">
                <a:solidFill>
                  <a:srgbClr val="000000"/>
                </a:solidFill>
              </a:rPr>
              <a:t>platforms</a:t>
            </a:r>
          </a:p>
          <a:p>
            <a:r>
              <a:rPr lang="en-SG" sz="2400" dirty="0" smtClean="0">
                <a:solidFill>
                  <a:srgbClr val="000000"/>
                </a:solidFill>
              </a:rPr>
              <a:t>• </a:t>
            </a:r>
            <a:r>
              <a:rPr lang="en-SG" sz="2400" dirty="0">
                <a:solidFill>
                  <a:srgbClr val="000000"/>
                </a:solidFill>
              </a:rPr>
              <a:t>Relational data requires heavy-weight </a:t>
            </a:r>
            <a:r>
              <a:rPr lang="en-SG" sz="2400" dirty="0" smtClean="0">
                <a:solidFill>
                  <a:srgbClr val="000000"/>
                </a:solidFill>
              </a:rPr>
              <a:t>API’s</a:t>
            </a:r>
          </a:p>
          <a:p>
            <a:endParaRPr lang="en-SG" sz="2400" dirty="0" smtClean="0">
              <a:solidFill>
                <a:srgbClr val="000000"/>
              </a:solidFill>
            </a:endParaRPr>
          </a:p>
          <a:p>
            <a:endParaRPr lang="en-SG" sz="2400" dirty="0">
              <a:solidFill>
                <a:srgbClr val="000000"/>
              </a:solidFill>
            </a:endParaRPr>
          </a:p>
          <a:p>
            <a:r>
              <a:rPr lang="en-SG" sz="2400" dirty="0">
                <a:solidFill>
                  <a:srgbClr val="EE7D31"/>
                </a:solidFill>
              </a:rPr>
              <a:t>• Flexibility</a:t>
            </a:r>
            <a:r>
              <a:rPr lang="en-SG" sz="2400" dirty="0">
                <a:solidFill>
                  <a:srgbClr val="000000"/>
                </a:solidFill>
              </a:rPr>
              <a:t>: You can represent any information</a:t>
            </a:r>
          </a:p>
          <a:p>
            <a:r>
              <a:rPr lang="en-SG" sz="2400" dirty="0">
                <a:solidFill>
                  <a:srgbClr val="000000"/>
                </a:solidFill>
              </a:rPr>
              <a:t>(structured, semi-structured, documents, </a:t>
            </a:r>
            <a:r>
              <a:rPr lang="en-SG" sz="2400" dirty="0" smtClean="0">
                <a:solidFill>
                  <a:srgbClr val="000000"/>
                </a:solidFill>
              </a:rPr>
              <a:t>…)</a:t>
            </a:r>
          </a:p>
          <a:p>
            <a:r>
              <a:rPr lang="en-SG" sz="2400" dirty="0" smtClean="0">
                <a:solidFill>
                  <a:srgbClr val="000000"/>
                </a:solidFill>
              </a:rPr>
              <a:t>• </a:t>
            </a:r>
            <a:r>
              <a:rPr lang="en-SG" sz="2400" dirty="0">
                <a:solidFill>
                  <a:srgbClr val="000000"/>
                </a:solidFill>
              </a:rPr>
              <a:t>Relational data is best suited for structured data</a:t>
            </a:r>
          </a:p>
          <a:p>
            <a:endParaRPr lang="en-SG" sz="2400" dirty="0" smtClean="0">
              <a:solidFill>
                <a:srgbClr val="EE7D31"/>
              </a:solidFill>
            </a:endParaRPr>
          </a:p>
          <a:p>
            <a:endParaRPr lang="en-SG" sz="2400" dirty="0" smtClean="0">
              <a:solidFill>
                <a:srgbClr val="EE7D31"/>
              </a:solidFill>
            </a:endParaRPr>
          </a:p>
          <a:p>
            <a:r>
              <a:rPr lang="en-SG" sz="2400" dirty="0" smtClean="0">
                <a:solidFill>
                  <a:srgbClr val="EE7D31"/>
                </a:solidFill>
              </a:rPr>
              <a:t>• </a:t>
            </a:r>
            <a:r>
              <a:rPr lang="en-SG" sz="2400" dirty="0">
                <a:solidFill>
                  <a:srgbClr val="EE7D31"/>
                </a:solidFill>
              </a:rPr>
              <a:t>Extensibility</a:t>
            </a:r>
            <a:r>
              <a:rPr lang="en-SG" sz="2400" dirty="0">
                <a:solidFill>
                  <a:srgbClr val="000000"/>
                </a:solidFill>
              </a:rPr>
              <a:t>: Since data describes itself, you </a:t>
            </a:r>
            <a:r>
              <a:rPr lang="en-SG" sz="2400" dirty="0" smtClean="0">
                <a:solidFill>
                  <a:srgbClr val="000000"/>
                </a:solidFill>
              </a:rPr>
              <a:t>can change </a:t>
            </a:r>
            <a:r>
              <a:rPr lang="en-SG" sz="2400" dirty="0">
                <a:solidFill>
                  <a:srgbClr val="000000"/>
                </a:solidFill>
              </a:rPr>
              <a:t>the schema </a:t>
            </a:r>
            <a:r>
              <a:rPr lang="en-SG" sz="2400" dirty="0" smtClean="0">
                <a:solidFill>
                  <a:srgbClr val="000000"/>
                </a:solidFill>
              </a:rPr>
              <a:t>easily</a:t>
            </a:r>
          </a:p>
          <a:p>
            <a:r>
              <a:rPr lang="en-SG" sz="2400" dirty="0" smtClean="0">
                <a:solidFill>
                  <a:srgbClr val="000000"/>
                </a:solidFill>
              </a:rPr>
              <a:t>• </a:t>
            </a:r>
            <a:r>
              <a:rPr lang="en-SG" sz="2400" dirty="0">
                <a:solidFill>
                  <a:srgbClr val="000000"/>
                </a:solidFill>
              </a:rPr>
              <a:t>Relational schema is rigid and difficult to change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xmlns="" val="22808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XML vs. Relational Data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4" y="1695450"/>
            <a:ext cx="7405346" cy="43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68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XML vs. Relational Data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1" y="1671637"/>
            <a:ext cx="7658501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61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 smtClean="0"/>
              <a:t>Mapping </a:t>
            </a:r>
            <a:r>
              <a:rPr lang="en-SG" b="1" dirty="0"/>
              <a:t>Relational Data to XML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2733675" cy="2076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92" y="1837554"/>
            <a:ext cx="4860208" cy="44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14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4300" y="1197759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114300" y="4482314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Semi-Structured Data</a:t>
            </a:r>
            <a:endParaRPr lang="en-US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5524500" y="816759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- Week 8  (Oct 04-Oct 08)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11-Oct 15)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18-Oct 22)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25-Oct 29)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24500" y="4385477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- Week 13  (Nov 09-Nov 13)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24500" y="2826539"/>
            <a:ext cx="3505200" cy="1285876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Week 12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01-Nov 05)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Quiz syllabus: everything on SQL (Week 8, 9, 10 11)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0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 smtClean="0"/>
              <a:t>Mapping </a:t>
            </a:r>
            <a:r>
              <a:rPr lang="en-SG" b="1" dirty="0"/>
              <a:t>Relational Data to XML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30/49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809750"/>
            <a:ext cx="3336613" cy="3676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471"/>
          <a:stretch/>
        </p:blipFill>
        <p:spPr>
          <a:xfrm>
            <a:off x="4267200" y="1428750"/>
            <a:ext cx="4419600" cy="50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0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 smtClean="0"/>
              <a:t>XML is Semi-Structured 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31/49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6" y="1662112"/>
            <a:ext cx="6392174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28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 smtClean="0"/>
              <a:t>XML is Semi-Structured 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32/49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733550"/>
            <a:ext cx="6978721" cy="3981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24800" y="5410200"/>
            <a:ext cx="914400" cy="653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2746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SG" b="1" dirty="0" smtClean="0"/>
              <a:t>XML is Semi-Structured 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33/49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5410200"/>
            <a:ext cx="914400" cy="653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8283"/>
          <a:stretch/>
        </p:blipFill>
        <p:spPr>
          <a:xfrm>
            <a:off x="1143000" y="1657349"/>
            <a:ext cx="7086600" cy="38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79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34/49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600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Semi-structured Data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</p:txBody>
      </p:sp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567543"/>
            <a:ext cx="381000" cy="381000"/>
          </a:xfrm>
          <a:prstGeom prst="rect">
            <a:avLst/>
          </a:prstGeom>
          <a:noFill/>
        </p:spPr>
      </p:pic>
      <p:pic>
        <p:nvPicPr>
          <p:cNvPr id="1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992607"/>
            <a:ext cx="381000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01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Difficulties with XML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35/49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" y="1143000"/>
            <a:ext cx="8071439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02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Other Semi-Structured Data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36/49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 noChangeArrowheads="1"/>
          </p:cNvSpPr>
          <p:nvPr/>
        </p:nvSpPr>
        <p:spPr>
          <a:xfrm>
            <a:off x="381000" y="1524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Avro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RDF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 Graphs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25318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Why </a:t>
            </a:r>
            <a:r>
              <a:rPr lang="en-SG" b="1" dirty="0"/>
              <a:t>do we still talk about XML </a:t>
            </a:r>
            <a:r>
              <a:rPr lang="en-SG" b="1" dirty="0" smtClean="0"/>
              <a:t>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37/49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 noChangeArrowheads="1"/>
          </p:cNvSpPr>
          <p:nvPr/>
        </p:nvSpPr>
        <p:spPr>
          <a:xfrm>
            <a:off x="381000" y="9906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standard (not owned by anybody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SG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 documented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SG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available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SG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Mother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all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semi-structured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SG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most features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SG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here to stay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SG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 works! 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3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JSON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38/49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71177" y="921389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JSON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6660" y="914400"/>
            <a:ext cx="8455507" cy="250150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22548" y="1510491"/>
            <a:ext cx="8387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JavaScript Object </a:t>
            </a:r>
            <a:r>
              <a:rPr lang="en-SG" sz="2400" dirty="0" smtClean="0">
                <a:solidFill>
                  <a:srgbClr val="FF0000"/>
                </a:solidFill>
              </a:rPr>
              <a:t>Notation</a:t>
            </a:r>
            <a:endParaRPr lang="en-SG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lightweight text-based</a:t>
            </a:r>
            <a:r>
              <a:rPr lang="en-SG" sz="2400" dirty="0"/>
              <a:t> </a:t>
            </a:r>
            <a:r>
              <a:rPr lang="en-SG" sz="2400" dirty="0" smtClean="0"/>
              <a:t>open </a:t>
            </a:r>
            <a:r>
              <a:rPr lang="en-SG" sz="2400" dirty="0"/>
              <a:t>standard designed for </a:t>
            </a:r>
            <a:r>
              <a:rPr lang="en-SG" sz="2400" dirty="0" smtClean="0"/>
              <a:t>human-readable</a:t>
            </a:r>
            <a:r>
              <a:rPr lang="en-SG" sz="2400" dirty="0"/>
              <a:t> </a:t>
            </a:r>
            <a:r>
              <a:rPr lang="en-SG" sz="2400" dirty="0" smtClean="0"/>
              <a:t>data </a:t>
            </a:r>
            <a:r>
              <a:rPr lang="en-SG" sz="2400" dirty="0"/>
              <a:t>interchange. </a:t>
            </a:r>
            <a:endParaRPr lang="en-SG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Interfaces </a:t>
            </a:r>
            <a:r>
              <a:rPr lang="en-SG" sz="2400" dirty="0"/>
              <a:t>in </a:t>
            </a:r>
            <a:r>
              <a:rPr lang="en-SG" sz="2400" dirty="0" smtClean="0"/>
              <a:t>C, </a:t>
            </a:r>
            <a:r>
              <a:rPr lang="fr-FR" sz="2400" dirty="0" smtClean="0"/>
              <a:t>C</a:t>
            </a:r>
            <a:r>
              <a:rPr lang="fr-FR" sz="2400" dirty="0"/>
              <a:t>++, Java, Python, Perl, etc</a:t>
            </a:r>
            <a:r>
              <a:rPr lang="fr-F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The filename extension is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SG" sz="24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SG" sz="2400" dirty="0"/>
              <a:t>.</a:t>
            </a:r>
            <a:endParaRPr lang="en-US" sz="4000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72325" y="361556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rgbClr val="003366"/>
                </a:solidFill>
              </a:rPr>
              <a:t>Semistructured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 data model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2324" y="3595810"/>
            <a:ext cx="8470499" cy="250605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409181" y="4162873"/>
            <a:ext cx="84336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Flexible, nested structure (trees)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Does </a:t>
            </a:r>
            <a:r>
              <a:rPr lang="en-SG" sz="2400" dirty="0"/>
              <a:t>not require predefined schema ("self describing”)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Text </a:t>
            </a:r>
            <a:r>
              <a:rPr lang="en-SG" sz="2400" dirty="0"/>
              <a:t>representation: good for exchange, bad for </a:t>
            </a:r>
            <a:r>
              <a:rPr lang="en-SG" sz="2400" dirty="0" smtClean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Most </a:t>
            </a:r>
            <a:r>
              <a:rPr lang="en-SG" sz="2400" dirty="0"/>
              <a:t>common use: Language </a:t>
            </a:r>
            <a:r>
              <a:rPr lang="en-SG" sz="2400" dirty="0" smtClean="0"/>
              <a:t>API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6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JSON -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39/49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6" y="1478521"/>
            <a:ext cx="8315785" cy="43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86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Roadmap (Semi-Structured Data)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600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Semi-structured Data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04800" y="14478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21148879">
            <a:off x="4788446" y="2812233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4.6, 4.7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4743480"/>
            <a:ext cx="4900618" cy="823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 noChangeArrowheads="1"/>
          </p:cNvSpPr>
          <p:nvPr/>
        </p:nvSpPr>
        <p:spPr>
          <a:xfrm>
            <a:off x="533400" y="4924444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SG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are </a:t>
            </a:r>
            <a:r>
              <a:rPr lang="en-SG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SG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tested in Quiz-2.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25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JSON - Terminology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40/49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1177" y="845189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Curly braces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6660" y="838200"/>
            <a:ext cx="8455507" cy="250150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422548" y="1434291"/>
            <a:ext cx="8387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H</a:t>
            </a:r>
            <a:r>
              <a:rPr lang="en-SG" sz="2400" dirty="0" smtClean="0"/>
              <a:t>old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Each </a:t>
            </a:r>
            <a:r>
              <a:rPr lang="en-SG" sz="2400" dirty="0"/>
              <a:t>object is a list of name/value pairs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by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, (comma</a:t>
            </a:r>
            <a:r>
              <a:rPr lang="en-SG" sz="2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 </a:t>
            </a:r>
            <a:r>
              <a:rPr lang="en-SG" sz="2400" dirty="0"/>
              <a:t>Each pair is a name is followed by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':’ (</a:t>
            </a:r>
            <a:r>
              <a:rPr lang="en-SG" sz="2400" dirty="0" smtClean="0">
                <a:solidFill>
                  <a:schemeClr val="accent6">
                    <a:lumMod val="75000"/>
                  </a:schemeClr>
                </a:solidFill>
              </a:rPr>
              <a:t>colon) </a:t>
            </a:r>
            <a:r>
              <a:rPr lang="en-SG" sz="2400" dirty="0" smtClean="0"/>
              <a:t>followed </a:t>
            </a:r>
            <a:r>
              <a:rPr lang="en-SG" sz="2400" dirty="0"/>
              <a:t>by the value</a:t>
            </a:r>
            <a:endParaRPr lang="en-US" sz="4800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2325" y="353936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Square brackets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2324" y="3519610"/>
            <a:ext cx="8470499" cy="123325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09181" y="4086673"/>
            <a:ext cx="84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H</a:t>
            </a:r>
            <a:r>
              <a:rPr lang="en-SG" sz="2400" dirty="0" smtClean="0"/>
              <a:t>old </a:t>
            </a:r>
            <a:r>
              <a:rPr lang="en-SG" sz="2400" dirty="0"/>
              <a:t>arrays and values </a:t>
            </a:r>
            <a:r>
              <a:rPr lang="en-SG" sz="2400" dirty="0" smtClean="0"/>
              <a:t>are separated </a:t>
            </a:r>
            <a:r>
              <a:rPr lang="en-SG" sz="2400" dirty="0"/>
              <a:t>by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 , (comma)</a:t>
            </a:r>
            <a:r>
              <a:rPr lang="en-SG" sz="2400" dirty="0"/>
              <a:t>.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1180" y="4967685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is the data made up of?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1179" y="4947931"/>
            <a:ext cx="8470499" cy="139806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408036" y="5514994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O</a:t>
            </a:r>
            <a:r>
              <a:rPr lang="en-SG" sz="2400" dirty="0" smtClean="0"/>
              <a:t>bjects</a:t>
            </a:r>
            <a:r>
              <a:rPr lang="en-SG" sz="2400" dirty="0"/>
              <a:t>, lists, and </a:t>
            </a:r>
            <a:r>
              <a:rPr lang="en-SG" sz="2400" dirty="0" smtClean="0"/>
              <a:t>atomic values </a:t>
            </a:r>
            <a:r>
              <a:rPr lang="en-SG" sz="2400" dirty="0"/>
              <a:t>(integers, floats, strings, </a:t>
            </a:r>
            <a:r>
              <a:rPr lang="en-SG" sz="2400" dirty="0" err="1"/>
              <a:t>booleans</a:t>
            </a:r>
            <a:r>
              <a:rPr lang="en-SG" sz="2400" dirty="0"/>
              <a:t>).</a:t>
            </a:r>
            <a:endParaRPr lang="en-U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JSON – Data Structure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41/49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71177" y="1273921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Collection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56660" y="1266932"/>
            <a:ext cx="8455507" cy="226597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22548" y="1863023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Collections of name-value pairs</a:t>
            </a:r>
            <a:r>
              <a:rPr lang="en-SG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accent6">
                    <a:lumMod val="75000"/>
                  </a:schemeClr>
                </a:solidFill>
              </a:rPr>
              <a:t>{“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name1”: value1, “name2”: value2, …}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The </a:t>
            </a:r>
            <a:r>
              <a:rPr lang="en-SG" sz="2400" dirty="0"/>
              <a:t>“name” is also called a </a:t>
            </a:r>
            <a:r>
              <a:rPr lang="en-SG" sz="2400" dirty="0">
                <a:solidFill>
                  <a:srgbClr val="FF0000"/>
                </a:solidFill>
              </a:rPr>
              <a:t>“key”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Ordered </a:t>
            </a:r>
            <a:r>
              <a:rPr lang="en-SG" sz="2400" dirty="0"/>
              <a:t>lists of values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[obj1, obj2, obj3, ...]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5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XML vs. JSON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42/49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248" y="1295400"/>
            <a:ext cx="6912552" cy="49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99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Tree View of JSON Data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43/49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9" y="1371600"/>
            <a:ext cx="8476351" cy="40261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46663" y="5552621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Self-describing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3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Mapping </a:t>
            </a:r>
            <a:r>
              <a:rPr lang="en-SG" b="1" dirty="0"/>
              <a:t>Relational Data to </a:t>
            </a:r>
            <a:r>
              <a:rPr lang="en-SG" b="1" dirty="0" smtClean="0"/>
              <a:t>JSON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7" y="1295400"/>
            <a:ext cx="2975663" cy="19356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539" y="1410284"/>
            <a:ext cx="4391370" cy="22779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518" y="3913450"/>
            <a:ext cx="4884041" cy="21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83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Mapping </a:t>
            </a:r>
            <a:r>
              <a:rPr lang="en-SG" b="1" dirty="0"/>
              <a:t>Relational Data to </a:t>
            </a:r>
            <a:r>
              <a:rPr lang="en-SG" b="1" dirty="0" smtClean="0"/>
              <a:t>JSON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45/49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3" y="1178880"/>
            <a:ext cx="3128739" cy="3319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662" y="1288751"/>
            <a:ext cx="3694871" cy="38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2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Handling NULL and Repeated Values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46/49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4" y="1896414"/>
            <a:ext cx="2169396" cy="13180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262" y="1896414"/>
            <a:ext cx="5039647" cy="12530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900" y="3808097"/>
            <a:ext cx="7091009" cy="1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65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Handling Heterogeneous Objects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47/49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71" y="2107187"/>
            <a:ext cx="7163238" cy="28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68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1177" y="1273921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Data Exchange Format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6660" y="1266932"/>
            <a:ext cx="8455507" cy="157325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422548" y="186302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Well suited for exchanging data between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XML, JSON</a:t>
            </a:r>
            <a:endParaRPr lang="en-US" sz="4800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21988" y="3060428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Data Models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1987" y="3040674"/>
            <a:ext cx="8470499" cy="176739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58844" y="3607737"/>
            <a:ext cx="8433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Some systems use them as data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accent4">
                    <a:lumMod val="75000"/>
                  </a:schemeClr>
                </a:solidFill>
              </a:rPr>
              <a:t>SQL Server – supports XML-valued 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err="1" smtClean="0">
                <a:solidFill>
                  <a:schemeClr val="accent4">
                    <a:lumMod val="75000"/>
                  </a:schemeClr>
                </a:solidFill>
              </a:rPr>
              <a:t>CouchBase</a:t>
            </a:r>
            <a:r>
              <a:rPr lang="en-SG" sz="24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SG" sz="2400" dirty="0" err="1" smtClean="0">
                <a:solidFill>
                  <a:schemeClr val="accent4">
                    <a:lumMod val="75000"/>
                  </a:schemeClr>
                </a:solidFill>
              </a:rPr>
              <a:t>Mongodb</a:t>
            </a:r>
            <a:r>
              <a:rPr lang="en-SG" sz="2400" dirty="0" smtClean="0">
                <a:solidFill>
                  <a:schemeClr val="accent4">
                    <a:lumMod val="75000"/>
                  </a:schemeClr>
                </a:solidFill>
              </a:rPr>
              <a:t> – JSON as data model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9615" y="5010836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 Languages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29614" y="4991082"/>
            <a:ext cx="8470499" cy="176993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366471" y="5558145"/>
            <a:ext cx="8433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err="1" smtClean="0"/>
              <a:t>Xpath</a:t>
            </a:r>
            <a:r>
              <a:rPr lang="en-SG" sz="2400" dirty="0" smtClean="0"/>
              <a:t>, </a:t>
            </a:r>
            <a:r>
              <a:rPr lang="en-SG" sz="2400" dirty="0" err="1" smtClean="0"/>
              <a:t>Xquery</a:t>
            </a:r>
            <a:endParaRPr lang="en-SG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err="1" smtClean="0"/>
              <a:t>CouchBase</a:t>
            </a:r>
            <a:r>
              <a:rPr lang="en-SG" sz="2400" dirty="0" smtClean="0"/>
              <a:t> – N1QL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err="1" smtClean="0"/>
              <a:t>JSONiq</a:t>
            </a:r>
            <a:endParaRPr lang="en-U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62400" y="5257800"/>
            <a:ext cx="4191000" cy="95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Will NOT discuss in this lecture!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xmlns="" val="23318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5/49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The More Data, The </a:t>
            </a:r>
            <a:r>
              <a:rPr lang="en-SG" b="1" dirty="0"/>
              <a:t>M</a:t>
            </a:r>
            <a:r>
              <a:rPr lang="en-SG" b="1" dirty="0" smtClean="0"/>
              <a:t>errier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630740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/>
              <a:t>the more data the merrier (GB -&gt; TB -&gt; PB)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rgbClr val="FF0000"/>
                </a:solidFill>
              </a:rPr>
              <a:t>data </a:t>
            </a:r>
            <a:r>
              <a:rPr lang="en-SG" sz="2400" dirty="0">
                <a:solidFill>
                  <a:srgbClr val="FF0000"/>
                </a:solidFill>
              </a:rPr>
              <a:t>comes from everywhere in all shapes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value </a:t>
            </a:r>
            <a:r>
              <a:rPr lang="en-SG" sz="2400" dirty="0"/>
              <a:t>of data often discovered later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data </a:t>
            </a:r>
            <a:r>
              <a:rPr lang="en-SG" sz="2400" dirty="0"/>
              <a:t>has no owner within an organization (no silos</a:t>
            </a:r>
            <a:r>
              <a:rPr lang="en-SG" sz="2400" dirty="0" smtClean="0"/>
              <a:t>!)</a:t>
            </a:r>
            <a:endParaRPr lang="en-SG" sz="2400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0" y="1066800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Power of Data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028420"/>
            <a:ext cx="8460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SG" sz="2400" dirty="0"/>
              <a:t>the more services the merrier (</a:t>
            </a:r>
            <a:r>
              <a:rPr lang="en-SG" sz="2400" dirty="0" smtClean="0"/>
              <a:t>10 </a:t>
            </a:r>
            <a:r>
              <a:rPr lang="en-SG" sz="2400" dirty="0"/>
              <a:t>-&gt; </a:t>
            </a:r>
            <a:r>
              <a:rPr lang="en-SG" sz="2400" dirty="0" smtClean="0"/>
              <a:t>1000 </a:t>
            </a:r>
            <a:r>
              <a:rPr lang="en-SG" sz="2400" dirty="0"/>
              <a:t>-&gt; </a:t>
            </a:r>
            <a:r>
              <a:rPr lang="en-SG" sz="2400" dirty="0" smtClean="0"/>
              <a:t>1M -&gt; 1B)</a:t>
            </a:r>
            <a:endParaRPr lang="en-SG" sz="2400" dirty="0"/>
          </a:p>
          <a:p>
            <a:pPr marL="609600" indent="-609600">
              <a:buFont typeface="Arial" pitchFamily="34" charset="0"/>
              <a:buChar char="•"/>
            </a:pPr>
            <a:r>
              <a:rPr lang="en-SG" sz="2400" dirty="0" smtClean="0">
                <a:solidFill>
                  <a:srgbClr val="FF0000"/>
                </a:solidFill>
              </a:rPr>
              <a:t>need </a:t>
            </a:r>
            <a:r>
              <a:rPr lang="en-SG" sz="2400" dirty="0">
                <a:solidFill>
                  <a:srgbClr val="FF0000"/>
                </a:solidFill>
              </a:rPr>
              <a:t>to adapt quickly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6023" y="5164217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SG" altLang="zh-CN" sz="2800" b="1" dirty="0">
                <a:solidFill>
                  <a:srgbClr val="003366"/>
                </a:solidFill>
              </a:rPr>
              <a:t>Goal: Platforms for data and services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</a:rPr>
              <a:t>Services turn data into 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$$$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704820"/>
            <a:ext cx="846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SG" sz="2400" dirty="0" smtClean="0">
                <a:solidFill>
                  <a:srgbClr val="FF0000"/>
                </a:solidFill>
              </a:rPr>
              <a:t>any </a:t>
            </a:r>
            <a:r>
              <a:rPr lang="en-SG" sz="2400" dirty="0">
                <a:solidFill>
                  <a:srgbClr val="FF0000"/>
                </a:solidFill>
              </a:rPr>
              <a:t>data, any service, anywhere and anytime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Data Arrive in Many Shapes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7" y="1319767"/>
            <a:ext cx="7692383" cy="48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56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Structured </a:t>
            </a:r>
            <a:r>
              <a:rPr lang="en-US" b="1" dirty="0"/>
              <a:t>vs. </a:t>
            </a:r>
            <a:r>
              <a:rPr lang="en-US" b="1" dirty="0" smtClean="0"/>
              <a:t>Unstructured Data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1295400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SG" altLang="zh-CN" sz="2800" b="1" dirty="0">
                <a:solidFill>
                  <a:srgbClr val="003366"/>
                </a:solidFill>
              </a:rPr>
              <a:t>Relational databases are highly structured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59340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/>
              <a:t>All data resides in tables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Must </a:t>
            </a:r>
            <a:r>
              <a:rPr lang="en-SG" sz="2400" dirty="0"/>
              <a:t>define schema before entering </a:t>
            </a:r>
            <a:r>
              <a:rPr lang="en-SG" sz="2400" dirty="0" smtClean="0"/>
              <a:t>data</a:t>
            </a:r>
            <a:endParaRPr lang="en-SG" sz="2400" dirty="0"/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Every </a:t>
            </a:r>
            <a:r>
              <a:rPr lang="en-SG" sz="2400" dirty="0"/>
              <a:t>row confirms to the table schema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Changing </a:t>
            </a:r>
            <a:r>
              <a:rPr lang="en-SG" sz="2400" dirty="0"/>
              <a:t>the schema is hard and may break many things</a:t>
            </a:r>
            <a:endParaRPr lang="en-US" sz="2400" dirty="0" smtClean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0" y="3591580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Texts </a:t>
            </a:r>
            <a:r>
              <a:rPr lang="en-US" altLang="zh-CN" sz="2800" b="1" dirty="0">
                <a:solidFill>
                  <a:srgbClr val="003366"/>
                </a:solidFill>
              </a:rPr>
              <a:t>are highly unstructured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4114800"/>
            <a:ext cx="8460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SG" sz="2400" dirty="0" smtClean="0"/>
              <a:t>Data </a:t>
            </a:r>
            <a:r>
              <a:rPr lang="en-SG" sz="2400" dirty="0"/>
              <a:t>is free-form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SG" sz="2400" dirty="0" smtClean="0"/>
              <a:t>No schema </a:t>
            </a:r>
            <a:r>
              <a:rPr lang="en-SG" sz="2400" dirty="0"/>
              <a:t>and it’s hard to define one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SG" sz="2400" dirty="0" smtClean="0"/>
              <a:t>Readers </a:t>
            </a:r>
            <a:r>
              <a:rPr lang="en-SG" sz="2400" dirty="0"/>
              <a:t>need to infer structures &amp;</a:t>
            </a:r>
            <a:r>
              <a:rPr lang="en-SG" sz="2400" dirty="0" smtClean="0"/>
              <a:t> </a:t>
            </a:r>
            <a:r>
              <a:rPr lang="en-SG" sz="2400" dirty="0"/>
              <a:t>meanings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6023" y="5648980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SG" altLang="zh-CN" sz="2800" b="1" dirty="0" smtClean="0">
                <a:solidFill>
                  <a:srgbClr val="003366"/>
                </a:solidFill>
              </a:rPr>
              <a:t>What’s </a:t>
            </a:r>
            <a:r>
              <a:rPr lang="en-SG" altLang="zh-CN" sz="2800" b="1" dirty="0">
                <a:solidFill>
                  <a:srgbClr val="003366"/>
                </a:solidFill>
              </a:rPr>
              <a:t>in between these two extremes?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62000"/>
            <a:ext cx="2707090" cy="2225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810000"/>
            <a:ext cx="2728513" cy="18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2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Semi-Structured Data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9/49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1295400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SG" altLang="zh-CN" sz="2800" b="1" dirty="0">
                <a:solidFill>
                  <a:srgbClr val="003366"/>
                </a:solidFill>
              </a:rPr>
              <a:t>Observation: most data have </a:t>
            </a:r>
            <a:r>
              <a:rPr lang="en-SG" altLang="zh-CN" sz="2800" b="1" dirty="0" smtClean="0">
                <a:solidFill>
                  <a:srgbClr val="003366"/>
                </a:solidFill>
              </a:rPr>
              <a:t>“some” </a:t>
            </a:r>
            <a:r>
              <a:rPr lang="en-SG" altLang="zh-CN" sz="2800" b="1" dirty="0">
                <a:solidFill>
                  <a:srgbClr val="003366"/>
                </a:solidFill>
              </a:rPr>
              <a:t>structure, e.g</a:t>
            </a:r>
            <a:r>
              <a:rPr lang="en-SG" altLang="zh-CN" sz="2800" b="1" dirty="0" smtClean="0">
                <a:solidFill>
                  <a:srgbClr val="003366"/>
                </a:solidFill>
              </a:rPr>
              <a:t>.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905000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/>
              <a:t>Book: chapters, sections, titles, paragraphs, </a:t>
            </a:r>
            <a:r>
              <a:rPr lang="en-SG" sz="2400" dirty="0" smtClean="0"/>
              <a:t>references, index</a:t>
            </a:r>
            <a:r>
              <a:rPr lang="en-SG" sz="2400" dirty="0"/>
              <a:t>, etc.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Item </a:t>
            </a:r>
            <a:r>
              <a:rPr lang="en-SG" sz="2400" dirty="0"/>
              <a:t>for sale: name, picture, </a:t>
            </a:r>
            <a:r>
              <a:rPr lang="en-SG" sz="2400" dirty="0" smtClean="0"/>
              <a:t>price, ratings, promotion, etc</a:t>
            </a:r>
            <a:r>
              <a:rPr lang="en-SG" sz="2400" dirty="0"/>
              <a:t>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SG" sz="2400" dirty="0" smtClean="0"/>
              <a:t>Web </a:t>
            </a:r>
            <a:r>
              <a:rPr lang="en-SG" sz="2400" dirty="0"/>
              <a:t>page: HTML</a:t>
            </a:r>
            <a:endParaRPr lang="en-US" sz="2400" dirty="0" smtClean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0" y="3429000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Ideas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952220"/>
            <a:ext cx="846019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SG" sz="2400" dirty="0"/>
              <a:t>Ensure data is “well-formatted</a:t>
            </a:r>
            <a:r>
              <a:rPr lang="en-SG" sz="2400" dirty="0" smtClean="0"/>
              <a:t>”</a:t>
            </a:r>
          </a:p>
          <a:p>
            <a:pPr marL="609600" indent="-609600">
              <a:buFont typeface="Arial" pitchFamily="34" charset="0"/>
              <a:buChar char="•"/>
            </a:pPr>
            <a:endParaRPr lang="en-SG" sz="2400" dirty="0"/>
          </a:p>
          <a:p>
            <a:pPr marL="609600" indent="-609600">
              <a:buFont typeface="Arial" pitchFamily="34" charset="0"/>
              <a:buChar char="•"/>
            </a:pPr>
            <a:r>
              <a:rPr lang="en-SG" sz="2400" dirty="0" smtClean="0"/>
              <a:t>If </a:t>
            </a:r>
            <a:r>
              <a:rPr lang="en-SG" sz="2400" dirty="0"/>
              <a:t>needed, ensure data is also “well-structured”</a:t>
            </a:r>
          </a:p>
          <a:p>
            <a:r>
              <a:rPr lang="en-SG" sz="2000" dirty="0" smtClean="0"/>
              <a:t>         - But </a:t>
            </a:r>
            <a:r>
              <a:rPr lang="en-SG" sz="2000" dirty="0"/>
              <a:t>make it easy to define and extend this </a:t>
            </a:r>
            <a:r>
              <a:rPr lang="en-SG" sz="2000" dirty="0" smtClean="0"/>
              <a:t>structure</a:t>
            </a:r>
          </a:p>
          <a:p>
            <a:endParaRPr lang="en-SG" sz="2000" dirty="0"/>
          </a:p>
          <a:p>
            <a:pPr marL="609600" indent="-609600">
              <a:buFont typeface="Arial" pitchFamily="34" charset="0"/>
              <a:buChar char="•"/>
            </a:pPr>
            <a:r>
              <a:rPr lang="en-SG" sz="2400" dirty="0" smtClean="0"/>
              <a:t>Make </a:t>
            </a:r>
            <a:r>
              <a:rPr lang="en-SG" sz="2400" dirty="0"/>
              <a:t>data “self-describing”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45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1535</Words>
  <Application>Microsoft Office PowerPoint</Application>
  <PresentationFormat>On-screen Show (4:3)</PresentationFormat>
  <Paragraphs>359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Roadmap (Semi-Structured Data)</vt:lpstr>
      <vt:lpstr>Schedule after Recess Week</vt:lpstr>
      <vt:lpstr>Roadmap (Semi-Structured Data)</vt:lpstr>
      <vt:lpstr>Questions?</vt:lpstr>
      <vt:lpstr>The More Data, The Merrier</vt:lpstr>
      <vt:lpstr>Data Arrive in Many Shapes</vt:lpstr>
      <vt:lpstr>Structured vs. Unstructured Data</vt:lpstr>
      <vt:lpstr>Semi-Structured Data</vt:lpstr>
      <vt:lpstr>A Little Bit of History …</vt:lpstr>
      <vt:lpstr>XML as Semi-Structured Data </vt:lpstr>
      <vt:lpstr>From HTML to XML</vt:lpstr>
      <vt:lpstr>From HTML to XML</vt:lpstr>
      <vt:lpstr>From HTML to XML</vt:lpstr>
      <vt:lpstr>From HTML to XML</vt:lpstr>
      <vt:lpstr>HTML vs. XML</vt:lpstr>
      <vt:lpstr>Questions?</vt:lpstr>
      <vt:lpstr>XML Terminology </vt:lpstr>
      <vt:lpstr>Well-formed XML documents</vt:lpstr>
      <vt:lpstr>Tree Representation  of XML Documents</vt:lpstr>
      <vt:lpstr>More XML Example: Attributes</vt:lpstr>
      <vt:lpstr>Attributes vs. Elements</vt:lpstr>
      <vt:lpstr>Attributes vs. Elements</vt:lpstr>
      <vt:lpstr>Documents to XML</vt:lpstr>
      <vt:lpstr>De-normalized Data in XML</vt:lpstr>
      <vt:lpstr>Benefits of XML  over Relational Data</vt:lpstr>
      <vt:lpstr>XML vs. Relational Data</vt:lpstr>
      <vt:lpstr>XML vs. Relational Data</vt:lpstr>
      <vt:lpstr>Mapping Relational Data to XML</vt:lpstr>
      <vt:lpstr>Mapping Relational Data to XML</vt:lpstr>
      <vt:lpstr>XML is Semi-Structured </vt:lpstr>
      <vt:lpstr>XML is Semi-Structured </vt:lpstr>
      <vt:lpstr>XML is Semi-Structured </vt:lpstr>
      <vt:lpstr>Questions?</vt:lpstr>
      <vt:lpstr>Difficulties with XML</vt:lpstr>
      <vt:lpstr>Other Semi-Structured Data</vt:lpstr>
      <vt:lpstr>Why do we still talk about XML ?</vt:lpstr>
      <vt:lpstr>JSON</vt:lpstr>
      <vt:lpstr>JSON - Syntax</vt:lpstr>
      <vt:lpstr>JSON - Terminology</vt:lpstr>
      <vt:lpstr>JSON – Data Structure</vt:lpstr>
      <vt:lpstr>XML vs. JSON</vt:lpstr>
      <vt:lpstr>Tree View of JSON Data</vt:lpstr>
      <vt:lpstr>Mapping Relational Data to JSON</vt:lpstr>
      <vt:lpstr>Mapping Relational Data to JSON</vt:lpstr>
      <vt:lpstr>Handling NULL and Repeated Values</vt:lpstr>
      <vt:lpstr>Handling Heterogeneous Objects</vt:lpstr>
      <vt:lpstr>Summary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ARIJIT</cp:lastModifiedBy>
  <cp:revision>2353</cp:revision>
  <cp:lastPrinted>2017-10-05T02:05:19Z</cp:lastPrinted>
  <dcterms:created xsi:type="dcterms:W3CDTF">2006-08-16T00:00:00Z</dcterms:created>
  <dcterms:modified xsi:type="dcterms:W3CDTF">2021-09-20T07:51:35Z</dcterms:modified>
</cp:coreProperties>
</file>