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812" r:id="rId3"/>
    <p:sldId id="807" r:id="rId4"/>
    <p:sldId id="811" r:id="rId5"/>
    <p:sldId id="717" r:id="rId6"/>
    <p:sldId id="666" r:id="rId7"/>
    <p:sldId id="761" r:id="rId8"/>
    <p:sldId id="731" r:id="rId9"/>
    <p:sldId id="762" r:id="rId10"/>
    <p:sldId id="763" r:id="rId11"/>
    <p:sldId id="764" r:id="rId12"/>
    <p:sldId id="765" r:id="rId13"/>
    <p:sldId id="766" r:id="rId14"/>
    <p:sldId id="771" r:id="rId15"/>
    <p:sldId id="772" r:id="rId16"/>
    <p:sldId id="767" r:id="rId17"/>
    <p:sldId id="768" r:id="rId18"/>
    <p:sldId id="769" r:id="rId19"/>
    <p:sldId id="770" r:id="rId20"/>
    <p:sldId id="756" r:id="rId21"/>
    <p:sldId id="773" r:id="rId22"/>
    <p:sldId id="774" r:id="rId23"/>
    <p:sldId id="775" r:id="rId24"/>
    <p:sldId id="776" r:id="rId25"/>
    <p:sldId id="777" r:id="rId26"/>
    <p:sldId id="779" r:id="rId27"/>
    <p:sldId id="780" r:id="rId28"/>
    <p:sldId id="781" r:id="rId29"/>
    <p:sldId id="782" r:id="rId30"/>
    <p:sldId id="783" r:id="rId31"/>
    <p:sldId id="784" r:id="rId32"/>
    <p:sldId id="785" r:id="rId33"/>
    <p:sldId id="786" r:id="rId34"/>
    <p:sldId id="787" r:id="rId35"/>
    <p:sldId id="788" r:id="rId36"/>
    <p:sldId id="789" r:id="rId37"/>
    <p:sldId id="791" r:id="rId38"/>
    <p:sldId id="793" r:id="rId39"/>
    <p:sldId id="794" r:id="rId40"/>
    <p:sldId id="795" r:id="rId41"/>
    <p:sldId id="796" r:id="rId42"/>
    <p:sldId id="797" r:id="rId43"/>
    <p:sldId id="758" r:id="rId44"/>
    <p:sldId id="805" r:id="rId45"/>
    <p:sldId id="790" r:id="rId46"/>
    <p:sldId id="798" r:id="rId47"/>
    <p:sldId id="804" r:id="rId48"/>
    <p:sldId id="799" r:id="rId49"/>
    <p:sldId id="800" r:id="rId50"/>
    <p:sldId id="801" r:id="rId51"/>
    <p:sldId id="760" r:id="rId5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9523" autoAdjust="0"/>
  </p:normalViewPr>
  <p:slideViewPr>
    <p:cSldViewPr>
      <p:cViewPr varScale="1">
        <p:scale>
          <a:sx n="88" d="100"/>
          <a:sy n="88" d="100"/>
        </p:scale>
        <p:origin x="-131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3076363" cy="511730"/>
          </a:xfrm>
          <a:prstGeom prst="rect">
            <a:avLst/>
          </a:prstGeom>
        </p:spPr>
        <p:txBody>
          <a:bodyPr vert="horz" lIns="96331" tIns="48166" rIns="96331" bIns="4816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4"/>
            <a:ext cx="3076363" cy="511730"/>
          </a:xfrm>
          <a:prstGeom prst="rect">
            <a:avLst/>
          </a:prstGeom>
        </p:spPr>
        <p:txBody>
          <a:bodyPr vert="horz" lIns="96331" tIns="48166" rIns="96331" bIns="48166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31" tIns="48166" rIns="96331" bIns="4816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6331" tIns="48166" rIns="96331" bIns="481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6331" tIns="48166" rIns="96331" bIns="4816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08"/>
            <a:ext cx="3076363" cy="511730"/>
          </a:xfrm>
          <a:prstGeom prst="rect">
            <a:avLst/>
          </a:prstGeom>
        </p:spPr>
        <p:txBody>
          <a:bodyPr vert="horz" lIns="96331" tIns="48166" rIns="96331" bIns="48166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Part-3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4795" y="685800"/>
            <a:ext cx="386380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 C</a:t>
            </a:r>
          </a:p>
          <a:p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174" y="2315528"/>
            <a:ext cx="354743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4578" y="2638822"/>
            <a:ext cx="3894022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47577" y="4525328"/>
            <a:ext cx="38910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9/50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17351" y="838200"/>
            <a:ext cx="457424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X Co. has a factory in the US (but not China)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Y Inc. has a factory in China </a:t>
            </a:r>
            <a:r>
              <a:rPr lang="en-US" sz="2400" dirty="0">
                <a:latin typeface="+mj-lt"/>
              </a:rPr>
              <a:t>(but not </a:t>
            </a:r>
            <a:r>
              <a:rPr lang="en-US" sz="2400" dirty="0" smtClean="0">
                <a:latin typeface="+mj-lt"/>
              </a:rPr>
              <a:t>US)</a:t>
            </a:r>
          </a:p>
          <a:p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4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4795" y="685800"/>
            <a:ext cx="386380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 C</a:t>
            </a:r>
          </a:p>
          <a:p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174" y="2315528"/>
            <a:ext cx="354743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67075"/>
              </p:ext>
            </p:extLst>
          </p:nvPr>
        </p:nvGraphicFramePr>
        <p:xfrm>
          <a:off x="244997" y="5549172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6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52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144578" y="2638822"/>
            <a:ext cx="3894022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47577" y="4525328"/>
            <a:ext cx="38910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6578" y="5889238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52400" y="6276398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7351" y="838200"/>
            <a:ext cx="4574249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X Co. has a factory in the US (but not China)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Y Inc. has a factory in China </a:t>
            </a:r>
            <a:r>
              <a:rPr lang="en-US" sz="2400" dirty="0">
                <a:latin typeface="+mj-lt"/>
              </a:rPr>
              <a:t>(but not </a:t>
            </a:r>
            <a:r>
              <a:rPr lang="en-US" sz="2400" dirty="0" smtClean="0">
                <a:latin typeface="+mj-lt"/>
              </a:rPr>
              <a:t>US)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But Seattle is returned by the query!</a:t>
            </a:r>
            <a:endParaRPr lang="en-US" sz="2400" b="1" dirty="0">
              <a:latin typeface="+mj-lt"/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10/50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2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4795" y="685800"/>
            <a:ext cx="386380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 C</a:t>
            </a:r>
          </a:p>
          <a:p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174" y="2315528"/>
            <a:ext cx="354743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US’</a:t>
            </a: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=‘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4604763"/>
              </p:ext>
            </p:extLst>
          </p:nvPr>
        </p:nvGraphicFramePr>
        <p:xfrm>
          <a:off x="244997" y="5549172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60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52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P.factory_loc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U.S.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144578" y="2638822"/>
            <a:ext cx="3894022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47577" y="4525328"/>
            <a:ext cx="38910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56578" y="5907912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52400" y="6324600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7351" y="838200"/>
            <a:ext cx="4574249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X Co. has a factory in the US (but not China)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Y Inc. has a factory in China </a:t>
            </a:r>
            <a:r>
              <a:rPr lang="en-US" sz="2400" dirty="0">
                <a:latin typeface="+mj-lt"/>
              </a:rPr>
              <a:t>(but not </a:t>
            </a:r>
            <a:r>
              <a:rPr lang="en-US" sz="2400" dirty="0" smtClean="0">
                <a:latin typeface="+mj-lt"/>
              </a:rPr>
              <a:t>US)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But Seattle is returned by the query!</a:t>
            </a:r>
            <a:endParaRPr lang="en-US" sz="2400" b="1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8752" y="4267200"/>
            <a:ext cx="37270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did the INTERSECT on the </a:t>
            </a:r>
            <a:r>
              <a:rPr lang="en-US" sz="2800" smtClean="0">
                <a:latin typeface="+mj-lt"/>
              </a:rPr>
              <a:t>wrong attributes!</a:t>
            </a:r>
            <a:endParaRPr lang="en-US" sz="2800" dirty="0">
              <a:latin typeface="+mj-lt"/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11/50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14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12/50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910811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575" y="2166878"/>
            <a:ext cx="586422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5320605"/>
            <a:ext cx="84582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is okay. </a:t>
            </a:r>
          </a:p>
          <a:p>
            <a:endParaRPr lang="en-US" sz="12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[But, the output also contains “name” in addition to “</a:t>
            </a:r>
            <a:r>
              <a:rPr lang="en-US" sz="2400" b="1" dirty="0" err="1" smtClean="0">
                <a:latin typeface="+mj-lt"/>
              </a:rPr>
              <a:t>hq_city</a:t>
            </a:r>
            <a:r>
              <a:rPr lang="en-US" sz="2400" b="1" dirty="0" smtClean="0">
                <a:latin typeface="+mj-lt"/>
              </a:rPr>
              <a:t>”]</a:t>
            </a:r>
            <a:endParaRPr lang="en-US" sz="24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400" y="785794"/>
            <a:ext cx="2819400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“Find Headquarters of companies which make products in both </a:t>
            </a:r>
            <a:r>
              <a:rPr lang="en-US" sz="2800" i="1" dirty="0">
                <a:latin typeface="+mj-lt"/>
              </a:rPr>
              <a:t>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</p:spTree>
    <p:extLst>
      <p:ext uri="{BB962C8B-B14F-4D97-AF65-F5344CB8AC3E}">
        <p14:creationId xmlns:p14="http://schemas.microsoft.com/office/powerpoint/2010/main" xmlns="" val="29674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Solution – SELECT INTO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13/50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910811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575" y="1859101"/>
            <a:ext cx="5940425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’;</a:t>
            </a: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6243935"/>
            <a:ext cx="78486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is the solution – but it requires </a:t>
            </a:r>
            <a:r>
              <a:rPr lang="en-US" sz="2400" b="1" dirty="0" smtClean="0">
                <a:latin typeface="+mj-lt"/>
              </a:rPr>
              <a:t>two</a:t>
            </a:r>
            <a:r>
              <a:rPr lang="en-US" sz="2400" dirty="0" smtClean="0">
                <a:latin typeface="+mj-lt"/>
              </a:rPr>
              <a:t> SQL queries.</a:t>
            </a:r>
            <a:endParaRPr lang="en-US" sz="2400" b="1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5575" y="5105400"/>
            <a:ext cx="59404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114800"/>
            <a:ext cx="1066800" cy="10668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248400" y="785794"/>
            <a:ext cx="2819400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“Find Headquarters of companies which make products in both </a:t>
            </a:r>
            <a:r>
              <a:rPr lang="en-US" sz="2800" i="1" dirty="0">
                <a:latin typeface="+mj-lt"/>
              </a:rPr>
              <a:t>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</p:spTree>
    <p:extLst>
      <p:ext uri="{BB962C8B-B14F-4D97-AF65-F5344CB8AC3E}">
        <p14:creationId xmlns:p14="http://schemas.microsoft.com/office/powerpoint/2010/main" xmlns="" val="17895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Solution – SELECT INTO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910811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575" y="1859101"/>
            <a:ext cx="5940425" cy="4093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</a:p>
          <a:p>
            <a:r>
              <a:rPr lang="en-US" sz="2000" b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’;</a:t>
            </a: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6243935"/>
            <a:ext cx="78486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is the solution – but it requires </a:t>
            </a:r>
            <a:r>
              <a:rPr lang="en-US" sz="2400" b="1" dirty="0" smtClean="0">
                <a:latin typeface="+mj-lt"/>
              </a:rPr>
              <a:t>two</a:t>
            </a:r>
            <a:r>
              <a:rPr lang="en-US" sz="2400" dirty="0" smtClean="0">
                <a:latin typeface="+mj-lt"/>
              </a:rPr>
              <a:t> SQL queries.</a:t>
            </a:r>
            <a:endParaRPr lang="en-US" sz="2400" b="1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5575" y="5105400"/>
            <a:ext cx="59404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0800" y="3352800"/>
            <a:ext cx="241445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- SELECT INTO creates a new table.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- A physical table is created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8400" y="571480"/>
            <a:ext cx="2819400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“Find Headquarters of companies which make products in both </a:t>
            </a:r>
            <a:r>
              <a:rPr lang="en-US" sz="2800" i="1" dirty="0">
                <a:latin typeface="+mj-lt"/>
              </a:rPr>
              <a:t>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</p:spTree>
    <p:extLst>
      <p:ext uri="{BB962C8B-B14F-4D97-AF65-F5344CB8AC3E}">
        <p14:creationId xmlns:p14="http://schemas.microsoft.com/office/powerpoint/2010/main" xmlns="" val="36898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Alternative Solution using Subquery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15/50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" y="1143000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2146310"/>
            <a:ext cx="57150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1143000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products </a:t>
            </a:r>
            <a:r>
              <a:rPr lang="en-US" sz="2800" i="1" dirty="0">
                <a:latin typeface="+mj-lt"/>
              </a:rPr>
              <a:t>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386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725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Union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2940085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41355" y="3119760"/>
            <a:ext cx="2305614" cy="1381688"/>
            <a:chOff x="8905312" y="3952260"/>
            <a:chExt cx="2305614" cy="1381688"/>
          </a:xfrm>
        </p:grpSpPr>
        <p:sp>
          <p:nvSpPr>
            <p:cNvPr id="13" name="Oval 12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4791845" y="26804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45" y="2680483"/>
                <a:ext cx="3646704" cy="276999"/>
              </a:xfrm>
              <a:prstGeom prst="rect">
                <a:avLst/>
              </a:prstGeom>
              <a:blipFill>
                <a:blip r:embed="rId2"/>
                <a:stretch>
                  <a:fillRect t="-4444" r="-2007" b="-3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893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Except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17/50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1746952"/>
            <a:ext cx="2940085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812755" y="3418912"/>
            <a:ext cx="2305614" cy="1381688"/>
            <a:chOff x="8905312" y="3952260"/>
            <a:chExt cx="2305614" cy="1381688"/>
          </a:xfrm>
        </p:grpSpPr>
        <p:sp>
          <p:nvSpPr>
            <p:cNvPr id="18" name="Oval 17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/>
              <p:cNvSpPr txBox="1"/>
              <p:nvPr/>
            </p:nvSpPr>
            <p:spPr>
              <a:xfrm>
                <a:off x="4691685" y="2947280"/>
                <a:ext cx="3450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\{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685" y="2947280"/>
                <a:ext cx="3450625" cy="276999"/>
              </a:xfrm>
              <a:prstGeom prst="rect">
                <a:avLst/>
              </a:prstGeom>
              <a:blipFill>
                <a:blip r:embed="rId2"/>
                <a:stretch>
                  <a:fillRect t="-2174" r="-1943" b="-369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652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More Example: Union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18/50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9004" y="968276"/>
            <a:ext cx="8460195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609600" indent="-609600" algn="just"/>
            <a:r>
              <a:rPr lang="en-US" sz="2400" dirty="0" smtClean="0"/>
              <a:t>From relations</a:t>
            </a:r>
            <a:r>
              <a:rPr lang="en-US" sz="2400" dirty="0" smtClean="0">
                <a:solidFill>
                  <a:srgbClr val="990099"/>
                </a:solidFill>
              </a:rPr>
              <a:t> Likes(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), Sells(</a:t>
            </a:r>
            <a:r>
              <a:rPr lang="en-US" sz="2400" u="sng" dirty="0" smtClean="0">
                <a:solidFill>
                  <a:srgbClr val="990099"/>
                </a:solidFill>
              </a:rPr>
              <a:t>bar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price)</a:t>
            </a:r>
            <a:r>
              <a:rPr lang="en-US" sz="2400" dirty="0" smtClean="0"/>
              <a:t>, and</a:t>
            </a:r>
            <a:endParaRPr lang="en-US" sz="2400" dirty="0">
              <a:solidFill>
                <a:srgbClr val="00FFFF"/>
              </a:solidFill>
            </a:endParaRPr>
          </a:p>
          <a:p>
            <a:pPr marL="609600" indent="-609600" algn="just"/>
            <a:r>
              <a:rPr lang="en-US" sz="2400" dirty="0" smtClean="0">
                <a:solidFill>
                  <a:srgbClr val="990099"/>
                </a:solidFill>
              </a:rPr>
              <a:t>Frequents(</a:t>
            </a:r>
            <a:r>
              <a:rPr lang="en-US" sz="2400" u="sng" dirty="0" smtClean="0">
                <a:solidFill>
                  <a:srgbClr val="990099"/>
                </a:solidFill>
              </a:rPr>
              <a:t>drinker</a:t>
            </a:r>
            <a:r>
              <a:rPr lang="en-US" sz="2400" dirty="0" smtClean="0">
                <a:solidFill>
                  <a:srgbClr val="990099"/>
                </a:solidFill>
              </a:rPr>
              <a:t>, bar),</a:t>
            </a:r>
            <a:r>
              <a:rPr lang="en-US" sz="2400" dirty="0" smtClean="0"/>
              <a:t> find the drinkers and beers such that:</a:t>
            </a:r>
          </a:p>
          <a:p>
            <a:pPr marL="609600" indent="-609600" algn="just"/>
            <a:endParaRPr lang="en-US" sz="2400" dirty="0" smtClean="0"/>
          </a:p>
          <a:p>
            <a:pPr marL="533400" indent="-533400" algn="just">
              <a:buFont typeface="Arial" pitchFamily="34" charset="0"/>
              <a:buChar char="•"/>
            </a:pPr>
            <a:r>
              <a:rPr lang="en-US" sz="2400" dirty="0" smtClean="0"/>
              <a:t>The drinker likes the beer,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or</a:t>
            </a:r>
          </a:p>
          <a:p>
            <a:pPr marL="533400" indent="-533400" algn="just">
              <a:buFont typeface="Arial" pitchFamily="34" charset="0"/>
              <a:buChar char="•"/>
            </a:pPr>
            <a:r>
              <a:rPr lang="en-US" sz="2400" dirty="0" smtClean="0"/>
              <a:t>The drinker frequents at least one bar that sells the beer.</a:t>
            </a:r>
            <a:endParaRPr lang="en-US" sz="2400" dirty="0"/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914400" y="3482876"/>
            <a:ext cx="7315200" cy="3222724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(SELECT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*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Likes</a:t>
            </a:r>
            <a:r>
              <a:rPr lang="en-US" sz="2400" dirty="0" smtClean="0">
                <a:latin typeface="Arial" charset="0"/>
              </a:rPr>
              <a:t>)</a:t>
            </a:r>
          </a:p>
          <a:p>
            <a:pPr eaLnBrk="1" hangingPunct="1"/>
            <a:endParaRPr lang="en-US" sz="800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UNION</a:t>
            </a:r>
          </a:p>
          <a:p>
            <a:pPr eaLnBrk="1" hangingPunct="1"/>
            <a:r>
              <a:rPr lang="en-US" sz="800" dirty="0">
                <a:latin typeface="Arial" charset="0"/>
              </a:rPr>
              <a:t>	</a:t>
            </a:r>
            <a:endParaRPr lang="en-US" sz="800" dirty="0">
              <a:solidFill>
                <a:srgbClr val="00FFFF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SELECT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drinker, beer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  FROM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Sells, Frequent</a:t>
            </a:r>
          </a:p>
          <a:p>
            <a:pPr eaLnBrk="1" hangingPunct="1"/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</a:t>
            </a:r>
            <a:r>
              <a:rPr lang="en-US" sz="2400" dirty="0">
                <a:latin typeface="Arial" charset="0"/>
              </a:rPr>
              <a:t>WHERE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     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Frequents.bar = Sells.bar);</a:t>
            </a:r>
          </a:p>
        </p:txBody>
      </p:sp>
    </p:spTree>
    <p:extLst>
      <p:ext uri="{BB962C8B-B14F-4D97-AF65-F5344CB8AC3E}">
        <p14:creationId xmlns:p14="http://schemas.microsoft.com/office/powerpoint/2010/main" xmlns="" val="6654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152400" y="4656155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Data</a:t>
            </a:r>
            <a:endParaRPr lang="en-US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8  (Oct 04-Oct 08)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11-Oct 15)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18-Oct 22)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25-Oct 29)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62600" y="4559318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(Nov 09-Nov 13)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2600" y="3000380"/>
            <a:ext cx="3505200" cy="1285876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Week 12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01-Nov 05)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Quiz syllabus: everything on SQL (Week 8, 9, 10 11)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0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19/50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58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Bag Semantics vs. Set Semantics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20/50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semantics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No duplicates, each item appears only once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Duplicates allowed, i.e., a multiset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1177" y="2721658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1176" y="2692633"/>
            <a:ext cx="8206768" cy="181009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7952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Default for </a:t>
            </a:r>
            <a:r>
              <a:rPr lang="en-US" sz="2400" dirty="0" smtClean="0">
                <a:solidFill>
                  <a:srgbClr val="FF0000"/>
                </a:solidFill>
              </a:rPr>
              <a:t>SELECT-FROM-WHERE</a:t>
            </a:r>
            <a:r>
              <a:rPr lang="en-US" sz="2400" dirty="0" smtClean="0">
                <a:solidFill>
                  <a:schemeClr val="tx2"/>
                </a:solidFill>
              </a:rPr>
              <a:t> is </a:t>
            </a:r>
            <a:r>
              <a:rPr lang="en-US" sz="2400" b="1" dirty="0" smtClean="0">
                <a:solidFill>
                  <a:srgbClr val="990099"/>
                </a:solidFill>
              </a:rPr>
              <a:t>bag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Default for </a:t>
            </a:r>
            <a:r>
              <a:rPr lang="en-US" sz="2400" dirty="0" smtClean="0">
                <a:solidFill>
                  <a:srgbClr val="FF0000"/>
                </a:solidFill>
              </a:rPr>
              <a:t>UNION, INTERSECT,</a:t>
            </a:r>
            <a:r>
              <a:rPr lang="en-US" sz="2400" dirty="0" smtClean="0">
                <a:solidFill>
                  <a:schemeClr val="tx2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EXCEPT</a:t>
            </a:r>
            <a:r>
              <a:rPr lang="en-US" sz="2400" dirty="0" smtClean="0">
                <a:solidFill>
                  <a:schemeClr val="tx2"/>
                </a:solidFill>
              </a:rPr>
              <a:t> is </a:t>
            </a:r>
            <a:r>
              <a:rPr lang="en-US" sz="2400" b="1" dirty="0" smtClean="0">
                <a:solidFill>
                  <a:srgbClr val="990099"/>
                </a:solidFill>
              </a:rPr>
              <a:t>set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49407" y="4623030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How to change the default?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49406" y="4608520"/>
            <a:ext cx="8206768" cy="174367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400778" y="5262670"/>
            <a:ext cx="818442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Force set semantics with </a:t>
            </a:r>
            <a:r>
              <a:rPr lang="en-US" sz="2400" b="1" dirty="0" smtClean="0">
                <a:solidFill>
                  <a:srgbClr val="990099"/>
                </a:solidFill>
              </a:rPr>
              <a:t>DISTINCT</a:t>
            </a:r>
            <a:r>
              <a:rPr lang="en-US" sz="2400" dirty="0" smtClean="0"/>
              <a:t> after </a:t>
            </a:r>
            <a:r>
              <a:rPr lang="en-US" sz="2400" dirty="0" smtClean="0">
                <a:solidFill>
                  <a:srgbClr val="FF0000"/>
                </a:solidFill>
              </a:rPr>
              <a:t>SELECT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609600" indent="-6096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Force bag semantics with </a:t>
            </a:r>
            <a:r>
              <a:rPr lang="en-US" sz="2400" b="1" dirty="0" smtClean="0">
                <a:solidFill>
                  <a:srgbClr val="990099"/>
                </a:solidFill>
              </a:rPr>
              <a:t>ALL</a:t>
            </a:r>
            <a:r>
              <a:rPr lang="en-US" sz="2400" dirty="0" smtClean="0"/>
              <a:t> after </a:t>
            </a:r>
            <a:r>
              <a:rPr lang="en-US" sz="2400" dirty="0" smtClean="0">
                <a:solidFill>
                  <a:srgbClr val="FF0000"/>
                </a:solidFill>
              </a:rPr>
              <a:t>UNION,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xmlns="" val="12513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DISTINCT: </a:t>
            </a:r>
            <a:r>
              <a:rPr lang="en-US" b="1" dirty="0" smtClean="0"/>
              <a:t>Change Bag Semantics to Set Semantics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21/50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19272" y="1752601"/>
            <a:ext cx="3541739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914634" y="3219071"/>
            <a:ext cx="8680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+mj-lt"/>
              </a:rPr>
              <a:t>Versus</a:t>
            </a:r>
            <a:endParaRPr lang="en-US" sz="2000" dirty="0">
              <a:latin typeface="+mj-lt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55014" y="4316209"/>
            <a:ext cx="2291205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9" name="Group 39"/>
          <p:cNvGraphicFramePr>
            <a:graphicFrameLocks noGrp="1"/>
          </p:cNvGraphicFramePr>
          <p:nvPr>
            <p:extLst/>
          </p:nvPr>
        </p:nvGraphicFramePr>
        <p:xfrm>
          <a:off x="6553200" y="3782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Group 54"/>
          <p:cNvGraphicFramePr>
            <a:graphicFrameLocks noGrp="1"/>
          </p:cNvGraphicFramePr>
          <p:nvPr>
            <p:extLst/>
          </p:nvPr>
        </p:nvGraphicFramePr>
        <p:xfrm>
          <a:off x="6553200" y="1524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7" name="AutoShape 55"/>
          <p:cNvSpPr>
            <a:spLocks noChangeArrowheads="1"/>
          </p:cNvSpPr>
          <p:nvPr/>
        </p:nvSpPr>
        <p:spPr bwMode="auto">
          <a:xfrm>
            <a:off x="5437805" y="1770698"/>
            <a:ext cx="544287" cy="794802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  <p:sp>
        <p:nvSpPr>
          <p:cNvPr id="28" name="AutoShape 55"/>
          <p:cNvSpPr>
            <a:spLocks noChangeArrowheads="1"/>
          </p:cNvSpPr>
          <p:nvPr/>
        </p:nvSpPr>
        <p:spPr bwMode="auto">
          <a:xfrm>
            <a:off x="5434308" y="4334306"/>
            <a:ext cx="544287" cy="794802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xmlns="" val="39645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304800"/>
            <a:ext cx="8229599" cy="6858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ALL: Change Set Semantics </a:t>
            </a:r>
            <a:br>
              <a:rPr lang="en-US" b="1" dirty="0" smtClean="0"/>
            </a:br>
            <a:r>
              <a:rPr lang="en-US" b="1" dirty="0" smtClean="0"/>
              <a:t>to BAG Semantics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22/50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0" name="Group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79207417"/>
              </p:ext>
            </p:extLst>
          </p:nvPr>
        </p:nvGraphicFramePr>
        <p:xfrm>
          <a:off x="384773" y="4191000"/>
          <a:ext cx="3352800" cy="2286000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Drinker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1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64716561"/>
              </p:ext>
            </p:extLst>
          </p:nvPr>
        </p:nvGraphicFramePr>
        <p:xfrm>
          <a:off x="315361" y="1752600"/>
          <a:ext cx="3349783" cy="1828800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520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Drinker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2" name="Text Box 87"/>
          <p:cNvSpPr txBox="1">
            <a:spLocks noChangeArrowheads="1"/>
          </p:cNvSpPr>
          <p:nvPr/>
        </p:nvSpPr>
        <p:spPr bwMode="auto">
          <a:xfrm>
            <a:off x="381000" y="3740439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990099"/>
                </a:solidFill>
                <a:latin typeface="Arial" charset="0"/>
              </a:rPr>
              <a:t>Buys </a:t>
            </a:r>
            <a:endParaRPr lang="en-US" sz="2400" b="1" dirty="0">
              <a:solidFill>
                <a:srgbClr val="990099"/>
              </a:solidFill>
              <a:latin typeface="Arial" charset="0"/>
            </a:endParaRPr>
          </a:p>
        </p:txBody>
      </p:sp>
      <p:graphicFrame>
        <p:nvGraphicFramePr>
          <p:cNvPr id="23" name="Group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99735261"/>
              </p:ext>
            </p:extLst>
          </p:nvPr>
        </p:nvGraphicFramePr>
        <p:xfrm>
          <a:off x="4459004" y="3198423"/>
          <a:ext cx="3352800" cy="3430977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Drinker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Beer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Heineken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Bud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Tiger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3889973" y="1286736"/>
            <a:ext cx="4949227" cy="1761264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200" dirty="0">
                <a:latin typeface="Arial" charset="0"/>
              </a:rPr>
              <a:t>(SELECT 	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*</a:t>
            </a:r>
          </a:p>
          <a:p>
            <a:pPr eaLnBrk="1" hangingPunct="1"/>
            <a:r>
              <a:rPr lang="en-US" sz="2200" dirty="0">
                <a:latin typeface="Arial" charset="0"/>
              </a:rPr>
              <a:t> FROM		</a:t>
            </a:r>
            <a:r>
              <a:rPr lang="en-US" sz="2200" dirty="0">
                <a:solidFill>
                  <a:srgbClr val="990099"/>
                </a:solidFill>
                <a:latin typeface="Arial" charset="0"/>
              </a:rPr>
              <a:t>Likes</a:t>
            </a:r>
            <a:r>
              <a:rPr lang="en-US" sz="2200" dirty="0">
                <a:latin typeface="Arial" charset="0"/>
              </a:rPr>
              <a:t>)</a:t>
            </a:r>
          </a:p>
          <a:p>
            <a:pPr eaLnBrk="1" hangingPunct="1"/>
            <a:r>
              <a:rPr lang="en-US" sz="2200" dirty="0" smtClean="0">
                <a:solidFill>
                  <a:srgbClr val="FF0000"/>
                </a:solidFill>
                <a:latin typeface="Arial" charset="0"/>
              </a:rPr>
              <a:t>UNION ALL</a:t>
            </a:r>
            <a:r>
              <a:rPr lang="en-US" sz="2200" dirty="0">
                <a:latin typeface="Arial" charset="0"/>
              </a:rPr>
              <a:t>	</a:t>
            </a:r>
            <a:endParaRPr lang="en-US" sz="2200" dirty="0">
              <a:solidFill>
                <a:srgbClr val="00FFFF"/>
              </a:solidFill>
              <a:latin typeface="Arial" charset="0"/>
            </a:endParaRPr>
          </a:p>
          <a:p>
            <a:pPr eaLnBrk="1" hangingPunct="1"/>
            <a:r>
              <a:rPr lang="en-US" sz="2200" dirty="0">
                <a:solidFill>
                  <a:srgbClr val="990099"/>
                </a:solidFill>
                <a:latin typeface="Arial" charset="0"/>
              </a:rPr>
              <a:t>(</a:t>
            </a:r>
            <a:r>
              <a:rPr lang="en-US" sz="22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SELECT         </a:t>
            </a:r>
            <a:r>
              <a:rPr lang="en-US" sz="2200" dirty="0" smtClean="0">
                <a:solidFill>
                  <a:srgbClr val="990099"/>
                </a:solidFill>
                <a:latin typeface="Arial" charset="0"/>
              </a:rPr>
              <a:t>*</a:t>
            </a:r>
            <a:r>
              <a:rPr lang="en-US" sz="2200" dirty="0" smtClean="0">
                <a:solidFill>
                  <a:srgbClr val="00FFFF"/>
                </a:solidFill>
                <a:latin typeface="Arial" charset="0"/>
              </a:rPr>
              <a:t> </a:t>
            </a:r>
            <a:endParaRPr lang="en-US" sz="2200" dirty="0">
              <a:solidFill>
                <a:srgbClr val="00FFFF"/>
              </a:solidFill>
              <a:latin typeface="Arial" charset="0"/>
            </a:endParaRPr>
          </a:p>
          <a:p>
            <a:pPr eaLnBrk="1" hangingPunct="1"/>
            <a:r>
              <a:rPr lang="en-US" sz="2200" dirty="0">
                <a:latin typeface="Arial" charset="0"/>
              </a:rPr>
              <a:t>  FROM</a:t>
            </a:r>
            <a:r>
              <a:rPr lang="en-US" sz="2200" dirty="0">
                <a:solidFill>
                  <a:srgbClr val="00FFFF"/>
                </a:solidFill>
                <a:latin typeface="Arial" charset="0"/>
              </a:rPr>
              <a:t>    	</a:t>
            </a:r>
            <a:r>
              <a:rPr lang="en-US" sz="2200" dirty="0" smtClean="0">
                <a:solidFill>
                  <a:srgbClr val="990099"/>
                </a:solidFill>
                <a:latin typeface="Arial" charset="0"/>
              </a:rPr>
              <a:t>Buys);</a:t>
            </a:r>
            <a:endParaRPr lang="en-US" sz="22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31" name="Text Box 87"/>
          <p:cNvSpPr txBox="1">
            <a:spLocks noChangeArrowheads="1"/>
          </p:cNvSpPr>
          <p:nvPr/>
        </p:nvSpPr>
        <p:spPr bwMode="auto">
          <a:xfrm>
            <a:off x="304800" y="1295400"/>
            <a:ext cx="1056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990099"/>
                </a:solidFill>
                <a:latin typeface="Arial" charset="0"/>
              </a:rPr>
              <a:t>Likes </a:t>
            </a:r>
            <a:endParaRPr lang="en-US" sz="2400" b="1" dirty="0">
              <a:solidFill>
                <a:srgbClr val="99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91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381000"/>
            <a:ext cx="2929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5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(⋈)</a:t>
            </a:r>
            <a:endParaRPr lang="en-SG" sz="5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23/50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 noChangeArrowheads="1"/>
          </p:cNvSpPr>
          <p:nvPr/>
        </p:nvSpPr>
        <p:spPr>
          <a:xfrm>
            <a:off x="381000" y="2133600"/>
            <a:ext cx="71628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Joins multiple tables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did some examples while answering queries from multiple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Image result for database join symb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68873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5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152400"/>
            <a:ext cx="29293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5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(⋈)</a:t>
            </a:r>
            <a:endParaRPr lang="en-SG" sz="5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24/50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991979" y="243769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2819400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Example: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</a:t>
            </a:r>
            <a:r>
              <a:rPr lang="en-US" sz="2400" dirty="0" smtClean="0"/>
              <a:t>; return </a:t>
            </a:r>
            <a:r>
              <a:rPr lang="en-US" sz="2400" dirty="0"/>
              <a:t>their names and prices. </a:t>
            </a: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457200" y="154404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1" y="3932872"/>
            <a:ext cx="37338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114800" y="3928693"/>
            <a:ext cx="4710152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200" y="5638800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SQL.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6172200"/>
            <a:ext cx="27195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ways later on…</a:t>
            </a:r>
            <a:endParaRPr lang="en-US" dirty="0"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6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1524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(⋈) - Example</a:t>
            </a:r>
            <a:endParaRPr lang="en-SG" sz="4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25/50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6905213"/>
              </p:ext>
            </p:extLst>
          </p:nvPr>
        </p:nvGraphicFramePr>
        <p:xfrm>
          <a:off x="108857" y="1403162"/>
          <a:ext cx="4920343" cy="2456793"/>
        </p:xfrm>
        <a:graphic>
          <a:graphicData uri="http://schemas.openxmlformats.org/drawingml/2006/table">
            <a:tbl>
              <a:tblPr/>
              <a:tblGrid>
                <a:gridCol w="14913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185057" y="914400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5257800" y="1138535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22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378460"/>
              </p:ext>
            </p:extLst>
          </p:nvPr>
        </p:nvGraphicFramePr>
        <p:xfrm>
          <a:off x="5334000" y="1606673"/>
          <a:ext cx="3581400" cy="184512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6675161"/>
              </p:ext>
            </p:extLst>
          </p:nvPr>
        </p:nvGraphicFramePr>
        <p:xfrm>
          <a:off x="5029200" y="464820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" name="AutoShape 114"/>
          <p:cNvSpPr>
            <a:spLocks noChangeArrowheads="1"/>
          </p:cNvSpPr>
          <p:nvPr/>
        </p:nvSpPr>
        <p:spPr bwMode="auto">
          <a:xfrm>
            <a:off x="7220339" y="3816472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4991100" y="1949572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5029200" y="2292472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5029200" y="2825872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5029200" y="3206872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524000" y="1834668"/>
            <a:ext cx="838200" cy="14419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48600" y="2444872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85057" y="4395056"/>
            <a:ext cx="4022255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  <p:extLst>
      <p:ext uri="{BB962C8B-B14F-4D97-AF65-F5344CB8AC3E}">
        <p14:creationId xmlns:p14="http://schemas.microsoft.com/office/powerpoint/2010/main" xmlns="" val="15622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Meaning (Semantics) of Join</a:t>
            </a:r>
            <a:endParaRPr lang="en-SG" sz="4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26/50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152400" y="1371600"/>
            <a:ext cx="5878532" cy="923330"/>
          </a:xfrm>
          <a:prstGeom prst="rect">
            <a:avLst/>
          </a:prstGeo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, …,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,…, x</a:t>
            </a:r>
            <a:r>
              <a:rPr lang="en-US" sz="2000" baseline="-25000" smtClean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152400" y="2603397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9179" y="5550050"/>
            <a:ext cx="387220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>
                <a:latin typeface="+mj-lt"/>
              </a:rPr>
              <a:t>multiset </a:t>
            </a:r>
            <a:r>
              <a:rPr lang="en-US" sz="2400" dirty="0" smtClean="0">
                <a:latin typeface="+mj-lt"/>
              </a:rPr>
              <a:t>union (bag semantics)</a:t>
            </a:r>
            <a:endParaRPr lang="en-US" sz="2400" dirty="0">
              <a:latin typeface="+mj-lt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891432" y="4443890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66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Meaning (Semantics) of Join </a:t>
            </a:r>
          </a:p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– An Example</a:t>
            </a:r>
            <a:endParaRPr lang="en-SG" sz="3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27/50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905000" y="1295400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9476680"/>
              </p:ext>
            </p:extLst>
          </p:nvPr>
        </p:nvGraphicFramePr>
        <p:xfrm>
          <a:off x="152400" y="221934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165199"/>
              </p:ext>
            </p:extLst>
          </p:nvPr>
        </p:nvGraphicFramePr>
        <p:xfrm>
          <a:off x="152400" y="4287518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5568041" y="1626350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2766605"/>
              </p:ext>
            </p:extLst>
          </p:nvPr>
        </p:nvGraphicFramePr>
        <p:xfrm>
          <a:off x="7086600" y="1236657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334000" y="1158356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185057" y="1676400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76200" y="3881735"/>
            <a:ext cx="330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45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Meaning (Semantics) of Join </a:t>
            </a:r>
          </a:p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– An Example</a:t>
            </a:r>
            <a:endParaRPr lang="en-SG" sz="3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28/50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905000" y="1295400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9476680"/>
              </p:ext>
            </p:extLst>
          </p:nvPr>
        </p:nvGraphicFramePr>
        <p:xfrm>
          <a:off x="152400" y="221934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165199"/>
              </p:ext>
            </p:extLst>
          </p:nvPr>
        </p:nvGraphicFramePr>
        <p:xfrm>
          <a:off x="152400" y="4287518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0437353"/>
              </p:ext>
            </p:extLst>
          </p:nvPr>
        </p:nvGraphicFramePr>
        <p:xfrm>
          <a:off x="3461119" y="2749358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 bwMode="auto">
          <a:xfrm>
            <a:off x="1961331" y="4134672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6400" y="32076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56603955"/>
              </p:ext>
            </p:extLst>
          </p:nvPr>
        </p:nvGraphicFramePr>
        <p:xfrm>
          <a:off x="7211248" y="4578375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 bwMode="auto">
          <a:xfrm>
            <a:off x="5568041" y="1626350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42766605"/>
              </p:ext>
            </p:extLst>
          </p:nvPr>
        </p:nvGraphicFramePr>
        <p:xfrm>
          <a:off x="7086600" y="1236657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Right Brace 25"/>
          <p:cNvSpPr/>
          <p:nvPr/>
        </p:nvSpPr>
        <p:spPr>
          <a:xfrm>
            <a:off x="1039760" y="1676400"/>
            <a:ext cx="603984" cy="4876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 bwMode="auto">
          <a:xfrm rot="16200000">
            <a:off x="7014536" y="3368044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8920" y="3193369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5666816" y="5105235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8655" y="3677306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0" y="1158356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185057" y="1676400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76200" y="3881735"/>
            <a:ext cx="330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716" y="6858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Lecture-2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 rot="21148879">
            <a:off x="4712246" y="3625617"/>
            <a:ext cx="4252602" cy="1258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6.3, 6.4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  <p:pic>
        <p:nvPicPr>
          <p:cNvPr id="33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8958" y="2247561"/>
            <a:ext cx="597716" cy="597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581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Meaning (Semantics) of Join 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29/50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6019800" y="278150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84305" y="1447800"/>
            <a:ext cx="46310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1175" y="3296868"/>
            <a:ext cx="194668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8956" y="4896802"/>
            <a:ext cx="406644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 (Bag semantics) </a:t>
            </a:r>
            <a:endParaRPr lang="en-US" sz="20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6172200"/>
            <a:ext cx="634885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/>
              <p:cNvSpPr txBox="1"/>
              <p:nvPr/>
            </p:nvSpPr>
            <p:spPr>
              <a:xfrm>
                <a:off x="39801" y="1656814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" y="1656814"/>
                <a:ext cx="6979298" cy="3600986"/>
              </a:xfrm>
              <a:prstGeom prst="rect">
                <a:avLst/>
              </a:prstGeom>
              <a:blipFill>
                <a:blip r:embed="rId2"/>
                <a:stretch>
                  <a:fillRect l="-1836" t="-1861" b="-6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25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How Join is Actually Executed in a Database System?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30/50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0517088">
            <a:off x="1617339" y="4948442"/>
            <a:ext cx="515091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We shall not study it in this course </a:t>
            </a:r>
          </a:p>
          <a:p>
            <a:pPr algn="ctr"/>
            <a:r>
              <a:rPr lang="en-US" sz="2000" dirty="0" smtClean="0">
                <a:latin typeface="+mj-lt"/>
              </a:rPr>
              <a:t>– will be discussed in CZ 4031  </a:t>
            </a:r>
            <a:endParaRPr lang="en-US" sz="2000" dirty="0">
              <a:latin typeface="+mj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52400" y="1439862"/>
            <a:ext cx="8153400" cy="4351338"/>
          </a:xfrm>
        </p:spPr>
        <p:txBody>
          <a:bodyPr/>
          <a:lstStyle/>
          <a:p>
            <a:r>
              <a:rPr lang="en-US" dirty="0" smtClean="0"/>
              <a:t>The preceding slides show what a join means (i.e., semantics)</a:t>
            </a:r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4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– More Examples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31/50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24396" y="2174136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76110" y="2514600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04800" y="3632537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489617" y="1196915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3692" y="3259714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33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– More Examples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32/50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24396" y="2174136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76110" y="2514600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04800" y="3632537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489617" y="1196915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3692" y="3259714"/>
            <a:ext cx="876300" cy="87630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04800" y="5181600"/>
            <a:ext cx="675402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000" b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pic>
        <p:nvPicPr>
          <p:cNvPr id="16" name="Picture 2" descr="3d tick sign Stock Photo - 72481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51054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878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– A Difficult Example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33/50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24396" y="2174136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52578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57200" y="2895600"/>
            <a:ext cx="19066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/>
              <a:t>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18663" y="5543490"/>
            <a:ext cx="60617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Join semantics! – the correct answer is </a:t>
            </a:r>
            <a:r>
              <a:rPr lang="en-US" sz="2400" b="1" dirty="0">
                <a:latin typeface="Symbol" charset="2"/>
              </a:rPr>
              <a:t>f</a:t>
            </a:r>
            <a:r>
              <a:rPr lang="en-US" sz="2000" dirty="0" smtClean="0">
                <a:latin typeface="+mj-lt"/>
              </a:rPr>
              <a:t> 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457200" y="3886200"/>
            <a:ext cx="52578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3924300"/>
            <a:ext cx="876300" cy="8763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7259" y="5231923"/>
            <a:ext cx="1206141" cy="10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69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– A Difficult Example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34/50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443922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8600" y="2616200"/>
            <a:ext cx="7162800" cy="256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</a:p>
          <a:p>
            <a:pPr marL="457200" lvl="1" indent="0">
              <a:buNone/>
            </a:pPr>
            <a:endParaRPr lang="en-US" u="sng" dirty="0" smtClean="0"/>
          </a:p>
          <a:p>
            <a:r>
              <a:rPr lang="en-US" dirty="0" smtClean="0"/>
              <a:t>If S = {}, then the cross product of R, S, T = {},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8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51054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84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5715000"/>
            <a:ext cx="1066800" cy="10668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 – A Difficult Example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35/50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443922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2400" y="2438400"/>
            <a:ext cx="7162800" cy="256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</a:p>
          <a:p>
            <a:pPr marL="457200" lvl="1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 smtClean="0"/>
          </a:p>
          <a:p>
            <a:pPr marL="457200" lvl="1" indent="0">
              <a:buNone/>
            </a:pPr>
            <a:endParaRPr lang="en-US" sz="1400" u="sng" dirty="0" smtClean="0"/>
          </a:p>
          <a:p>
            <a:r>
              <a:rPr lang="en-US" dirty="0" smtClean="0"/>
              <a:t>If S = {}, then the cross product of R, S, T = {},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550855"/>
            <a:ext cx="44958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eturn list(output)</a:t>
            </a:r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0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36/50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447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066800"/>
            <a:ext cx="838200" cy="838200"/>
          </a:xfrm>
          <a:prstGeom prst="rect">
            <a:avLst/>
          </a:prstGeom>
          <a:noFill/>
        </p:spPr>
      </p:pic>
      <p:pic>
        <p:nvPicPr>
          <p:cNvPr id="12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905000"/>
            <a:ext cx="838200" cy="838200"/>
          </a:xfrm>
          <a:prstGeom prst="rect">
            <a:avLst/>
          </a:prstGeom>
          <a:noFill/>
        </p:spPr>
      </p:pic>
      <p:pic>
        <p:nvPicPr>
          <p:cNvPr id="13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895600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977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SQL Aggregates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37/50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99182" y="1676400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267201" y="4884003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2400" y="1676400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2400" y="3429002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29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SQL Aggregates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38/50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86688" y="2481656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69900" y="4001867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69900" y="4828399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</p:spTree>
    <p:extLst>
      <p:ext uri="{BB962C8B-B14F-4D97-AF65-F5344CB8AC3E}">
        <p14:creationId xmlns:p14="http://schemas.microsoft.com/office/powerpoint/2010/main" xmlns="" val="16234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772" name="Picture 4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514600"/>
            <a:ext cx="2286000" cy="2086495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490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SQL Aggregates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39/50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92948" y="1531252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More Rules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92947" y="1524000"/>
            <a:ext cx="8206768" cy="43434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44319" y="2091064"/>
            <a:ext cx="81408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COUNT, MAX,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MIN</a:t>
            </a:r>
            <a:r>
              <a:rPr lang="en-US" sz="2400" dirty="0" smtClean="0"/>
              <a:t> apply to all types of fields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SUM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AVG</a:t>
            </a:r>
            <a:r>
              <a:rPr lang="en-US" sz="2400" dirty="0" smtClean="0"/>
              <a:t> apply to only numeric fields.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Except for </a:t>
            </a:r>
            <a:r>
              <a:rPr lang="en-US" sz="2400" dirty="0" smtClean="0">
                <a:solidFill>
                  <a:srgbClr val="FF0000"/>
                </a:solidFill>
              </a:rPr>
              <a:t>COUNT(*)</a:t>
            </a:r>
            <a:r>
              <a:rPr lang="en-US" sz="2400" dirty="0" smtClean="0"/>
              <a:t> all functions ignore nulls.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COUNT(*) </a:t>
            </a:r>
            <a:r>
              <a:rPr lang="en-US" sz="2400" dirty="0" smtClean="0"/>
              <a:t>returns the number of rows in the table.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Use </a:t>
            </a:r>
            <a:r>
              <a:rPr lang="en-US" sz="2400" dirty="0" smtClean="0">
                <a:solidFill>
                  <a:srgbClr val="FF0000"/>
                </a:solidFill>
              </a:rPr>
              <a:t>DISTINCT</a:t>
            </a:r>
            <a:r>
              <a:rPr lang="en-US" sz="2400" dirty="0" smtClean="0"/>
              <a:t> to eliminate duplicates.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3321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More Examples on COUNT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40/50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7633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27633" y="1295959"/>
            <a:ext cx="8468024" cy="14327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379004" y="1848510"/>
            <a:ext cx="846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Beer(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manufacturer)</a:t>
            </a:r>
            <a:endParaRPr lang="en-US" sz="2400" dirty="0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98450" y="3017068"/>
            <a:ext cx="6015264" cy="160955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/>
              <a:t>COUNT(</a:t>
            </a:r>
            <a:r>
              <a:rPr lang="en-US" sz="2400" dirty="0" smtClean="0">
                <a:solidFill>
                  <a:srgbClr val="990099"/>
                </a:solidFill>
              </a:rPr>
              <a:t>manufacturer</a:t>
            </a:r>
            <a:r>
              <a:rPr lang="en-US" sz="2400" dirty="0" smtClean="0"/>
              <a:t>)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 smtClean="0">
                <a:solidFill>
                  <a:srgbClr val="990099"/>
                </a:solidFill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294092" y="4850220"/>
            <a:ext cx="6015264" cy="160955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/>
              <a:t>COUNT(</a:t>
            </a:r>
            <a:r>
              <a:rPr lang="en-US" sz="2400" dirty="0" smtClean="0">
                <a:solidFill>
                  <a:srgbClr val="990099"/>
                </a:solidFill>
              </a:rPr>
              <a:t>*</a:t>
            </a:r>
            <a:r>
              <a:rPr lang="en-US" sz="2400" dirty="0" smtClean="0"/>
              <a:t>)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 smtClean="0">
                <a:solidFill>
                  <a:srgbClr val="990099"/>
                </a:solidFill>
              </a:rPr>
              <a:t>Beer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74971" y="3124200"/>
            <a:ext cx="2382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 manufacturers </a:t>
            </a:r>
          </a:p>
          <a:p>
            <a:r>
              <a:rPr lang="en-US" dirty="0" smtClean="0"/>
              <a:t>will be ignored</a:t>
            </a:r>
          </a:p>
          <a:p>
            <a:endParaRPr lang="en-US" dirty="0"/>
          </a:p>
          <a:p>
            <a:r>
              <a:rPr lang="en-US" dirty="0" smtClean="0"/>
              <a:t>- Duplicate manufacturers will be counted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8027" y="5255624"/>
            <a:ext cx="2368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 manufacturers </a:t>
            </a:r>
          </a:p>
          <a:p>
            <a:r>
              <a:rPr lang="en-US" dirty="0" smtClean="0"/>
              <a:t>will be counted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55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More Examples on COUNT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41/50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7633" y="1310470"/>
            <a:ext cx="848253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Table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27633" y="1295959"/>
            <a:ext cx="8468024" cy="14327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379004" y="1848510"/>
            <a:ext cx="8460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990099"/>
                </a:solidFill>
              </a:rPr>
              <a:t>Beer(</a:t>
            </a:r>
            <a:r>
              <a:rPr lang="en-US" sz="2400" u="sng" dirty="0" smtClean="0">
                <a:solidFill>
                  <a:srgbClr val="990099"/>
                </a:solidFill>
              </a:rPr>
              <a:t>beer</a:t>
            </a:r>
            <a:r>
              <a:rPr lang="en-US" sz="2400" dirty="0" smtClean="0">
                <a:solidFill>
                  <a:srgbClr val="990099"/>
                </a:solidFill>
              </a:rPr>
              <a:t>, manufacturer)</a:t>
            </a:r>
            <a:endParaRPr lang="en-US" sz="2400" dirty="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27633" y="1295959"/>
            <a:ext cx="8468024" cy="143272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76200" y="3034485"/>
            <a:ext cx="6126286" cy="160955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/>
              <a:t>COUNT(DISTINCT </a:t>
            </a:r>
            <a:r>
              <a:rPr lang="en-US" sz="2400" dirty="0">
                <a:solidFill>
                  <a:srgbClr val="990099"/>
                </a:solidFill>
              </a:rPr>
              <a:t>manufacturer</a:t>
            </a:r>
            <a:r>
              <a:rPr lang="en-US" sz="2400" dirty="0" smtClean="0"/>
              <a:t>)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76200" y="4850220"/>
            <a:ext cx="6324600" cy="1609550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>
                <a:latin typeface="Arial" charset="0"/>
              </a:rPr>
              <a:t>DISTINCT </a:t>
            </a:r>
            <a:r>
              <a:rPr lang="en-US" sz="2400" dirty="0" smtClean="0"/>
              <a:t>COUNT(</a:t>
            </a:r>
            <a:r>
              <a:rPr lang="en-US" sz="2400" dirty="0">
                <a:solidFill>
                  <a:srgbClr val="990099"/>
                </a:solidFill>
              </a:rPr>
              <a:t>manufacturer</a:t>
            </a:r>
            <a:r>
              <a:rPr lang="en-US" sz="2400" dirty="0" smtClean="0"/>
              <a:t>)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Beer</a:t>
            </a:r>
            <a:r>
              <a:rPr lang="en-US" sz="2400" dirty="0"/>
              <a:t> 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7584" y="3429000"/>
            <a:ext cx="2551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Number of distinct manufacturers</a:t>
            </a:r>
          </a:p>
          <a:p>
            <a:r>
              <a:rPr lang="en-US" dirty="0" smtClean="0"/>
              <a:t>- Nulls are ignored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35622" y="5181600"/>
            <a:ext cx="2708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Number of not-null manufacturers </a:t>
            </a:r>
          </a:p>
          <a:p>
            <a:r>
              <a:rPr lang="en-US" dirty="0" smtClean="0"/>
              <a:t>- Nulls are ignored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2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42/50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906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43/50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33400" y="4080808"/>
            <a:ext cx="76200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Types of SQL Joins (Slides 44-50)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819400" y="5562600"/>
            <a:ext cx="3733800" cy="1219200"/>
          </a:xfrm>
          <a:prstGeom prst="wedgeEllipseCallout">
            <a:avLst>
              <a:gd name="adj1" fmla="val -27080"/>
              <a:gd name="adj2" fmla="val -83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be in the syllabus of Quiz-2 and Final Exam</a:t>
            </a:r>
            <a:endParaRPr lang="en-US" dirty="0"/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457200" y="990600"/>
            <a:ext cx="45720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685800"/>
            <a:ext cx="838200" cy="838200"/>
          </a:xfrm>
          <a:prstGeom prst="rect">
            <a:avLst/>
          </a:prstGeom>
          <a:noFill/>
        </p:spPr>
      </p:pic>
      <p:pic>
        <p:nvPicPr>
          <p:cNvPr id="28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0"/>
            <a:ext cx="838200" cy="838200"/>
          </a:xfrm>
          <a:prstGeom prst="rect">
            <a:avLst/>
          </a:prstGeom>
          <a:noFill/>
        </p:spPr>
      </p:pic>
      <p:pic>
        <p:nvPicPr>
          <p:cNvPr id="30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2286000"/>
            <a:ext cx="838200" cy="838200"/>
          </a:xfrm>
          <a:prstGeom prst="rect">
            <a:avLst/>
          </a:prstGeom>
          <a:noFill/>
        </p:spPr>
      </p:pic>
      <p:pic>
        <p:nvPicPr>
          <p:cNvPr id="31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048000"/>
            <a:ext cx="8382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825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Types of SQL Join 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44/50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 noChangeArrowheads="1"/>
          </p:cNvSpPr>
          <p:nvPr/>
        </p:nvSpPr>
        <p:spPr>
          <a:xfrm>
            <a:off x="381000" y="12954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Theta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 Outer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Outer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….. (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-Join, Product Join, Semi-Join, etc.)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2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3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Theta Join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1177" y="845453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71176" y="838200"/>
            <a:ext cx="8206768" cy="150529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22548" y="1405265"/>
            <a:ext cx="8140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 JOIN S ON &lt;condition&gt; 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49405" y="2438400"/>
            <a:ext cx="178419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81000" y="5075872"/>
            <a:ext cx="7328259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’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Menlo" charset="0"/>
                <a:ea typeface="Menlo" charset="0"/>
                <a:cs typeface="Menlo" charset="0"/>
              </a:rPr>
              <a:t> &gt;= 300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915779" y="405623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04800" y="4133140"/>
            <a:ext cx="7772400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Example: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</a:t>
            </a:r>
            <a:r>
              <a:rPr lang="en-US" sz="2400" dirty="0" smtClean="0"/>
              <a:t>products </a:t>
            </a:r>
            <a:r>
              <a:rPr lang="en-US" sz="2400" dirty="0"/>
              <a:t>manufactured in </a:t>
            </a:r>
            <a:r>
              <a:rPr lang="en-US" sz="2400" dirty="0" smtClean="0"/>
              <a:t>Japan, and stock price more than $300; return </a:t>
            </a:r>
            <a:r>
              <a:rPr lang="en-US" sz="2400" dirty="0"/>
              <a:t>their names and prices. 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381000" y="2971800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45/50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Theta Join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1177" y="845453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71176" y="838200"/>
            <a:ext cx="8206768" cy="150529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422548" y="1405265"/>
            <a:ext cx="8140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 JOIN S ON &lt;condition&gt; 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49405" y="2438400"/>
            <a:ext cx="163179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81000" y="5075872"/>
            <a:ext cx="7328259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’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                       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 &gt;= 300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915779" y="405623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04800" y="4133140"/>
            <a:ext cx="7772400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Example: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</a:t>
            </a:r>
            <a:r>
              <a:rPr lang="en-US" sz="2400" dirty="0" smtClean="0"/>
              <a:t>products </a:t>
            </a:r>
            <a:r>
              <a:rPr lang="en-US" sz="2400" dirty="0"/>
              <a:t>manufactured in </a:t>
            </a:r>
            <a:r>
              <a:rPr lang="en-US" sz="2400" dirty="0" smtClean="0"/>
              <a:t>Japan, and stock price more than $300; return </a:t>
            </a:r>
            <a:r>
              <a:rPr lang="en-US" sz="2400" dirty="0"/>
              <a:t>their names and prices. </a:t>
            </a:r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381000" y="2971800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114800" y="5867400"/>
            <a:ext cx="228600" cy="457200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553200" y="5867400"/>
            <a:ext cx="228600" cy="457200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495800" y="6172200"/>
            <a:ext cx="457200" cy="457200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6019800" y="4999672"/>
            <a:ext cx="2667000" cy="562928"/>
          </a:xfrm>
          <a:prstGeom prst="wedgeEllipseCallout">
            <a:avLst>
              <a:gd name="adj1" fmla="val -92053"/>
              <a:gd name="adj2" fmla="val 160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Any Boolean condition</a:t>
            </a:r>
            <a:endParaRPr lang="en-SG" dirty="0"/>
          </a:p>
        </p:txBody>
      </p:sp>
      <p:sp>
        <p:nvSpPr>
          <p:cNvPr id="1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46/50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8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Inner Join 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47/50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R </a:t>
            </a:r>
            <a:r>
              <a:rPr lang="en-US" sz="2400" dirty="0">
                <a:solidFill>
                  <a:srgbClr val="C00000"/>
                </a:solidFill>
              </a:rPr>
              <a:t>INNER JOIN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 </a:t>
            </a:r>
            <a:r>
              <a:rPr lang="en-SG" sz="2400" dirty="0" smtClean="0">
                <a:solidFill>
                  <a:srgbClr val="C00000"/>
                </a:solidFill>
              </a:rPr>
              <a:t>ON</a:t>
            </a:r>
            <a:r>
              <a:rPr lang="en-SG" sz="2400" dirty="0" smtClean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SG" sz="2400" i="1" dirty="0" err="1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SG" sz="2400" i="1" dirty="0" err="1" smtClean="0">
                <a:solidFill>
                  <a:schemeClr val="accent5">
                    <a:lumMod val="50000"/>
                  </a:schemeClr>
                </a:solidFill>
              </a:rPr>
              <a:t>.column_name</a:t>
            </a:r>
            <a:r>
              <a:rPr lang="en-SG" sz="2400" i="1" dirty="0" smtClean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SG" sz="2400" dirty="0" smtClean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en-SG" sz="2400" i="1" dirty="0" smtClean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SG" sz="2400" i="1" dirty="0" err="1" smtClean="0">
                <a:solidFill>
                  <a:schemeClr val="accent5">
                    <a:lumMod val="50000"/>
                  </a:schemeClr>
                </a:solidFill>
              </a:rPr>
              <a:t>S.column_name</a:t>
            </a:r>
            <a:endParaRPr lang="en-SG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8600" y="914400"/>
            <a:ext cx="15240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49405" y="2362200"/>
            <a:ext cx="147939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799" y="2887682"/>
            <a:ext cx="82659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The </a:t>
            </a:r>
            <a:r>
              <a:rPr lang="en-SG" dirty="0"/>
              <a:t>INNER JOIN of </a:t>
            </a:r>
            <a:r>
              <a:rPr lang="en-SG" b="1" dirty="0" err="1"/>
              <a:t>TableA</a:t>
            </a:r>
            <a:r>
              <a:rPr lang="en-SG" dirty="0"/>
              <a:t> and </a:t>
            </a:r>
            <a:r>
              <a:rPr lang="en-SG" b="1" dirty="0" err="1"/>
              <a:t>TableB</a:t>
            </a:r>
            <a:r>
              <a:rPr lang="en-SG" dirty="0"/>
              <a:t> on Column1 will </a:t>
            </a:r>
            <a:r>
              <a:rPr lang="en-SG" dirty="0" smtClean="0"/>
              <a:t>return: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r>
              <a:rPr lang="en-SG" dirty="0">
                <a:solidFill>
                  <a:srgbClr val="C00000"/>
                </a:solidFill>
              </a:rPr>
              <a:t>SELECT</a:t>
            </a:r>
            <a:r>
              <a:rPr lang="en-SG" dirty="0"/>
              <a:t> * </a:t>
            </a:r>
            <a:r>
              <a:rPr lang="en-SG" dirty="0">
                <a:solidFill>
                  <a:srgbClr val="C00000"/>
                </a:solidFill>
              </a:rPr>
              <a:t>FROM</a:t>
            </a:r>
            <a:r>
              <a:rPr lang="en-SG" dirty="0"/>
              <a:t> </a:t>
            </a:r>
            <a:r>
              <a:rPr lang="en-SG" dirty="0" err="1"/>
              <a:t>TableA</a:t>
            </a:r>
            <a:r>
              <a:rPr lang="en-SG" dirty="0"/>
              <a:t> </a:t>
            </a:r>
            <a:r>
              <a:rPr lang="en-SG" dirty="0">
                <a:solidFill>
                  <a:srgbClr val="C00000"/>
                </a:solidFill>
              </a:rPr>
              <a:t>INNER JOIN </a:t>
            </a:r>
            <a:r>
              <a:rPr lang="en-SG" dirty="0" err="1"/>
              <a:t>TableB</a:t>
            </a:r>
            <a:r>
              <a:rPr lang="en-SG" dirty="0"/>
              <a:t> </a:t>
            </a:r>
            <a:r>
              <a:rPr lang="en-SG" dirty="0">
                <a:solidFill>
                  <a:srgbClr val="C00000"/>
                </a:solidFill>
              </a:rPr>
              <a:t>ON</a:t>
            </a:r>
            <a:r>
              <a:rPr lang="en-SG" dirty="0"/>
              <a:t> </a:t>
            </a:r>
            <a:r>
              <a:rPr lang="en-SG" dirty="0" smtClean="0"/>
              <a:t>TableA.Column1 </a:t>
            </a:r>
            <a:r>
              <a:rPr lang="en-SG" dirty="0"/>
              <a:t>= </a:t>
            </a:r>
            <a:r>
              <a:rPr lang="en-SG" dirty="0" smtClean="0"/>
              <a:t>TableB.Column1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3541428"/>
              </p:ext>
            </p:extLst>
          </p:nvPr>
        </p:nvGraphicFramePr>
        <p:xfrm>
          <a:off x="457200" y="3271520"/>
          <a:ext cx="2133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19746592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92981213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Column2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539117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2895600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 smtClean="0"/>
              <a:t>TableA</a:t>
            </a:r>
            <a:endParaRPr lang="en-SG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6398317"/>
              </p:ext>
            </p:extLst>
          </p:nvPr>
        </p:nvGraphicFramePr>
        <p:xfrm>
          <a:off x="4343400" y="3271520"/>
          <a:ext cx="2133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19746592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92981213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Column3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539117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67200" y="2895600"/>
            <a:ext cx="81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 smtClean="0"/>
              <a:t>TableB</a:t>
            </a:r>
            <a:endParaRPr lang="en-SG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3203102"/>
              </p:ext>
            </p:extLst>
          </p:nvPr>
        </p:nvGraphicFramePr>
        <p:xfrm>
          <a:off x="457200" y="4719320"/>
          <a:ext cx="748066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19746592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9298121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786113555"/>
                    </a:ext>
                  </a:extLst>
                </a:gridCol>
                <a:gridCol w="1841860">
                  <a:extLst>
                    <a:ext uri="{9D8B030D-6E8A-4147-A177-3AD203B41FA5}">
                      <a16:colId xmlns:a16="http://schemas.microsoft.com/office/drawing/2014/main" xmlns="" val="138314461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TableA.Column1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TableA.Column2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 TableB.Column1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TableB.Column3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539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561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Natural Join 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48/50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634" y="1367135"/>
            <a:ext cx="5306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R </a:t>
            </a:r>
            <a:r>
              <a:rPr lang="en-US" sz="2400" dirty="0" smtClean="0">
                <a:solidFill>
                  <a:srgbClr val="C00000"/>
                </a:solidFill>
              </a:rPr>
              <a:t>NATURAL JOIN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28600" y="762000"/>
            <a:ext cx="15240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49405" y="1981200"/>
            <a:ext cx="1631795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799" y="2506682"/>
            <a:ext cx="826592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The NATURAL </a:t>
            </a:r>
            <a:r>
              <a:rPr lang="en-SG" dirty="0"/>
              <a:t>JOIN of </a:t>
            </a:r>
            <a:r>
              <a:rPr lang="en-SG" b="1" dirty="0" err="1"/>
              <a:t>TableA</a:t>
            </a:r>
            <a:r>
              <a:rPr lang="en-SG" dirty="0"/>
              <a:t> and </a:t>
            </a:r>
            <a:r>
              <a:rPr lang="en-SG" b="1" dirty="0" err="1" smtClean="0"/>
              <a:t>TableB</a:t>
            </a:r>
            <a:r>
              <a:rPr lang="en-SG" dirty="0" smtClean="0"/>
              <a:t> </a:t>
            </a:r>
            <a:r>
              <a:rPr lang="en-SG" dirty="0"/>
              <a:t>will </a:t>
            </a:r>
            <a:r>
              <a:rPr lang="en-SG" dirty="0" smtClean="0"/>
              <a:t>return: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>
                <a:solidFill>
                  <a:srgbClr val="C00000"/>
                </a:solidFill>
              </a:rPr>
              <a:t>SELECT</a:t>
            </a:r>
            <a:r>
              <a:rPr lang="en-SG" dirty="0" smtClean="0"/>
              <a:t> </a:t>
            </a:r>
            <a:r>
              <a:rPr lang="en-SG" dirty="0"/>
              <a:t>* </a:t>
            </a:r>
            <a:r>
              <a:rPr lang="en-SG" dirty="0">
                <a:solidFill>
                  <a:srgbClr val="C00000"/>
                </a:solidFill>
              </a:rPr>
              <a:t>FROM</a:t>
            </a:r>
            <a:r>
              <a:rPr lang="en-SG" dirty="0"/>
              <a:t> </a:t>
            </a:r>
            <a:r>
              <a:rPr lang="en-SG" dirty="0" err="1"/>
              <a:t>TableA</a:t>
            </a:r>
            <a:r>
              <a:rPr lang="en-SG" dirty="0"/>
              <a:t> </a:t>
            </a:r>
            <a:r>
              <a:rPr lang="en-SG" dirty="0" smtClean="0">
                <a:solidFill>
                  <a:srgbClr val="C00000"/>
                </a:solidFill>
              </a:rPr>
              <a:t>NATURAL </a:t>
            </a:r>
            <a:r>
              <a:rPr lang="en-SG" dirty="0">
                <a:solidFill>
                  <a:srgbClr val="C00000"/>
                </a:solidFill>
              </a:rPr>
              <a:t>JOIN </a:t>
            </a:r>
            <a:r>
              <a:rPr lang="en-SG" dirty="0" err="1" smtClean="0"/>
              <a:t>TableB</a:t>
            </a:r>
            <a:endParaRPr lang="en-SG" dirty="0" smtClean="0"/>
          </a:p>
          <a:p>
            <a:endParaRPr lang="en-SG" dirty="0"/>
          </a:p>
          <a:p>
            <a:pPr fontAlgn="base"/>
            <a:r>
              <a:rPr lang="en-SG" sz="2000" dirty="0" smtClean="0"/>
              <a:t>- The </a:t>
            </a:r>
            <a:r>
              <a:rPr lang="en-SG" sz="2000" dirty="0"/>
              <a:t>repeated </a:t>
            </a:r>
            <a:r>
              <a:rPr lang="en-SG" sz="2000" dirty="0" smtClean="0"/>
              <a:t>columns are </a:t>
            </a:r>
            <a:r>
              <a:rPr lang="en-SG" sz="2000" dirty="0"/>
              <a:t>avoided</a:t>
            </a:r>
            <a:r>
              <a:rPr lang="en-SG" sz="2000" dirty="0" smtClean="0"/>
              <a:t>. </a:t>
            </a:r>
          </a:p>
          <a:p>
            <a:pPr fontAlgn="base"/>
            <a:r>
              <a:rPr lang="en-SG" sz="2000" dirty="0" smtClean="0"/>
              <a:t>- One can not </a:t>
            </a:r>
            <a:r>
              <a:rPr lang="en-SG" sz="2000" dirty="0"/>
              <a:t>specify the joining columns in a natural </a:t>
            </a:r>
            <a:r>
              <a:rPr lang="en-SG" sz="2000" dirty="0" smtClean="0"/>
              <a:t>join.</a:t>
            </a:r>
            <a:endParaRPr lang="en-SG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9980514"/>
              </p:ext>
            </p:extLst>
          </p:nvPr>
        </p:nvGraphicFramePr>
        <p:xfrm>
          <a:off x="457200" y="2890520"/>
          <a:ext cx="2133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19746592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92981213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Column2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539117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1000" y="2514600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 smtClean="0"/>
              <a:t>TableA</a:t>
            </a:r>
            <a:endParaRPr lang="en-SG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2041738"/>
              </p:ext>
            </p:extLst>
          </p:nvPr>
        </p:nvGraphicFramePr>
        <p:xfrm>
          <a:off x="4343400" y="2890520"/>
          <a:ext cx="2133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19746592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92981213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Column3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539117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67200" y="2514600"/>
            <a:ext cx="81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 smtClean="0"/>
              <a:t>TableB</a:t>
            </a:r>
            <a:endParaRPr lang="en-SG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8164662"/>
              </p:ext>
            </p:extLst>
          </p:nvPr>
        </p:nvGraphicFramePr>
        <p:xfrm>
          <a:off x="457200" y="4338320"/>
          <a:ext cx="565186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xmlns="" val="19746592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929812136"/>
                    </a:ext>
                  </a:extLst>
                </a:gridCol>
                <a:gridCol w="1841860">
                  <a:extLst>
                    <a:ext uri="{9D8B030D-6E8A-4147-A177-3AD203B41FA5}">
                      <a16:colId xmlns:a16="http://schemas.microsoft.com/office/drawing/2014/main" xmlns="" val="1383144616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Column1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Column2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Column3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7737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r>
                        <a:rPr lang="en-SG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539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047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Today’s Lecture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3471208"/>
            <a:ext cx="7620000" cy="193899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Study-at-Home slides at the end of every lecture</a:t>
            </a:r>
          </a:p>
          <a:p>
            <a:endParaRPr lang="en-US" sz="2000" b="1" u="sng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They will be in the syllabus of Quiz-2 and Final Exam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More examples and cases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Study them at home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If any questions, ask me !!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14596" y="3478730"/>
            <a:ext cx="929404" cy="78847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20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76200"/>
            <a:ext cx="7785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4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Outer Join 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49/50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77762" y="80649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Syntax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77761" y="799239"/>
            <a:ext cx="8206768" cy="102873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229133" y="1366303"/>
            <a:ext cx="8140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b="1" dirty="0" smtClean="0">
                <a:solidFill>
                  <a:srgbClr val="FF0000"/>
                </a:solidFill>
              </a:rPr>
              <a:t>OUTER JOIN</a:t>
            </a:r>
            <a:r>
              <a:rPr lang="en-US" sz="2400" dirty="0" smtClean="0">
                <a:solidFill>
                  <a:srgbClr val="FF0000"/>
                </a:solidFill>
              </a:rPr>
              <a:t> S </a:t>
            </a:r>
            <a:r>
              <a:rPr lang="en-US" sz="2400" dirty="0" smtClean="0"/>
              <a:t>is the core of an </a:t>
            </a:r>
            <a:r>
              <a:rPr lang="en-US" sz="2400" dirty="0" err="1" smtClean="0"/>
              <a:t>outerjoin</a:t>
            </a:r>
            <a:r>
              <a:rPr lang="en-US" sz="2400" dirty="0" smtClean="0"/>
              <a:t> expression.</a:t>
            </a:r>
            <a:endParaRPr lang="en-US" sz="2400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52401" y="1901964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Different Variants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52400" y="1909226"/>
            <a:ext cx="8206768" cy="263927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203772" y="2461776"/>
            <a:ext cx="818442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Optional </a:t>
            </a:r>
            <a:r>
              <a:rPr lang="en-US" sz="2400" b="1" dirty="0" smtClean="0">
                <a:solidFill>
                  <a:srgbClr val="FF0000"/>
                </a:solidFill>
              </a:rPr>
              <a:t>NATURAL</a:t>
            </a:r>
            <a:r>
              <a:rPr lang="en-US" sz="2400" dirty="0" smtClean="0"/>
              <a:t> in front of </a:t>
            </a:r>
            <a:r>
              <a:rPr lang="en-US" sz="2400" b="1" dirty="0" smtClean="0">
                <a:solidFill>
                  <a:srgbClr val="FF0000"/>
                </a:solidFill>
              </a:rPr>
              <a:t>OUTER</a:t>
            </a:r>
            <a:r>
              <a:rPr lang="en-US" sz="2400" dirty="0" smtClean="0"/>
              <a:t>.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Optional </a:t>
            </a:r>
            <a:r>
              <a:rPr lang="en-US" sz="2400" b="1" dirty="0" smtClean="0">
                <a:solidFill>
                  <a:srgbClr val="FF0000"/>
                </a:solidFill>
              </a:rPr>
              <a:t>ON</a:t>
            </a:r>
            <a:r>
              <a:rPr lang="en-US" sz="2400" dirty="0" smtClean="0">
                <a:solidFill>
                  <a:srgbClr val="FF0000"/>
                </a:solidFill>
              </a:rPr>
              <a:t> &lt;condition&gt; </a:t>
            </a:r>
            <a:r>
              <a:rPr lang="en-US" sz="2400" dirty="0" smtClean="0"/>
              <a:t>after </a:t>
            </a:r>
            <a:r>
              <a:rPr lang="en-US" sz="2400" b="1" dirty="0" smtClean="0">
                <a:solidFill>
                  <a:srgbClr val="FF0000"/>
                </a:solidFill>
              </a:rPr>
              <a:t>JOIN</a:t>
            </a:r>
            <a:r>
              <a:rPr lang="en-US" sz="2400" dirty="0" smtClean="0"/>
              <a:t>.</a:t>
            </a:r>
          </a:p>
          <a:p>
            <a:pPr marL="533400" indent="-5334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Optional </a:t>
            </a:r>
            <a:r>
              <a:rPr lang="en-US" sz="2400" b="1" dirty="0" smtClean="0">
                <a:solidFill>
                  <a:srgbClr val="FF0000"/>
                </a:solidFill>
              </a:rPr>
              <a:t>LEFT, RIGHT,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FF0000"/>
                </a:solidFill>
              </a:rPr>
              <a:t>FULL</a:t>
            </a:r>
            <a:r>
              <a:rPr lang="en-US" sz="2400" dirty="0" smtClean="0"/>
              <a:t> before </a:t>
            </a:r>
            <a:r>
              <a:rPr lang="en-US" sz="2400" b="1" dirty="0" smtClean="0">
                <a:solidFill>
                  <a:srgbClr val="FF0000"/>
                </a:solidFill>
              </a:rPr>
              <a:t>OUTER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LEFT</a:t>
            </a:r>
            <a:r>
              <a:rPr lang="en-US" sz="2400" dirty="0" smtClean="0"/>
              <a:t> = pad dangling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FF0000"/>
                </a:solidFill>
              </a:rPr>
              <a:t>R </a:t>
            </a:r>
            <a:r>
              <a:rPr lang="en-US" sz="2400" dirty="0" smtClean="0"/>
              <a:t>only.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RIGHT</a:t>
            </a:r>
            <a:r>
              <a:rPr lang="en-US" sz="2400" dirty="0" smtClean="0"/>
              <a:t> = pad dangling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only.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FULL</a:t>
            </a:r>
            <a:r>
              <a:rPr lang="en-US" sz="2400" dirty="0" smtClean="0"/>
              <a:t> = pad both; this choice is the default.</a:t>
            </a:r>
            <a:endParaRPr lang="en-US" sz="2400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55990" y="4643101"/>
            <a:ext cx="82213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Example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5990" y="4659733"/>
            <a:ext cx="8206768" cy="172173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207361" y="5181141"/>
            <a:ext cx="8151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0099"/>
                </a:solidFill>
              </a:rPr>
              <a:t>Loan(</a:t>
            </a:r>
            <a:r>
              <a:rPr lang="en-US" sz="2400" dirty="0" err="1" smtClean="0">
                <a:solidFill>
                  <a:srgbClr val="990099"/>
                </a:solidFill>
              </a:rPr>
              <a:t>loanNo,branch,amount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990099"/>
                </a:solidFill>
              </a:rPr>
              <a:t>Borrower(</a:t>
            </a:r>
            <a:r>
              <a:rPr lang="en-US" sz="2400" dirty="0" err="1" smtClean="0">
                <a:solidFill>
                  <a:srgbClr val="990099"/>
                </a:solidFill>
              </a:rPr>
              <a:t>cName</a:t>
            </a:r>
            <a:r>
              <a:rPr lang="en-US" sz="2400" dirty="0" smtClean="0">
                <a:solidFill>
                  <a:srgbClr val="990099"/>
                </a:solidFill>
              </a:rPr>
              <a:t>, </a:t>
            </a:r>
            <a:r>
              <a:rPr lang="en-US" sz="2400" dirty="0" err="1" smtClean="0">
                <a:solidFill>
                  <a:srgbClr val="990099"/>
                </a:solidFill>
              </a:rPr>
              <a:t>loanNo</a:t>
            </a:r>
            <a:r>
              <a:rPr lang="en-US" sz="2400" dirty="0" smtClean="0">
                <a:solidFill>
                  <a:srgbClr val="990099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990099"/>
                </a:solidFill>
                <a:latin typeface="Courier New" pitchFamily="49" charset="0"/>
              </a:rPr>
              <a:t>Loan</a:t>
            </a:r>
            <a:r>
              <a:rPr lang="en-US" sz="2400" b="1" dirty="0" smtClean="0">
                <a:latin typeface="Courier New" pitchFamily="49" charset="0"/>
              </a:rPr>
              <a:t> LEFT OUTER JOIN </a:t>
            </a:r>
            <a:r>
              <a:rPr lang="en-US" sz="2400" b="1" dirty="0" smtClean="0">
                <a:solidFill>
                  <a:srgbClr val="990099"/>
                </a:solidFill>
                <a:latin typeface="Courier New" pitchFamily="49" charset="0"/>
              </a:rPr>
              <a:t>Borrower</a:t>
            </a:r>
            <a:r>
              <a:rPr lang="en-US" sz="2400" b="1" dirty="0" smtClean="0">
                <a:latin typeface="Courier New" pitchFamily="49" charset="0"/>
              </a:rPr>
              <a:t> ON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Loan.loanNo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Borrower.loanNo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2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  <p:sp>
        <p:nvSpPr>
          <p:cNvPr id="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50/50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86000" y="2590800"/>
            <a:ext cx="4191000" cy="1565275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F0E30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dirty="0"/>
              <a:t>The important thing is not to</a:t>
            </a:r>
          </a:p>
          <a:p>
            <a:r>
              <a:rPr lang="en-US" altLang="en-US" dirty="0"/>
              <a:t>stop questioning.</a:t>
            </a:r>
          </a:p>
          <a:p>
            <a:endParaRPr lang="en-US" altLang="en-US" dirty="0"/>
          </a:p>
          <a:p>
            <a:r>
              <a:rPr lang="en-US" altLang="en-US" dirty="0"/>
              <a:t>		</a:t>
            </a:r>
            <a:r>
              <a:rPr lang="en-US" altLang="en-US" dirty="0">
                <a:solidFill>
                  <a:schemeClr val="tx1"/>
                </a:solidFill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xmlns="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Set Operations in SQL:</a:t>
            </a:r>
            <a:br>
              <a:rPr lang="en-US" sz="3600" b="1" dirty="0" smtClean="0"/>
            </a:br>
            <a:r>
              <a:rPr lang="en-US" sz="3600" b="1" dirty="0" smtClean="0"/>
              <a:t>UNION, INTERSECT, EXCEPT</a:t>
            </a:r>
            <a:endParaRPr lang="en-US" sz="36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6/50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22548" y="1447800"/>
            <a:ext cx="79521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They are generally used to combine the results of two separate SQL queries.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UNION, INTERSECT, EXCEPT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04800" y="3604737"/>
            <a:ext cx="1600200" cy="584775"/>
          </a:xfrm>
          <a:prstGeom prst="rect">
            <a:avLst/>
          </a:prstGeom>
          <a:solidFill>
            <a:srgbClr val="EFE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3366"/>
                </a:solidFill>
              </a:rPr>
              <a:t>Syntax</a:t>
            </a:r>
            <a:endParaRPr lang="en-US" altLang="zh-CN" sz="3200" b="1" dirty="0">
              <a:solidFill>
                <a:srgbClr val="0033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806" y="4385608"/>
            <a:ext cx="81844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( subquery ) </a:t>
            </a:r>
            <a:r>
              <a:rPr lang="en-US" sz="2400" dirty="0" smtClean="0">
                <a:solidFill>
                  <a:srgbClr val="FF0000"/>
                </a:solidFill>
              </a:rPr>
              <a:t>UNION</a:t>
            </a:r>
            <a:r>
              <a:rPr lang="en-US" sz="2400" dirty="0" smtClean="0"/>
              <a:t> ( subquery 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( subquery ) </a:t>
            </a:r>
            <a:r>
              <a:rPr lang="en-US" sz="2400" dirty="0" smtClean="0">
                <a:solidFill>
                  <a:srgbClr val="FF0000"/>
                </a:solidFill>
              </a:rPr>
              <a:t>INTERSECT</a:t>
            </a:r>
            <a:r>
              <a:rPr lang="en-US" sz="2400" dirty="0" smtClean="0"/>
              <a:t> ( subquery 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( subquery ) </a:t>
            </a:r>
            <a:r>
              <a:rPr lang="en-US" sz="2400" dirty="0" smtClean="0">
                <a:solidFill>
                  <a:srgbClr val="FF0000"/>
                </a:solidFill>
              </a:rPr>
              <a:t>EXCEPT</a:t>
            </a:r>
            <a:r>
              <a:rPr lang="en-US" sz="2400" dirty="0" smtClean="0"/>
              <a:t> ( subquery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649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51962" y="1676400"/>
            <a:ext cx="2940085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88058" y="2975659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831317" y="3348360"/>
            <a:ext cx="2305614" cy="1381688"/>
            <a:chOff x="8905312" y="3952260"/>
            <a:chExt cx="2305614" cy="1381688"/>
          </a:xfrm>
        </p:grpSpPr>
        <p:sp>
          <p:nvSpPr>
            <p:cNvPr id="13" name="Oval 12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4581807" y="2650809"/>
                <a:ext cx="364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07" y="2650809"/>
                <a:ext cx="3647793" cy="276999"/>
              </a:xfrm>
              <a:prstGeom prst="rect">
                <a:avLst/>
              </a:prstGeom>
              <a:blipFill>
                <a:blip r:embed="rId3"/>
                <a:stretch>
                  <a:fillRect t="-4444" r="-1839" b="-3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18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>
            <a:noAutofit/>
          </a:bodyPr>
          <a:lstStyle/>
          <a:p>
            <a:r>
              <a:rPr lang="en-SG" b="1" dirty="0" smtClean="0"/>
              <a:t>INTERSECT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8/50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4800" y="910811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75" y="2166878"/>
            <a:ext cx="586422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5558135"/>
            <a:ext cx="78486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is incorrect</a:t>
            </a:r>
            <a:r>
              <a:rPr lang="en-US" sz="2400" dirty="0">
                <a:latin typeface="+mj-lt"/>
              </a:rPr>
              <a:t>.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b="1" dirty="0" smtClean="0">
                <a:latin typeface="+mj-lt"/>
              </a:rPr>
              <a:t>What is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8400" y="785794"/>
            <a:ext cx="2819400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“Find Headquarters of companies which make products in both </a:t>
            </a:r>
            <a:r>
              <a:rPr lang="en-US" sz="2800" i="1" dirty="0">
                <a:latin typeface="+mj-lt"/>
              </a:rPr>
              <a:t>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3100" y="3543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87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2554</Words>
  <Application>Microsoft Office PowerPoint</Application>
  <PresentationFormat>On-screen Show (4:3)</PresentationFormat>
  <Paragraphs>855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Schedule after Recess Week</vt:lpstr>
      <vt:lpstr>Recap: Roadmap (SQL)</vt:lpstr>
      <vt:lpstr>Recap: Roadmap (SQL)</vt:lpstr>
      <vt:lpstr>Today’s Lecture</vt:lpstr>
      <vt:lpstr>Questions?</vt:lpstr>
      <vt:lpstr>Set Operations in SQL: UNION, INTERSECT, EXCEPT</vt:lpstr>
      <vt:lpstr>INTERSECT</vt:lpstr>
      <vt:lpstr>INTERSECT</vt:lpstr>
      <vt:lpstr>INTERSECT</vt:lpstr>
      <vt:lpstr>INTERSECT</vt:lpstr>
      <vt:lpstr>INTERSECT</vt:lpstr>
      <vt:lpstr>INTERSECT</vt:lpstr>
      <vt:lpstr>Solution – SELECT INTO</vt:lpstr>
      <vt:lpstr>Solution – SELECT INTO</vt:lpstr>
      <vt:lpstr>Alternative Solution using Subquery</vt:lpstr>
      <vt:lpstr>Union</vt:lpstr>
      <vt:lpstr>Except</vt:lpstr>
      <vt:lpstr>More Example: Union</vt:lpstr>
      <vt:lpstr>Questions?</vt:lpstr>
      <vt:lpstr>Bag Semantics vs. Set Semantics</vt:lpstr>
      <vt:lpstr>DISTINCT: Change Bag Semantics to Set Semantics</vt:lpstr>
      <vt:lpstr>ALL: Change Set Semantics  to BAG Semantics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Questions?</vt:lpstr>
      <vt:lpstr>Slide 38</vt:lpstr>
      <vt:lpstr>Slide 39</vt:lpstr>
      <vt:lpstr>Slide 40</vt:lpstr>
      <vt:lpstr>Slide 41</vt:lpstr>
      <vt:lpstr>Slide 42</vt:lpstr>
      <vt:lpstr>Questions?</vt:lpstr>
      <vt:lpstr>Summary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ARIJIT</cp:lastModifiedBy>
  <cp:revision>1970</cp:revision>
  <cp:lastPrinted>2018-10-18T05:40:38Z</cp:lastPrinted>
  <dcterms:created xsi:type="dcterms:W3CDTF">2006-08-16T00:00:00Z</dcterms:created>
  <dcterms:modified xsi:type="dcterms:W3CDTF">2021-09-20T07:50:06Z</dcterms:modified>
</cp:coreProperties>
</file>