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857" r:id="rId3"/>
    <p:sldId id="853" r:id="rId4"/>
    <p:sldId id="854" r:id="rId5"/>
    <p:sldId id="717" r:id="rId6"/>
    <p:sldId id="666" r:id="rId7"/>
    <p:sldId id="758" r:id="rId8"/>
    <p:sldId id="807" r:id="rId9"/>
    <p:sldId id="809" r:id="rId10"/>
    <p:sldId id="808" r:id="rId11"/>
    <p:sldId id="810" r:id="rId12"/>
    <p:sldId id="811" r:id="rId13"/>
    <p:sldId id="812" r:id="rId14"/>
    <p:sldId id="813" r:id="rId15"/>
    <p:sldId id="814" r:id="rId16"/>
    <p:sldId id="815" r:id="rId17"/>
    <p:sldId id="806" r:id="rId18"/>
    <p:sldId id="817" r:id="rId19"/>
    <p:sldId id="818" r:id="rId20"/>
    <p:sldId id="819" r:id="rId21"/>
    <p:sldId id="822" r:id="rId22"/>
    <p:sldId id="851" r:id="rId23"/>
    <p:sldId id="823" r:id="rId24"/>
    <p:sldId id="820" r:id="rId25"/>
    <p:sldId id="821" r:id="rId26"/>
    <p:sldId id="824" r:id="rId27"/>
    <p:sldId id="827" r:id="rId28"/>
    <p:sldId id="828" r:id="rId29"/>
    <p:sldId id="829" r:id="rId30"/>
    <p:sldId id="830" r:id="rId31"/>
    <p:sldId id="831" r:id="rId32"/>
    <p:sldId id="832" r:id="rId33"/>
    <p:sldId id="833" r:id="rId34"/>
    <p:sldId id="834" r:id="rId35"/>
    <p:sldId id="835" r:id="rId36"/>
    <p:sldId id="848" r:id="rId37"/>
    <p:sldId id="849" r:id="rId38"/>
    <p:sldId id="836" r:id="rId39"/>
    <p:sldId id="838" r:id="rId40"/>
    <p:sldId id="839" r:id="rId41"/>
    <p:sldId id="840" r:id="rId42"/>
    <p:sldId id="841" r:id="rId43"/>
    <p:sldId id="842" r:id="rId44"/>
    <p:sldId id="843" r:id="rId45"/>
    <p:sldId id="844" r:id="rId46"/>
    <p:sldId id="845" r:id="rId47"/>
    <p:sldId id="846" r:id="rId48"/>
    <p:sldId id="847" r:id="rId49"/>
    <p:sldId id="825" r:id="rId50"/>
    <p:sldId id="826" r:id="rId51"/>
    <p:sldId id="760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18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246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50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6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60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8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39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621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23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96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24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988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25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496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49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7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Part-4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Examples </a:t>
            </a:r>
            <a:endParaRPr lang="en-US" b="1" dirty="0"/>
          </a:p>
        </p:txBody>
      </p:sp>
      <p:graphicFrame>
        <p:nvGraphicFramePr>
          <p:cNvPr id="17" name="Group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4951322"/>
              </p:ext>
            </p:extLst>
          </p:nvPr>
        </p:nvGraphicFramePr>
        <p:xfrm>
          <a:off x="142512" y="2979738"/>
          <a:ext cx="4048488" cy="1981200"/>
        </p:xfrm>
        <a:graphic>
          <a:graphicData uri="http://schemas.openxmlformats.org/drawingml/2006/table">
            <a:tbl>
              <a:tblPr/>
              <a:tblGrid>
                <a:gridCol w="1010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29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28600" y="685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3200" dirty="0" smtClean="0"/>
              <a:t>2. Group by the attributes in the </a:t>
            </a:r>
            <a:r>
              <a:rPr lang="en-US" sz="3200" dirty="0" smtClean="0">
                <a:solidFill>
                  <a:schemeClr val="accent2"/>
                </a:solidFill>
              </a:rPr>
              <a:t>GROUP BY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9" name="AutoShape 79"/>
          <p:cNvSpPr>
            <a:spLocks noChangeArrowheads="1"/>
          </p:cNvSpPr>
          <p:nvPr/>
        </p:nvSpPr>
        <p:spPr bwMode="auto">
          <a:xfrm>
            <a:off x="4890282" y="35814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7200" y="1600200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2766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22" name="Group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8168123"/>
              </p:ext>
            </p:extLst>
          </p:nvPr>
        </p:nvGraphicFramePr>
        <p:xfrm>
          <a:off x="4572000" y="4572000"/>
          <a:ext cx="4267200" cy="1981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4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Examples </a:t>
            </a:r>
            <a:endParaRPr lang="en-US" b="1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11430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en-US" sz="3200" dirty="0" smtClean="0"/>
              <a:t>3. Compute the </a:t>
            </a:r>
            <a:r>
              <a:rPr lang="en-US" sz="3200" dirty="0" smtClean="0">
                <a:solidFill>
                  <a:schemeClr val="accent2"/>
                </a:solidFill>
              </a:rPr>
              <a:t>SELECT</a:t>
            </a:r>
            <a:r>
              <a:rPr lang="en-US" sz="3200" dirty="0" smtClean="0"/>
              <a:t> clause: grouped attributes and aggregates</a:t>
            </a:r>
            <a:endParaRPr lang="en-US" sz="3200" dirty="0"/>
          </a:p>
        </p:txBody>
      </p:sp>
      <p:sp>
        <p:nvSpPr>
          <p:cNvPr id="16" name="AutoShape 79"/>
          <p:cNvSpPr>
            <a:spLocks noChangeArrowheads="1"/>
          </p:cNvSpPr>
          <p:nvPr/>
        </p:nvSpPr>
        <p:spPr bwMode="auto">
          <a:xfrm>
            <a:off x="4760829" y="4943521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04800" y="2629805"/>
            <a:ext cx="571643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6" name="Group 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71541"/>
              </p:ext>
            </p:extLst>
          </p:nvPr>
        </p:nvGraphicFramePr>
        <p:xfrm>
          <a:off x="5796671" y="4267200"/>
          <a:ext cx="3118729" cy="1803401"/>
        </p:xfrm>
        <a:graphic>
          <a:graphicData uri="http://schemas.openxmlformats.org/drawingml/2006/table">
            <a:tbl>
              <a:tblPr/>
              <a:tblGrid>
                <a:gridCol w="1442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648200" y="4574189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28" name="Group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8688884"/>
              </p:ext>
            </p:extLst>
          </p:nvPr>
        </p:nvGraphicFramePr>
        <p:xfrm>
          <a:off x="190500" y="4114800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89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Rules </a:t>
            </a:r>
            <a:endParaRPr lang="en-US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77" y="1028595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SELECT Clause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71175" y="1032228"/>
            <a:ext cx="8455507" cy="305717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22548" y="1599293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 column name cannot appear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 of the query unless it is </a:t>
            </a:r>
            <a:r>
              <a:rPr lang="en-US" sz="2400" dirty="0" smtClean="0">
                <a:solidFill>
                  <a:srgbClr val="FF0000"/>
                </a:solidFill>
              </a:rPr>
              <a:t>part of</a:t>
            </a:r>
            <a:r>
              <a:rPr lang="en-US" sz="2400" dirty="0" smtClean="0"/>
              <a:t> an aggregate function or in </a:t>
            </a:r>
            <a:r>
              <a:rPr lang="en-US" sz="2400" dirty="0" smtClean="0">
                <a:solidFill>
                  <a:srgbClr val="FF0000"/>
                </a:solidFill>
              </a:rPr>
              <a:t>the list</a:t>
            </a:r>
            <a:r>
              <a:rPr lang="en-US" sz="2400" dirty="0" smtClean="0"/>
              <a:t> of group by attributes.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Note that the </a:t>
            </a:r>
            <a:r>
              <a:rPr lang="en-US" sz="2400" dirty="0" smtClean="0">
                <a:solidFill>
                  <a:srgbClr val="FF0000"/>
                </a:solidFill>
              </a:rPr>
              <a:t>reverse is true</a:t>
            </a:r>
            <a:r>
              <a:rPr lang="en-US" sz="2400" dirty="0" smtClean="0"/>
              <a:t>: a column can be in the GROUP BY without being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part.</a:t>
            </a:r>
            <a:endParaRPr lang="en-US" sz="2400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52400" y="4851401"/>
            <a:ext cx="4279414" cy="170179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MIN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(price)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= ‘Bud’;</a:t>
            </a:r>
            <a:endParaRPr lang="en-US" sz="24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558563" y="4851402"/>
            <a:ext cx="4472412" cy="170179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2783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7294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Rules </a:t>
            </a:r>
            <a:endParaRPr lang="en-US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77" y="1028595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SELECT Clause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71175" y="1032228"/>
            <a:ext cx="8455507" cy="305717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22548" y="1599293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 column name cannot appear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 of the query unless it is </a:t>
            </a:r>
            <a:r>
              <a:rPr lang="en-US" sz="2400" dirty="0" smtClean="0">
                <a:solidFill>
                  <a:srgbClr val="FF0000"/>
                </a:solidFill>
              </a:rPr>
              <a:t>part of</a:t>
            </a:r>
            <a:r>
              <a:rPr lang="en-US" sz="2400" dirty="0" smtClean="0"/>
              <a:t> an aggregate function or in </a:t>
            </a:r>
            <a:r>
              <a:rPr lang="en-US" sz="2400" dirty="0" smtClean="0">
                <a:solidFill>
                  <a:srgbClr val="FF0000"/>
                </a:solidFill>
              </a:rPr>
              <a:t>the list</a:t>
            </a:r>
            <a:r>
              <a:rPr lang="en-US" sz="2400" dirty="0" smtClean="0"/>
              <a:t> of group by attributes.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Note that the </a:t>
            </a:r>
            <a:r>
              <a:rPr lang="en-US" sz="2400" dirty="0" smtClean="0">
                <a:solidFill>
                  <a:srgbClr val="FF0000"/>
                </a:solidFill>
              </a:rPr>
              <a:t>reverse is true</a:t>
            </a:r>
            <a:r>
              <a:rPr lang="en-US" sz="2400" dirty="0" smtClean="0"/>
              <a:t>: a column can be in the GROUP BY without being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part.</a:t>
            </a:r>
            <a:endParaRPr lang="en-US" sz="2400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52400" y="4851401"/>
            <a:ext cx="4279414" cy="170179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MIN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(price)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Sells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	</a:t>
            </a:r>
            <a:r>
              <a:rPr lang="en-US" sz="2400" dirty="0" smtClean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= ‘Bud’;</a:t>
            </a:r>
            <a:endParaRPr lang="en-US" sz="24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558563" y="4851402"/>
            <a:ext cx="4472412" cy="170179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2783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endParaRPr lang="en-S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4229100"/>
            <a:ext cx="876300" cy="876300"/>
          </a:xfrm>
          <a:prstGeom prst="rect">
            <a:avLst/>
          </a:prstGeom>
        </p:spPr>
      </p:pic>
      <p:pic>
        <p:nvPicPr>
          <p:cNvPr id="3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191000"/>
            <a:ext cx="9144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592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88" y="208737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By – More Examples</a:t>
            </a:r>
            <a:endParaRPr lang="en-SG" b="1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endParaRPr lang="en-US" sz="240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9919" y="2905246"/>
            <a:ext cx="4224759" cy="1613985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latin typeface="Arial" charset="0"/>
              </a:rPr>
              <a:t>AVG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80342" y="2905246"/>
            <a:ext cx="4058857" cy="16139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30857" y="4826638"/>
            <a:ext cx="4452709" cy="165029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Arial" charset="0"/>
              </a:rPr>
              <a:t>FROM</a:t>
            </a:r>
            <a:r>
              <a:rPr lang="en-US" sz="2400" dirty="0"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r>
              <a:rPr lang="en-US" sz="2400" dirty="0" smtClean="0">
                <a:latin typeface="Arial" charset="0"/>
              </a:rPr>
              <a:t>GROUP BY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</a:rPr>
              <a:t>bar, beer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848688" y="4815388"/>
            <a:ext cx="4058857" cy="16139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</a:rPr>
              <a:t>bar, beer</a:t>
            </a:r>
            <a:r>
              <a:rPr lang="en-US" sz="2400" dirty="0" smtClean="0">
                <a:solidFill>
                  <a:srgbClr val="990099"/>
                </a:solidFill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RIGHT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90" y="2301415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RIGHT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68" y="2313322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IGHT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11" y="4318244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RONG 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56" y="4695706"/>
            <a:ext cx="701589" cy="701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13/48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985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88" y="208737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– More Examples</a:t>
            </a:r>
            <a:endParaRPr lang="en-SG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endParaRPr lang="en-US" sz="2400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59263" y="3152050"/>
            <a:ext cx="4058857" cy="16139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</a:rPr>
              <a:t>bar, beer</a:t>
            </a:r>
            <a:r>
              <a:rPr lang="en-US" sz="2400" dirty="0" smtClean="0">
                <a:solidFill>
                  <a:srgbClr val="990099"/>
                </a:solidFill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WRONG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31" y="3032368"/>
            <a:ext cx="701589" cy="701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4147649" y="4898123"/>
            <a:ext cx="4682843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</a:t>
            </a:r>
            <a:r>
              <a:rPr lang="en-US" sz="2400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/>
              <a:t>),</a:t>
            </a:r>
            <a:r>
              <a:rPr lang="en-US" sz="2400" dirty="0" smtClean="0">
                <a:solidFill>
                  <a:srgbClr val="990099"/>
                </a:solidFill>
              </a:rPr>
              <a:t> </a:t>
            </a:r>
            <a:r>
              <a:rPr lang="en-US" sz="2400" dirty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GROUP BY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pic>
        <p:nvPicPr>
          <p:cNvPr id="1026" name="Picture 2" descr="Image result for RIGHT 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22" y="4173698"/>
            <a:ext cx="875605" cy="958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4840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988" y="76200"/>
            <a:ext cx="8398043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Group By </a:t>
            </a:r>
            <a:r>
              <a:rPr lang="en-US" sz="3600" b="1" dirty="0" smtClean="0"/>
              <a:t>vs. Subqueries – An Alternative</a:t>
            </a:r>
            <a:endParaRPr lang="en-SG" sz="3600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1032"/>
          <p:cNvSpPr txBox="1">
            <a:spLocks noChangeArrowheads="1"/>
          </p:cNvSpPr>
          <p:nvPr/>
        </p:nvSpPr>
        <p:spPr bwMode="auto">
          <a:xfrm>
            <a:off x="237969" y="1685919"/>
            <a:ext cx="86774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1034"/>
          <p:cNvSpPr txBox="1">
            <a:spLocks noChangeArrowheads="1"/>
          </p:cNvSpPr>
          <p:nvPr/>
        </p:nvSpPr>
        <p:spPr bwMode="auto">
          <a:xfrm>
            <a:off x="237969" y="3581400"/>
            <a:ext cx="86774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57556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date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quantity)</a:t>
            </a:r>
          </a:p>
        </p:txBody>
      </p:sp>
    </p:spTree>
    <p:extLst>
      <p:ext uri="{BB962C8B-B14F-4D97-AF65-F5344CB8AC3E}">
        <p14:creationId xmlns="" xmlns:p14="http://schemas.microsoft.com/office/powerpoint/2010/main" val="1560070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11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HAVING Clause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28650" y="5226402"/>
            <a:ext cx="81343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/>
              <a:t>HAVING clauses contains conditions on </a:t>
            </a:r>
            <a:r>
              <a:rPr lang="en-US" sz="2400" b="1" dirty="0" smtClean="0"/>
              <a:t>aggregates (i.e., groups)</a:t>
            </a:r>
            <a:endParaRPr lang="en-US" sz="2400" b="1" dirty="0"/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628650" y="3048000"/>
            <a:ext cx="501419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 </a:t>
            </a:r>
            <a:r>
              <a:rPr lang="en-US" sz="2400" dirty="0">
                <a:ea typeface="Menlo" charset="0"/>
                <a:cs typeface="Menlo" charset="0"/>
              </a:rPr>
              <a:t>  product, SUM(price*quantity)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  Purchase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  date 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GROUP BY </a:t>
            </a:r>
            <a:r>
              <a:rPr lang="en-US" sz="2400" dirty="0"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ea typeface="Menlo" charset="0"/>
                <a:cs typeface="Menlo" charset="0"/>
              </a:rPr>
              <a:t>HAVING</a:t>
            </a:r>
            <a:r>
              <a:rPr lang="en-US" sz="2400" dirty="0">
                <a:ea typeface="Menlo" charset="0"/>
                <a:cs typeface="Menlo" charset="0"/>
              </a:rPr>
              <a:t>   SUM(quantity) &gt; 100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28650" y="5867400"/>
            <a:ext cx="72834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/>
              <a:t>Whereas WHERE clauses condition on </a:t>
            </a:r>
            <a:r>
              <a:rPr lang="en-US" sz="2400" b="1" i="1" dirty="0"/>
              <a:t>individual tuples…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20435" y="1295400"/>
            <a:ext cx="557556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date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quantity)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6736" y="1981200"/>
            <a:ext cx="78152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total sales after 10/1/2005 per </a:t>
            </a:r>
            <a:r>
              <a:rPr lang="en-US" sz="2400" dirty="0" smtClean="0">
                <a:latin typeface="+mj-lt"/>
              </a:rPr>
              <a:t>product, for those </a:t>
            </a:r>
            <a:r>
              <a:rPr lang="en-US" sz="2400" dirty="0" smtClean="0"/>
              <a:t>products </a:t>
            </a:r>
            <a:r>
              <a:rPr lang="en-US" sz="2400" dirty="0"/>
              <a:t>that have more </a:t>
            </a:r>
            <a:r>
              <a:rPr lang="en-US" sz="2400" dirty="0" smtClean="0"/>
              <a:t>than 100 buyers.</a:t>
            </a:r>
            <a:endParaRPr lang="en-US" sz="24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6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2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733800"/>
            <a:ext cx="8515350" cy="921098"/>
          </a:xfrm>
        </p:spPr>
        <p:txBody>
          <a:bodyPr>
            <a:noAutofit/>
          </a:bodyPr>
          <a:lstStyle/>
          <a:p>
            <a:r>
              <a:rPr lang="en-US" sz="2400" dirty="0"/>
              <a:t>S = 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pPr marL="0" indent="0">
              <a:buNone/>
            </a:pPr>
            <a:endParaRPr lang="en-US" sz="2400" baseline="-25000" dirty="0"/>
          </a:p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= is any condition on the aggregate </a:t>
            </a:r>
            <a:r>
              <a:rPr lang="en-US" sz="2400" dirty="0" smtClean="0"/>
              <a:t>expressions (i.e., groups)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967038" y="1600200"/>
            <a:ext cx="32099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</a:t>
            </a:r>
            <a:r>
              <a:rPr lang="en-US" sz="2400" dirty="0"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    R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    C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GROUP BY</a:t>
            </a:r>
            <a:r>
              <a:rPr lang="en-US" sz="2400" dirty="0">
                <a:ea typeface="Menlo" charset="0"/>
                <a:cs typeface="Menlo" charset="0"/>
              </a:rPr>
              <a:t>   a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ea typeface="Menlo" charset="0"/>
                <a:cs typeface="Menlo" charset="0"/>
              </a:rPr>
              <a:t>k</a:t>
            </a:r>
            <a:endParaRPr lang="en-US" sz="2400" baseline="-25000" dirty="0"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HAVING</a:t>
            </a:r>
            <a:r>
              <a:rPr lang="en-US" sz="2400" dirty="0">
                <a:ea typeface="Menlo" charset="0"/>
                <a:cs typeface="Menlo" charset="0"/>
              </a:rPr>
              <a:t>     C</a:t>
            </a:r>
            <a:r>
              <a:rPr lang="en-US" sz="2400" baseline="-25000" dirty="0">
                <a:ea typeface="Menlo" charset="0"/>
                <a:cs typeface="Menlo" charset="0"/>
              </a:rPr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38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 form of Grouping and Aggregation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7038" y="1524000"/>
            <a:ext cx="32099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</a:t>
            </a:r>
            <a:r>
              <a:rPr lang="en-US" sz="2400" dirty="0"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    R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    C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GROUP BY</a:t>
            </a:r>
            <a:r>
              <a:rPr lang="en-US" sz="2400" dirty="0">
                <a:ea typeface="Menlo" charset="0"/>
                <a:cs typeface="Menlo" charset="0"/>
              </a:rPr>
              <a:t>   a</a:t>
            </a:r>
            <a:r>
              <a:rPr lang="en-US" sz="2400" baseline="-25000" dirty="0">
                <a:ea typeface="Menlo" charset="0"/>
                <a:cs typeface="Menlo" charset="0"/>
              </a:rPr>
              <a:t>1</a:t>
            </a:r>
            <a:r>
              <a:rPr lang="en-US" sz="2400" dirty="0"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ea typeface="Menlo" charset="0"/>
                <a:cs typeface="Menlo" charset="0"/>
              </a:rPr>
              <a:t>k</a:t>
            </a:r>
            <a:endParaRPr lang="en-US" sz="2400" baseline="-25000" dirty="0"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HAVING</a:t>
            </a:r>
            <a:r>
              <a:rPr lang="en-US" sz="2400" dirty="0">
                <a:ea typeface="Menlo" charset="0"/>
                <a:cs typeface="Menlo" charset="0"/>
              </a:rPr>
              <a:t>     C</a:t>
            </a:r>
            <a:r>
              <a:rPr lang="en-US" sz="2400" baseline="-25000" dirty="0"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3519397"/>
            <a:ext cx="8610600" cy="2576603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sz="2400" b="1" u="sng" dirty="0"/>
              <a:t>Evaluation steps: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Evaluate </a:t>
            </a:r>
            <a:r>
              <a:rPr lang="en-US" sz="2400" dirty="0">
                <a:solidFill>
                  <a:schemeClr val="accent2"/>
                </a:solidFill>
              </a:rPr>
              <a:t>FROM-WHERE</a:t>
            </a:r>
            <a:r>
              <a:rPr lang="en-US" sz="2400" dirty="0"/>
              <a:t>: apply condition C</a:t>
            </a:r>
            <a:r>
              <a:rPr lang="en-US" sz="2400" baseline="-25000" dirty="0"/>
              <a:t>1</a:t>
            </a:r>
            <a:r>
              <a:rPr lang="en-US" sz="2400" dirty="0"/>
              <a:t> on the  attributes in R</a:t>
            </a:r>
            <a:r>
              <a:rPr lang="en-US" sz="2400" baseline="-25000" dirty="0"/>
              <a:t>1</a:t>
            </a:r>
            <a:r>
              <a:rPr lang="en-US" sz="2400" dirty="0"/>
              <a:t>,…,R</a:t>
            </a:r>
            <a:r>
              <a:rPr lang="en-US" sz="2400" baseline="-25000" dirty="0"/>
              <a:t>n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GROUP BY </a:t>
            </a:r>
            <a:r>
              <a:rPr lang="en-US" sz="2400" dirty="0"/>
              <a:t>the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to each group (may have aggregates)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 Compute aggregates in S and return the result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7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Having – More Examples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34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3834" y="1295960"/>
            <a:ext cx="8468024" cy="147039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55205" y="1848510"/>
            <a:ext cx="8460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find the average price of those beers that are served in at least two bars.</a:t>
            </a:r>
            <a:endParaRPr lang="en-US" sz="2400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95042" y="2895600"/>
            <a:ext cx="6451092" cy="1752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(beer)&gt;= </a:t>
            </a:r>
            <a:r>
              <a:rPr lang="en-US" sz="2400" dirty="0">
                <a:solidFill>
                  <a:srgbClr val="990099"/>
                </a:solidFill>
              </a:rPr>
              <a:t>2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838200" y="4724400"/>
            <a:ext cx="6507934" cy="162083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(bar)&gt;= </a:t>
            </a:r>
            <a:r>
              <a:rPr lang="en-US" sz="2400" dirty="0">
                <a:solidFill>
                  <a:srgbClr val="990099"/>
                </a:solidFill>
              </a:rPr>
              <a:t>2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7036880" y="3581400"/>
            <a:ext cx="2030920" cy="27638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OKAY; same result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4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Having – More Examples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34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3834" y="1295960"/>
            <a:ext cx="8468024" cy="147039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55205" y="1848510"/>
            <a:ext cx="8460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find the average price of those beers that are served in at least two bars.</a:t>
            </a:r>
            <a:endParaRPr lang="en-US" sz="2400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95042" y="2870073"/>
            <a:ext cx="6451092" cy="139712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(price)&gt;= </a:t>
            </a:r>
            <a:r>
              <a:rPr lang="en-US" sz="2400" dirty="0">
                <a:solidFill>
                  <a:srgbClr val="990099"/>
                </a:solidFill>
              </a:rPr>
              <a:t>2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1383812"/>
              </p:ext>
            </p:extLst>
          </p:nvPr>
        </p:nvGraphicFramePr>
        <p:xfrm>
          <a:off x="1371600" y="44196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WOOBAR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Heineken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Heineken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95042" y="48006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42" y="48006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5042" y="54864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45606" y="4953000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Group-1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95042" y="55626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95042" y="55626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042" y="62484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45606" y="5715000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Group-2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95042" y="6324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5042" y="63246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5042" y="6781800"/>
            <a:ext cx="324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5606" y="6400800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Group-3</a:t>
            </a:r>
            <a:endParaRPr lang="en-US" dirty="0"/>
          </a:p>
        </p:txBody>
      </p:sp>
      <p:sp>
        <p:nvSpPr>
          <p:cNvPr id="29" name="Explosion 2 28"/>
          <p:cNvSpPr/>
          <p:nvPr/>
        </p:nvSpPr>
        <p:spPr>
          <a:xfrm>
            <a:off x="7036880" y="2798763"/>
            <a:ext cx="2030920" cy="27638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OKAY; same result</a:t>
            </a:r>
            <a:endParaRPr lang="en-US" dirty="0"/>
          </a:p>
        </p:txBody>
      </p:sp>
      <p:pic>
        <p:nvPicPr>
          <p:cNvPr id="28" name="Picture 4" descr="Image result for WRONG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4" y="6172200"/>
            <a:ext cx="314019" cy="3140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RIGHT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9" y="4512499"/>
            <a:ext cx="391906" cy="428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RIGHT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62367"/>
            <a:ext cx="391906" cy="428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778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Having – More Examples (Every)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34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3834" y="1295959"/>
            <a:ext cx="8468024" cy="186392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55205" y="1848510"/>
            <a:ext cx="8460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find </a:t>
            </a:r>
            <a:r>
              <a:rPr lang="en-US" sz="2400" dirty="0"/>
              <a:t>the </a:t>
            </a:r>
            <a:r>
              <a:rPr lang="en-US" sz="2400" dirty="0" err="1"/>
              <a:t>avg</a:t>
            </a:r>
            <a:r>
              <a:rPr lang="en-US" sz="2400" dirty="0"/>
              <a:t> price of beers that are served in at least two bars and </a:t>
            </a:r>
            <a:r>
              <a:rPr lang="en-US" sz="2400" dirty="0">
                <a:solidFill>
                  <a:srgbClr val="FF0000"/>
                </a:solidFill>
              </a:rPr>
              <a:t>price in each bar is less than 9 dollars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79317" y="3498862"/>
            <a:ext cx="8359883" cy="206373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, 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AvgPrice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GROUP BY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HAVING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COUNT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(beer)&gt;= </a:t>
            </a:r>
            <a:r>
              <a:rPr lang="en-US" sz="2400" dirty="0" smtClean="0">
                <a:solidFill>
                  <a:srgbClr val="990099"/>
                </a:solidFill>
              </a:rPr>
              <a:t>2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EVERY</a:t>
            </a:r>
            <a:r>
              <a:rPr lang="en-US" sz="2400" dirty="0" smtClean="0">
                <a:solidFill>
                  <a:srgbClr val="990099"/>
                </a:solidFill>
              </a:rPr>
              <a:t> (price &lt; 9.00)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79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Group By – More Examples</a:t>
            </a:r>
            <a:endParaRPr lang="en-US" b="1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97181"/>
            <a:ext cx="5829300" cy="165735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628650" y="1447800"/>
            <a:ext cx="2210862" cy="701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name)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86100" y="1143000"/>
            <a:ext cx="58293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author (i.e., blogger) can have many logins. In every login, she writes many </a:t>
            </a:r>
            <a:r>
              <a:rPr lang="en-US" dirty="0" err="1" smtClean="0"/>
              <a:t>urls</a:t>
            </a:r>
            <a:r>
              <a:rPr lang="en-US" dirty="0" smtClean="0"/>
              <a:t> (i.e., blogs).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84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628649" y="4267200"/>
            <a:ext cx="5074803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 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Author.name</a:t>
            </a:r>
            <a:endParaRPr lang="en-US" sz="2000" dirty="0">
              <a:latin typeface="+mj-lt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FROM   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 Author, Wrote</a:t>
            </a: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  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Author.login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Wrote.login</a:t>
            </a:r>
            <a:endParaRPr lang="en-US" sz="2000" dirty="0">
              <a:latin typeface="+mj-lt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GROUP BY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Author.name</a:t>
            </a:r>
            <a:endParaRPr lang="en-US" sz="2000" dirty="0">
              <a:latin typeface="+mj-lt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+mj-lt"/>
                <a:ea typeface="Menlo" charset="0"/>
                <a:cs typeface="Menlo" charset="0"/>
              </a:rPr>
              <a:t>HAVING   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COUNT(</a:t>
            </a:r>
            <a:r>
              <a:rPr lang="en-US" sz="2000" dirty="0" err="1">
                <a:latin typeface="+mj-lt"/>
                <a:ea typeface="Menlo" charset="0"/>
                <a:cs typeface="Menlo" charset="0"/>
              </a:rPr>
              <a:t>Wrote.url</a:t>
            </a:r>
            <a:r>
              <a:rPr lang="en-US" sz="2000" dirty="0">
                <a:latin typeface="+mj-lt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8591" y="6183868"/>
            <a:ext cx="56604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 need for </a:t>
            </a:r>
            <a:r>
              <a:rPr lang="en-US" sz="2000" dirty="0">
                <a:solidFill>
                  <a:schemeClr val="accent2"/>
                </a:solidFill>
              </a:rPr>
              <a:t>DISTINCT</a:t>
            </a:r>
            <a:r>
              <a:rPr lang="en-US" sz="2000" dirty="0"/>
              <a:t>: automatically from </a:t>
            </a:r>
            <a:r>
              <a:rPr lang="en-US" sz="2000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Group By – More Examples</a:t>
            </a:r>
            <a:endParaRPr lang="en-US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9600" y="2397181"/>
            <a:ext cx="5829300" cy="16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authors who wrote </a:t>
            </a:r>
            <a:r>
              <a:rPr lang="en-US" dirty="0" smtClean="0">
                <a:latin typeface="Symbol" charset="2"/>
              </a:rPr>
              <a:t>³</a:t>
            </a:r>
            <a:r>
              <a:rPr lang="en-US" dirty="0" smtClean="0"/>
              <a:t> 10 documents:</a:t>
            </a:r>
          </a:p>
          <a:p>
            <a:r>
              <a:rPr lang="en-US" dirty="0" smtClean="0"/>
              <a:t>Attempt: with Group By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8650" y="1447800"/>
            <a:ext cx="2210862" cy="701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name)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86100" y="1143000"/>
            <a:ext cx="58293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author (i.e., blogger) can have many logins. In every login, she writes many </a:t>
            </a:r>
            <a:r>
              <a:rPr lang="en-US" dirty="0" err="1" smtClean="0"/>
              <a:t>urls</a:t>
            </a:r>
            <a:r>
              <a:rPr lang="en-US" dirty="0" smtClean="0"/>
              <a:t> (i.e., blogs).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51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4233208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 and cases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4240730"/>
            <a:ext cx="929404" cy="78847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1150938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4262" y="914400"/>
            <a:ext cx="693737" cy="693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935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SQL DDL Overview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28602" y="1321354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Data Definition Language (DDL)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8600" y="1314102"/>
            <a:ext cx="8455507" cy="214392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279973" y="1881166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add, modify, and drop tables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create views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define and enforce integrity constraints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dirty="0" smtClean="0"/>
              <a:t>enforce security restrictions</a:t>
            </a:r>
            <a:endParaRPr lang="en-US" sz="2400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95519" y="3781526"/>
            <a:ext cx="385973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Create 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5518" y="3774275"/>
            <a:ext cx="3830707" cy="178832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32374" y="4341339"/>
            <a:ext cx="3808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CREATE TABLE </a:t>
            </a:r>
            <a:r>
              <a:rPr lang="en-US" sz="2400" dirty="0" smtClean="0">
                <a:solidFill>
                  <a:srgbClr val="990099"/>
                </a:solidFill>
              </a:rPr>
              <a:t>&lt;name&gt; (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99"/>
                </a:solidFill>
              </a:rPr>
              <a:t>    &lt;list of elements&gt;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99"/>
                </a:solidFill>
              </a:rPr>
              <a:t>);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0948" y="3803297"/>
            <a:ext cx="385973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Remove 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40947" y="3796046"/>
            <a:ext cx="3830707" cy="175203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815194" y="4525220"/>
            <a:ext cx="339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DROP TABLE </a:t>
            </a:r>
            <a:r>
              <a:rPr lang="en-US" sz="2400" dirty="0" smtClean="0">
                <a:solidFill>
                  <a:srgbClr val="990099"/>
                </a:solidFill>
              </a:rPr>
              <a:t>&lt;name&gt;;</a:t>
            </a:r>
            <a:endParaRPr lang="en-SG" sz="2400" dirty="0"/>
          </a:p>
        </p:txBody>
      </p:sp>
    </p:spTree>
    <p:extLst>
      <p:ext uri="{BB962C8B-B14F-4D97-AF65-F5344CB8AC3E}">
        <p14:creationId xmlns="" xmlns:p14="http://schemas.microsoft.com/office/powerpoint/2010/main" val="40799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Create Table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8602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Principal elements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28600" y="838200"/>
            <a:ext cx="8455507" cy="12004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279973" y="1405264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A pair consisting of an </a:t>
            </a:r>
            <a:r>
              <a:rPr lang="en-US" sz="2400" dirty="0" smtClean="0">
                <a:solidFill>
                  <a:srgbClr val="FF0000"/>
                </a:solidFill>
              </a:rPr>
              <a:t>attribute</a:t>
            </a:r>
            <a:r>
              <a:rPr lang="en-US" sz="2400" dirty="0" smtClean="0"/>
              <a:t> and a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7979" y="2217051"/>
            <a:ext cx="4095098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Data Types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7978" y="2209800"/>
            <a:ext cx="4064298" cy="37338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204834" y="2776864"/>
            <a:ext cx="4214766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INT or INTEGER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REAL or FLOAT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CHAR(n) = Fixed-length character string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VARCHAR(n)= Variable-length strings up to n characters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DATE: = In 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err="1" smtClean="0">
                <a:solidFill>
                  <a:srgbClr val="FF0000"/>
                </a:solidFill>
              </a:rPr>
              <a:t>yyyy</a:t>
            </a:r>
            <a:r>
              <a:rPr lang="en-US" sz="2400" dirty="0" smtClean="0">
                <a:solidFill>
                  <a:srgbClr val="FF0000"/>
                </a:solidFill>
              </a:rPr>
              <a:t>-mm-</a:t>
            </a:r>
            <a:r>
              <a:rPr lang="en-US" sz="2400" dirty="0" err="1" smtClean="0">
                <a:solidFill>
                  <a:srgbClr val="FF0000"/>
                </a:solidFill>
              </a:rPr>
              <a:t>dd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format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TIME = In 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err="1" smtClean="0">
                <a:solidFill>
                  <a:srgbClr val="FF0000"/>
                </a:solidFill>
              </a:rPr>
              <a:t>hh:mm:ss</a:t>
            </a:r>
            <a:r>
              <a:rPr lang="en-US" sz="2400" dirty="0" smtClean="0">
                <a:solidFill>
                  <a:srgbClr val="FF0000"/>
                </a:solidFill>
              </a:rPr>
              <a:t>’ </a:t>
            </a:r>
            <a:r>
              <a:rPr lang="en-US" sz="2400" dirty="0" smtClean="0"/>
              <a:t>format</a:t>
            </a:r>
            <a:endParaRPr lang="en-US" sz="2400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548812" y="2668698"/>
            <a:ext cx="4290388" cy="216951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CHAR(20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VARCHAR(20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REAL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Alter Table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72142" y="921652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Adding Attributes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72142" y="914400"/>
            <a:ext cx="8608968" cy="1810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60861" y="1495978"/>
            <a:ext cx="851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may change a relation schema by adding a new attribute (“column”) by: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ALTER TABLE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&lt;name&gt; </a:t>
            </a:r>
            <a:r>
              <a:rPr lang="en-US" sz="2400" dirty="0" smtClean="0">
                <a:solidFill>
                  <a:srgbClr val="FF0000"/>
                </a:solidFill>
              </a:rPr>
              <a:t>ADD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&lt;attribute declaration&gt;;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52400" y="4466212"/>
            <a:ext cx="5693228" cy="117565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ALTER TABLE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Bars</a:t>
            </a:r>
          </a:p>
          <a:p>
            <a:pPr eaLnBrk="1" hangingPunct="1"/>
            <a:r>
              <a:rPr lang="en-US" sz="2400">
                <a:latin typeface="Arial" charset="0"/>
              </a:rPr>
              <a:t>ADD		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phone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CHAR(10)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>
                <a:solidFill>
                  <a:srgbClr val="00FFFF"/>
                </a:solidFill>
                <a:latin typeface="Arial" charset="0"/>
              </a:rPr>
              <a:t>			</a:t>
            </a:r>
            <a:r>
              <a:rPr lang="en-US" sz="2400">
                <a:latin typeface="Arial" charset="0"/>
              </a:rPr>
              <a:t>DEFAULT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`unlisted’;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64885" y="2844795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Deleting Attributes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4885" y="2837543"/>
            <a:ext cx="8608968" cy="151255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53604" y="3419121"/>
            <a:ext cx="8518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Remove an attribute from a relation schema by: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ALTER TABLE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&lt;name&gt; </a:t>
            </a:r>
            <a:r>
              <a:rPr lang="en-US" sz="2400" dirty="0" smtClean="0">
                <a:solidFill>
                  <a:srgbClr val="FF0000"/>
                </a:solidFill>
              </a:rPr>
              <a:t>DROP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&lt;attribute&gt;;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786084" y="5842000"/>
            <a:ext cx="4296229" cy="863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ALTER TABLE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Bars</a:t>
            </a:r>
          </a:p>
          <a:p>
            <a:pPr eaLnBrk="1" hangingPunct="1"/>
            <a:r>
              <a:rPr lang="en-US" sz="2400">
                <a:latin typeface="Arial" charset="0"/>
              </a:rPr>
              <a:t>DROP		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license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;</a:t>
            </a:r>
            <a:endParaRPr lang="en-US" sz="240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7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22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Database Modification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69578" y="1274183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Objective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69576" y="1266930"/>
            <a:ext cx="8455507" cy="15343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20949" y="1833995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/>
              <a:t>A modification command does not return a result as a query</a:t>
            </a:r>
          </a:p>
          <a:p>
            <a:pPr marL="609600" indent="-609600"/>
            <a:r>
              <a:rPr lang="en-US" sz="2400" dirty="0" smtClean="0"/>
              <a:t>does, but it changes the database in some way.</a:t>
            </a:r>
            <a:endParaRPr lang="en-US" sz="24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62321" y="3081210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 of Modification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2321" y="3073959"/>
            <a:ext cx="8446252" cy="20060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299177" y="3641023"/>
            <a:ext cx="8540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or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Delete</a:t>
            </a:r>
            <a:r>
              <a:rPr lang="en-US" sz="2400" dirty="0" smtClean="0"/>
              <a:t> 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or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 the value(s) of an existing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or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9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Insert Tuple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71177" y="9978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Insertion of a single </a:t>
            </a:r>
            <a:r>
              <a:rPr lang="en-US" altLang="zh-CN" sz="2800" b="1" dirty="0" err="1" smtClean="0">
                <a:solidFill>
                  <a:srgbClr val="003366"/>
                </a:solidFill>
              </a:rPr>
              <a:t>tuple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71175" y="990600"/>
            <a:ext cx="8455507" cy="11569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557664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</a:rPr>
              <a:t>&lt;relation&gt; </a:t>
            </a:r>
            <a:r>
              <a:rPr lang="en-US" sz="2400" dirty="0" smtClean="0">
                <a:solidFill>
                  <a:srgbClr val="FF0000"/>
                </a:solidFill>
              </a:rPr>
              <a:t>VALUES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( &lt;list of values&gt; );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34892" y="2510965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4892" y="2503714"/>
            <a:ext cx="8446252" cy="110615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71748" y="3070778"/>
            <a:ext cx="8540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Add to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the fact that Sally likes Bud.</a:t>
            </a:r>
            <a:endParaRPr lang="en-US" sz="2400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37886" y="4077955"/>
            <a:ext cx="3780972" cy="97971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Likes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VALUES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(`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Sally’, `Bud’);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147452" y="4080967"/>
            <a:ext cx="4778828" cy="97670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Likes(beer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drinker)</a:t>
            </a:r>
          </a:p>
          <a:p>
            <a:r>
              <a:rPr lang="en-US" sz="2400" dirty="0">
                <a:latin typeface="Arial" charset="0"/>
              </a:rPr>
              <a:t>VALUES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(`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Bud’,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`Sally’);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Insert Many Tuples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0071" y="9216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may insert the entire result of a query into a relation, using the form: </a:t>
            </a:r>
            <a:r>
              <a:rPr lang="en-US" sz="2400" dirty="0" smtClean="0">
                <a:solidFill>
                  <a:srgbClr val="FF0000"/>
                </a:solidFill>
              </a:rPr>
              <a:t>INSERT INTO </a:t>
            </a:r>
            <a:r>
              <a:rPr lang="en-US" sz="2400" dirty="0" smtClean="0">
                <a:solidFill>
                  <a:srgbClr val="990099"/>
                </a:solidFill>
              </a:rPr>
              <a:t>&lt;relation&gt; ( &lt;subquery&gt; )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34430" y="1752600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1286" y="2392740"/>
            <a:ext cx="8540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>
                <a:solidFill>
                  <a:srgbClr val="990099"/>
                </a:solidFill>
              </a:rPr>
              <a:t>Frequents(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enter into the new relation </a:t>
            </a:r>
            <a:r>
              <a:rPr lang="en-US" sz="2400" dirty="0" err="1" smtClean="0">
                <a:solidFill>
                  <a:srgbClr val="990099"/>
                </a:solidFill>
              </a:rPr>
              <a:t>PotBuddies</a:t>
            </a:r>
            <a:r>
              <a:rPr lang="en-US" sz="2400" dirty="0" smtClean="0">
                <a:solidFill>
                  <a:srgbClr val="990099"/>
                </a:solidFill>
              </a:rPr>
              <a:t>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all of Sally’s </a:t>
            </a:r>
            <a:r>
              <a:rPr lang="en-US" sz="2400" dirty="0" smtClean="0">
                <a:solidFill>
                  <a:srgbClr val="FF0000"/>
                </a:solidFill>
              </a:rPr>
              <a:t>“potential buddies”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i.e., those drinkers who frequent at least one bar that Sally also frequents.</a:t>
            </a:r>
            <a:endParaRPr lang="en-US" sz="2400" dirty="0"/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304800" y="3828143"/>
            <a:ext cx="8534400" cy="287745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PotBuddies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(name char(30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));</a:t>
            </a:r>
          </a:p>
          <a:p>
            <a:pPr eaLnBrk="1" hangingPunct="1"/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INSERT INTO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PotBuddies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 		DISTINCT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d2.drinker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d1, Frequents</a:t>
            </a:r>
            <a:r>
              <a:rPr lang="en-US" sz="2400" dirty="0">
                <a:latin typeface="Arial" charset="0"/>
              </a:rPr>
              <a:t> AS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d2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d1.drinker = ’Sally’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AND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d2.drinker&lt;&gt;’Sally’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d1.bar=d2.bar);</a:t>
            </a:r>
          </a:p>
        </p:txBody>
      </p:sp>
    </p:spTree>
    <p:extLst>
      <p:ext uri="{BB962C8B-B14F-4D97-AF65-F5344CB8AC3E}">
        <p14:creationId xmlns="" xmlns:p14="http://schemas.microsoft.com/office/powerpoint/2010/main" val="433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Delete Tuples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10740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Deletion </a:t>
            </a:r>
            <a:r>
              <a:rPr lang="en-US" altLang="zh-CN" sz="2800" b="1" dirty="0" err="1" smtClean="0">
                <a:solidFill>
                  <a:srgbClr val="003366"/>
                </a:solidFill>
              </a:rPr>
              <a:t>tuples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 satisfying a condition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1175" y="1066800"/>
            <a:ext cx="8455507" cy="11569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22548" y="1633864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DELETE FROM </a:t>
            </a:r>
            <a:r>
              <a:rPr lang="en-US" sz="2400" dirty="0" smtClean="0">
                <a:solidFill>
                  <a:srgbClr val="990099"/>
                </a:solidFill>
              </a:rPr>
              <a:t>&lt;relation&gt;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&lt;condition&gt;;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34892" y="2445651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4892" y="2438400"/>
            <a:ext cx="8446252" cy="1265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71748" y="3005464"/>
            <a:ext cx="8540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Delete from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the fact that Sally likes Bud</a:t>
            </a:r>
            <a:endParaRPr lang="en-US" sz="2400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600200" y="4295669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DELETE FROM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Likes</a:t>
            </a:r>
          </a:p>
          <a:p>
            <a:pPr eaLnBrk="1" hangingPunct="1"/>
            <a:r>
              <a:rPr lang="en-US" sz="2400">
                <a:latin typeface="Arial" charset="0"/>
              </a:rPr>
              <a:t>WHERE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drinker =`Sally’</a:t>
            </a:r>
          </a:p>
          <a:p>
            <a:pPr eaLnBrk="1" hangingPunct="1"/>
            <a:r>
              <a:rPr lang="en-US" sz="2400">
                <a:latin typeface="Arial" charset="0"/>
              </a:rPr>
              <a:t>AND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 = `Bud’;</a:t>
            </a: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1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Delete Tuples – More Examples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20377" y="1074052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0377" y="1066800"/>
            <a:ext cx="8446252" cy="14254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57233" y="1633865"/>
            <a:ext cx="8540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Delete 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all beers for which there is another beer by the same manufacturer.</a:t>
            </a:r>
            <a:endParaRPr lang="en-US" sz="2400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351971" y="3319584"/>
            <a:ext cx="8534400" cy="2971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DELETE FROM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Beers </a:t>
            </a:r>
            <a:r>
              <a:rPr lang="en-US" sz="2400">
                <a:latin typeface="Arial" charset="0"/>
              </a:rPr>
              <a:t>AS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 </a:t>
            </a:r>
          </a:p>
          <a:p>
            <a:pPr eaLnBrk="1" hangingPunct="1"/>
            <a:r>
              <a:rPr lang="en-US" sz="2400">
                <a:latin typeface="Arial" charset="0"/>
              </a:rPr>
              <a:t>WHERE EXISTS	(</a:t>
            </a:r>
          </a:p>
          <a:p>
            <a:pPr eaLnBrk="1" hangingPunct="1"/>
            <a:r>
              <a:rPr lang="en-US" sz="2400">
                <a:latin typeface="Arial" charset="0"/>
              </a:rPr>
              <a:t>			SELECT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name</a:t>
            </a:r>
          </a:p>
          <a:p>
            <a:pPr eaLnBrk="1" hangingPunct="1"/>
            <a:r>
              <a:rPr lang="en-US" sz="2400">
                <a:latin typeface="Arial" charset="0"/>
              </a:rPr>
              <a:t>			FROM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>
                <a:latin typeface="Arial" charset="0"/>
              </a:rPr>
              <a:t>			WHERE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manf = b.manf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>
                <a:solidFill>
                  <a:srgbClr val="00FFFF"/>
                </a:solidFill>
                <a:latin typeface="Arial" charset="0"/>
              </a:rPr>
              <a:t>			</a:t>
            </a:r>
            <a:r>
              <a:rPr lang="en-US" sz="2400">
                <a:latin typeface="Arial" charset="0"/>
              </a:rPr>
              <a:t>AND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name&lt;&gt; b.name);</a:t>
            </a:r>
          </a:p>
        </p:txBody>
      </p:sp>
    </p:spTree>
    <p:extLst>
      <p:ext uri="{BB962C8B-B14F-4D97-AF65-F5344CB8AC3E}">
        <p14:creationId xmlns="" xmlns:p14="http://schemas.microsoft.com/office/powerpoint/2010/main" val="13411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Tuples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1177" y="1008739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attribute values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71175" y="990600"/>
            <a:ext cx="8455507" cy="17810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22548" y="1546779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&lt;relation&gt;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&lt;list of attribute assignments&gt;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99"/>
                </a:solidFill>
              </a:rPr>
              <a:t>&lt;condition on </a:t>
            </a:r>
            <a:r>
              <a:rPr lang="en-US" sz="2400" dirty="0" err="1" smtClean="0">
                <a:solidFill>
                  <a:srgbClr val="990099"/>
                </a:solidFill>
              </a:rPr>
              <a:t>tuples</a:t>
            </a:r>
            <a:r>
              <a:rPr lang="en-US" sz="2400" dirty="0" smtClean="0">
                <a:solidFill>
                  <a:srgbClr val="990099"/>
                </a:solidFill>
              </a:rPr>
              <a:t>&gt;;</a:t>
            </a:r>
            <a:endParaRPr lang="en-US" sz="2400" dirty="0">
              <a:solidFill>
                <a:srgbClr val="990099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34892" y="2924623"/>
            <a:ext cx="846122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4892" y="2917372"/>
            <a:ext cx="8446252" cy="1265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71748" y="3484436"/>
            <a:ext cx="8540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 drinker Fred’s phone number to 6555-1212</a:t>
            </a:r>
            <a:endParaRPr lang="en-US" sz="2400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556657" y="4458955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UPDATE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SET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phone =`6555-1212’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 = `Fred’;</a:t>
            </a:r>
          </a:p>
        </p:txBody>
      </p:sp>
    </p:spTree>
    <p:extLst>
      <p:ext uri="{BB962C8B-B14F-4D97-AF65-F5344CB8AC3E}">
        <p14:creationId xmlns="" xmlns:p14="http://schemas.microsoft.com/office/powerpoint/2010/main" val="18291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853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3318808"/>
            <a:ext cx="7620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Constraints, Quantifiers (Slides 36-48)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819400" y="4800600"/>
            <a:ext cx="3733800" cy="1219200"/>
          </a:xfrm>
          <a:prstGeom prst="wedgeEllipseCallout">
            <a:avLst>
              <a:gd name="adj1" fmla="val -27080"/>
              <a:gd name="adj2" fmla="val -8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>
          <a:xfrm>
            <a:off x="533400" y="914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685800"/>
            <a:ext cx="838200" cy="838200"/>
          </a:xfrm>
          <a:prstGeom prst="rect">
            <a:avLst/>
          </a:prstGeom>
          <a:noFill/>
        </p:spPr>
      </p:pic>
      <p:pic>
        <p:nvPicPr>
          <p:cNvPr id="20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447800"/>
            <a:ext cx="838200" cy="838200"/>
          </a:xfrm>
          <a:prstGeom prst="rect">
            <a:avLst/>
          </a:prstGeom>
          <a:noFill/>
        </p:spPr>
      </p:pic>
      <p:pic>
        <p:nvPicPr>
          <p:cNvPr id="2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098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026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44900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is constraints?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44898" y="838200"/>
            <a:ext cx="8455507" cy="1519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496271" y="1405264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 smtClean="0"/>
              <a:t>A relationship among data elements that a DBMS is required</a:t>
            </a:r>
          </a:p>
          <a:p>
            <a:pPr marL="234950" indent="-347663"/>
            <a:r>
              <a:rPr lang="en-US" sz="2400" dirty="0" smtClean="0"/>
              <a:t>to enforce</a:t>
            </a:r>
            <a:endParaRPr lang="en-US" sz="2400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8273" y="2599708"/>
            <a:ext cx="825756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68272" y="2592457"/>
            <a:ext cx="8272079" cy="33360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605128" y="3159521"/>
            <a:ext cx="7741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Keys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Foreign keys or referential integrity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Value-based constraints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Constrain values of a specific attribute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Tuple</a:t>
            </a:r>
            <a:r>
              <a:rPr lang="en-US" sz="2400" dirty="0" smtClean="0"/>
              <a:t>-based constraints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Relationship among components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Assertions: Any SQL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733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Declaring Keys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71177" y="11502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Primary Key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71175" y="1143000"/>
            <a:ext cx="8455507" cy="214392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739092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An attribute or list of attributes may be declared </a:t>
            </a:r>
            <a:r>
              <a:rPr lang="en-US" sz="2400" dirty="0" smtClean="0">
                <a:solidFill>
                  <a:srgbClr val="FF0000"/>
                </a:solidFill>
              </a:rPr>
              <a:t>PRIMARY KEY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They functionally determine all the attributes of the relation schema.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80037" y="3535879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80036" y="3528629"/>
            <a:ext cx="8359164" cy="2603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516892" y="4095692"/>
            <a:ext cx="7741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single attribute </a:t>
            </a:r>
            <a:r>
              <a:rPr lang="en-US" sz="2400" dirty="0" smtClean="0"/>
              <a:t>key: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Place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after the type in the declaration of the attribute.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Multi-attributes</a:t>
            </a:r>
            <a:r>
              <a:rPr lang="en-US" sz="2400" dirty="0" smtClean="0"/>
              <a:t> key: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Declare the key separately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54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21148879">
            <a:off x="4712246" y="2254016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6.4, 6.5, 6.6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15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Declaring Keys -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33400" y="990600"/>
            <a:ext cx="6096000" cy="226785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	</a:t>
            </a:r>
            <a:r>
              <a:rPr lang="en-US" sz="2400" dirty="0">
                <a:latin typeface="Arial" charset="0"/>
              </a:rPr>
              <a:t>	CHAR(20) 	UNIQUE,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manf</a:t>
            </a:r>
            <a:r>
              <a:rPr lang="en-US" sz="2400" dirty="0">
                <a:latin typeface="Arial" charset="0"/>
              </a:rPr>
              <a:t>		VARCHAR(20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2906486" y="3592285"/>
            <a:ext cx="5791200" cy="2590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CREATE TABLE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Sells (</a:t>
            </a:r>
          </a:p>
          <a:p>
            <a:pPr eaLnBrk="1" hangingPunct="1"/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>
                <a:latin typeface="Arial" charset="0"/>
              </a:rPr>
              <a:t>		CHAR(20),</a:t>
            </a:r>
          </a:p>
          <a:p>
            <a:pPr eaLnBrk="1" hangingPunct="1"/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>
                <a:latin typeface="Arial" charset="0"/>
              </a:rPr>
              <a:t>		VARCHAR(20),</a:t>
            </a:r>
          </a:p>
          <a:p>
            <a:pPr eaLnBrk="1" hangingPunct="1"/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>
                <a:latin typeface="Arial" charset="0"/>
              </a:rPr>
              <a:t>	REAL,</a:t>
            </a:r>
          </a:p>
          <a:p>
            <a:pPr eaLnBrk="1" hangingPunct="1"/>
            <a:r>
              <a:rPr lang="en-US" sz="2400">
                <a:latin typeface="Arial" charset="0"/>
              </a:rPr>
              <a:t>	PRIMARY KEY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(bar, beer)</a:t>
            </a:r>
          </a:p>
          <a:p>
            <a:pPr eaLnBrk="1" hangingPunct="1"/>
            <a:r>
              <a:rPr lang="en-US" sz="2400">
                <a:latin typeface="Arial" charset="0"/>
              </a:rPr>
              <a:t>);</a:t>
            </a:r>
            <a:endParaRPr lang="en-US" sz="240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0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Primary Key vs. Unique Attributes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605" y="1371600"/>
            <a:ext cx="8387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There can be only one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smtClean="0"/>
              <a:t>for a table, but several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attributes.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No attribute of a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smtClean="0"/>
              <a:t>can ever be NULL in any tuple.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But attributes declared </a:t>
            </a:r>
            <a:r>
              <a:rPr lang="en-US" sz="2400" dirty="0" smtClean="0">
                <a:solidFill>
                  <a:srgbClr val="FF0000"/>
                </a:solidFill>
              </a:rPr>
              <a:t>UNIQUE</a:t>
            </a:r>
            <a:r>
              <a:rPr lang="en-US" sz="2400" dirty="0" smtClean="0"/>
              <a:t> may have </a:t>
            </a:r>
            <a:r>
              <a:rPr lang="en-US" sz="2400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’s, and there may be several tuples with </a:t>
            </a:r>
            <a:r>
              <a:rPr lang="en-US" sz="2400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346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Not NULL and Default Value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55575" y="1828800"/>
            <a:ext cx="8683625" cy="2590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CHAR(30</a:t>
            </a:r>
            <a:r>
              <a:rPr lang="en-US" sz="2400" dirty="0">
                <a:latin typeface="Arial" charset="0"/>
              </a:rPr>
              <a:t>) 	PRIMARY KEY,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address</a:t>
            </a:r>
            <a:r>
              <a:rPr lang="en-US" sz="2400" dirty="0">
                <a:latin typeface="Arial" charset="0"/>
              </a:rPr>
              <a:t>	VARCHAR(50)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DEFAULT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‘123 Sesame St.’,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phone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CHAR(10</a:t>
            </a:r>
            <a:r>
              <a:rPr lang="en-US" sz="2400" dirty="0">
                <a:latin typeface="Arial" charset="0"/>
              </a:rPr>
              <a:t>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NOT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NULL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0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Not NULL and Default Value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2548" y="2914471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Suppose we insert the fact that Sally is a drinker, but we know neither her address nor her phone. An </a:t>
            </a: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 with a partial list of attributes makes the insertion possible</a:t>
            </a:r>
          </a:p>
        </p:txBody>
      </p:sp>
      <p:sp>
        <p:nvSpPr>
          <p:cNvPr id="15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81000" y="4386535"/>
            <a:ext cx="5141685" cy="111034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INSERT INTO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Drinkers(name)</a:t>
            </a:r>
          </a:p>
          <a:p>
            <a:pPr eaLnBrk="1" hangingPunct="1"/>
            <a:r>
              <a:rPr lang="en-US" sz="2400">
                <a:latin typeface="Arial" charset="0"/>
              </a:rPr>
              <a:t>VALUES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(`Sally’);</a:t>
            </a: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466330962"/>
              </p:ext>
            </p:extLst>
          </p:nvPr>
        </p:nvGraphicFramePr>
        <p:xfrm>
          <a:off x="533400" y="5649277"/>
          <a:ext cx="7696200" cy="1056323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a:tblPr>
              <a:tblGrid>
                <a:gridCol w="2468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4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123 Sesame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533400" y="838200"/>
            <a:ext cx="6858000" cy="19050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dirty="0">
                <a:latin typeface="Arial" charset="0"/>
              </a:rPr>
              <a:t>CREATE TABLE 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</a:p>
          <a:p>
            <a:pPr eaLnBrk="1" hangingPunct="1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CHAR(30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 PRIMARY </a:t>
            </a:r>
            <a:r>
              <a:rPr lang="en-US" dirty="0">
                <a:latin typeface="Arial" charset="0"/>
              </a:rPr>
              <a:t>KEY,</a:t>
            </a:r>
          </a:p>
          <a:p>
            <a:pPr eaLnBrk="1" hangingPunct="1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address</a:t>
            </a:r>
            <a:r>
              <a:rPr lang="en-US" dirty="0">
                <a:latin typeface="Arial" charset="0"/>
              </a:rPr>
              <a:t>	VARCHAR(50)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DEFAULT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‘123 Sesame St.’,</a:t>
            </a:r>
          </a:p>
          <a:p>
            <a:pPr eaLnBrk="1" hangingPunct="1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phone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CHAR(10)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);</a:t>
            </a:r>
            <a:endParaRPr lang="en-US" dirty="0">
              <a:solidFill>
                <a:srgbClr val="00FFFF"/>
              </a:solidFill>
              <a:latin typeface="Arial" charset="0"/>
            </a:endParaRPr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4958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79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Not NULL and Default Value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8600" y="5061858"/>
            <a:ext cx="5141685" cy="111034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INSERT INTO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Drinkers(name)</a:t>
            </a:r>
          </a:p>
          <a:p>
            <a:pPr eaLnBrk="1" hangingPunct="1"/>
            <a:r>
              <a:rPr lang="en-US" sz="2400">
                <a:latin typeface="Arial" charset="0"/>
              </a:rPr>
              <a:t>VALUES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(`Sally’);</a:t>
            </a:r>
          </a:p>
        </p:txBody>
      </p:sp>
      <p:graphicFrame>
        <p:nvGraphicFramePr>
          <p:cNvPr id="18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9425236"/>
              </p:ext>
            </p:extLst>
          </p:nvPr>
        </p:nvGraphicFramePr>
        <p:xfrm>
          <a:off x="217718" y="3657600"/>
          <a:ext cx="6945082" cy="1280160"/>
        </p:xfrm>
        <a:graphic>
          <a:graphicData uri="http://schemas.openxmlformats.org/drawingml/2006/table">
            <a:tbl>
              <a:tblPr/>
              <a:tblGrid>
                <a:gridCol w="6945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NOT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7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we had declared phone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NOT NULL</a:t>
                      </a:r>
                      <a:r>
                        <a:rPr lang="en-US" sz="2400" dirty="0" smtClean="0"/>
                        <a:t>, this insertion would have been rejected.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55575" y="762000"/>
            <a:ext cx="8683625" cy="2590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CHAR(30</a:t>
            </a:r>
            <a:r>
              <a:rPr lang="en-US" sz="2400" dirty="0">
                <a:latin typeface="Arial" charset="0"/>
              </a:rPr>
              <a:t>) 	PRIMARY KEY,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address</a:t>
            </a:r>
            <a:r>
              <a:rPr lang="en-US" sz="2400" dirty="0">
                <a:latin typeface="Arial" charset="0"/>
              </a:rPr>
              <a:t>	VARCHAR(50)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DEFAULT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‘123 Sesame St.’,</a:t>
            </a:r>
          </a:p>
          <a:p>
            <a:pPr eaLnBrk="1" hangingPunct="1"/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phone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CHAR(10</a:t>
            </a:r>
            <a:r>
              <a:rPr lang="en-US" sz="2400" dirty="0">
                <a:latin typeface="Arial" charset="0"/>
              </a:rPr>
              <a:t>) </a:t>
            </a: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NOT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NULL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4500" y="52578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6414" y="3428574"/>
            <a:ext cx="857794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it is?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7387" y="3414063"/>
            <a:ext cx="8608968" cy="296643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16106" y="3995642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Consider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The beer entry in </a:t>
            </a:r>
            <a:r>
              <a:rPr lang="en-US" sz="2400" dirty="0" smtClean="0">
                <a:solidFill>
                  <a:srgbClr val="990099"/>
                </a:solidFill>
              </a:rPr>
              <a:t>Sells </a:t>
            </a:r>
            <a:r>
              <a:rPr lang="en-US" sz="2400" dirty="0" smtClean="0"/>
              <a:t>table must be a “real” beer, i.e., it can be found in the </a:t>
            </a:r>
            <a:r>
              <a:rPr lang="en-US" sz="2400" dirty="0" smtClean="0">
                <a:solidFill>
                  <a:srgbClr val="990099"/>
                </a:solidFill>
              </a:rPr>
              <a:t>Beers</a:t>
            </a:r>
            <a:r>
              <a:rPr lang="en-US" sz="2400" dirty="0" smtClean="0"/>
              <a:t> table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 constraint which requires that a “Beer” in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table must also be a “name” in </a:t>
            </a:r>
            <a:r>
              <a:rPr lang="en-US" sz="2400" dirty="0" smtClean="0">
                <a:solidFill>
                  <a:srgbClr val="990099"/>
                </a:solidFill>
              </a:rPr>
              <a:t>Beers</a:t>
            </a:r>
            <a:r>
              <a:rPr lang="en-US" sz="2400" dirty="0" smtClean="0"/>
              <a:t> table is called a </a:t>
            </a:r>
            <a:r>
              <a:rPr lang="en-US" sz="2400" dirty="0" smtClean="0">
                <a:solidFill>
                  <a:srgbClr val="FF0000"/>
                </a:solidFill>
              </a:rPr>
              <a:t>foreign key constraint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947054" y="1371600"/>
            <a:ext cx="7467600" cy="1752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latin typeface="Arial" charset="0"/>
              </a:rPr>
              <a:t>		CHAR(30) 	PRIMARY KEY,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manf</a:t>
            </a:r>
            <a:r>
              <a:rPr lang="en-US" sz="2400" dirty="0">
                <a:latin typeface="Arial" charset="0"/>
              </a:rPr>
              <a:t>		VARCHAR(50)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1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34083" y="3962400"/>
            <a:ext cx="8153400" cy="22860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	CHAR(20),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	</a:t>
            </a:r>
            <a:r>
              <a:rPr lang="en-US" sz="2400" dirty="0">
                <a:latin typeface="Arial" charset="0"/>
              </a:rPr>
              <a:t>	CHAR(30),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price</a:t>
            </a:r>
            <a:r>
              <a:rPr lang="en-US" sz="2400" dirty="0">
                <a:latin typeface="Arial" charset="0"/>
              </a:rPr>
              <a:t>		REAL,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FOREIGN KEY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 REFERENCES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6914" y="887967"/>
            <a:ext cx="8708572" cy="281906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52400" y="1066800"/>
            <a:ext cx="8926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Use the keyword </a:t>
            </a:r>
            <a:r>
              <a:rPr lang="en-US" sz="2400" dirty="0" smtClean="0">
                <a:solidFill>
                  <a:srgbClr val="FF0000"/>
                </a:solidFill>
              </a:rPr>
              <a:t>REFERENCES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FOREIGN KEY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(&lt;attribute list&gt;)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REFERENCES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&lt;relation&gt; (&lt;attributes&gt;)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Referenced attributes </a:t>
            </a:r>
            <a:r>
              <a:rPr lang="en-US" sz="2400" dirty="0" smtClean="0"/>
              <a:t>must be declared as </a:t>
            </a:r>
            <a:r>
              <a:rPr lang="en-US" sz="2400" dirty="0" smtClean="0">
                <a:solidFill>
                  <a:srgbClr val="7030A0"/>
                </a:solidFill>
              </a:rPr>
              <a:t>Primary Key </a:t>
            </a:r>
            <a:r>
              <a:rPr lang="en-US" sz="2400" dirty="0" smtClean="0"/>
              <a:t>in other table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6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 Violation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19314" y="1299025"/>
            <a:ext cx="859245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happens when a foreign key is violated?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04801" y="1295400"/>
            <a:ext cx="8608968" cy="44081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93520" y="1876979"/>
            <a:ext cx="8387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r>
              <a:rPr lang="en-US" sz="2400" dirty="0" smtClean="0"/>
              <a:t> so it refers to a nonexistent beer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Always rejected</a:t>
            </a:r>
          </a:p>
          <a:p>
            <a:pPr lvl="1"/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DELETE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990099"/>
                </a:solidFill>
              </a:rPr>
              <a:t>Beers </a:t>
            </a:r>
            <a:r>
              <a:rPr lang="en-US" sz="2400" dirty="0" err="1" smtClean="0"/>
              <a:t>tuple</a:t>
            </a:r>
            <a:r>
              <a:rPr lang="en-US" sz="2400" dirty="0" smtClean="0"/>
              <a:t> that has a beer some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refer to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By Default: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reject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CASCADE:</a:t>
            </a:r>
            <a:r>
              <a:rPr lang="en-US" sz="2400" dirty="0" smtClean="0"/>
              <a:t> ripple changes to referring </a:t>
            </a:r>
            <a:r>
              <a:rPr lang="en-US" sz="2400" dirty="0" smtClean="0">
                <a:solidFill>
                  <a:srgbClr val="990099"/>
                </a:solidFill>
              </a:rPr>
              <a:t>Sells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SET NULL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change referring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to have NULL in referring components.</a:t>
            </a:r>
          </a:p>
        </p:txBody>
      </p:sp>
    </p:spTree>
    <p:extLst>
      <p:ext uri="{BB962C8B-B14F-4D97-AF65-F5344CB8AC3E}">
        <p14:creationId xmlns="" xmlns:p14="http://schemas.microsoft.com/office/powerpoint/2010/main" val="34590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Foreign Key Violation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33829" y="1295955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specify the choice of policy?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33829" y="1281444"/>
            <a:ext cx="8608968" cy="22455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863023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When we declare a foreign key, we may choose policies </a:t>
            </a:r>
            <a:r>
              <a:rPr lang="en-US" sz="2400" dirty="0" smtClean="0">
                <a:solidFill>
                  <a:srgbClr val="FF0000"/>
                </a:solidFill>
              </a:rPr>
              <a:t>SET NULL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CASCADE</a:t>
            </a:r>
            <a:r>
              <a:rPr lang="en-US" sz="2400" dirty="0" smtClean="0"/>
              <a:t> independently for deletions and updates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ON [UPDATE, DELETE] [SET NULL, CASCADE]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47914" y="3646714"/>
            <a:ext cx="8153400" cy="2971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	CHAR(20),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	</a:t>
            </a:r>
            <a:r>
              <a:rPr lang="en-US" sz="2400" dirty="0">
                <a:latin typeface="Arial" charset="0"/>
              </a:rPr>
              <a:t>	CHAR(30),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	</a:t>
            </a:r>
            <a:r>
              <a:rPr lang="en-US" sz="2400" dirty="0">
                <a:latin typeface="Arial" charset="0"/>
              </a:rPr>
              <a:t>	REAL,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FOREIGN KEY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 REFERENCES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ON DELETE SET NULL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ON UPDATE CASCADE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Quantifiers</a:t>
            </a:r>
            <a:endParaRPr lang="en-US" b="1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28650" y="1524000"/>
            <a:ext cx="411324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Product(name, price, company)</a:t>
            </a:r>
          </a:p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Company(name,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552769" y="2492276"/>
            <a:ext cx="205783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Find all companies that make </a:t>
            </a:r>
            <a:r>
              <a:rPr lang="en-US" sz="2400" u="sng" dirty="0"/>
              <a:t>some</a:t>
            </a:r>
            <a:r>
              <a:rPr lang="en-US" sz="2400" dirty="0"/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628650" y="2590800"/>
            <a:ext cx="5362489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ea typeface="Menlo" charset="0"/>
                <a:cs typeface="Menlo" charset="0"/>
              </a:rPr>
              <a:t> </a:t>
            </a:r>
            <a:r>
              <a:rPr lang="en-US" sz="2400" dirty="0" err="1">
                <a:ea typeface="Menlo" charset="0"/>
                <a:cs typeface="Menlo" charset="0"/>
              </a:rPr>
              <a:t>Company.cname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Company,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</a:t>
            </a:r>
            <a:r>
              <a:rPr lang="en-US" sz="2400" dirty="0" err="1">
                <a:ea typeface="Menlo" charset="0"/>
                <a:cs typeface="Menlo" charset="0"/>
              </a:rPr>
              <a:t>Company.name</a:t>
            </a:r>
            <a:r>
              <a:rPr lang="en-US" sz="2400" dirty="0">
                <a:ea typeface="Menlo" charset="0"/>
                <a:cs typeface="Menlo" charset="0"/>
              </a:rPr>
              <a:t> = </a:t>
            </a:r>
            <a:r>
              <a:rPr lang="en-US" sz="2400" dirty="0" err="1">
                <a:ea typeface="Menlo" charset="0"/>
                <a:cs typeface="Menlo" charset="0"/>
              </a:rPr>
              <a:t>Product.company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ea typeface="Menlo" charset="0"/>
                <a:cs typeface="Menlo" charset="0"/>
              </a:rPr>
              <a:t>Product.price</a:t>
            </a:r>
            <a:r>
              <a:rPr lang="en-US" sz="2400" dirty="0">
                <a:ea typeface="Menlo" charset="0"/>
                <a:cs typeface="Menlo" charset="0"/>
              </a:rPr>
              <a:t> 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4883945" y="5862935"/>
            <a:ext cx="2732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4645240"/>
            <a:ext cx="277177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u="sng" dirty="0"/>
              <a:t>existential quantifier</a:t>
            </a:r>
            <a:r>
              <a:rPr lang="en-US" sz="2400" dirty="0"/>
              <a:t> is a logical quantifier (roughly) of the form “there exists”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47/48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6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471208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 and cases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3478730"/>
            <a:ext cx="929404" cy="78847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28650" y="1455003"/>
            <a:ext cx="411324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Product(name, price, company)</a:t>
            </a:r>
          </a:p>
          <a:p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Company(name,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552769" y="880408"/>
            <a:ext cx="20578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Find all companies with products </a:t>
            </a:r>
            <a:r>
              <a:rPr lang="en-US" sz="2400" u="sng" dirty="0"/>
              <a:t>all</a:t>
            </a:r>
            <a:r>
              <a:rPr lang="en-US" sz="2400" dirty="0"/>
              <a:t> having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628650" y="2665274"/>
            <a:ext cx="5362489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ea typeface="Menlo" charset="0"/>
                <a:cs typeface="Menlo" charset="0"/>
              </a:rPr>
              <a:t> </a:t>
            </a:r>
            <a:r>
              <a:rPr lang="en-US" sz="2400" dirty="0" err="1">
                <a:ea typeface="Menlo" charset="0"/>
                <a:cs typeface="Menlo" charset="0"/>
              </a:rPr>
              <a:t>Company.cname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FROM</a:t>
            </a:r>
            <a:r>
              <a:rPr lang="en-US" sz="2400" dirty="0">
                <a:ea typeface="Menlo" charset="0"/>
                <a:cs typeface="Menlo" charset="0"/>
              </a:rPr>
              <a:t>   Company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Menlo" charset="0"/>
                <a:cs typeface="Menlo" charset="0"/>
              </a:rPr>
              <a:t>WHERE</a:t>
            </a:r>
            <a:r>
              <a:rPr lang="en-US" sz="2400" dirty="0">
                <a:ea typeface="Menlo" charset="0"/>
                <a:cs typeface="Menlo" charset="0"/>
              </a:rPr>
              <a:t>  </a:t>
            </a:r>
            <a:r>
              <a:rPr lang="en-US" sz="2400" dirty="0" err="1">
                <a:ea typeface="Menlo" charset="0"/>
                <a:cs typeface="Menlo" charset="0"/>
              </a:rPr>
              <a:t>Company.name</a:t>
            </a:r>
            <a:r>
              <a:rPr lang="en-US" sz="2400" dirty="0"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Menlo" charset="0"/>
                <a:cs typeface="Menlo" charset="0"/>
              </a:rPr>
              <a:t>NOT IN</a:t>
            </a:r>
            <a:r>
              <a:rPr lang="en-US" sz="2400" dirty="0"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ea typeface="Menlo" charset="0"/>
                <a:cs typeface="Menlo" charset="0"/>
              </a:rPr>
              <a:t>	SELECT </a:t>
            </a:r>
            <a:r>
              <a:rPr lang="en-US" sz="2400" dirty="0" err="1">
                <a:ea typeface="Menlo" charset="0"/>
                <a:cs typeface="Menlo" charset="0"/>
              </a:rPr>
              <a:t>Product.company</a:t>
            </a:r>
            <a:endParaRPr lang="en-US" sz="2400" dirty="0"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ea typeface="Menlo" charset="0"/>
                <a:cs typeface="Menlo" charset="0"/>
              </a:rPr>
              <a:t>	FROM </a:t>
            </a:r>
            <a:r>
              <a:rPr lang="en-US" sz="2400" dirty="0" err="1">
                <a:ea typeface="Menlo" charset="0"/>
                <a:cs typeface="Menlo" charset="0"/>
              </a:rPr>
              <a:t>Product.price</a:t>
            </a:r>
            <a:r>
              <a:rPr lang="en-US" sz="2400" dirty="0">
                <a:ea typeface="Menlo" charset="0"/>
                <a:cs typeface="Menlo" charset="0"/>
              </a:rPr>
              <a:t> &gt;= 100)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50" y="4839231"/>
            <a:ext cx="27717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u="sng" dirty="0"/>
              <a:t>universal quantifier</a:t>
            </a:r>
            <a:r>
              <a:rPr lang="en-US" sz="2400" dirty="0"/>
              <a:t> is of the form “for all”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87218" y="6167735"/>
            <a:ext cx="2637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05169" y="3928408"/>
            <a:ext cx="20578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Find all companies that make </a:t>
            </a:r>
            <a:r>
              <a:rPr lang="en-US" sz="2400" u="sng" dirty="0"/>
              <a:t>only </a:t>
            </a:r>
            <a:r>
              <a:rPr lang="en-US" sz="2400" dirty="0"/>
              <a:t>products 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7239000" y="3023000"/>
            <a:ext cx="290405" cy="710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7497921" y="3048000"/>
            <a:ext cx="149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Quantifiers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8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590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Group By – Examples </a:t>
            </a:r>
            <a:endParaRPr lang="en-US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4114800"/>
            <a:ext cx="78200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5762" y="2674203"/>
            <a:ext cx="78152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</a:t>
            </a:r>
            <a:r>
              <a:rPr lang="en-US" sz="2400" b="1" dirty="0">
                <a:latin typeface="+mj-lt"/>
              </a:rPr>
              <a:t>per product</a:t>
            </a:r>
            <a:r>
              <a:rPr lang="en-US" sz="2400" dirty="0" smtClean="0">
                <a:latin typeface="+mj-lt"/>
              </a:rPr>
              <a:t>. Total sale is defined as (price * quantity), aggregated over all dates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81000" y="1770546"/>
            <a:ext cx="557556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date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quantity)</a:t>
            </a:r>
          </a:p>
        </p:txBody>
      </p:sp>
    </p:spTree>
    <p:extLst>
      <p:ext uri="{BB962C8B-B14F-4D97-AF65-F5344CB8AC3E}">
        <p14:creationId xmlns="" xmlns:p14="http://schemas.microsoft.com/office/powerpoint/2010/main" val="2290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Semantics of the Query </a:t>
            </a:r>
            <a:endParaRPr lang="en-US" b="1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28600" y="2175570"/>
            <a:ext cx="7543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smtClean="0"/>
              <a:t>1</a:t>
            </a:r>
            <a:r>
              <a:rPr lang="en-US" sz="2800" b="1" dirty="0"/>
              <a:t>.</a:t>
            </a:r>
            <a:r>
              <a:rPr lang="en-US" sz="2800" dirty="0"/>
              <a:t>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b="1" dirty="0" smtClean="0"/>
              <a:t>2</a:t>
            </a:r>
            <a:r>
              <a:rPr lang="en-US" sz="2800" b="1" dirty="0"/>
              <a:t>.</a:t>
            </a:r>
            <a:r>
              <a:rPr lang="en-US" sz="2800" dirty="0"/>
              <a:t>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b="1" dirty="0" smtClean="0"/>
              <a:t>3</a:t>
            </a:r>
            <a:r>
              <a:rPr lang="en-US" sz="2800" b="1" dirty="0"/>
              <a:t>.</a:t>
            </a:r>
            <a:r>
              <a:rPr lang="en-US" sz="2800" dirty="0"/>
              <a:t>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615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388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Group By – Examples </a:t>
            </a:r>
            <a:endParaRPr lang="en-US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1300" y="1295400"/>
            <a:ext cx="8445500" cy="872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en-US" sz="2800" dirty="0" smtClean="0"/>
              <a:t>Compute the </a:t>
            </a:r>
            <a:r>
              <a:rPr lang="en-US" sz="2800" dirty="0" smtClean="0">
                <a:solidFill>
                  <a:schemeClr val="accent2"/>
                </a:solidFill>
              </a:rPr>
              <a:t>FROM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2"/>
                </a:solidFill>
              </a:rPr>
              <a:t>WHERE</a:t>
            </a:r>
            <a:r>
              <a:rPr lang="en-US" sz="2800" dirty="0" smtClean="0"/>
              <a:t> clauses</a:t>
            </a:r>
            <a:endParaRPr lang="en-US" sz="2800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0846805"/>
              </p:ext>
            </p:extLst>
          </p:nvPr>
        </p:nvGraphicFramePr>
        <p:xfrm>
          <a:off x="3073400" y="44807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AutoShape 79"/>
          <p:cNvSpPr>
            <a:spLocks noChangeArrowheads="1"/>
          </p:cNvSpPr>
          <p:nvPr/>
        </p:nvSpPr>
        <p:spPr bwMode="auto">
          <a:xfrm>
            <a:off x="1684926" y="4941332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41301" y="24337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4926" y="4572000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78576" y="57159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WHERE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9740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</a:p>
        </p:txBody>
      </p:sp>
    </p:spTree>
    <p:extLst>
      <p:ext uri="{BB962C8B-B14F-4D97-AF65-F5344CB8AC3E}">
        <p14:creationId xmlns="" xmlns:p14="http://schemas.microsoft.com/office/powerpoint/2010/main" val="15227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2329</Words>
  <Application>Microsoft Office PowerPoint</Application>
  <PresentationFormat>On-screen Show (4:3)</PresentationFormat>
  <Paragraphs>685</Paragraphs>
  <Slides>51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Schedule after Recess Week</vt:lpstr>
      <vt:lpstr>Recap: Roadmap (SQL)</vt:lpstr>
      <vt:lpstr>Recap: Roadmap (SQL)</vt:lpstr>
      <vt:lpstr>Today’s Lecture</vt:lpstr>
      <vt:lpstr>Questions?</vt:lpstr>
      <vt:lpstr>Group By – Examples </vt:lpstr>
      <vt:lpstr>Group By – Semantics of the Query </vt:lpstr>
      <vt:lpstr>Group By – Examples </vt:lpstr>
      <vt:lpstr>Group By – Examples </vt:lpstr>
      <vt:lpstr>Group By – Examples </vt:lpstr>
      <vt:lpstr>Group By – Rules </vt:lpstr>
      <vt:lpstr>Group By – Rules </vt:lpstr>
      <vt:lpstr>Group By – More Examples</vt:lpstr>
      <vt:lpstr>Group By – More Examples</vt:lpstr>
      <vt:lpstr>Group By vs. Subqueries – An Alternative</vt:lpstr>
      <vt:lpstr>Questions?</vt:lpstr>
      <vt:lpstr>HAVING Clause</vt:lpstr>
      <vt:lpstr>General form of Grouping and Aggregation</vt:lpstr>
      <vt:lpstr>General form of Grouping and Aggregation</vt:lpstr>
      <vt:lpstr>Having – More Examples</vt:lpstr>
      <vt:lpstr>Having – More Examples</vt:lpstr>
      <vt:lpstr>Having – More Examples (Every)</vt:lpstr>
      <vt:lpstr>Group By – More Examples</vt:lpstr>
      <vt:lpstr>Group By – More Examples</vt:lpstr>
      <vt:lpstr>Questions?</vt:lpstr>
      <vt:lpstr>SQL DDL Overview</vt:lpstr>
      <vt:lpstr>Create Table</vt:lpstr>
      <vt:lpstr>Alter Table</vt:lpstr>
      <vt:lpstr>Database Modification</vt:lpstr>
      <vt:lpstr>Insert Tuple</vt:lpstr>
      <vt:lpstr>Insert Many Tuples</vt:lpstr>
      <vt:lpstr>Delete Tuples</vt:lpstr>
      <vt:lpstr>Delete Tuples – More Examples</vt:lpstr>
      <vt:lpstr>Update Tuples</vt:lpstr>
      <vt:lpstr>Questions?</vt:lpstr>
      <vt:lpstr>Summary</vt:lpstr>
      <vt:lpstr>Constraints</vt:lpstr>
      <vt:lpstr>Declaring Keys</vt:lpstr>
      <vt:lpstr>Declaring Keys - Example</vt:lpstr>
      <vt:lpstr>Primary Key vs. Unique Attributes</vt:lpstr>
      <vt:lpstr>Not NULL and Default Value</vt:lpstr>
      <vt:lpstr>Not NULL and Default Value</vt:lpstr>
      <vt:lpstr>Not NULL and Default Value</vt:lpstr>
      <vt:lpstr>Foreign Key</vt:lpstr>
      <vt:lpstr>Foreign Key</vt:lpstr>
      <vt:lpstr>Foreign Key Violation</vt:lpstr>
      <vt:lpstr>Foreign Key Violation</vt:lpstr>
      <vt:lpstr>Quantifiers</vt:lpstr>
      <vt:lpstr>Quantifiers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2077</cp:revision>
  <cp:lastPrinted>2019-09-09T07:01:01Z</cp:lastPrinted>
  <dcterms:created xsi:type="dcterms:W3CDTF">2006-08-16T00:00:00Z</dcterms:created>
  <dcterms:modified xsi:type="dcterms:W3CDTF">2021-09-20T07:50:25Z</dcterms:modified>
</cp:coreProperties>
</file>