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877" r:id="rId3"/>
    <p:sldId id="872" r:id="rId4"/>
    <p:sldId id="876" r:id="rId5"/>
    <p:sldId id="717" r:id="rId6"/>
    <p:sldId id="666" r:id="rId7"/>
    <p:sldId id="850" r:id="rId8"/>
    <p:sldId id="851" r:id="rId9"/>
    <p:sldId id="852" r:id="rId10"/>
    <p:sldId id="853" r:id="rId11"/>
    <p:sldId id="854" r:id="rId12"/>
    <p:sldId id="855" r:id="rId13"/>
    <p:sldId id="806" r:id="rId14"/>
    <p:sldId id="856" r:id="rId15"/>
    <p:sldId id="857" r:id="rId16"/>
    <p:sldId id="858" r:id="rId17"/>
    <p:sldId id="859" r:id="rId18"/>
    <p:sldId id="860" r:id="rId19"/>
    <p:sldId id="861" r:id="rId20"/>
    <p:sldId id="862" r:id="rId21"/>
    <p:sldId id="863" r:id="rId22"/>
    <p:sldId id="864" r:id="rId23"/>
    <p:sldId id="865" r:id="rId24"/>
    <p:sldId id="848" r:id="rId25"/>
    <p:sldId id="866" r:id="rId26"/>
    <p:sldId id="867" r:id="rId27"/>
    <p:sldId id="868" r:id="rId28"/>
    <p:sldId id="869" r:id="rId29"/>
    <p:sldId id="849" r:id="rId30"/>
    <p:sldId id="760" r:id="rId31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26" autoAdjust="0"/>
    <p:restoredTop sz="99523" autoAdjust="0"/>
  </p:normalViewPr>
  <p:slideViewPr>
    <p:cSldViewPr>
      <p:cViewPr varScale="1">
        <p:scale>
          <a:sx n="88" d="100"/>
          <a:sy n="88" d="100"/>
        </p:scale>
        <p:origin x="-1315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654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FABBB15-D14F-4A0D-820B-DF56495B8370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28C8556-7D63-4D18-9149-10D9CAC91C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23520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1" y="304800"/>
            <a:ext cx="8610600" cy="152349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lvl="0" algn="ctr" defTabSz="9143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4800" spc="-150" dirty="0" smtClean="0">
                <a:ln w="3175">
                  <a:noFill/>
                </a:ln>
                <a:gradFill>
                  <a:gsLst>
                    <a:gs pos="0">
                      <a:srgbClr val="2E59B0"/>
                    </a:gs>
                    <a:gs pos="49000">
                      <a:srgbClr val="161D32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Arial" charset="0"/>
              </a:rPr>
              <a:t>CZ2007</a:t>
            </a:r>
            <a:br>
              <a:rPr lang="en-US" sz="4800" spc="-150" dirty="0" smtClean="0">
                <a:ln w="3175">
                  <a:noFill/>
                </a:ln>
                <a:gradFill>
                  <a:gsLst>
                    <a:gs pos="0">
                      <a:srgbClr val="2E59B0"/>
                    </a:gs>
                    <a:gs pos="49000">
                      <a:srgbClr val="161D32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Arial" charset="0"/>
              </a:rPr>
            </a:br>
            <a:r>
              <a:rPr lang="en-US" sz="4800" spc="-150" dirty="0" smtClean="0">
                <a:ln w="3175">
                  <a:noFill/>
                </a:ln>
                <a:gradFill>
                  <a:gsLst>
                    <a:gs pos="0">
                      <a:srgbClr val="2E59B0"/>
                    </a:gs>
                    <a:gs pos="49000">
                      <a:srgbClr val="161D32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Arial" charset="0"/>
              </a:rPr>
              <a:t>Introduction to Databases</a:t>
            </a:r>
            <a:endParaRPr kumimoji="0" lang="en-US" sz="4800" b="0" i="0" u="none" strike="noStrike" kern="1200" cap="none" spc="-150" normalizeH="0" baseline="0" noProof="0" dirty="0">
              <a:ln w="3175">
                <a:noFill/>
              </a:ln>
              <a:gradFill>
                <a:gsLst>
                  <a:gs pos="0">
                    <a:srgbClr val="2E59B0"/>
                  </a:gs>
                  <a:gs pos="49000">
                    <a:srgbClr val="161D32"/>
                  </a:gs>
                  <a:gs pos="100000">
                    <a:srgbClr val="000000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j-lt"/>
              <a:ea typeface="+mn-ea"/>
              <a:cs typeface="Arial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914400" y="3886200"/>
            <a:ext cx="7696200" cy="2514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A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rijit 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K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han</a:t>
            </a:r>
          </a:p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ndalus" pitchFamily="18" charset="-78"/>
              <a:cs typeface="Andalus" pitchFamily="18" charset="-78"/>
            </a:endParaRPr>
          </a:p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Assistant Professor</a:t>
            </a:r>
          </a:p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School of Computer Science and Engineering</a:t>
            </a:r>
          </a:p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noProof="0" dirty="0" smtClean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Nanyang Technological University, Singapore</a:t>
            </a:r>
            <a:endParaRPr kumimoji="0" lang="en-US" sz="2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04654" y="2057400"/>
            <a:ext cx="8863146" cy="1371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sz="32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Querying Relational Databases using SQL</a:t>
            </a:r>
          </a:p>
          <a:p>
            <a:pPr eaLnBrk="1" hangingPunct="1"/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Part-5</a:t>
            </a: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0" y="6497637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120569" y="152400"/>
            <a:ext cx="565231" cy="779362"/>
          </a:xfrm>
          <a:prstGeom prst="can">
            <a:avLst>
              <a:gd name="adj" fmla="val 25000"/>
            </a:avLst>
          </a:prstGeom>
          <a:solidFill>
            <a:srgbClr val="003300">
              <a:alpha val="64999"/>
            </a:srgbClr>
          </a:solidFill>
          <a:ln w="9525">
            <a:solidFill>
              <a:srgbClr val="00FF00"/>
            </a:solidFill>
            <a:round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2400" b="1" i="0" u="none" strike="noStrike" kern="0" cap="none" spc="0" normalizeH="0" baseline="0" noProof="0" dirty="0">
              <a:ln>
                <a:noFill/>
              </a:ln>
              <a:solidFill>
                <a:srgbClr val="A5B592"/>
              </a:solidFill>
              <a:effectLst/>
              <a:uLnTx/>
              <a:uFillTx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381000" y="457200"/>
            <a:ext cx="565231" cy="779362"/>
          </a:xfrm>
          <a:prstGeom prst="can">
            <a:avLst>
              <a:gd name="adj" fmla="val 25000"/>
            </a:avLst>
          </a:prstGeom>
          <a:solidFill>
            <a:srgbClr val="003300">
              <a:alpha val="64999"/>
            </a:srgbClr>
          </a:solidFill>
          <a:ln w="9525">
            <a:solidFill>
              <a:srgbClr val="00FF00"/>
            </a:solidFill>
            <a:round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2400" b="1" i="0" u="none" strike="noStrike" kern="0" cap="none" spc="0" normalizeH="0" baseline="0" noProof="0" dirty="0">
              <a:ln>
                <a:noFill/>
              </a:ln>
              <a:solidFill>
                <a:srgbClr val="A5B59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Assertions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arijit.khan@ntu.edu.sg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0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prstClr val="black"/>
                </a:solidFill>
              </a:rPr>
              <a:t>9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/28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49977" y="914400"/>
            <a:ext cx="8387623" cy="3120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 Database schema constraints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Not available with many DBMS</a:t>
            </a:r>
          </a:p>
          <a:p>
            <a:pPr lvl="1">
              <a:lnSpc>
                <a:spcPct val="90000"/>
              </a:lnSpc>
            </a:pP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Co</a:t>
            </a:r>
            <a:r>
              <a:rPr lang="en-US" sz="2400" dirty="0" smtClean="0"/>
              <a:t>ndition can refer to any relation or attribute in the database schema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lang="en-US" sz="2400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 We must check every </a:t>
            </a:r>
            <a:r>
              <a:rPr lang="en-US" sz="2400" dirty="0" smtClean="0">
                <a:solidFill>
                  <a:srgbClr val="990099"/>
                </a:solidFill>
              </a:rPr>
              <a:t>ASSERTION </a:t>
            </a:r>
            <a:r>
              <a:rPr lang="en-US" sz="2400" dirty="0" smtClean="0"/>
              <a:t>after every modification to any relation of the database</a:t>
            </a:r>
          </a:p>
          <a:p>
            <a:pPr>
              <a:buFont typeface="Arial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334892" y="4372982"/>
            <a:ext cx="8470500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Syntax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320375" y="4362102"/>
            <a:ext cx="8455507" cy="1657698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2" name="Rectangle 21"/>
          <p:cNvSpPr/>
          <p:nvPr/>
        </p:nvSpPr>
        <p:spPr>
          <a:xfrm>
            <a:off x="371749" y="5034393"/>
            <a:ext cx="8387623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CREATE ASSERTION </a:t>
            </a:r>
            <a:r>
              <a:rPr lang="en-US" sz="2400" b="1" dirty="0" smtClean="0">
                <a:solidFill>
                  <a:srgbClr val="FF0000"/>
                </a:solidFill>
              </a:rPr>
              <a:t>&lt;name&gt;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CHECK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(condition);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4290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Assertions - Example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arijit.khan@ntu.edu.sg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0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>
                <a:solidFill>
                  <a:prstClr val="black"/>
                </a:solidFill>
              </a:rPr>
              <a:t>10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/28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2548" y="1302603"/>
            <a:ext cx="83876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In </a:t>
            </a:r>
            <a:r>
              <a:rPr lang="en-US" sz="2400" dirty="0" smtClean="0">
                <a:solidFill>
                  <a:srgbClr val="990099"/>
                </a:solidFill>
              </a:rPr>
              <a:t>Sells(</a:t>
            </a:r>
            <a:r>
              <a:rPr lang="en-US" sz="2400" u="sng" dirty="0" smtClean="0">
                <a:solidFill>
                  <a:srgbClr val="990099"/>
                </a:solidFill>
              </a:rPr>
              <a:t>Bar</a:t>
            </a:r>
            <a:r>
              <a:rPr lang="en-US" sz="2400" dirty="0" smtClean="0">
                <a:solidFill>
                  <a:srgbClr val="990099"/>
                </a:solidFill>
              </a:rPr>
              <a:t>, </a:t>
            </a:r>
            <a:r>
              <a:rPr lang="en-US" sz="2400" u="sng" dirty="0" smtClean="0">
                <a:solidFill>
                  <a:srgbClr val="990099"/>
                </a:solidFill>
              </a:rPr>
              <a:t>Beer</a:t>
            </a:r>
            <a:r>
              <a:rPr lang="en-US" sz="2400" dirty="0" smtClean="0">
                <a:solidFill>
                  <a:srgbClr val="990099"/>
                </a:solidFill>
              </a:rPr>
              <a:t>, Price)</a:t>
            </a:r>
            <a:r>
              <a:rPr lang="en-US" sz="2400" dirty="0" smtClean="0"/>
              <a:t>, no bar may charge an average of more than $10.</a:t>
            </a:r>
            <a:endParaRPr lang="en-US" sz="2400" dirty="0"/>
          </a:p>
        </p:txBody>
      </p:sp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381000" y="2819399"/>
            <a:ext cx="8153400" cy="3352801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CREATE ASSERTION </a:t>
            </a:r>
            <a:r>
              <a:rPr lang="en-US" sz="2400" dirty="0" err="1" smtClean="0">
                <a:solidFill>
                  <a:srgbClr val="990099"/>
                </a:solidFill>
                <a:latin typeface="Arial" charset="0"/>
              </a:rPr>
              <a:t>NoRipOffBars</a:t>
            </a:r>
            <a:r>
              <a:rPr lang="en-US" sz="2400" dirty="0" smtClean="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>CHECK (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	NOT EXISTS (</a:t>
            </a:r>
          </a:p>
          <a:p>
            <a:pPr eaLnBrk="1" hangingPunct="1"/>
            <a:r>
              <a:rPr lang="en-US" sz="2400" dirty="0">
                <a:solidFill>
                  <a:srgbClr val="00FFFF"/>
                </a:solidFill>
                <a:latin typeface="Arial" charset="0"/>
              </a:rPr>
              <a:t>		</a:t>
            </a:r>
            <a:r>
              <a:rPr lang="en-US" sz="2400" dirty="0">
                <a:latin typeface="Arial" charset="0"/>
              </a:rPr>
              <a:t>SELECT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bar</a:t>
            </a:r>
          </a:p>
          <a:p>
            <a:pPr eaLnBrk="1" hangingPunct="1"/>
            <a:r>
              <a:rPr lang="en-US" sz="2400" dirty="0">
                <a:solidFill>
                  <a:srgbClr val="00FFFF"/>
                </a:solidFill>
                <a:latin typeface="Arial" charset="0"/>
              </a:rPr>
              <a:t>		</a:t>
            </a:r>
            <a:r>
              <a:rPr lang="en-US" sz="2400" dirty="0">
                <a:latin typeface="Arial" charset="0"/>
              </a:rPr>
              <a:t>FROM 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Sells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</a:t>
            </a:r>
          </a:p>
          <a:p>
            <a:pPr eaLnBrk="1" hangingPunct="1"/>
            <a:r>
              <a:rPr lang="en-US" sz="2400" dirty="0">
                <a:solidFill>
                  <a:srgbClr val="00FFFF"/>
                </a:solidFill>
                <a:latin typeface="Arial" charset="0"/>
              </a:rPr>
              <a:t>		</a:t>
            </a:r>
            <a:r>
              <a:rPr lang="en-US" sz="2400" dirty="0">
                <a:latin typeface="Arial" charset="0"/>
              </a:rPr>
              <a:t>GROUP BY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bar</a:t>
            </a:r>
          </a:p>
          <a:p>
            <a:r>
              <a:rPr lang="en-US" sz="2400" dirty="0">
                <a:solidFill>
                  <a:srgbClr val="00FFFF"/>
                </a:solidFill>
                <a:latin typeface="Arial" charset="0"/>
              </a:rPr>
              <a:t>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HAVING 	</a:t>
            </a:r>
            <a:r>
              <a:rPr lang="en-US" sz="2400" dirty="0" smtClean="0">
                <a:latin typeface="Arial" charset="0"/>
              </a:rPr>
              <a:t>AVG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(price) </a:t>
            </a:r>
            <a:r>
              <a:rPr lang="en-US" sz="2400" dirty="0" smtClean="0">
                <a:latin typeface="Arial" charset="0"/>
              </a:rPr>
              <a:t>&gt;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 10.00 </a:t>
            </a:r>
          </a:p>
          <a:p>
            <a:pPr eaLnBrk="1" hangingPunct="1"/>
            <a:r>
              <a:rPr lang="en-US" sz="2400" dirty="0">
                <a:solidFill>
                  <a:srgbClr val="990099"/>
                </a:solidFill>
                <a:latin typeface="Arial" charset="0"/>
              </a:rPr>
              <a:t> 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         </a:t>
            </a:r>
            <a:r>
              <a:rPr lang="en-US" sz="2400" dirty="0" smtClean="0">
                <a:latin typeface="Arial" charset="0"/>
              </a:rPr>
              <a:t>)</a:t>
            </a:r>
            <a:endParaRPr lang="en-US" sz="2400" dirty="0">
              <a:latin typeface="Arial" charset="0"/>
            </a:endParaRPr>
          </a:p>
          <a:p>
            <a:pPr eaLnBrk="1" hangingPunct="1"/>
            <a:r>
              <a:rPr lang="en-US" sz="2400" dirty="0" smtClean="0">
                <a:latin typeface="Arial" charset="0"/>
              </a:rPr>
              <a:t>);</a:t>
            </a:r>
            <a:endParaRPr lang="en-US" sz="2400" dirty="0">
              <a:solidFill>
                <a:srgbClr val="00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2310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Assertions – More Example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arijit.khan@ntu.edu.sg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0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11/28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2548" y="1863023"/>
            <a:ext cx="83876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In </a:t>
            </a:r>
            <a:r>
              <a:rPr lang="en-US" sz="2400" dirty="0" smtClean="0">
                <a:solidFill>
                  <a:srgbClr val="990099"/>
                </a:solidFill>
              </a:rPr>
              <a:t>Drinkers(</a:t>
            </a:r>
            <a:r>
              <a:rPr lang="en-US" sz="2400" u="sng" dirty="0" smtClean="0">
                <a:solidFill>
                  <a:srgbClr val="990099"/>
                </a:solidFill>
              </a:rPr>
              <a:t>name</a:t>
            </a:r>
            <a:r>
              <a:rPr lang="en-US" sz="2400" dirty="0" smtClean="0">
                <a:solidFill>
                  <a:srgbClr val="990099"/>
                </a:solidFill>
              </a:rPr>
              <a:t>, </a:t>
            </a:r>
            <a:r>
              <a:rPr lang="en-US" sz="2400" dirty="0" err="1" smtClean="0">
                <a:solidFill>
                  <a:srgbClr val="990099"/>
                </a:solidFill>
              </a:rPr>
              <a:t>addr</a:t>
            </a:r>
            <a:r>
              <a:rPr lang="en-US" sz="2400" dirty="0" smtClean="0">
                <a:solidFill>
                  <a:srgbClr val="990099"/>
                </a:solidFill>
              </a:rPr>
              <a:t>, phone)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990099"/>
                </a:solidFill>
              </a:rPr>
              <a:t>Bars(</a:t>
            </a:r>
            <a:r>
              <a:rPr lang="en-US" sz="2400" u="sng" dirty="0" smtClean="0">
                <a:solidFill>
                  <a:srgbClr val="990099"/>
                </a:solidFill>
              </a:rPr>
              <a:t>name</a:t>
            </a:r>
            <a:r>
              <a:rPr lang="en-US" sz="2400" dirty="0" smtClean="0">
                <a:solidFill>
                  <a:srgbClr val="990099"/>
                </a:solidFill>
              </a:rPr>
              <a:t>, </a:t>
            </a:r>
            <a:r>
              <a:rPr lang="en-US" sz="2400" dirty="0" err="1" smtClean="0">
                <a:solidFill>
                  <a:srgbClr val="990099"/>
                </a:solidFill>
              </a:rPr>
              <a:t>addr</a:t>
            </a:r>
            <a:r>
              <a:rPr lang="en-US" sz="2400" dirty="0" smtClean="0">
                <a:solidFill>
                  <a:srgbClr val="990099"/>
                </a:solidFill>
              </a:rPr>
              <a:t>, license),</a:t>
            </a:r>
            <a:r>
              <a:rPr lang="en-US" sz="2400" dirty="0" smtClean="0"/>
              <a:t> there cannot be more bars than drinkers.</a:t>
            </a:r>
            <a:endParaRPr lang="en-US" sz="2400" dirty="0"/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627742" y="3370942"/>
            <a:ext cx="8153400" cy="2344057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CREATE ASSERTION </a:t>
            </a:r>
            <a:r>
              <a:rPr lang="en-US" sz="2400" dirty="0" err="1" smtClean="0">
                <a:solidFill>
                  <a:srgbClr val="990099"/>
                </a:solidFill>
                <a:latin typeface="Arial" charset="0"/>
              </a:rPr>
              <a:t>FewBars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>CHECK (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	(SELECT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	</a:t>
            </a:r>
            <a:r>
              <a:rPr lang="en-US" sz="2400" dirty="0">
                <a:latin typeface="Arial" charset="0"/>
              </a:rPr>
              <a:t>COUNT(*)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	</a:t>
            </a:r>
            <a:r>
              <a:rPr lang="en-US" sz="2400" dirty="0">
                <a:latin typeface="Arial" charset="0"/>
              </a:rPr>
              <a:t>FROM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  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Bars</a:t>
            </a:r>
            <a:r>
              <a:rPr lang="en-US" sz="2400" dirty="0">
                <a:latin typeface="Arial" charset="0"/>
              </a:rPr>
              <a:t>)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  </a:t>
            </a:r>
            <a:r>
              <a:rPr lang="en-US" sz="2400" dirty="0">
                <a:latin typeface="Arial" charset="0"/>
              </a:rPr>
              <a:t>&lt;=</a:t>
            </a:r>
          </a:p>
          <a:p>
            <a:pPr eaLnBrk="1" hangingPunct="1"/>
            <a:r>
              <a:rPr lang="en-US" sz="2400" dirty="0">
                <a:solidFill>
                  <a:srgbClr val="00FFFF"/>
                </a:solidFill>
                <a:latin typeface="Arial" charset="0"/>
              </a:rPr>
              <a:t>	</a:t>
            </a:r>
            <a:r>
              <a:rPr lang="en-US" sz="2400" dirty="0">
                <a:latin typeface="Arial" charset="0"/>
              </a:rPr>
              <a:t>(SELECT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	</a:t>
            </a:r>
            <a:r>
              <a:rPr lang="en-US" sz="2400" dirty="0">
                <a:latin typeface="Arial" charset="0"/>
              </a:rPr>
              <a:t>COUNT(*)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	</a:t>
            </a:r>
            <a:r>
              <a:rPr lang="en-US" sz="2400" dirty="0">
                <a:latin typeface="Arial" charset="0"/>
              </a:rPr>
              <a:t>FROM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  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Drinkers</a:t>
            </a:r>
            <a:r>
              <a:rPr lang="en-US" sz="2400" dirty="0">
                <a:latin typeface="Arial" charset="0"/>
              </a:rPr>
              <a:t>)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);</a:t>
            </a:r>
            <a:endParaRPr lang="en-US" sz="2400" dirty="0">
              <a:solidFill>
                <a:srgbClr val="00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005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12/28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Questions?</a:t>
            </a:r>
            <a:endParaRPr lang="en-US" b="1" dirty="0"/>
          </a:p>
        </p:txBody>
      </p:sp>
      <p:sp>
        <p:nvSpPr>
          <p:cNvPr id="10" name="Content Placeholder 2"/>
          <p:cNvSpPr txBox="1">
            <a:spLocks noChangeArrowheads="1"/>
          </p:cNvSpPr>
          <p:nvPr/>
        </p:nvSpPr>
        <p:spPr>
          <a:xfrm>
            <a:off x="381000" y="12954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Constraints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Views</a:t>
            </a: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2" descr="3d tick sign Stock Photo - 72481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1143000"/>
            <a:ext cx="592184" cy="5921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51135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13/28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Views</a:t>
            </a:r>
            <a:endParaRPr lang="en-US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4" y="1219200"/>
            <a:ext cx="4082143" cy="30287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342" y="1219200"/>
            <a:ext cx="3995058" cy="31131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14" name="Group 3"/>
          <p:cNvGrpSpPr>
            <a:grpSpLocks/>
          </p:cNvGrpSpPr>
          <p:nvPr/>
        </p:nvGrpSpPr>
        <p:grpSpPr bwMode="auto">
          <a:xfrm>
            <a:off x="2960915" y="5300915"/>
            <a:ext cx="2383971" cy="1238931"/>
            <a:chOff x="960" y="3504"/>
            <a:chExt cx="672" cy="672"/>
          </a:xfrm>
        </p:grpSpPr>
        <p:sp>
          <p:nvSpPr>
            <p:cNvPr id="15" name="AutoShape 4"/>
            <p:cNvSpPr>
              <a:spLocks noChangeArrowheads="1"/>
            </p:cNvSpPr>
            <p:nvPr/>
          </p:nvSpPr>
          <p:spPr bwMode="auto">
            <a:xfrm>
              <a:off x="960" y="3504"/>
              <a:ext cx="672" cy="672"/>
            </a:xfrm>
            <a:prstGeom prst="can">
              <a:avLst>
                <a:gd name="adj" fmla="val 25000"/>
              </a:avLst>
            </a:prstGeom>
            <a:solidFill>
              <a:srgbClr val="99CC00"/>
            </a:solidFill>
            <a:ln w="9525">
              <a:solidFill>
                <a:srgbClr val="33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>
              <a:off x="960" y="3745"/>
              <a:ext cx="624" cy="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b="1" dirty="0" smtClean="0">
                  <a:solidFill>
                    <a:schemeClr val="folHlink"/>
                  </a:solidFill>
                  <a:latin typeface="Tahoma" pitchFamily="34" charset="0"/>
                  <a:cs typeface="Arial" charset="0"/>
                </a:rPr>
                <a:t>Student, Course, Enrollment… </a:t>
              </a:r>
              <a:endParaRPr lang="en-US" b="1" dirty="0">
                <a:solidFill>
                  <a:schemeClr val="folHlink"/>
                </a:solidFill>
                <a:latin typeface="Tahoma" pitchFamily="34" charset="0"/>
                <a:cs typeface="Arial" charset="0"/>
              </a:endParaRPr>
            </a:p>
          </p:txBody>
        </p:sp>
      </p:grpSp>
      <p:sp>
        <p:nvSpPr>
          <p:cNvPr id="17" name="Curved Right Arrow 16"/>
          <p:cNvSpPr/>
          <p:nvPr/>
        </p:nvSpPr>
        <p:spPr>
          <a:xfrm>
            <a:off x="1785257" y="4430058"/>
            <a:ext cx="997131" cy="1391376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8" name="Curved Left Arrow 17"/>
          <p:cNvSpPr/>
          <p:nvPr/>
        </p:nvSpPr>
        <p:spPr>
          <a:xfrm>
            <a:off x="5464629" y="4430058"/>
            <a:ext cx="971005" cy="1490322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119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14/28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Views</a:t>
            </a:r>
            <a:endParaRPr lang="en-US" b="1" dirty="0"/>
          </a:p>
        </p:txBody>
      </p:sp>
      <p:sp>
        <p:nvSpPr>
          <p:cNvPr id="21" name="Rectangle 20"/>
          <p:cNvSpPr/>
          <p:nvPr/>
        </p:nvSpPr>
        <p:spPr>
          <a:xfrm>
            <a:off x="422548" y="1447800"/>
            <a:ext cx="8518252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A </a:t>
            </a:r>
            <a:r>
              <a:rPr lang="en-US" sz="2400" b="1" i="1" dirty="0" smtClean="0">
                <a:solidFill>
                  <a:srgbClr val="FF0000"/>
                </a:solidFill>
              </a:rPr>
              <a:t>view </a:t>
            </a:r>
            <a:r>
              <a:rPr lang="en-US" sz="2400" dirty="0" smtClean="0"/>
              <a:t>is the dynamic result of a query over the </a:t>
            </a:r>
            <a:r>
              <a:rPr lang="en-US" sz="2400" dirty="0" smtClean="0">
                <a:solidFill>
                  <a:srgbClr val="FF0000"/>
                </a:solidFill>
              </a:rPr>
              <a:t>base relations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smtClean="0"/>
              <a:t>to produce another relation.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418554" y="3190708"/>
            <a:ext cx="8518252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It is considered </a:t>
            </a:r>
            <a:r>
              <a:rPr lang="en-US" sz="2400" i="1" dirty="0" smtClean="0">
                <a:solidFill>
                  <a:srgbClr val="FF0000"/>
                </a:solidFill>
              </a:rPr>
              <a:t>virtual</a:t>
            </a:r>
            <a:r>
              <a:rPr lang="en-US" sz="2400" i="1" dirty="0" smtClean="0">
                <a:solidFill>
                  <a:srgbClr val="FF6600"/>
                </a:solidFill>
              </a:rPr>
              <a:t> </a:t>
            </a:r>
            <a:r>
              <a:rPr lang="en-US" sz="2400" dirty="0" smtClean="0"/>
              <a:t>because it does not usually exist inside the database, but rather is calculated when needed.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416557" y="4883123"/>
            <a:ext cx="8518252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A view appears just like any other table and can be present in any SQL query where a table is present.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23083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15/28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Views - Example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422548" y="1138535"/>
            <a:ext cx="85182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CREATE VIEW 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&lt;name&gt;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AS 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&lt;query&gt;;</a:t>
            </a:r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297544" y="2057400"/>
            <a:ext cx="8606971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Example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6263" y="2653498"/>
            <a:ext cx="85182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990099"/>
                </a:solidFill>
              </a:rPr>
              <a:t>CanDrink</a:t>
            </a:r>
            <a:r>
              <a:rPr lang="en-US" sz="2400" dirty="0" smtClean="0">
                <a:solidFill>
                  <a:srgbClr val="990099"/>
                </a:solidFill>
              </a:rPr>
              <a:t>(drinker, beer)</a:t>
            </a:r>
            <a:r>
              <a:rPr lang="en-US" sz="2400" dirty="0" smtClean="0"/>
              <a:t> is a view “containing” the drinker-beer pairs such that the drinker frequents at least one bar that serves the beer.</a:t>
            </a:r>
            <a:endParaRPr lang="en-US" sz="2400" dirty="0"/>
          </a:p>
        </p:txBody>
      </p:sp>
      <p:sp>
        <p:nvSpPr>
          <p:cNvPr id="19" name="AutoShape 4"/>
          <p:cNvSpPr>
            <a:spLocks noChangeArrowheads="1"/>
          </p:cNvSpPr>
          <p:nvPr/>
        </p:nvSpPr>
        <p:spPr bwMode="auto">
          <a:xfrm>
            <a:off x="1295400" y="4114800"/>
            <a:ext cx="6553200" cy="198120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CREATE VIEW 	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CanDrink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	</a:t>
            </a:r>
            <a:r>
              <a:rPr lang="en-US" sz="2400" dirty="0">
                <a:latin typeface="Arial" charset="0"/>
              </a:rPr>
              <a:t>AS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SELECT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drinker, beer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FROM 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Frequents, Sells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WHERE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Frequents.bar = Sells.bar;</a:t>
            </a:r>
          </a:p>
        </p:txBody>
      </p:sp>
    </p:spTree>
    <p:extLst>
      <p:ext uri="{BB962C8B-B14F-4D97-AF65-F5344CB8AC3E}">
        <p14:creationId xmlns="" xmlns:p14="http://schemas.microsoft.com/office/powerpoint/2010/main" val="103909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16/28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What is Stored in Databases</a:t>
            </a:r>
            <a:endParaRPr lang="en-US" b="1" dirty="0"/>
          </a:p>
        </p:txBody>
      </p:sp>
      <p:sp>
        <p:nvSpPr>
          <p:cNvPr id="26" name="Rectangle 25"/>
          <p:cNvSpPr/>
          <p:nvPr/>
        </p:nvSpPr>
        <p:spPr>
          <a:xfrm>
            <a:off x="422548" y="1443335"/>
            <a:ext cx="85182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Only the view definition</a:t>
            </a:r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7" name="AutoShape 4"/>
          <p:cNvSpPr>
            <a:spLocks noChangeArrowheads="1"/>
          </p:cNvSpPr>
          <p:nvPr/>
        </p:nvSpPr>
        <p:spPr bwMode="auto">
          <a:xfrm>
            <a:off x="1001271" y="2438400"/>
            <a:ext cx="6553200" cy="198120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CREATE VIEW 	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CanDrink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	</a:t>
            </a:r>
            <a:r>
              <a:rPr lang="en-US" sz="2400" dirty="0">
                <a:latin typeface="Arial" charset="0"/>
              </a:rPr>
              <a:t>AS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SELECT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drinker, beer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FROM 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Frequents, Sells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WHERE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Frequents.bar = Sells.bar;</a:t>
            </a:r>
          </a:p>
        </p:txBody>
      </p:sp>
      <p:graphicFrame>
        <p:nvGraphicFramePr>
          <p:cNvPr id="28" name="Group 3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23533511"/>
              </p:ext>
            </p:extLst>
          </p:nvPr>
        </p:nvGraphicFramePr>
        <p:xfrm>
          <a:off x="838200" y="5051702"/>
          <a:ext cx="7289331" cy="663298"/>
        </p:xfrm>
        <a:graphic>
          <a:graphicData uri="http://schemas.openxmlformats.org/drawingml/2006/table">
            <a:tbl>
              <a:tblPr/>
              <a:tblGrid>
                <a:gridCol w="72893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66329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Results of the query defining</a:t>
                      </a:r>
                      <a:r>
                        <a:rPr lang="en-US" sz="2400" baseline="0" dirty="0" smtClean="0"/>
                        <a:t> the view is not produced!</a:t>
                      </a:r>
                      <a:endParaRPr lang="en-US" sz="2400" dirty="0"/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7148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17/28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Querying with Views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422548" y="1214735"/>
            <a:ext cx="85182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  You may query a view as if it were a base table.</a:t>
            </a:r>
          </a:p>
        </p:txBody>
      </p:sp>
      <p:sp>
        <p:nvSpPr>
          <p:cNvPr id="16" name="AutoShape 4"/>
          <p:cNvSpPr>
            <a:spLocks noChangeArrowheads="1"/>
          </p:cNvSpPr>
          <p:nvPr/>
        </p:nvSpPr>
        <p:spPr bwMode="auto">
          <a:xfrm>
            <a:off x="1235366" y="2209800"/>
            <a:ext cx="6553200" cy="144780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SELECT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beer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FROM 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		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CanDrink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WHERE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drinker = ‘Sally’;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66907" y="4590871"/>
            <a:ext cx="85182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DBMS </a:t>
            </a:r>
            <a:r>
              <a:rPr lang="en-US" sz="2400" dirty="0"/>
              <a:t>m</a:t>
            </a:r>
            <a:r>
              <a:rPr lang="en-US" sz="2400" dirty="0" smtClean="0"/>
              <a:t>aps a query expressed on views into a query expressed on </a:t>
            </a:r>
            <a:r>
              <a:rPr lang="en-US" sz="2400" dirty="0" smtClean="0">
                <a:solidFill>
                  <a:srgbClr val="FF0000"/>
                </a:solidFill>
              </a:rPr>
              <a:t>base relations in compile time</a:t>
            </a:r>
          </a:p>
        </p:txBody>
      </p:sp>
    </p:spTree>
    <p:extLst>
      <p:ext uri="{BB962C8B-B14F-4D97-AF65-F5344CB8AC3E}">
        <p14:creationId xmlns="" xmlns:p14="http://schemas.microsoft.com/office/powerpoint/2010/main" val="200658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18/28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Update with Views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304800" y="1447800"/>
            <a:ext cx="80847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solidFill>
                  <a:prstClr val="black"/>
                </a:solidFill>
              </a:rPr>
              <a:t>All views can be queried as base relations, but not all views can be </a:t>
            </a:r>
            <a:r>
              <a:rPr lang="en-US" sz="2400" dirty="0" smtClean="0">
                <a:solidFill>
                  <a:prstClr val="black"/>
                </a:solidFill>
              </a:rPr>
              <a:t>manipulated.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7975" y="2979003"/>
            <a:ext cx="79978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solidFill>
                  <a:prstClr val="black"/>
                </a:solidFill>
              </a:rPr>
              <a:t>A view is updatable only if the updates to the view can be propagated to the base relations </a:t>
            </a:r>
            <a:r>
              <a:rPr lang="en-US" sz="2400" dirty="0">
                <a:solidFill>
                  <a:srgbClr val="FF0000"/>
                </a:solidFill>
              </a:rPr>
              <a:t>without </a:t>
            </a:r>
            <a:r>
              <a:rPr lang="en-US" sz="2400" dirty="0" smtClean="0">
                <a:solidFill>
                  <a:srgbClr val="FF0000"/>
                </a:solidFill>
              </a:rPr>
              <a:t>ambiguity.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165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Schedule after Recess Week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52400" y="1371600"/>
            <a:ext cx="5257799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SQL</a:t>
            </a:r>
            <a:endParaRPr lang="en-US" sz="5400" dirty="0"/>
          </a:p>
        </p:txBody>
      </p:sp>
      <p:sp>
        <p:nvSpPr>
          <p:cNvPr id="15" name="Rectangle 14"/>
          <p:cNvSpPr/>
          <p:nvPr/>
        </p:nvSpPr>
        <p:spPr>
          <a:xfrm>
            <a:off x="152400" y="4656155"/>
            <a:ext cx="5257799" cy="1503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Semi-Structured Data</a:t>
            </a:r>
            <a:endParaRPr lang="en-US" sz="5400" dirty="0"/>
          </a:p>
        </p:txBody>
      </p:sp>
      <p:sp>
        <p:nvSpPr>
          <p:cNvPr id="16" name="Rounded Rectangle 15"/>
          <p:cNvSpPr/>
          <p:nvPr/>
        </p:nvSpPr>
        <p:spPr>
          <a:xfrm>
            <a:off x="5562600" y="990600"/>
            <a:ext cx="3505200" cy="1760537"/>
          </a:xfrm>
          <a:prstGeom prst="roundRect">
            <a:avLst/>
          </a:prstGeom>
          <a:noFill/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- Week 8  (Oct 04-Oct 08)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Week 9  (Oct 11-Oct 15)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Week 10 (Oct 18-Oct 22)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Week 11 (Oct 25-Oct 29)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562600" y="4559318"/>
            <a:ext cx="3505200" cy="1655764"/>
          </a:xfrm>
          <a:prstGeom prst="roundRect">
            <a:avLst/>
          </a:prstGeom>
          <a:noFill/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- Week 13  (Nov 09-Nov 13)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562600" y="3000380"/>
            <a:ext cx="3505200" cy="1285876"/>
          </a:xfrm>
          <a:prstGeom prst="roundRect">
            <a:avLst/>
          </a:prstGeom>
          <a:noFill/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Week 12  </a:t>
            </a:r>
            <a:r>
              <a:rPr lang="en-US" dirty="0">
                <a:solidFill>
                  <a:schemeClr val="tx1"/>
                </a:solidFill>
              </a:rPr>
              <a:t>(Nov </a:t>
            </a:r>
            <a:r>
              <a:rPr lang="en-US" dirty="0" smtClean="0">
                <a:solidFill>
                  <a:schemeClr val="tx1"/>
                </a:solidFill>
              </a:rPr>
              <a:t>01-Nov 05)</a:t>
            </a:r>
          </a:p>
          <a:p>
            <a:r>
              <a:rPr lang="en-SG" dirty="0" smtClean="0">
                <a:solidFill>
                  <a:schemeClr val="tx1"/>
                </a:solidFill>
              </a:rPr>
              <a:t>Quiz during Tutorial session</a:t>
            </a:r>
          </a:p>
          <a:p>
            <a:r>
              <a:rPr lang="en-SG" dirty="0" smtClean="0">
                <a:solidFill>
                  <a:schemeClr val="tx1"/>
                </a:solidFill>
              </a:rPr>
              <a:t>- Quiz syllabus: everything on SQL (Week 8, 9, 10 11)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0009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19/28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Update with Views - Example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422548" y="1219200"/>
            <a:ext cx="85182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990099"/>
                </a:solidFill>
              </a:rPr>
              <a:t>Drinkers(</a:t>
            </a:r>
            <a:r>
              <a:rPr lang="en-US" sz="2400" u="sng" dirty="0" smtClean="0">
                <a:solidFill>
                  <a:srgbClr val="990099"/>
                </a:solidFill>
              </a:rPr>
              <a:t>name</a:t>
            </a:r>
            <a:r>
              <a:rPr lang="en-US" sz="2400" dirty="0" smtClean="0">
                <a:solidFill>
                  <a:srgbClr val="990099"/>
                </a:solidFill>
              </a:rPr>
              <a:t>, </a:t>
            </a:r>
            <a:r>
              <a:rPr lang="en-US" sz="2400" dirty="0" err="1" smtClean="0">
                <a:solidFill>
                  <a:srgbClr val="990099"/>
                </a:solidFill>
              </a:rPr>
              <a:t>addr</a:t>
            </a:r>
            <a:r>
              <a:rPr lang="en-US" sz="2400" dirty="0" smtClean="0">
                <a:solidFill>
                  <a:srgbClr val="990099"/>
                </a:solidFill>
              </a:rPr>
              <a:t>, phone)</a:t>
            </a:r>
            <a:r>
              <a:rPr lang="en-US" sz="2400" dirty="0" smtClean="0"/>
              <a:t> </a:t>
            </a:r>
          </a:p>
        </p:txBody>
      </p:sp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533400" y="1981200"/>
            <a:ext cx="7315200" cy="182880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CREATE VIEW 	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UnivDrinker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	</a:t>
            </a:r>
            <a:r>
              <a:rPr lang="en-US" sz="2400" dirty="0">
                <a:latin typeface="Arial" charset="0"/>
              </a:rPr>
              <a:t>AS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SELECT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name, 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addr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FROM 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Drinkers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WHERE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		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addr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 = ‘NTU’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>OR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addr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 = ‘NUS’;</a:t>
            </a: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09600" y="4191000"/>
            <a:ext cx="5943600" cy="106680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INSERT INTO 	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UnivDrinker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VALUES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(`Sally’, ‘NUS’);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685800" y="5573209"/>
            <a:ext cx="4876800" cy="903791"/>
          </a:xfrm>
          <a:prstGeom prst="wedgeRoundRectCallout">
            <a:avLst>
              <a:gd name="adj1" fmla="val -11425"/>
              <a:gd name="adj2" fmla="val 51846"/>
              <a:gd name="adj3" fmla="val 16667"/>
            </a:avLst>
          </a:prstGeom>
          <a:solidFill>
            <a:srgbClr val="99CCFF">
              <a:alpha val="61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eaLnBrk="1" hangingPunct="1"/>
            <a:r>
              <a:rPr lang="en-US" sz="2000" b="1" dirty="0" smtClean="0">
                <a:solidFill>
                  <a:srgbClr val="4D0707"/>
                </a:solidFill>
                <a:latin typeface="Arial" charset="0"/>
              </a:rPr>
              <a:t>Inserts </a:t>
            </a:r>
            <a:r>
              <a:rPr lang="en-US" sz="2000" b="1" dirty="0">
                <a:solidFill>
                  <a:srgbClr val="4D0707"/>
                </a:solidFill>
                <a:latin typeface="Arial" charset="0"/>
              </a:rPr>
              <a:t>(‘</a:t>
            </a:r>
            <a:r>
              <a:rPr lang="en-US" sz="2000" b="1" dirty="0" err="1">
                <a:solidFill>
                  <a:srgbClr val="4D0707"/>
                </a:solidFill>
                <a:latin typeface="Arial" charset="0"/>
              </a:rPr>
              <a:t>Sally’,’NUS</a:t>
            </a:r>
            <a:r>
              <a:rPr lang="en-US" sz="2000" b="1" dirty="0">
                <a:solidFill>
                  <a:srgbClr val="4D0707"/>
                </a:solidFill>
                <a:latin typeface="Arial" charset="0"/>
              </a:rPr>
              <a:t>’, NULL) into </a:t>
            </a:r>
            <a:r>
              <a:rPr lang="en-US" sz="2000" b="1" dirty="0">
                <a:solidFill>
                  <a:srgbClr val="990099"/>
                </a:solidFill>
                <a:latin typeface="Arial" charset="0"/>
              </a:rPr>
              <a:t>Drinkers </a:t>
            </a:r>
            <a:r>
              <a:rPr lang="en-US" sz="2000" b="1" dirty="0" smtClean="0">
                <a:solidFill>
                  <a:srgbClr val="4D0707"/>
                </a:solidFill>
                <a:latin typeface="Arial" charset="0"/>
              </a:rPr>
              <a:t>relation</a:t>
            </a:r>
            <a:endParaRPr lang="en-US" sz="2000" b="1" dirty="0">
              <a:solidFill>
                <a:srgbClr val="4D0707"/>
              </a:solidFill>
              <a:latin typeface="Arial" charset="0"/>
            </a:endParaRPr>
          </a:p>
        </p:txBody>
      </p:sp>
      <p:pic>
        <p:nvPicPr>
          <p:cNvPr id="18" name="Picture 2" descr="3d tick sign Stock Photo - 72481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23016" y="4437016"/>
            <a:ext cx="592184" cy="5921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3538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20/28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Update with Views - Example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422548" y="1219200"/>
            <a:ext cx="85182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990099"/>
                </a:solidFill>
              </a:rPr>
              <a:t>Drinkers(</a:t>
            </a:r>
            <a:r>
              <a:rPr lang="en-US" sz="2400" u="sng" dirty="0" smtClean="0">
                <a:solidFill>
                  <a:srgbClr val="990099"/>
                </a:solidFill>
              </a:rPr>
              <a:t>name</a:t>
            </a:r>
            <a:r>
              <a:rPr lang="en-US" sz="2400" dirty="0" smtClean="0">
                <a:solidFill>
                  <a:srgbClr val="990099"/>
                </a:solidFill>
              </a:rPr>
              <a:t>, </a:t>
            </a:r>
            <a:r>
              <a:rPr lang="en-US" sz="2400" dirty="0" err="1" smtClean="0">
                <a:solidFill>
                  <a:srgbClr val="990099"/>
                </a:solidFill>
              </a:rPr>
              <a:t>addr</a:t>
            </a:r>
            <a:r>
              <a:rPr lang="en-US" sz="2400" dirty="0" smtClean="0">
                <a:solidFill>
                  <a:srgbClr val="990099"/>
                </a:solidFill>
              </a:rPr>
              <a:t>, phone)</a:t>
            </a:r>
            <a:r>
              <a:rPr lang="en-US" sz="2400" dirty="0" smtClean="0"/>
              <a:t> 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685800" y="5573209"/>
            <a:ext cx="4876800" cy="903791"/>
          </a:xfrm>
          <a:prstGeom prst="wedgeRoundRectCallout">
            <a:avLst>
              <a:gd name="adj1" fmla="val -11425"/>
              <a:gd name="adj2" fmla="val 51846"/>
              <a:gd name="adj3" fmla="val 16667"/>
            </a:avLst>
          </a:prstGeom>
          <a:solidFill>
            <a:srgbClr val="99CCFF">
              <a:alpha val="61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eaLnBrk="1" hangingPunct="1"/>
            <a:r>
              <a:rPr lang="en-US" sz="2000" b="1" dirty="0" smtClean="0">
                <a:solidFill>
                  <a:srgbClr val="4D0707"/>
                </a:solidFill>
                <a:latin typeface="Arial" charset="0"/>
              </a:rPr>
              <a:t>Inserts </a:t>
            </a:r>
            <a:r>
              <a:rPr lang="en-US" sz="2000" b="1" dirty="0">
                <a:solidFill>
                  <a:srgbClr val="4D0707"/>
                </a:solidFill>
                <a:latin typeface="Arial" charset="0"/>
              </a:rPr>
              <a:t>(‘</a:t>
            </a:r>
            <a:r>
              <a:rPr lang="en-US" sz="2000" b="1" dirty="0" err="1">
                <a:solidFill>
                  <a:srgbClr val="4D0707"/>
                </a:solidFill>
                <a:latin typeface="Arial" charset="0"/>
              </a:rPr>
              <a:t>Sally’,</a:t>
            </a:r>
            <a:r>
              <a:rPr lang="en-US" sz="2000" b="1" dirty="0" err="1" smtClean="0">
                <a:solidFill>
                  <a:srgbClr val="4D0707"/>
                </a:solidFill>
                <a:latin typeface="Arial" charset="0"/>
              </a:rPr>
              <a:t>’NTU</a:t>
            </a:r>
            <a:r>
              <a:rPr lang="en-US" sz="2000" b="1" dirty="0" smtClean="0">
                <a:solidFill>
                  <a:srgbClr val="4D0707"/>
                </a:solidFill>
                <a:latin typeface="Arial" charset="0"/>
              </a:rPr>
              <a:t>’, </a:t>
            </a:r>
            <a:r>
              <a:rPr lang="en-US" sz="2000" b="1" dirty="0">
                <a:solidFill>
                  <a:srgbClr val="4D0707"/>
                </a:solidFill>
                <a:latin typeface="Arial" charset="0"/>
              </a:rPr>
              <a:t>NULL) into </a:t>
            </a:r>
            <a:r>
              <a:rPr lang="en-US" sz="2000" b="1" dirty="0">
                <a:solidFill>
                  <a:srgbClr val="990099"/>
                </a:solidFill>
                <a:latin typeface="Arial" charset="0"/>
              </a:rPr>
              <a:t>Drinkers </a:t>
            </a:r>
            <a:r>
              <a:rPr lang="en-US" sz="2000" b="1" dirty="0" smtClean="0">
                <a:solidFill>
                  <a:srgbClr val="4D0707"/>
                </a:solidFill>
                <a:latin typeface="Arial" charset="0"/>
              </a:rPr>
              <a:t>relation</a:t>
            </a:r>
            <a:endParaRPr lang="en-US" sz="2000" b="1" dirty="0">
              <a:solidFill>
                <a:srgbClr val="4D0707"/>
              </a:solidFill>
              <a:latin typeface="Arial" charset="0"/>
            </a:endParaRPr>
          </a:p>
        </p:txBody>
      </p:sp>
      <p:pic>
        <p:nvPicPr>
          <p:cNvPr id="13" name="Picture 2" descr="3d tick sign Stock Photo - 72481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4437016"/>
            <a:ext cx="592184" cy="592184"/>
          </a:xfrm>
          <a:prstGeom prst="rect">
            <a:avLst/>
          </a:prstGeom>
          <a:noFill/>
        </p:spPr>
      </p:pic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533400" y="4267200"/>
            <a:ext cx="5943600" cy="99060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>
                <a:latin typeface="Arial" charset="0"/>
              </a:rPr>
              <a:t>INSERT INTO 	</a:t>
            </a:r>
            <a:r>
              <a:rPr lang="en-US" sz="2400">
                <a:solidFill>
                  <a:srgbClr val="990099"/>
                </a:solidFill>
                <a:latin typeface="Arial" charset="0"/>
              </a:rPr>
              <a:t>NTUDrinker</a:t>
            </a:r>
          </a:p>
          <a:p>
            <a:pPr eaLnBrk="1" hangingPunct="1"/>
            <a:r>
              <a:rPr lang="en-US" sz="2400">
                <a:latin typeface="Arial" charset="0"/>
              </a:rPr>
              <a:t>VALUES		</a:t>
            </a:r>
            <a:r>
              <a:rPr lang="en-US" sz="2400">
                <a:solidFill>
                  <a:srgbClr val="990099"/>
                </a:solidFill>
                <a:latin typeface="Arial" charset="0"/>
              </a:rPr>
              <a:t>(`Sally’);</a:t>
            </a:r>
          </a:p>
        </p:txBody>
      </p:sp>
      <p:sp>
        <p:nvSpPr>
          <p:cNvPr id="20" name="AutoShape 4"/>
          <p:cNvSpPr>
            <a:spLocks noChangeArrowheads="1"/>
          </p:cNvSpPr>
          <p:nvPr/>
        </p:nvSpPr>
        <p:spPr bwMode="auto">
          <a:xfrm>
            <a:off x="533400" y="1905000"/>
            <a:ext cx="7315200" cy="182880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endParaRPr lang="en-US" sz="2400" dirty="0" smtClean="0">
              <a:latin typeface="Arial" charset="0"/>
            </a:endParaRPr>
          </a:p>
          <a:p>
            <a:pPr eaLnBrk="1" hangingPunct="1"/>
            <a:r>
              <a:rPr lang="en-US" sz="2400" dirty="0" smtClean="0">
                <a:latin typeface="Arial" charset="0"/>
              </a:rPr>
              <a:t>CREATE </a:t>
            </a:r>
            <a:r>
              <a:rPr lang="en-US" sz="2400" dirty="0">
                <a:latin typeface="Arial" charset="0"/>
              </a:rPr>
              <a:t>VIEW 	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NTUDrinker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	</a:t>
            </a:r>
            <a:r>
              <a:rPr lang="en-US" sz="2400" dirty="0">
                <a:latin typeface="Arial" charset="0"/>
              </a:rPr>
              <a:t>AS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SELECT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name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FROM 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Drinkers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WHERE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		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addr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 = ‘NTU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’;</a:t>
            </a:r>
          </a:p>
          <a:p>
            <a:pPr eaLnBrk="1" hangingPunct="1"/>
            <a:endParaRPr lang="en-US" sz="2400" dirty="0">
              <a:solidFill>
                <a:srgbClr val="99009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1892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21/28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Update with Views - Example</a:t>
            </a:r>
            <a:endParaRPr lang="en-US" b="1" dirty="0"/>
          </a:p>
        </p:txBody>
      </p:sp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765652" y="2743630"/>
            <a:ext cx="7184428" cy="2238937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CREATE VIEW 	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CanDrink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	</a:t>
            </a:r>
            <a:r>
              <a:rPr lang="en-US" sz="2400" dirty="0">
                <a:latin typeface="Arial" charset="0"/>
              </a:rPr>
              <a:t>AS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SELECT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drinker, beer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FROM 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Frequents, Sells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WHERE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Frequents.bar = Sells.bar;</a:t>
            </a: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765652" y="5211025"/>
            <a:ext cx="7061703" cy="1189775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INSERT INTO 	</a:t>
            </a:r>
            <a:r>
              <a:rPr lang="en-US" sz="2400" dirty="0" err="1" smtClean="0">
                <a:solidFill>
                  <a:srgbClr val="990099"/>
                </a:solidFill>
                <a:latin typeface="Arial" charset="0"/>
              </a:rPr>
              <a:t>CanDrink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VALUES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(`Sally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’, ‘Heineken’);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</p:txBody>
      </p:sp>
      <p:graphicFrame>
        <p:nvGraphicFramePr>
          <p:cNvPr id="19" name="Group 3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80975440"/>
              </p:ext>
            </p:extLst>
          </p:nvPr>
        </p:nvGraphicFramePr>
        <p:xfrm>
          <a:off x="982058" y="1141925"/>
          <a:ext cx="4732942" cy="1296475"/>
        </p:xfrm>
        <a:graphic>
          <a:graphicData uri="http://schemas.openxmlformats.org/drawingml/2006/table">
            <a:tbl>
              <a:tblPr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47329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95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Relational Tables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00235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990099"/>
                          </a:solidFill>
                        </a:rPr>
                        <a:t>Sells</a:t>
                      </a:r>
                      <a:r>
                        <a:rPr lang="en-US" sz="2400" dirty="0" smtClean="0"/>
                        <a:t>(</a:t>
                      </a:r>
                      <a:r>
                        <a:rPr lang="en-US" sz="2400" u="sng" dirty="0" smtClean="0"/>
                        <a:t>bar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u="sng" dirty="0" smtClean="0"/>
                        <a:t>beer</a:t>
                      </a:r>
                      <a:r>
                        <a:rPr lang="en-US" sz="2400" dirty="0" smtClean="0"/>
                        <a:t>, price)</a:t>
                      </a:r>
                    </a:p>
                    <a:p>
                      <a:r>
                        <a:rPr lang="en-US" sz="2400" dirty="0" smtClean="0">
                          <a:solidFill>
                            <a:srgbClr val="990099"/>
                          </a:solidFill>
                        </a:rPr>
                        <a:t>Frequents</a:t>
                      </a:r>
                      <a:r>
                        <a:rPr lang="en-US" sz="2400" dirty="0" smtClean="0"/>
                        <a:t>(</a:t>
                      </a:r>
                      <a:r>
                        <a:rPr lang="en-US" sz="2400" u="sng" dirty="0" smtClean="0"/>
                        <a:t>drinker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u="sng" dirty="0" smtClean="0"/>
                        <a:t>bar</a:t>
                      </a:r>
                      <a:r>
                        <a:rPr lang="en-US" sz="2400" dirty="0" smtClean="0"/>
                        <a:t>)</a:t>
                      </a:r>
                      <a:endParaRPr lang="en-US" sz="2400" dirty="0"/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2" descr="Image result for incorrect symb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620000" y="5372099"/>
            <a:ext cx="1028700" cy="1028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1416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22/28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Update with Views - Rules</a:t>
            </a:r>
            <a:endParaRPr lang="en-US" b="1" dirty="0"/>
          </a:p>
        </p:txBody>
      </p:sp>
      <p:sp>
        <p:nvSpPr>
          <p:cNvPr id="21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241478" y="1226452"/>
            <a:ext cx="8606971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Updatable views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41478" y="1219200"/>
            <a:ext cx="8608968" cy="1449898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330197" y="1728207"/>
            <a:ext cx="85182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Only if they are derived from a single relation by selection and projection</a:t>
            </a:r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263253" y="3475108"/>
            <a:ext cx="8606971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Non-updatable views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263253" y="3467856"/>
            <a:ext cx="8608968" cy="2628144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3" name="Rectangle 22"/>
          <p:cNvSpPr/>
          <p:nvPr/>
        </p:nvSpPr>
        <p:spPr>
          <a:xfrm>
            <a:off x="364852" y="4049434"/>
            <a:ext cx="85343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Views defined using </a:t>
            </a:r>
            <a:r>
              <a:rPr lang="en-US" sz="2400" dirty="0" smtClean="0">
                <a:solidFill>
                  <a:srgbClr val="FF0000"/>
                </a:solidFill>
              </a:rPr>
              <a:t>groups and aggregate functions</a:t>
            </a:r>
            <a:r>
              <a:rPr lang="en-US" sz="2400" dirty="0" smtClean="0"/>
              <a:t> are not updatable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Views defined on </a:t>
            </a:r>
            <a:r>
              <a:rPr lang="en-US" sz="2400" dirty="0" smtClean="0">
                <a:solidFill>
                  <a:srgbClr val="FF0000"/>
                </a:solidFill>
              </a:rPr>
              <a:t>multiple tables using joins</a:t>
            </a:r>
            <a:r>
              <a:rPr lang="en-US" sz="2400" dirty="0" smtClean="0"/>
              <a:t> are generally not updatable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Only updatable if they include the keys of the base relations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383827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23/28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Questions?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88534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24/28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Temporary Views</a:t>
            </a:r>
            <a:endParaRPr lang="en-US" b="1" dirty="0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338522" y="1143000"/>
            <a:ext cx="8620422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WITH clause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5376" y="2111276"/>
            <a:ext cx="87686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buFont typeface="Arial" pitchFamily="34" charset="0"/>
              <a:buChar char="•"/>
            </a:pPr>
            <a:r>
              <a:rPr lang="en-US" sz="2400" dirty="0" smtClean="0"/>
              <a:t>Allows to define a</a:t>
            </a:r>
            <a:r>
              <a:rPr lang="en-US" sz="2400" dirty="0" smtClean="0">
                <a:solidFill>
                  <a:srgbClr val="FF0000"/>
                </a:solidFill>
              </a:rPr>
              <a:t> temporary view</a:t>
            </a:r>
            <a:r>
              <a:rPr lang="en-US" sz="2400" dirty="0" smtClean="0"/>
              <a:t> whose definition is only available to the query in which the </a:t>
            </a:r>
            <a:r>
              <a:rPr lang="en-US" sz="2400" dirty="0" smtClean="0">
                <a:solidFill>
                  <a:srgbClr val="FF0000"/>
                </a:solidFill>
              </a:rPr>
              <a:t>WITH</a:t>
            </a:r>
            <a:r>
              <a:rPr lang="en-US" sz="2400" dirty="0" smtClean="0"/>
              <a:t> clause occurs</a:t>
            </a:r>
          </a:p>
          <a:p>
            <a:pPr marL="609600" indent="-609600">
              <a:buFont typeface="Arial" pitchFamily="34" charset="0"/>
              <a:buChar char="•"/>
            </a:pPr>
            <a:endParaRPr lang="en-US" sz="2400" dirty="0" smtClean="0"/>
          </a:p>
          <a:p>
            <a:pPr marL="609600" indent="-609600">
              <a:buFont typeface="Arial" pitchFamily="34" charset="0"/>
              <a:buChar char="•"/>
            </a:pPr>
            <a:r>
              <a:rPr lang="en-US" sz="2400" dirty="0" smtClean="0"/>
              <a:t>Introduced in SQL 99</a:t>
            </a:r>
          </a:p>
          <a:p>
            <a:pPr marL="609600" indent="-609600">
              <a:buFont typeface="Arial" pitchFamily="34" charset="0"/>
              <a:buChar char="•"/>
            </a:pPr>
            <a:endParaRPr lang="en-US" sz="2400" dirty="0" smtClean="0"/>
          </a:p>
          <a:p>
            <a:pPr marL="609600" indent="-609600">
              <a:buFont typeface="Arial" pitchFamily="34" charset="0"/>
              <a:buChar char="•"/>
            </a:pPr>
            <a:r>
              <a:rPr lang="en-US" sz="2400" dirty="0" smtClean="0"/>
              <a:t>Only supported by some DBMS vendors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61922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25/28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Temporary Views - Example</a:t>
            </a:r>
            <a:endParaRPr lang="en-US" b="1" dirty="0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14087" y="4350652"/>
            <a:ext cx="8606971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Advantages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214087" y="4343400"/>
            <a:ext cx="8608968" cy="1781907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6" name="Rectangle 15"/>
          <p:cNvSpPr/>
          <p:nvPr/>
        </p:nvSpPr>
        <p:spPr>
          <a:xfrm>
            <a:off x="302806" y="4924978"/>
            <a:ext cx="86887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Makes the logic simpler to follow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Permits a view definition to be used multiple times in a query</a:t>
            </a:r>
            <a:endParaRPr lang="en-US" sz="2400" dirty="0"/>
          </a:p>
        </p:txBody>
      </p:sp>
      <p:sp>
        <p:nvSpPr>
          <p:cNvPr id="17" name="AutoShape 4"/>
          <p:cNvSpPr>
            <a:spLocks noChangeArrowheads="1"/>
          </p:cNvSpPr>
          <p:nvPr/>
        </p:nvSpPr>
        <p:spPr bwMode="auto">
          <a:xfrm>
            <a:off x="370114" y="1124856"/>
            <a:ext cx="8490857" cy="2913744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endParaRPr lang="en-US" sz="2400" dirty="0" smtClean="0">
              <a:latin typeface="Arial" charset="0"/>
            </a:endParaRPr>
          </a:p>
          <a:p>
            <a:pPr eaLnBrk="1" hangingPunct="1"/>
            <a:r>
              <a:rPr lang="en-US" sz="2400" dirty="0" smtClean="0">
                <a:latin typeface="Arial" charset="0"/>
              </a:rPr>
              <a:t>WITH </a:t>
            </a:r>
            <a:r>
              <a:rPr lang="en-US" sz="2400" dirty="0">
                <a:latin typeface="Arial" charset="0"/>
              </a:rPr>
              <a:t>	</a:t>
            </a:r>
            <a:r>
              <a:rPr lang="en-US" sz="2400" dirty="0" err="1" smtClean="0">
                <a:solidFill>
                  <a:srgbClr val="990099"/>
                </a:solidFill>
                <a:latin typeface="Arial" charset="0"/>
              </a:rPr>
              <a:t>CanDrink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(</a:t>
            </a:r>
            <a:r>
              <a:rPr lang="en-US" sz="2400" dirty="0" err="1" smtClean="0">
                <a:solidFill>
                  <a:srgbClr val="990099"/>
                </a:solidFill>
                <a:latin typeface="Arial" charset="0"/>
              </a:rPr>
              <a:t>drinker,beer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)</a:t>
            </a:r>
            <a:r>
              <a:rPr lang="en-US" sz="2400" dirty="0">
                <a:solidFill>
                  <a:srgbClr val="00FFFF"/>
                </a:solidFill>
              </a:rPr>
              <a:t> </a:t>
            </a:r>
            <a:r>
              <a:rPr lang="en-US" sz="2400" dirty="0" smtClean="0">
                <a:solidFill>
                  <a:srgbClr val="00FFFF"/>
                </a:solidFill>
              </a:rPr>
              <a:t> </a:t>
            </a:r>
            <a:r>
              <a:rPr lang="en-US" sz="2400" dirty="0" smtClean="0">
                <a:latin typeface="Arial" charset="0"/>
              </a:rPr>
              <a:t>AS</a:t>
            </a:r>
            <a:endParaRPr lang="en-US" sz="2400" dirty="0">
              <a:latin typeface="Arial" charset="0"/>
            </a:endParaRPr>
          </a:p>
          <a:p>
            <a:pPr eaLnBrk="1" hangingPunct="1"/>
            <a:r>
              <a:rPr lang="en-US" sz="2400" dirty="0" smtClean="0">
                <a:latin typeface="Arial" charset="0"/>
              </a:rPr>
              <a:t>	SELECT</a:t>
            </a:r>
            <a:r>
              <a:rPr lang="en-US" sz="2400" dirty="0">
                <a:latin typeface="Arial" charset="0"/>
              </a:rPr>
              <a:t>	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drinker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, beer</a:t>
            </a:r>
          </a:p>
          <a:p>
            <a:pPr eaLnBrk="1" hangingPunct="1"/>
            <a:r>
              <a:rPr lang="en-US" sz="2400" dirty="0" smtClean="0">
                <a:latin typeface="Arial" charset="0"/>
              </a:rPr>
              <a:t>	FROM 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	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Frequents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, Sells</a:t>
            </a:r>
          </a:p>
          <a:p>
            <a:pPr eaLnBrk="1" hangingPunct="1"/>
            <a:r>
              <a:rPr lang="en-US" sz="2400" dirty="0" smtClean="0">
                <a:latin typeface="Arial" charset="0"/>
              </a:rPr>
              <a:t>	WHERE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	</a:t>
            </a:r>
            <a:r>
              <a:rPr lang="en-US" sz="2400" dirty="0" err="1" smtClean="0">
                <a:solidFill>
                  <a:srgbClr val="990099"/>
                </a:solidFill>
                <a:latin typeface="Arial" charset="0"/>
              </a:rPr>
              <a:t>Frequents.bar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 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= 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Sells.bar</a:t>
            </a:r>
          </a:p>
          <a:p>
            <a:pPr eaLnBrk="1" hangingPunct="1"/>
            <a:r>
              <a:rPr lang="en-US" sz="2400" dirty="0" smtClean="0">
                <a:solidFill>
                  <a:srgbClr val="CC3300"/>
                </a:solidFill>
              </a:rPr>
              <a:t>SELECT	    drinker</a:t>
            </a:r>
          </a:p>
          <a:p>
            <a:pPr eaLnBrk="1" hangingPunct="1"/>
            <a:r>
              <a:rPr lang="en-US" sz="2400" dirty="0" smtClean="0">
                <a:solidFill>
                  <a:srgbClr val="CC3300"/>
                </a:solidFill>
                <a:latin typeface="Arial" charset="0"/>
              </a:rPr>
              <a:t>FROM	   </a:t>
            </a:r>
            <a:r>
              <a:rPr lang="en-US" sz="2400" dirty="0" err="1" smtClean="0">
                <a:solidFill>
                  <a:srgbClr val="CC3300"/>
                </a:solidFill>
                <a:latin typeface="Arial" charset="0"/>
              </a:rPr>
              <a:t>CanDrink</a:t>
            </a:r>
            <a:endParaRPr lang="en-US" sz="2400" dirty="0" smtClean="0">
              <a:solidFill>
                <a:srgbClr val="CC3300"/>
              </a:solidFill>
              <a:latin typeface="Arial" charset="0"/>
            </a:endParaRPr>
          </a:p>
          <a:p>
            <a:pPr eaLnBrk="1" hangingPunct="1"/>
            <a:r>
              <a:rPr lang="en-US" sz="2400" dirty="0" smtClean="0">
                <a:solidFill>
                  <a:srgbClr val="CC3300"/>
                </a:solidFill>
              </a:rPr>
              <a:t>WHERE   beer = ‘Tiger’;</a:t>
            </a:r>
            <a:endParaRPr lang="en-US" sz="2400" dirty="0" smtClean="0">
              <a:solidFill>
                <a:srgbClr val="CC3300"/>
              </a:solidFill>
              <a:latin typeface="Arial" charset="0"/>
            </a:endParaRPr>
          </a:p>
          <a:p>
            <a:pPr eaLnBrk="1" hangingPunct="1"/>
            <a:endParaRPr lang="en-US" sz="2400" dirty="0">
              <a:solidFill>
                <a:srgbClr val="99009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6323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26/28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SELECT INTO vs. VIEWS </a:t>
            </a:r>
            <a:endParaRPr lang="en-US" b="1" dirty="0"/>
          </a:p>
        </p:txBody>
      </p:sp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152400" y="1283452"/>
            <a:ext cx="5867400" cy="198120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SELECT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drinker, beer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INTO			</a:t>
            </a:r>
            <a:r>
              <a:rPr lang="en-US" sz="2400" dirty="0" err="1">
                <a:solidFill>
                  <a:srgbClr val="000099"/>
                </a:solidFill>
                <a:latin typeface="Arial" charset="0"/>
              </a:rPr>
              <a:t>DrinkerBeer</a:t>
            </a:r>
            <a:endParaRPr lang="en-US" sz="2400" dirty="0">
              <a:solidFill>
                <a:srgbClr val="000099"/>
              </a:solidFill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FROM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   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Sells, Frequent</a:t>
            </a:r>
          </a:p>
          <a:p>
            <a:pPr eaLnBrk="1" hangingPunct="1"/>
            <a:r>
              <a:rPr lang="en-US" sz="2400" dirty="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>WHERE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      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Frequents.bar = Sells.bar;</a:t>
            </a:r>
          </a:p>
        </p:txBody>
      </p:sp>
      <p:sp>
        <p:nvSpPr>
          <p:cNvPr id="18" name="AutoShape 4"/>
          <p:cNvSpPr>
            <a:spLocks noChangeArrowheads="1"/>
          </p:cNvSpPr>
          <p:nvPr/>
        </p:nvSpPr>
        <p:spPr bwMode="auto">
          <a:xfrm>
            <a:off x="76200" y="3805629"/>
            <a:ext cx="6706468" cy="2238937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CREATE VIEW 	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DrinkerBeer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	</a:t>
            </a:r>
            <a:r>
              <a:rPr lang="en-US" sz="2400" dirty="0">
                <a:latin typeface="Arial" charset="0"/>
              </a:rPr>
              <a:t>AS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SELECT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drinker, beer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FROM 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Frequents, Sells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WHERE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Frequents.bar = Sells.bar;</a:t>
            </a:r>
          </a:p>
        </p:txBody>
      </p:sp>
      <p:sp>
        <p:nvSpPr>
          <p:cNvPr id="19" name="Round Same Side Corner Rectangle 4"/>
          <p:cNvSpPr/>
          <p:nvPr/>
        </p:nvSpPr>
        <p:spPr>
          <a:xfrm>
            <a:off x="6457969" y="2042333"/>
            <a:ext cx="2838431" cy="39606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6032" tIns="22860" rIns="22860" bIns="22860" numCol="1" spcCol="1270" anchor="ctr" anchorCtr="0">
            <a:noAutofit/>
          </a:bodyPr>
          <a:lstStyle/>
          <a:p>
            <a:pPr marL="285750" lvl="1" indent="-285750" defTabSz="1600200">
              <a:lnSpc>
                <a:spcPct val="90000"/>
              </a:lnSpc>
              <a:spcAft>
                <a:spcPct val="15000"/>
              </a:spcAft>
            </a:pPr>
            <a:r>
              <a:rPr lang="en-US" sz="3600" kern="1200" dirty="0" smtClean="0"/>
              <a:t>A Table is created</a:t>
            </a:r>
          </a:p>
          <a:p>
            <a:pPr marL="285750" lvl="1" indent="-285750" defTabSz="1600200">
              <a:lnSpc>
                <a:spcPct val="90000"/>
              </a:lnSpc>
              <a:spcAft>
                <a:spcPct val="15000"/>
              </a:spcAft>
            </a:pPr>
            <a:r>
              <a:rPr lang="en-US" sz="3600" kern="1200" dirty="0" smtClean="0"/>
              <a:t> (Physical)</a:t>
            </a:r>
            <a:endParaRPr lang="en-US" sz="3600" kern="1200" dirty="0"/>
          </a:p>
        </p:txBody>
      </p:sp>
      <p:sp>
        <p:nvSpPr>
          <p:cNvPr id="20" name="Round Same Side Corner Rectangle 4"/>
          <p:cNvSpPr/>
          <p:nvPr/>
        </p:nvSpPr>
        <p:spPr>
          <a:xfrm>
            <a:off x="6619461" y="4556933"/>
            <a:ext cx="2676939" cy="39606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6032" tIns="22860" rIns="22860" bIns="22860" numCol="1" spcCol="1270" anchor="ctr" anchorCtr="0">
            <a:noAutofit/>
          </a:bodyPr>
          <a:lstStyle/>
          <a:p>
            <a:pPr marL="285750" lvl="1" indent="-285750" defTabSz="1600200">
              <a:lnSpc>
                <a:spcPct val="90000"/>
              </a:lnSpc>
              <a:spcAft>
                <a:spcPct val="15000"/>
              </a:spcAft>
            </a:pPr>
            <a:r>
              <a:rPr lang="en-US" sz="3600" kern="1200" dirty="0" smtClean="0"/>
              <a:t>A Definition is created (Virtual)</a:t>
            </a:r>
            <a:endParaRPr lang="en-US" sz="3600" kern="1200" dirty="0"/>
          </a:p>
        </p:txBody>
      </p:sp>
    </p:spTree>
    <p:extLst>
      <p:ext uri="{BB962C8B-B14F-4D97-AF65-F5344CB8AC3E}">
        <p14:creationId xmlns="" xmlns:p14="http://schemas.microsoft.com/office/powerpoint/2010/main" val="132853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27/28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VIEWS vs. TEMPORAL VIEWS </a:t>
            </a:r>
            <a:endParaRPr lang="en-US" b="1" dirty="0"/>
          </a:p>
        </p:txBody>
      </p:sp>
      <p:sp>
        <p:nvSpPr>
          <p:cNvPr id="14" name="AutoShape 4"/>
          <p:cNvSpPr>
            <a:spLocks noChangeArrowheads="1"/>
          </p:cNvSpPr>
          <p:nvPr/>
        </p:nvSpPr>
        <p:spPr bwMode="auto">
          <a:xfrm>
            <a:off x="131057" y="838200"/>
            <a:ext cx="5027798" cy="1721756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dirty="0">
                <a:latin typeface="Arial" charset="0"/>
              </a:rPr>
              <a:t>CREATE VIEW 	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DrinkerBeer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>
                <a:solidFill>
                  <a:srgbClr val="00FFFF"/>
                </a:solidFill>
                <a:latin typeface="Arial" charset="0"/>
              </a:rPr>
              <a:t>	</a:t>
            </a:r>
            <a:r>
              <a:rPr lang="en-US" dirty="0">
                <a:latin typeface="Arial" charset="0"/>
              </a:rPr>
              <a:t>AS</a:t>
            </a:r>
          </a:p>
          <a:p>
            <a:pPr eaLnBrk="1" hangingPunct="1"/>
            <a:r>
              <a:rPr lang="en-US" dirty="0">
                <a:latin typeface="Arial" charset="0"/>
              </a:rPr>
              <a:t>SELECT		</a:t>
            </a:r>
            <a:r>
              <a:rPr lang="en-US" dirty="0">
                <a:solidFill>
                  <a:srgbClr val="990099"/>
                </a:solidFill>
                <a:latin typeface="Arial" charset="0"/>
              </a:rPr>
              <a:t>drinker, beer</a:t>
            </a:r>
          </a:p>
          <a:p>
            <a:pPr eaLnBrk="1" hangingPunct="1"/>
            <a:r>
              <a:rPr lang="en-US" dirty="0">
                <a:latin typeface="Arial" charset="0"/>
              </a:rPr>
              <a:t>FROM </a:t>
            </a:r>
            <a:r>
              <a:rPr lang="en-US" dirty="0">
                <a:solidFill>
                  <a:srgbClr val="00FFFF"/>
                </a:solidFill>
                <a:latin typeface="Arial" charset="0"/>
              </a:rPr>
              <a:t>		</a:t>
            </a:r>
            <a:r>
              <a:rPr lang="en-US" dirty="0">
                <a:solidFill>
                  <a:srgbClr val="990099"/>
                </a:solidFill>
                <a:latin typeface="Arial" charset="0"/>
              </a:rPr>
              <a:t>Frequents, Sells</a:t>
            </a:r>
          </a:p>
          <a:p>
            <a:pPr eaLnBrk="1" hangingPunct="1"/>
            <a:r>
              <a:rPr lang="en-US" dirty="0">
                <a:latin typeface="Arial" charset="0"/>
              </a:rPr>
              <a:t>WHERE</a:t>
            </a:r>
            <a:r>
              <a:rPr lang="en-US" dirty="0">
                <a:solidFill>
                  <a:srgbClr val="00FFFF"/>
                </a:solidFill>
                <a:latin typeface="Arial" charset="0"/>
              </a:rPr>
              <a:t>		</a:t>
            </a:r>
            <a:r>
              <a:rPr lang="en-US" dirty="0">
                <a:solidFill>
                  <a:srgbClr val="990099"/>
                </a:solidFill>
                <a:latin typeface="Arial" charset="0"/>
              </a:rPr>
              <a:t>Frequents.bar = Sells.bar;</a:t>
            </a:r>
          </a:p>
        </p:txBody>
      </p:sp>
      <p:sp>
        <p:nvSpPr>
          <p:cNvPr id="16" name="Round Same Side Corner Rectangle 4"/>
          <p:cNvSpPr/>
          <p:nvPr/>
        </p:nvSpPr>
        <p:spPr>
          <a:xfrm>
            <a:off x="5376084" y="1066800"/>
            <a:ext cx="3615516" cy="39606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6032" tIns="22860" rIns="22860" bIns="22860" numCol="1" spcCol="1270" anchor="ctr" anchorCtr="0">
            <a:noAutofit/>
          </a:bodyPr>
          <a:lstStyle/>
          <a:p>
            <a:pPr marL="285750" lvl="1" indent="-285750" defTabSz="1600200">
              <a:lnSpc>
                <a:spcPct val="90000"/>
              </a:lnSpc>
              <a:spcAft>
                <a:spcPct val="15000"/>
              </a:spcAft>
            </a:pPr>
            <a:r>
              <a:rPr lang="en-US" sz="2800" kern="1200" dirty="0" smtClean="0"/>
              <a:t>- Definition (Virtual)</a:t>
            </a:r>
          </a:p>
        </p:txBody>
      </p:sp>
      <p:sp>
        <p:nvSpPr>
          <p:cNvPr id="17" name="Round Same Side Corner Rectangle 4"/>
          <p:cNvSpPr/>
          <p:nvPr/>
        </p:nvSpPr>
        <p:spPr>
          <a:xfrm>
            <a:off x="5295649" y="1905000"/>
            <a:ext cx="3848351" cy="39606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6032" tIns="22860" rIns="22860" bIns="22860" numCol="1" spcCol="1270" anchor="ctr" anchorCtr="0">
            <a:noAutofit/>
          </a:bodyPr>
          <a:lstStyle/>
          <a:p>
            <a:pPr marL="285750" lvl="1" indent="-285750" defTabSz="1600200">
              <a:lnSpc>
                <a:spcPct val="90000"/>
              </a:lnSpc>
              <a:spcAft>
                <a:spcPct val="15000"/>
              </a:spcAft>
            </a:pPr>
            <a:r>
              <a:rPr lang="en-US" sz="2800" kern="1200" dirty="0" smtClean="0"/>
              <a:t>- Can be used in many queries in the future</a:t>
            </a:r>
          </a:p>
        </p:txBody>
      </p:sp>
      <p:sp>
        <p:nvSpPr>
          <p:cNvPr id="21" name="AutoShape 4"/>
          <p:cNvSpPr>
            <a:spLocks noChangeArrowheads="1"/>
          </p:cNvSpPr>
          <p:nvPr/>
        </p:nvSpPr>
        <p:spPr bwMode="auto">
          <a:xfrm>
            <a:off x="97154" y="3193047"/>
            <a:ext cx="5771379" cy="2942621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endParaRPr lang="en-US" dirty="0" smtClean="0">
              <a:latin typeface="Arial" charset="0"/>
            </a:endParaRPr>
          </a:p>
          <a:p>
            <a:pPr eaLnBrk="1" hangingPunct="1"/>
            <a:r>
              <a:rPr lang="en-US" dirty="0" smtClean="0">
                <a:latin typeface="Arial" charset="0"/>
              </a:rPr>
              <a:t>WITH </a:t>
            </a:r>
            <a:r>
              <a:rPr lang="en-US" dirty="0">
                <a:latin typeface="Arial" charset="0"/>
              </a:rPr>
              <a:t>	</a:t>
            </a:r>
            <a:r>
              <a:rPr lang="en-US" dirty="0" err="1" smtClean="0">
                <a:solidFill>
                  <a:srgbClr val="990099"/>
                </a:solidFill>
                <a:latin typeface="Arial" charset="0"/>
              </a:rPr>
              <a:t>CanDrink</a:t>
            </a:r>
            <a:r>
              <a:rPr lang="en-US" dirty="0" smtClean="0">
                <a:solidFill>
                  <a:srgbClr val="990099"/>
                </a:solidFill>
                <a:latin typeface="Arial" charset="0"/>
              </a:rPr>
              <a:t>(</a:t>
            </a:r>
            <a:r>
              <a:rPr lang="en-US" dirty="0" err="1" smtClean="0">
                <a:solidFill>
                  <a:srgbClr val="990099"/>
                </a:solidFill>
                <a:latin typeface="Arial" charset="0"/>
              </a:rPr>
              <a:t>drinker,beer</a:t>
            </a:r>
            <a:r>
              <a:rPr lang="en-US" dirty="0" smtClean="0">
                <a:solidFill>
                  <a:srgbClr val="990099"/>
                </a:solidFill>
                <a:latin typeface="Arial" charset="0"/>
              </a:rPr>
              <a:t>)</a:t>
            </a:r>
            <a:r>
              <a:rPr lang="en-US" dirty="0">
                <a:solidFill>
                  <a:srgbClr val="00FFFF"/>
                </a:solidFill>
              </a:rPr>
              <a:t> </a:t>
            </a:r>
            <a:r>
              <a:rPr lang="en-US" dirty="0" smtClean="0">
                <a:solidFill>
                  <a:srgbClr val="00FFFF"/>
                </a:solidFill>
              </a:rPr>
              <a:t> </a:t>
            </a:r>
            <a:r>
              <a:rPr lang="en-US" dirty="0" smtClean="0">
                <a:latin typeface="Arial" charset="0"/>
              </a:rPr>
              <a:t>AS</a:t>
            </a:r>
            <a:endParaRPr lang="en-US" dirty="0">
              <a:latin typeface="Arial" charset="0"/>
            </a:endParaRPr>
          </a:p>
          <a:p>
            <a:pPr eaLnBrk="1" hangingPunct="1"/>
            <a:r>
              <a:rPr lang="en-US" dirty="0" smtClean="0">
                <a:latin typeface="Arial" charset="0"/>
              </a:rPr>
              <a:t>	SELECT</a:t>
            </a:r>
            <a:r>
              <a:rPr lang="en-US" dirty="0">
                <a:latin typeface="Arial" charset="0"/>
              </a:rPr>
              <a:t>		</a:t>
            </a:r>
            <a:r>
              <a:rPr lang="en-US" dirty="0">
                <a:solidFill>
                  <a:srgbClr val="990099"/>
                </a:solidFill>
                <a:latin typeface="Arial" charset="0"/>
              </a:rPr>
              <a:t>drinker, beer</a:t>
            </a:r>
          </a:p>
          <a:p>
            <a:pPr eaLnBrk="1" hangingPunct="1"/>
            <a:r>
              <a:rPr lang="en-US" dirty="0" smtClean="0">
                <a:latin typeface="Arial" charset="0"/>
              </a:rPr>
              <a:t>	FROM </a:t>
            </a:r>
            <a:r>
              <a:rPr lang="en-US" dirty="0">
                <a:solidFill>
                  <a:srgbClr val="00FFFF"/>
                </a:solidFill>
                <a:latin typeface="Arial" charset="0"/>
              </a:rPr>
              <a:t>		</a:t>
            </a:r>
            <a:r>
              <a:rPr lang="en-US" dirty="0">
                <a:solidFill>
                  <a:srgbClr val="990099"/>
                </a:solidFill>
                <a:latin typeface="Arial" charset="0"/>
              </a:rPr>
              <a:t>Frequents, Sells</a:t>
            </a:r>
          </a:p>
          <a:p>
            <a:pPr eaLnBrk="1" hangingPunct="1"/>
            <a:r>
              <a:rPr lang="en-US" dirty="0" smtClean="0">
                <a:latin typeface="Arial" charset="0"/>
              </a:rPr>
              <a:t>	WHERE</a:t>
            </a:r>
            <a:r>
              <a:rPr lang="en-US" dirty="0">
                <a:solidFill>
                  <a:srgbClr val="00FFFF"/>
                </a:solidFill>
                <a:latin typeface="Arial" charset="0"/>
              </a:rPr>
              <a:t>		</a:t>
            </a:r>
            <a:r>
              <a:rPr lang="en-US" dirty="0">
                <a:solidFill>
                  <a:srgbClr val="990099"/>
                </a:solidFill>
                <a:latin typeface="Arial" charset="0"/>
              </a:rPr>
              <a:t>Frequents.bar = </a:t>
            </a:r>
            <a:r>
              <a:rPr lang="en-US" dirty="0" smtClean="0">
                <a:solidFill>
                  <a:srgbClr val="990099"/>
                </a:solidFill>
                <a:latin typeface="Arial" charset="0"/>
              </a:rPr>
              <a:t>Sells.bar</a:t>
            </a:r>
          </a:p>
          <a:p>
            <a:pPr eaLnBrk="1" hangingPunct="1"/>
            <a:r>
              <a:rPr lang="en-US" dirty="0" smtClean="0">
                <a:solidFill>
                  <a:srgbClr val="CC3300"/>
                </a:solidFill>
              </a:rPr>
              <a:t>SELECT		drinker</a:t>
            </a:r>
          </a:p>
          <a:p>
            <a:pPr eaLnBrk="1" hangingPunct="1"/>
            <a:r>
              <a:rPr lang="en-US" dirty="0" smtClean="0">
                <a:solidFill>
                  <a:srgbClr val="CC3300"/>
                </a:solidFill>
                <a:latin typeface="Arial" charset="0"/>
              </a:rPr>
              <a:t>FROM		</a:t>
            </a:r>
            <a:r>
              <a:rPr lang="en-US" dirty="0" err="1" smtClean="0">
                <a:solidFill>
                  <a:srgbClr val="CC3300"/>
                </a:solidFill>
                <a:latin typeface="Arial" charset="0"/>
              </a:rPr>
              <a:t>CanDrink</a:t>
            </a:r>
            <a:endParaRPr lang="en-US" dirty="0" smtClean="0">
              <a:solidFill>
                <a:srgbClr val="CC3300"/>
              </a:solidFill>
              <a:latin typeface="Arial" charset="0"/>
            </a:endParaRPr>
          </a:p>
          <a:p>
            <a:pPr eaLnBrk="1" hangingPunct="1"/>
            <a:r>
              <a:rPr lang="en-US" dirty="0" smtClean="0">
                <a:solidFill>
                  <a:srgbClr val="CC3300"/>
                </a:solidFill>
              </a:rPr>
              <a:t>WHERE		beer = ‘Tiger’;</a:t>
            </a:r>
            <a:endParaRPr lang="en-US" dirty="0" smtClean="0">
              <a:solidFill>
                <a:srgbClr val="CC3300"/>
              </a:solidFill>
              <a:latin typeface="Arial" charset="0"/>
            </a:endParaRPr>
          </a:p>
          <a:p>
            <a:pPr eaLnBrk="1" hangingPunct="1"/>
            <a:endParaRPr lang="en-US" dirty="0">
              <a:solidFill>
                <a:srgbClr val="990099"/>
              </a:solidFill>
              <a:latin typeface="Arial" charset="0"/>
            </a:endParaRPr>
          </a:p>
        </p:txBody>
      </p:sp>
      <p:sp>
        <p:nvSpPr>
          <p:cNvPr id="22" name="Round Same Side Corner Rectangle 4"/>
          <p:cNvSpPr/>
          <p:nvPr/>
        </p:nvSpPr>
        <p:spPr>
          <a:xfrm>
            <a:off x="5680884" y="3582226"/>
            <a:ext cx="3310716" cy="39606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6032" tIns="22860" rIns="22860" bIns="22860" numCol="1" spcCol="1270" anchor="ctr" anchorCtr="0">
            <a:noAutofit/>
          </a:bodyPr>
          <a:lstStyle/>
          <a:p>
            <a:pPr marL="285750" lvl="1" indent="-285750" defTabSz="1600200">
              <a:lnSpc>
                <a:spcPct val="90000"/>
              </a:lnSpc>
              <a:spcAft>
                <a:spcPct val="15000"/>
              </a:spcAft>
            </a:pPr>
            <a:r>
              <a:rPr lang="en-US" sz="2800" kern="1200" dirty="0" smtClean="0"/>
              <a:t>- Definition (Virtual)</a:t>
            </a:r>
          </a:p>
        </p:txBody>
      </p:sp>
      <p:sp>
        <p:nvSpPr>
          <p:cNvPr id="23" name="Round Same Side Corner Rectangle 4"/>
          <p:cNvSpPr/>
          <p:nvPr/>
        </p:nvSpPr>
        <p:spPr>
          <a:xfrm>
            <a:off x="5737749" y="4785533"/>
            <a:ext cx="3253852" cy="39606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6032" tIns="22860" rIns="22860" bIns="22860" numCol="1" spcCol="1270" anchor="ctr" anchorCtr="0">
            <a:noAutofit/>
          </a:bodyPr>
          <a:lstStyle/>
          <a:p>
            <a:pPr marL="285750" lvl="1" indent="-285750" defTabSz="1600200">
              <a:lnSpc>
                <a:spcPct val="90000"/>
              </a:lnSpc>
              <a:spcAft>
                <a:spcPct val="15000"/>
              </a:spcAft>
            </a:pPr>
            <a:r>
              <a:rPr lang="en-US" sz="2800" kern="1200" dirty="0" smtClean="0"/>
              <a:t>- Can </a:t>
            </a:r>
            <a:r>
              <a:rPr lang="en-US" sz="2800" kern="1200" dirty="0" smtClean="0">
                <a:solidFill>
                  <a:srgbClr val="FF0000"/>
                </a:solidFill>
              </a:rPr>
              <a:t>ONLY</a:t>
            </a:r>
            <a:r>
              <a:rPr lang="en-US" sz="2800" kern="1200" dirty="0" smtClean="0"/>
              <a:t> be used in </a:t>
            </a:r>
            <a:r>
              <a:rPr lang="en-US" sz="2800" dirty="0" smtClean="0"/>
              <a:t>the current </a:t>
            </a:r>
            <a:r>
              <a:rPr lang="en-US" sz="2800" kern="1200" dirty="0" smtClean="0"/>
              <a:t>query</a:t>
            </a:r>
          </a:p>
        </p:txBody>
      </p:sp>
    </p:spTree>
    <p:extLst>
      <p:ext uri="{BB962C8B-B14F-4D97-AF65-F5344CB8AC3E}">
        <p14:creationId xmlns="" xmlns:p14="http://schemas.microsoft.com/office/powerpoint/2010/main" val="425036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28/28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16" name="Content Placeholder 2"/>
          <p:cNvSpPr txBox="1">
            <a:spLocks noChangeArrowheads="1"/>
          </p:cNvSpPr>
          <p:nvPr/>
        </p:nvSpPr>
        <p:spPr>
          <a:xfrm>
            <a:off x="381000" y="14478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Constraints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Views</a:t>
            </a: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Picture 2" descr="3d tick sign Stock Photo - 72481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1295400"/>
            <a:ext cx="592184" cy="592184"/>
          </a:xfrm>
          <a:prstGeom prst="rect">
            <a:avLst/>
          </a:prstGeom>
          <a:noFill/>
        </p:spPr>
      </p:pic>
      <p:pic>
        <p:nvPicPr>
          <p:cNvPr id="22" name="Picture 2" descr="3d tick sign Stock Photo - 72481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51016" y="2151016"/>
            <a:ext cx="592184" cy="5921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80264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3d tick sign Stock Photo - 72481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716" y="685800"/>
            <a:ext cx="838200" cy="838200"/>
          </a:xfrm>
          <a:prstGeom prst="rect">
            <a:avLst/>
          </a:prstGeom>
          <a:noFill/>
        </p:spPr>
      </p:pic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Recap: Roadmap (SQL)</a:t>
            </a:r>
            <a:endParaRPr lang="en-US" sz="32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2/28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Content Placeholder 2"/>
          <p:cNvSpPr txBox="1">
            <a:spLocks noChangeArrowheads="1"/>
          </p:cNvSpPr>
          <p:nvPr/>
        </p:nvSpPr>
        <p:spPr>
          <a:xfrm>
            <a:off x="381000" y="10668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 to SQL 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Content Placeholder 2"/>
          <p:cNvSpPr txBox="1">
            <a:spLocks noChangeArrowheads="1"/>
          </p:cNvSpPr>
          <p:nvPr/>
        </p:nvSpPr>
        <p:spPr>
          <a:xfrm>
            <a:off x="381000" y="19812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Querying single relation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Content Placeholder 2"/>
          <p:cNvSpPr txBox="1">
            <a:spLocks noChangeArrowheads="1"/>
          </p:cNvSpPr>
          <p:nvPr/>
        </p:nvSpPr>
        <p:spPr>
          <a:xfrm>
            <a:off x="381000" y="30480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Ordering Tuples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Multi-relation queries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Content Placeholder 2"/>
          <p:cNvSpPr txBox="1">
            <a:spLocks noChangeArrowheads="1"/>
          </p:cNvSpPr>
          <p:nvPr/>
        </p:nvSpPr>
        <p:spPr>
          <a:xfrm>
            <a:off x="381000" y="38100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Subqueries</a:t>
            </a: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Content Placeholder 2"/>
          <p:cNvSpPr txBox="1">
            <a:spLocks noChangeArrowheads="1"/>
          </p:cNvSpPr>
          <p:nvPr/>
        </p:nvSpPr>
        <p:spPr>
          <a:xfrm>
            <a:off x="381000" y="46482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 operations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Bag semantics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Join expressions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Aggregation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04800" y="914400"/>
            <a:ext cx="4038600" cy="1752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304800" y="2895600"/>
            <a:ext cx="4038600" cy="1447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04800" y="4572000"/>
            <a:ext cx="4038600" cy="1752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495800" y="16002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Lecture-1</a:t>
            </a:r>
            <a:endParaRPr lang="en-US" sz="2400" dirty="0"/>
          </a:p>
        </p:txBody>
      </p:sp>
      <p:sp>
        <p:nvSpPr>
          <p:cNvPr id="47" name="Rectangle 46"/>
          <p:cNvSpPr/>
          <p:nvPr/>
        </p:nvSpPr>
        <p:spPr>
          <a:xfrm>
            <a:off x="4495800" y="28956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Lecture-2</a:t>
            </a:r>
            <a:endParaRPr lang="en-US" sz="2400" b="1" dirty="0"/>
          </a:p>
        </p:txBody>
      </p:sp>
      <p:sp>
        <p:nvSpPr>
          <p:cNvPr id="48" name="Rectangle 47"/>
          <p:cNvSpPr/>
          <p:nvPr/>
        </p:nvSpPr>
        <p:spPr>
          <a:xfrm>
            <a:off x="4495800" y="5638800"/>
            <a:ext cx="2133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Lectures-3 &amp; 4</a:t>
            </a:r>
            <a:endParaRPr lang="en-US" sz="2400" dirty="0"/>
          </a:p>
        </p:txBody>
      </p:sp>
      <p:pic>
        <p:nvPicPr>
          <p:cNvPr id="33" name="Picture 2" descr="3d tick sign Stock Photo - 724810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08958" y="2247561"/>
            <a:ext cx="597716" cy="597716"/>
          </a:xfrm>
          <a:prstGeom prst="rect">
            <a:avLst/>
          </a:prstGeom>
          <a:noFill/>
        </p:spPr>
      </p:pic>
      <p:pic>
        <p:nvPicPr>
          <p:cNvPr id="34" name="Picture 2" descr="3d tick sign Stock Photo - 724810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76800" y="4888684"/>
            <a:ext cx="597716" cy="5977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3122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30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14930"/>
            <a:ext cx="8286750" cy="560967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3938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Recap: Roadmap (SQL)</a:t>
            </a:r>
            <a:endParaRPr lang="en-US" sz="32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lowchart: Sequential Access Storage 27"/>
          <p:cNvSpPr/>
          <p:nvPr/>
        </p:nvSpPr>
        <p:spPr>
          <a:xfrm flipH="1">
            <a:off x="6781800" y="4724400"/>
            <a:ext cx="2057400" cy="1295400"/>
          </a:xfrm>
          <a:prstGeom prst="flowChartMagneticTap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That would be all about Quiz-2!!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04800" y="914400"/>
            <a:ext cx="4038600" cy="2286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58036" y="3924300"/>
            <a:ext cx="4038600" cy="1143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495800" y="1600200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Lecture-5 &amp; 6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4683690" y="4185453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Lecture-7 &amp; 8</a:t>
            </a:r>
            <a:endParaRPr lang="en-US" sz="2400" dirty="0"/>
          </a:p>
        </p:txBody>
      </p:sp>
      <p:sp>
        <p:nvSpPr>
          <p:cNvPr id="37" name="Content Placeholder 2"/>
          <p:cNvSpPr txBox="1">
            <a:spLocks noChangeArrowheads="1"/>
          </p:cNvSpPr>
          <p:nvPr/>
        </p:nvSpPr>
        <p:spPr>
          <a:xfrm>
            <a:off x="381000" y="10668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Groupings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Creation of tables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Database modifications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Constraints</a:t>
            </a: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Content Placeholder 2"/>
          <p:cNvSpPr txBox="1">
            <a:spLocks noChangeArrowheads="1"/>
          </p:cNvSpPr>
          <p:nvPr/>
        </p:nvSpPr>
        <p:spPr>
          <a:xfrm>
            <a:off x="419100" y="40767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sz="2400" dirty="0" smtClean="0"/>
              <a:t>Triggers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Indexes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 rot="21148879">
            <a:off x="4712246" y="2330216"/>
            <a:ext cx="4252602" cy="12583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Today’s lecture: </a:t>
            </a:r>
            <a:r>
              <a:rPr lang="en-US" u="sng" dirty="0" smtClean="0"/>
              <a:t>Chapter 6.7, Chapter 7 </a:t>
            </a:r>
            <a:r>
              <a:rPr lang="en-US" dirty="0" smtClean="0"/>
              <a:t>of the Book “</a:t>
            </a:r>
            <a:r>
              <a:rPr lang="en-US" dirty="0"/>
              <a:t>Database Systems: The Complete Book; Hector Garcia-Molina Jeffrey D. Ullman, Jennifer </a:t>
            </a:r>
            <a:r>
              <a:rPr lang="en-US" dirty="0" err="1"/>
              <a:t>Widom</a:t>
            </a:r>
            <a:endParaRPr lang="en-US" dirty="0"/>
          </a:p>
        </p:txBody>
      </p:sp>
      <p:pic>
        <p:nvPicPr>
          <p:cNvPr id="18" name="Picture 2" descr="3d tick sign Stock Photo - 72481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73180" y="1081327"/>
            <a:ext cx="351700" cy="351700"/>
          </a:xfrm>
          <a:prstGeom prst="rect">
            <a:avLst/>
          </a:prstGeom>
          <a:noFill/>
        </p:spPr>
      </p:pic>
      <p:pic>
        <p:nvPicPr>
          <p:cNvPr id="19" name="Picture 2" descr="3d tick sign Stock Photo - 72481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1449529"/>
            <a:ext cx="351700" cy="351700"/>
          </a:xfrm>
          <a:prstGeom prst="rect">
            <a:avLst/>
          </a:prstGeom>
          <a:noFill/>
        </p:spPr>
      </p:pic>
      <p:pic>
        <p:nvPicPr>
          <p:cNvPr id="20" name="Picture 2" descr="3d tick sign Stock Photo - 72481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45184" y="1881550"/>
            <a:ext cx="351700" cy="351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61512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Today’s Lecture</a:t>
            </a:r>
            <a:endParaRPr lang="en-US" sz="32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4/28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Content Placeholder 2"/>
          <p:cNvSpPr txBox="1">
            <a:spLocks noChangeArrowheads="1"/>
          </p:cNvSpPr>
          <p:nvPr/>
        </p:nvSpPr>
        <p:spPr>
          <a:xfrm>
            <a:off x="381000" y="12954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Constraints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Views</a:t>
            </a: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2220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Questions?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5/28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2502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Constraints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arijit.khan@ntu.edu.sg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0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6/28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444900" y="845452"/>
            <a:ext cx="8470500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What is constraints?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444898" y="838200"/>
            <a:ext cx="8455507" cy="1519812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6271" y="1405264"/>
            <a:ext cx="83876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4950" marR="0" lvl="0" indent="-3476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relationship among data elements that a DBMS is required</a:t>
            </a:r>
          </a:p>
          <a:p>
            <a:pPr marL="234950" marR="0" lvl="0" indent="-3476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enforce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568273" y="2599708"/>
            <a:ext cx="8257563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Types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568272" y="2592457"/>
            <a:ext cx="8272079" cy="3336069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05128" y="3159521"/>
            <a:ext cx="774173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Keys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Foreign keys or referential integrity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Value-based constraints</a:t>
            </a:r>
          </a:p>
          <a:p>
            <a:pPr marL="692150" marR="0" lvl="1" indent="-3476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Constrain values of a specific attribute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Tuple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-based constraints</a:t>
            </a:r>
          </a:p>
          <a:p>
            <a:pPr marL="692150" marR="0" lvl="1" indent="-3476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Relationship among components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Assertions: Any SQL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boolean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expression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6" name="Picture 2" descr="3d tick sign Stock Photo - 72481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3816" y="3048000"/>
            <a:ext cx="592184" cy="592184"/>
          </a:xfrm>
          <a:prstGeom prst="rect">
            <a:avLst/>
          </a:prstGeom>
          <a:noFill/>
        </p:spPr>
      </p:pic>
      <p:pic>
        <p:nvPicPr>
          <p:cNvPr id="18" name="Picture 2" descr="3d tick sign Stock Photo - 72481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75216" y="3446416"/>
            <a:ext cx="592184" cy="5921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50098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Attribute-based Checks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arijit.khan@ntu.edu.sg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0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prstClr val="black"/>
                </a:solidFill>
              </a:rPr>
              <a:t>7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/28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6" name="AutoShape 4"/>
          <p:cNvSpPr>
            <a:spLocks noChangeArrowheads="1"/>
          </p:cNvSpPr>
          <p:nvPr/>
        </p:nvSpPr>
        <p:spPr bwMode="auto">
          <a:xfrm>
            <a:off x="381000" y="914400"/>
            <a:ext cx="8458200" cy="261620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CREATE TABLE 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Sells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>(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bar</a:t>
            </a:r>
            <a:r>
              <a:rPr lang="en-US" sz="2400" dirty="0">
                <a:latin typeface="Arial" charset="0"/>
              </a:rPr>
              <a:t>	</a:t>
            </a:r>
            <a:r>
              <a:rPr lang="en-US" sz="2400" dirty="0" smtClean="0">
                <a:latin typeface="Arial" charset="0"/>
              </a:rPr>
              <a:t>CHAR(20</a:t>
            </a:r>
            <a:r>
              <a:rPr lang="en-US" sz="2400" dirty="0">
                <a:latin typeface="Arial" charset="0"/>
              </a:rPr>
              <a:t>),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beer</a:t>
            </a:r>
            <a:r>
              <a:rPr lang="en-US" sz="2400" dirty="0">
                <a:latin typeface="Arial" charset="0"/>
              </a:rPr>
              <a:t>	</a:t>
            </a:r>
            <a:r>
              <a:rPr lang="en-US" sz="2400" dirty="0" smtClean="0">
                <a:latin typeface="Arial" charset="0"/>
              </a:rPr>
              <a:t>CHAR(30</a:t>
            </a:r>
            <a:r>
              <a:rPr lang="en-US" sz="2400" dirty="0">
                <a:latin typeface="Arial" charset="0"/>
              </a:rPr>
              <a:t>) 	</a:t>
            </a:r>
            <a:endParaRPr lang="en-US" sz="2400" dirty="0" smtClean="0"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 </a:t>
            </a:r>
            <a:r>
              <a:rPr lang="en-US" sz="2400" dirty="0" smtClean="0">
                <a:latin typeface="Arial" charset="0"/>
              </a:rPr>
              <a:t>                 CHECK </a:t>
            </a:r>
            <a:r>
              <a:rPr lang="en-US" sz="2400" dirty="0">
                <a:latin typeface="Arial" charset="0"/>
              </a:rPr>
              <a:t>(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beer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smtClean="0">
                <a:latin typeface="Arial" charset="0"/>
              </a:rPr>
              <a:t>IN (</a:t>
            </a:r>
            <a:r>
              <a:rPr lang="en-US" sz="2400" dirty="0">
                <a:latin typeface="Arial" charset="0"/>
              </a:rPr>
              <a:t>SELECT 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name </a:t>
            </a:r>
            <a:r>
              <a:rPr lang="en-US" sz="2400" dirty="0" smtClean="0">
                <a:latin typeface="Arial" charset="0"/>
              </a:rPr>
              <a:t>FROM 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Beers</a:t>
            </a:r>
            <a:r>
              <a:rPr lang="en-US" sz="2400" dirty="0">
                <a:latin typeface="Arial" charset="0"/>
              </a:rPr>
              <a:t>)),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           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price	</a:t>
            </a:r>
            <a:r>
              <a:rPr lang="en-US" sz="2400" dirty="0" smtClean="0">
                <a:latin typeface="Arial" charset="0"/>
              </a:rPr>
              <a:t>REAL  CHECK </a:t>
            </a:r>
            <a:r>
              <a:rPr lang="en-US" sz="2400" dirty="0">
                <a:latin typeface="Arial" charset="0"/>
              </a:rPr>
              <a:t>(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price &lt;= 18.00</a:t>
            </a:r>
            <a:r>
              <a:rPr lang="en-US" sz="2400" dirty="0">
                <a:latin typeface="Arial" charset="0"/>
              </a:rPr>
              <a:t>),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);</a:t>
            </a:r>
            <a:endParaRPr lang="en-US" sz="2400" dirty="0">
              <a:solidFill>
                <a:srgbClr val="00FFFF"/>
              </a:solidFill>
              <a:latin typeface="Arial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1577" y="4157008"/>
            <a:ext cx="838762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/>
            <a:r>
              <a:rPr lang="en-US" sz="2400" dirty="0" smtClean="0"/>
              <a:t>An attribute-based check is checked only when a value for</a:t>
            </a:r>
          </a:p>
          <a:p>
            <a:pPr marL="609600" indent="-609600"/>
            <a:r>
              <a:rPr lang="en-US" sz="2400" dirty="0" smtClean="0"/>
              <a:t>that attribute is </a:t>
            </a:r>
            <a:r>
              <a:rPr lang="en-US" sz="2400" dirty="0" smtClean="0">
                <a:solidFill>
                  <a:srgbClr val="FF0000"/>
                </a:solidFill>
              </a:rPr>
              <a:t>inserted</a:t>
            </a:r>
            <a:r>
              <a:rPr lang="en-US" sz="2400" dirty="0" smtClean="0"/>
              <a:t> or </a:t>
            </a:r>
            <a:r>
              <a:rPr lang="en-US" sz="2400" dirty="0" smtClean="0">
                <a:solidFill>
                  <a:srgbClr val="FF0000"/>
                </a:solidFill>
              </a:rPr>
              <a:t>updated</a:t>
            </a:r>
            <a:r>
              <a:rPr lang="en-US" sz="2400" dirty="0" smtClean="0"/>
              <a:t> </a:t>
            </a:r>
          </a:p>
          <a:p>
            <a:pPr marL="609600" indent="-609600"/>
            <a:endParaRPr lang="en-US" sz="2400" dirty="0">
              <a:solidFill>
                <a:srgbClr val="FF0000"/>
              </a:solidFill>
            </a:endParaRPr>
          </a:p>
          <a:p>
            <a:pPr marL="609600" indent="-609600"/>
            <a:r>
              <a:rPr lang="en-US" sz="2400" dirty="0" smtClean="0">
                <a:solidFill>
                  <a:srgbClr val="FF0000"/>
                </a:solidFill>
              </a:rPr>
              <a:t>not </a:t>
            </a:r>
            <a:r>
              <a:rPr lang="en-US" sz="2400" dirty="0">
                <a:solidFill>
                  <a:srgbClr val="FF0000"/>
                </a:solidFill>
              </a:rPr>
              <a:t>checked </a:t>
            </a:r>
            <a:r>
              <a:rPr lang="en-US" sz="2400" dirty="0" smtClean="0"/>
              <a:t>at the time of deletion, i.e., not checked when a bear</a:t>
            </a:r>
          </a:p>
          <a:p>
            <a:pPr marL="609600" indent="-609600"/>
            <a:r>
              <a:rPr lang="en-US" sz="2400" dirty="0" smtClean="0"/>
              <a:t>is deleted from Beers table (</a:t>
            </a:r>
            <a:r>
              <a:rPr lang="en-US" sz="2400" dirty="0"/>
              <a:t>unlike foreign keys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422176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Tuple-based Checks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arijit.khan@ntu.edu.sg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0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>
                <a:solidFill>
                  <a:prstClr val="black"/>
                </a:solidFill>
              </a:rPr>
              <a:t>8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/28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533400" y="2503291"/>
            <a:ext cx="7866614" cy="2449709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200" dirty="0">
                <a:latin typeface="Arial" charset="0"/>
              </a:rPr>
              <a:t>CREATE TABLE 	</a:t>
            </a:r>
            <a:r>
              <a:rPr lang="en-US" sz="2200" dirty="0">
                <a:solidFill>
                  <a:srgbClr val="990099"/>
                </a:solidFill>
                <a:latin typeface="Arial" charset="0"/>
              </a:rPr>
              <a:t>Sells</a:t>
            </a:r>
            <a:r>
              <a:rPr lang="en-US" sz="2200" dirty="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sz="2200" dirty="0">
                <a:latin typeface="Arial" charset="0"/>
              </a:rPr>
              <a:t>(</a:t>
            </a:r>
          </a:p>
          <a:p>
            <a:pPr eaLnBrk="1" hangingPunct="1"/>
            <a:r>
              <a:rPr lang="en-US" sz="2200" dirty="0">
                <a:latin typeface="Arial" charset="0"/>
              </a:rPr>
              <a:t>	</a:t>
            </a:r>
            <a:r>
              <a:rPr lang="en-US" sz="2200" dirty="0">
                <a:solidFill>
                  <a:srgbClr val="990099"/>
                </a:solidFill>
                <a:latin typeface="Arial" charset="0"/>
              </a:rPr>
              <a:t>bar</a:t>
            </a:r>
            <a:r>
              <a:rPr lang="en-US" sz="2200" dirty="0">
                <a:latin typeface="Arial" charset="0"/>
              </a:rPr>
              <a:t>		CHAR(20),</a:t>
            </a:r>
          </a:p>
          <a:p>
            <a:pPr eaLnBrk="1" hangingPunct="1"/>
            <a:r>
              <a:rPr lang="en-US" sz="2200" dirty="0">
                <a:latin typeface="Arial" charset="0"/>
              </a:rPr>
              <a:t>	</a:t>
            </a:r>
            <a:r>
              <a:rPr lang="en-US" sz="2200" dirty="0">
                <a:solidFill>
                  <a:srgbClr val="990099"/>
                </a:solidFill>
                <a:latin typeface="Arial" charset="0"/>
              </a:rPr>
              <a:t>beer</a:t>
            </a:r>
            <a:r>
              <a:rPr lang="en-US" sz="2200" dirty="0">
                <a:latin typeface="Arial" charset="0"/>
              </a:rPr>
              <a:t>		CHAR(30),</a:t>
            </a:r>
          </a:p>
          <a:p>
            <a:pPr eaLnBrk="1" hangingPunct="1"/>
            <a:r>
              <a:rPr lang="en-US" sz="2200" dirty="0">
                <a:latin typeface="Arial" charset="0"/>
              </a:rPr>
              <a:t>          </a:t>
            </a:r>
            <a:r>
              <a:rPr lang="en-US" sz="2200" dirty="0">
                <a:solidFill>
                  <a:srgbClr val="990099"/>
                </a:solidFill>
                <a:latin typeface="Arial" charset="0"/>
              </a:rPr>
              <a:t> price</a:t>
            </a:r>
            <a:r>
              <a:rPr lang="en-US" sz="2200" dirty="0">
                <a:latin typeface="Arial" charset="0"/>
              </a:rPr>
              <a:t>		REAL,</a:t>
            </a:r>
          </a:p>
          <a:p>
            <a:pPr eaLnBrk="1" hangingPunct="1"/>
            <a:r>
              <a:rPr lang="en-US" sz="2200" dirty="0">
                <a:latin typeface="Arial" charset="0"/>
              </a:rPr>
              <a:t>	C</a:t>
            </a:r>
            <a:r>
              <a:rPr lang="en-US" sz="2200" dirty="0" smtClean="0">
                <a:latin typeface="Arial" charset="0"/>
              </a:rPr>
              <a:t>HECK </a:t>
            </a:r>
            <a:r>
              <a:rPr lang="en-US" sz="2200" dirty="0">
                <a:latin typeface="Arial" charset="0"/>
              </a:rPr>
              <a:t>(</a:t>
            </a:r>
            <a:r>
              <a:rPr lang="en-US" sz="2200" dirty="0">
                <a:solidFill>
                  <a:srgbClr val="990099"/>
                </a:solidFill>
                <a:latin typeface="Arial" charset="0"/>
              </a:rPr>
              <a:t>bar = </a:t>
            </a:r>
            <a:r>
              <a:rPr lang="en-US" sz="2200" dirty="0" smtClean="0">
                <a:solidFill>
                  <a:srgbClr val="990099"/>
                </a:solidFill>
                <a:latin typeface="Arial" charset="0"/>
              </a:rPr>
              <a:t>‘WOOBAR’</a:t>
            </a:r>
            <a:r>
              <a:rPr lang="en-US" sz="2200" dirty="0" smtClean="0">
                <a:latin typeface="Arial" charset="0"/>
              </a:rPr>
              <a:t> </a:t>
            </a:r>
            <a:r>
              <a:rPr lang="en-US" sz="2200" dirty="0">
                <a:latin typeface="Arial" charset="0"/>
              </a:rPr>
              <a:t>OR </a:t>
            </a:r>
            <a:r>
              <a:rPr lang="en-US" sz="2200" dirty="0">
                <a:solidFill>
                  <a:srgbClr val="990099"/>
                </a:solidFill>
                <a:latin typeface="Arial" charset="0"/>
              </a:rPr>
              <a:t>price &lt;= 10.00</a:t>
            </a:r>
            <a:r>
              <a:rPr lang="en-US" sz="2200" dirty="0">
                <a:latin typeface="Arial" charset="0"/>
              </a:rPr>
              <a:t>)</a:t>
            </a:r>
            <a:r>
              <a:rPr lang="en-US" sz="2200" dirty="0">
                <a:solidFill>
                  <a:srgbClr val="00FFFF"/>
                </a:solidFill>
                <a:latin typeface="Arial" charset="0"/>
              </a:rPr>
              <a:t> </a:t>
            </a:r>
          </a:p>
          <a:p>
            <a:pPr eaLnBrk="1" hangingPunct="1"/>
            <a:r>
              <a:rPr lang="en-US" sz="2200" dirty="0">
                <a:latin typeface="Arial" charset="0"/>
              </a:rPr>
              <a:t>);</a:t>
            </a:r>
            <a:endParaRPr lang="en-US" sz="2200" dirty="0">
              <a:solidFill>
                <a:srgbClr val="00FFFF"/>
              </a:solidFill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3620" y="1447800"/>
            <a:ext cx="838178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Only WOOBAR can sell beer for more than $10</a:t>
            </a:r>
            <a:endParaRPr lang="en-US" sz="2200" dirty="0"/>
          </a:p>
        </p:txBody>
      </p:sp>
      <p:sp>
        <p:nvSpPr>
          <p:cNvPr id="4" name="Rectangle 3"/>
          <p:cNvSpPr/>
          <p:nvPr/>
        </p:nvSpPr>
        <p:spPr>
          <a:xfrm>
            <a:off x="533400" y="5486400"/>
            <a:ext cx="7239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rial" charset="0"/>
                <a:cs typeface="Arial" charset="0"/>
              </a:rPr>
              <a:t>Checked whenever a tuple is </a:t>
            </a:r>
            <a:r>
              <a:rPr lang="en-US" sz="2200" dirty="0">
                <a:solidFill>
                  <a:srgbClr val="FF0000"/>
                </a:solidFill>
                <a:latin typeface="Arial" charset="0"/>
                <a:cs typeface="Arial" charset="0"/>
              </a:rPr>
              <a:t>inserted</a:t>
            </a:r>
            <a:r>
              <a:rPr lang="en-US" sz="2200" dirty="0">
                <a:solidFill>
                  <a:prstClr val="black"/>
                </a:solidFill>
                <a:latin typeface="Arial" charset="0"/>
                <a:cs typeface="Arial" charset="0"/>
              </a:rPr>
              <a:t> or </a:t>
            </a:r>
            <a:r>
              <a:rPr lang="en-US" sz="2200" dirty="0">
                <a:solidFill>
                  <a:srgbClr val="FF0000"/>
                </a:solidFill>
                <a:latin typeface="Arial" charset="0"/>
                <a:cs typeface="Arial" charset="0"/>
              </a:rPr>
              <a:t>updated</a:t>
            </a:r>
          </a:p>
        </p:txBody>
      </p:sp>
    </p:spTree>
    <p:extLst>
      <p:ext uri="{BB962C8B-B14F-4D97-AF65-F5344CB8AC3E}">
        <p14:creationId xmlns="" xmlns:p14="http://schemas.microsoft.com/office/powerpoint/2010/main" val="380590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2678</TotalTime>
  <Words>922</Words>
  <Application>Microsoft Office PowerPoint</Application>
  <PresentationFormat>On-screen Show (4:3)</PresentationFormat>
  <Paragraphs>283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Slide 1</vt:lpstr>
      <vt:lpstr>Schedule after Recess Week</vt:lpstr>
      <vt:lpstr>Recap: Roadmap (SQL)</vt:lpstr>
      <vt:lpstr>Recap: Roadmap (SQL)</vt:lpstr>
      <vt:lpstr>Today’s Lecture</vt:lpstr>
      <vt:lpstr>Questions?</vt:lpstr>
      <vt:lpstr>Constraints</vt:lpstr>
      <vt:lpstr>Attribute-based Checks</vt:lpstr>
      <vt:lpstr>Tuple-based Checks</vt:lpstr>
      <vt:lpstr>Assertions</vt:lpstr>
      <vt:lpstr>Assertions - Example</vt:lpstr>
      <vt:lpstr>Assertions – More Example</vt:lpstr>
      <vt:lpstr>Questions?</vt:lpstr>
      <vt:lpstr>Views</vt:lpstr>
      <vt:lpstr>Views</vt:lpstr>
      <vt:lpstr>Views - Example</vt:lpstr>
      <vt:lpstr>What is Stored in Databases</vt:lpstr>
      <vt:lpstr>Querying with Views</vt:lpstr>
      <vt:lpstr>Update with Views</vt:lpstr>
      <vt:lpstr>Update with Views - Example</vt:lpstr>
      <vt:lpstr>Update with Views - Example</vt:lpstr>
      <vt:lpstr>Update with Views - Example</vt:lpstr>
      <vt:lpstr>Update with Views - Rules</vt:lpstr>
      <vt:lpstr>Questions?</vt:lpstr>
      <vt:lpstr>Temporary Views</vt:lpstr>
      <vt:lpstr>Temporary Views - Example</vt:lpstr>
      <vt:lpstr>SELECT INTO vs. VIEWS </vt:lpstr>
      <vt:lpstr>VIEWS vs. TEMPORAL VIEWS </vt:lpstr>
      <vt:lpstr>Summary</vt:lpstr>
      <vt:lpstr>Slide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arijit</dc:creator>
  <cp:lastModifiedBy>ARIJIT ARIJIT</cp:lastModifiedBy>
  <cp:revision>2108</cp:revision>
  <cp:lastPrinted>2018-10-22T06:52:28Z</cp:lastPrinted>
  <dcterms:created xsi:type="dcterms:W3CDTF">2006-08-16T00:00:00Z</dcterms:created>
  <dcterms:modified xsi:type="dcterms:W3CDTF">2021-09-20T07:50:41Z</dcterms:modified>
</cp:coreProperties>
</file>