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917" r:id="rId3"/>
    <p:sldId id="913" r:id="rId4"/>
    <p:sldId id="916" r:id="rId5"/>
    <p:sldId id="666" r:id="rId6"/>
    <p:sldId id="871" r:id="rId7"/>
    <p:sldId id="873" r:id="rId8"/>
    <p:sldId id="872" r:id="rId9"/>
    <p:sldId id="874" r:id="rId10"/>
    <p:sldId id="875" r:id="rId11"/>
    <p:sldId id="898" r:id="rId12"/>
    <p:sldId id="876" r:id="rId13"/>
    <p:sldId id="895" r:id="rId14"/>
    <p:sldId id="878" r:id="rId15"/>
    <p:sldId id="886" r:id="rId16"/>
    <p:sldId id="896" r:id="rId17"/>
    <p:sldId id="879" r:id="rId18"/>
    <p:sldId id="897" r:id="rId19"/>
    <p:sldId id="880" r:id="rId20"/>
    <p:sldId id="881" r:id="rId21"/>
    <p:sldId id="887" r:id="rId22"/>
    <p:sldId id="882" r:id="rId23"/>
    <p:sldId id="883" r:id="rId24"/>
    <p:sldId id="884" r:id="rId25"/>
    <p:sldId id="885" r:id="rId26"/>
    <p:sldId id="888" r:id="rId27"/>
    <p:sldId id="889" r:id="rId28"/>
    <p:sldId id="890" r:id="rId29"/>
    <p:sldId id="899" r:id="rId30"/>
    <p:sldId id="892" r:id="rId31"/>
    <p:sldId id="893" r:id="rId32"/>
    <p:sldId id="894" r:id="rId33"/>
    <p:sldId id="900" r:id="rId34"/>
    <p:sldId id="901" r:id="rId35"/>
    <p:sldId id="902" r:id="rId36"/>
    <p:sldId id="903" r:id="rId37"/>
    <p:sldId id="904" r:id="rId38"/>
    <p:sldId id="905" r:id="rId39"/>
    <p:sldId id="906" r:id="rId40"/>
    <p:sldId id="907" r:id="rId41"/>
    <p:sldId id="908" r:id="rId42"/>
    <p:sldId id="909" r:id="rId43"/>
    <p:sldId id="910" r:id="rId44"/>
    <p:sldId id="911" r:id="rId45"/>
    <p:sldId id="849" r:id="rId46"/>
    <p:sldId id="760" r:id="rId4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26" autoAdjust="0"/>
    <p:restoredTop sz="99523" autoAdjust="0"/>
  </p:normalViewPr>
  <p:slideViewPr>
    <p:cSldViewPr>
      <p:cViewPr varScale="1">
        <p:scale>
          <a:sx n="88" d="100"/>
          <a:sy n="88" d="100"/>
        </p:scale>
        <p:origin x="-1315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654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ABBB15-D14F-4A0D-820B-DF56495B8370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28C8556-7D63-4D18-9149-10D9CAC91C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352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1" y="304800"/>
            <a:ext cx="8610600" cy="152349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lvl="0" algn="ctr" defTabSz="9143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  <a:t>CZ2007</a:t>
            </a:r>
            <a:b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</a:br>
            <a: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  <a:t>Introduction to Databases</a:t>
            </a:r>
            <a:endParaRPr kumimoji="0" lang="en-US" sz="4800" b="0" i="0" u="none" strike="noStrike" kern="1200" cap="none" spc="-150" normalizeH="0" baseline="0" noProof="0" dirty="0">
              <a:ln w="3175">
                <a:noFill/>
              </a:ln>
              <a:gradFill>
                <a:gsLst>
                  <a:gs pos="0">
                    <a:srgbClr val="2E59B0"/>
                  </a:gs>
                  <a:gs pos="49000">
                    <a:srgbClr val="161D32"/>
                  </a:gs>
                  <a:gs pos="100000">
                    <a:srgbClr val="000000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n-ea"/>
              <a:cs typeface="Arial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14400" y="3886200"/>
            <a:ext cx="7696200" cy="2514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rijit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K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han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Assistant Professor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School of Computer Science and Engineering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noProof="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Nanyang Technological University, Singapore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4654" y="2057400"/>
            <a:ext cx="8863146" cy="137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32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Querying Relational Databases using SQL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Part-6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20569" y="152400"/>
            <a:ext cx="565231" cy="779362"/>
          </a:xfrm>
          <a:prstGeom prst="can">
            <a:avLst>
              <a:gd name="adj" fmla="val 25000"/>
            </a:avLst>
          </a:prstGeom>
          <a:solidFill>
            <a:srgbClr val="003300">
              <a:alpha val="64999"/>
            </a:srgbClr>
          </a:solidFill>
          <a:ln w="9525">
            <a:solidFill>
              <a:srgbClr val="00FF00"/>
            </a:solidFill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81000" y="457200"/>
            <a:ext cx="565231" cy="779362"/>
          </a:xfrm>
          <a:prstGeom prst="can">
            <a:avLst>
              <a:gd name="adj" fmla="val 25000"/>
            </a:avLst>
          </a:prstGeom>
          <a:solidFill>
            <a:srgbClr val="003300">
              <a:alpha val="64999"/>
            </a:srgbClr>
          </a:solidFill>
          <a:ln w="9525">
            <a:solidFill>
              <a:srgbClr val="00FF00"/>
            </a:solidFill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– Syntax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9/45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52400" y="990600"/>
            <a:ext cx="8991600" cy="51816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TRIGGER 		</a:t>
            </a:r>
            <a:r>
              <a:rPr lang="en-US" sz="2000" i="1" dirty="0" err="1">
                <a:solidFill>
                  <a:srgbClr val="990099"/>
                </a:solidFill>
                <a:latin typeface="Arial" charset="0"/>
              </a:rPr>
              <a:t>triggerName</a:t>
            </a:r>
            <a:endParaRPr lang="en-US" sz="2000" i="1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{BEFORE | </a:t>
            </a:r>
            <a:r>
              <a:rPr lang="en-US" sz="2400" dirty="0" smtClean="0">
                <a:latin typeface="Arial" charset="0"/>
              </a:rPr>
              <a:t>AFTER| INSTEAD OF} 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      {INSERT | DELETE | UPDATE  [OF </a:t>
            </a:r>
            <a:r>
              <a:rPr lang="en-US" sz="2000" i="1" dirty="0">
                <a:solidFill>
                  <a:srgbClr val="990099"/>
                </a:solidFill>
                <a:latin typeface="Arial" charset="0"/>
              </a:rPr>
              <a:t>column-name-list</a:t>
            </a:r>
            <a:r>
              <a:rPr lang="en-US" sz="2400" dirty="0">
                <a:latin typeface="Arial" charset="0"/>
              </a:rPr>
              <a:t>]}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ON table-name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      [ REFERENCING [ OLD ROW AS </a:t>
            </a:r>
            <a:r>
              <a:rPr lang="en-US" sz="2000" i="1" dirty="0" err="1">
                <a:solidFill>
                  <a:srgbClr val="990099"/>
                </a:solidFill>
                <a:latin typeface="Arial" charset="0"/>
              </a:rPr>
              <a:t>var</a:t>
            </a:r>
            <a:r>
              <a:rPr lang="en-US" sz="2000" i="1" dirty="0">
                <a:solidFill>
                  <a:srgbClr val="990099"/>
                </a:solidFill>
                <a:latin typeface="Arial" charset="0"/>
              </a:rPr>
              <a:t>-to-refer-to-old-</a:t>
            </a:r>
            <a:r>
              <a:rPr lang="en-US" sz="2000" i="1" dirty="0" err="1">
                <a:solidFill>
                  <a:srgbClr val="990099"/>
                </a:solidFill>
                <a:latin typeface="Arial" charset="0"/>
              </a:rPr>
              <a:t>tuple</a:t>
            </a:r>
            <a:r>
              <a:rPr lang="en-US" sz="2400" dirty="0">
                <a:latin typeface="Arial" charset="0"/>
              </a:rPr>
              <a:t>]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                        [ NEW ROW AS </a:t>
            </a:r>
            <a:r>
              <a:rPr lang="en-US" sz="2000" i="1" dirty="0" err="1">
                <a:solidFill>
                  <a:srgbClr val="990099"/>
                </a:solidFill>
                <a:latin typeface="Arial" charset="0"/>
              </a:rPr>
              <a:t>var</a:t>
            </a:r>
            <a:r>
              <a:rPr lang="en-US" sz="2000" i="1" dirty="0">
                <a:solidFill>
                  <a:srgbClr val="990099"/>
                </a:solidFill>
                <a:latin typeface="Arial" charset="0"/>
              </a:rPr>
              <a:t>-to-refer-to-new-</a:t>
            </a:r>
            <a:r>
              <a:rPr lang="en-US" sz="2000" i="1" dirty="0" err="1">
                <a:solidFill>
                  <a:srgbClr val="990099"/>
                </a:solidFill>
                <a:latin typeface="Arial" charset="0"/>
              </a:rPr>
              <a:t>tuple</a:t>
            </a:r>
            <a:r>
              <a:rPr lang="en-US" sz="2400" dirty="0">
                <a:latin typeface="Arial" charset="0"/>
              </a:rPr>
              <a:t>]]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                                   [ OLD TABLE AS </a:t>
            </a:r>
            <a:r>
              <a:rPr lang="en-US" sz="2000" i="1" dirty="0">
                <a:solidFill>
                  <a:srgbClr val="990099"/>
                </a:solidFill>
                <a:latin typeface="Arial" charset="0"/>
              </a:rPr>
              <a:t>name-to-refer-to-new-table</a:t>
            </a:r>
            <a:r>
              <a:rPr lang="en-US" sz="2400" dirty="0">
                <a:latin typeface="Arial" charset="0"/>
              </a:rPr>
              <a:t>]]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                                   [ NEW TABLE AS </a:t>
            </a:r>
            <a:r>
              <a:rPr lang="en-US" i="1" dirty="0">
                <a:solidFill>
                  <a:srgbClr val="990099"/>
                </a:solidFill>
                <a:latin typeface="Arial" charset="0"/>
              </a:rPr>
              <a:t>name-to-refer-to-old-table</a:t>
            </a:r>
            <a:r>
              <a:rPr lang="en-US" sz="2400" dirty="0">
                <a:latin typeface="Arial" charset="0"/>
              </a:rPr>
              <a:t>]]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[ FOR EACH { ROW | STATEMENT } ]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[ WHEN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990099"/>
                </a:solidFill>
                <a:latin typeface="Arial" charset="0"/>
              </a:rPr>
              <a:t>(precondition)</a:t>
            </a:r>
            <a:r>
              <a:rPr lang="en-US" i="1" dirty="0">
                <a:solidFill>
                  <a:srgbClr val="00FFFF"/>
                </a:solidFill>
                <a:latin typeface="Arial" charset="0"/>
              </a:rPr>
              <a:t>  	 </a:t>
            </a:r>
            <a:r>
              <a:rPr lang="en-US" dirty="0">
                <a:latin typeface="Arial" charset="0"/>
              </a:rPr>
              <a:t>] 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[BEGIN]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</a:p>
          <a:p>
            <a:pPr eaLnBrk="1" hangingPunct="1"/>
            <a:r>
              <a:rPr lang="en-US" sz="2000" i="1" dirty="0">
                <a:solidFill>
                  <a:srgbClr val="990099"/>
                </a:solidFill>
                <a:latin typeface="Arial" charset="0"/>
              </a:rPr>
              <a:t>statement-list;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[END];</a:t>
            </a:r>
            <a:endParaRPr lang="en-US" sz="2400" i="1" dirty="0">
              <a:solidFill>
                <a:srgbClr val="00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112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– Syntax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10/45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152400" y="914400"/>
            <a:ext cx="8991600" cy="51816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CREATE TRIGGER 		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triggerName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{BEFORE |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AFTER| INSTEAD OF}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{INSERT | DELETE | UPDATE  [OF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column-name-list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ON table-name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[ REFERENCING [ OLD ROW AS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-to-refer-to-old-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                        [ NEW ROW AS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-to-refer-to-new-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            [ OLD TABLE AS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name-to-refer-to-new-table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            [ NEW TABLE AS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name-to-refer-to-old-table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 FOR EACH { ROW | STATEMENT }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 WHEN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(precondition)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	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[BEGIN]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statement-list;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[END];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52400" y="1905000"/>
            <a:ext cx="8832271" cy="685800"/>
          </a:xfrm>
          <a:prstGeom prst="rect">
            <a:avLst/>
          </a:prstGeom>
          <a:solidFill>
            <a:srgbClr val="993366">
              <a:alpha val="4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                                                                                                       Event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03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Triggering Events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11/45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2548" y="1524000"/>
            <a:ext cx="8387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Triggers are awakened when certain </a:t>
            </a:r>
            <a:r>
              <a:rPr lang="en-US" sz="2400" dirty="0" smtClean="0">
                <a:solidFill>
                  <a:srgbClr val="FF0000"/>
                </a:solidFill>
              </a:rPr>
              <a:t>events</a:t>
            </a:r>
            <a:r>
              <a:rPr lang="en-US" sz="2400" dirty="0" smtClean="0"/>
              <a:t> occur</a:t>
            </a:r>
          </a:p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A type of database modification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359748" y="3411878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Event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59747" y="3404628"/>
            <a:ext cx="8470499" cy="221893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396604" y="4133671"/>
            <a:ext cx="84336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An event can be the execution of an SQL </a:t>
            </a:r>
            <a:r>
              <a:rPr lang="en-US" sz="2400" dirty="0" smtClean="0">
                <a:solidFill>
                  <a:srgbClr val="FF0000"/>
                </a:solidFill>
              </a:rPr>
              <a:t>INSERT, DELETE,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UPDATE</a:t>
            </a:r>
            <a:r>
              <a:rPr lang="en-US" sz="2400" dirty="0" smtClean="0"/>
              <a:t> statement as a whole or change to individual tuples made by such statement</a:t>
            </a:r>
          </a:p>
        </p:txBody>
      </p:sp>
    </p:spTree>
    <p:extLst>
      <p:ext uri="{BB962C8B-B14F-4D97-AF65-F5344CB8AC3E}">
        <p14:creationId xmlns="" xmlns:p14="http://schemas.microsoft.com/office/powerpoint/2010/main" val="44875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– Syntax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12/45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152400" y="914400"/>
            <a:ext cx="8991600" cy="51816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CREATE TRIGGER 		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triggerName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{BEFORE |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AFTER| INSTEAD OF}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{INSERT | DELETE | UPDATE  [OF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column-name-list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ON table-name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[ REFERENCING [ OLD ROW AS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-to-refer-to-old-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                        [ NEW ROW AS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-to-refer-to-new-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            [ OLD TABLE AS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name-to-refer-to-new-table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            [ NEW TABLE AS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name-to-refer-to-old-table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 FOR EACH { ROW | STATEMENT }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 WHEN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(precondition)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	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[BEGIN]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statement-list;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[END];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18654" y="4419600"/>
            <a:ext cx="8716936" cy="387944"/>
          </a:xfrm>
          <a:prstGeom prst="rect">
            <a:avLst/>
          </a:prstGeom>
          <a:solidFill>
            <a:srgbClr val="993366">
              <a:alpha val="3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Condition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17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Triggering Condition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13/45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2548" y="1150203"/>
            <a:ext cx="8387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Instead of immediately preventing the event that awakened it, a trigger tests a </a:t>
            </a:r>
            <a:r>
              <a:rPr lang="en-US" sz="2400" dirty="0" smtClean="0">
                <a:solidFill>
                  <a:srgbClr val="FF0000"/>
                </a:solidFill>
              </a:rPr>
              <a:t>condition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39671" y="2293250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What condition?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39670" y="2286000"/>
            <a:ext cx="8470499" cy="151914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376527" y="2853063"/>
            <a:ext cx="8433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Any condition allowed in the </a:t>
            </a:r>
            <a:r>
              <a:rPr lang="en-US" sz="2400" dirty="0" smtClean="0">
                <a:solidFill>
                  <a:srgbClr val="FF0000"/>
                </a:solidFill>
              </a:rPr>
              <a:t>WHERE</a:t>
            </a:r>
            <a:r>
              <a:rPr lang="en-US" sz="2400" dirty="0" smtClean="0"/>
              <a:t> clause</a:t>
            </a:r>
          </a:p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Any SQL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B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oolean-valued expression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339668" y="4136031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Trigger consideration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49163" y="4121409"/>
            <a:ext cx="8470499" cy="1974591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8" name="Rectangle 27"/>
          <p:cNvSpPr/>
          <p:nvPr/>
        </p:nvSpPr>
        <p:spPr>
          <a:xfrm>
            <a:off x="376524" y="4674072"/>
            <a:ext cx="843364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When? – after </a:t>
            </a:r>
            <a:r>
              <a:rPr lang="en-US" sz="2400" dirty="0">
                <a:solidFill>
                  <a:srgbClr val="7030A0"/>
                </a:solidFill>
              </a:rPr>
              <a:t>activation, the </a:t>
            </a:r>
            <a:r>
              <a:rPr lang="en-US" sz="2400" dirty="0" smtClean="0">
                <a:solidFill>
                  <a:srgbClr val="7030A0"/>
                </a:solidFill>
              </a:rPr>
              <a:t>condition </a:t>
            </a:r>
            <a:r>
              <a:rPr lang="en-US" sz="2400" dirty="0">
                <a:solidFill>
                  <a:srgbClr val="7030A0"/>
                </a:solidFill>
              </a:rPr>
              <a:t>specified in the trigger is </a:t>
            </a:r>
            <a:r>
              <a:rPr lang="en-US" sz="2400" dirty="0" smtClean="0">
                <a:solidFill>
                  <a:srgbClr val="7030A0"/>
                </a:solidFill>
              </a:rPr>
              <a:t>checked</a:t>
            </a:r>
            <a:endParaRPr lang="en-US" sz="2400" dirty="0">
              <a:solidFill>
                <a:srgbClr val="7030A0"/>
              </a:solidFill>
            </a:endParaRPr>
          </a:p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Conditions </a:t>
            </a:r>
            <a:r>
              <a:rPr lang="en-US" sz="2400" dirty="0"/>
              <a:t>of all triggers activated by an event are checked </a:t>
            </a:r>
            <a:r>
              <a:rPr lang="en-US" sz="2400" b="1" dirty="0">
                <a:solidFill>
                  <a:srgbClr val="FF0000"/>
                </a:solidFill>
              </a:rPr>
              <a:t>immediately</a:t>
            </a:r>
            <a:r>
              <a:rPr lang="en-US" sz="2400" dirty="0"/>
              <a:t> when the event is requested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9832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Triggering Condition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14/45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341601" y="4434221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Optionality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51096" y="4419600"/>
            <a:ext cx="8470499" cy="1582066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7" name="Rectangle 36"/>
          <p:cNvSpPr/>
          <p:nvPr/>
        </p:nvSpPr>
        <p:spPr>
          <a:xfrm>
            <a:off x="378457" y="4983692"/>
            <a:ext cx="8433644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990099"/>
                </a:solidFill>
              </a:rPr>
              <a:t>WHEN</a:t>
            </a:r>
            <a:r>
              <a:rPr lang="en-US" sz="2400" dirty="0"/>
              <a:t> clause is optional</a:t>
            </a:r>
          </a:p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If it is missing, then the action is executed whenever the trigger is awakened</a:t>
            </a: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304800" y="852822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Trigger consideration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14295" y="838200"/>
            <a:ext cx="8470499" cy="327660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40" name="Rectangle 39"/>
          <p:cNvSpPr/>
          <p:nvPr/>
        </p:nvSpPr>
        <p:spPr>
          <a:xfrm>
            <a:off x="329356" y="1371600"/>
            <a:ext cx="8433644" cy="3028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When? – after </a:t>
            </a:r>
            <a:r>
              <a:rPr lang="en-US" sz="2400" dirty="0">
                <a:solidFill>
                  <a:srgbClr val="7030A0"/>
                </a:solidFill>
              </a:rPr>
              <a:t>activation, the </a:t>
            </a:r>
            <a:r>
              <a:rPr lang="en-US" sz="2400" dirty="0" smtClean="0">
                <a:solidFill>
                  <a:srgbClr val="7030A0"/>
                </a:solidFill>
              </a:rPr>
              <a:t>condition </a:t>
            </a:r>
            <a:r>
              <a:rPr lang="en-US" sz="2400" dirty="0">
                <a:solidFill>
                  <a:srgbClr val="7030A0"/>
                </a:solidFill>
              </a:rPr>
              <a:t>specified in the trigger is </a:t>
            </a:r>
            <a:r>
              <a:rPr lang="en-US" sz="2400" dirty="0" smtClean="0">
                <a:solidFill>
                  <a:srgbClr val="7030A0"/>
                </a:solidFill>
              </a:rPr>
              <a:t>checked</a:t>
            </a:r>
          </a:p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>
              <a:solidFill>
                <a:srgbClr val="7030A0"/>
              </a:solidFill>
            </a:endParaRPr>
          </a:p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Conditions </a:t>
            </a:r>
            <a:r>
              <a:rPr lang="en-US" sz="2400" dirty="0"/>
              <a:t>of all triggers activated by an event are checked </a:t>
            </a:r>
            <a:r>
              <a:rPr lang="en-US" sz="2400" b="1" dirty="0">
                <a:solidFill>
                  <a:srgbClr val="FF0000"/>
                </a:solidFill>
              </a:rPr>
              <a:t>immediately</a:t>
            </a:r>
            <a:r>
              <a:rPr lang="en-US" sz="2400" dirty="0"/>
              <a:t> when the event is </a:t>
            </a:r>
            <a:r>
              <a:rPr lang="en-US" sz="2400" dirty="0" smtClean="0"/>
              <a:t>requested</a:t>
            </a:r>
          </a:p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SG" sz="2400" dirty="0"/>
              <a:t>It is evaluated before or after the triggering event depending on whether BEFORE or AFTER is used in the event</a:t>
            </a:r>
          </a:p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9563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– Syntax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15/45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152400" y="914400"/>
            <a:ext cx="8991600" cy="51816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CREATE TRIGGER 		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triggerName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{BEFORE |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AFTER| INSTEAD OF}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{INSERT | DELETE | UPDATE  [OF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column-name-list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ON table-name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[ REFERENCING [ OLD ROW AS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-to-refer-to-old-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                        [ NEW ROW AS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-to-refer-to-new-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            [ OLD TABLE AS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name-to-refer-to-new-table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            [ NEW TABLE AS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name-to-refer-to-old-table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 FOR EACH { ROW | STATEMENT }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 WHEN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(precondition)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	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[BEGIN]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statement-list;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[END];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94901" y="4871829"/>
            <a:ext cx="8752114" cy="1039091"/>
          </a:xfrm>
          <a:prstGeom prst="rect">
            <a:avLst/>
          </a:prstGeom>
          <a:solidFill>
            <a:srgbClr val="993366">
              <a:alpha val="3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Action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88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Action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16/45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1577" y="1226403"/>
            <a:ext cx="8387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If the condition of the trigger is satisfied, the action associated with the trigger is performed by the DBMS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339671" y="2521850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Types of actions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39670" y="2514600"/>
            <a:ext cx="8470499" cy="151914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1" name="Rectangle 30"/>
          <p:cNvSpPr/>
          <p:nvPr/>
        </p:nvSpPr>
        <p:spPr>
          <a:xfrm>
            <a:off x="376527" y="3081663"/>
            <a:ext cx="8433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An SQL query, a DELETE, INSERT, UPDATE, ROLLBACK, SQL/PSM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339668" y="4397921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Rules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49163" y="4383300"/>
            <a:ext cx="8470499" cy="176022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4" name="Rectangle 33"/>
          <p:cNvSpPr/>
          <p:nvPr/>
        </p:nvSpPr>
        <p:spPr>
          <a:xfrm>
            <a:off x="376524" y="4947392"/>
            <a:ext cx="843364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There can be </a:t>
            </a:r>
            <a:r>
              <a:rPr lang="en-US" sz="2400" dirty="0" smtClean="0">
                <a:solidFill>
                  <a:srgbClr val="FF0000"/>
                </a:solidFill>
              </a:rPr>
              <a:t>more than one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SQL statements</a:t>
            </a:r>
          </a:p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Queries make no sense in an action</a:t>
            </a:r>
          </a:p>
          <a:p>
            <a:pPr marL="1149350" lvl="2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So only DB modification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831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– Syntax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17/45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152400" y="914400"/>
            <a:ext cx="8991600" cy="51816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CREATE TRIGGER 		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triggerName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{BEFORE |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AFTER| INSTEAD OF}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{INSERT | DELETE | UPDATE  [OF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column-name-list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ON table-name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[ REFERENCING [ OLD ROW AS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-to-refer-to-old-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                        [ NEW ROW AS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-to-refer-to-new-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            [ OLD TABLE AS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name-to-refer-to-new-table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            [ NEW TABLE AS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name-to-refer-to-old-table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 FOR EACH { ROW | STATEMENT }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 WHEN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(precondition)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	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[BEGIN]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statement-list;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[END];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5529" y="1524000"/>
            <a:ext cx="8832271" cy="457200"/>
          </a:xfrm>
          <a:prstGeom prst="rect">
            <a:avLst/>
          </a:prstGeom>
          <a:solidFill>
            <a:srgbClr val="993366">
              <a:alpha val="4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lvl="0" algn="r">
              <a:defRPr/>
            </a:pPr>
            <a:r>
              <a:rPr lang="en-US" b="1" dirty="0" smtClean="0">
                <a:solidFill>
                  <a:prstClr val="white"/>
                </a:solidFill>
                <a:latin typeface="Arial" charset="0"/>
              </a:rPr>
              <a:t>Execution      </a:t>
            </a:r>
            <a:endParaRPr lang="en-US" b="1" dirty="0">
              <a:solidFill>
                <a:prstClr val="whit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38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Execution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18/45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71177" y="1250235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When?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358592" y="1232641"/>
            <a:ext cx="8455507" cy="119051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422548" y="1817303"/>
            <a:ext cx="8387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Immediate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39671" y="2784700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Types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39670" y="2767108"/>
            <a:ext cx="8470499" cy="226209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376527" y="3334171"/>
            <a:ext cx="84336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A trigger can be executed</a:t>
            </a:r>
          </a:p>
          <a:p>
            <a:pPr marL="1066800" lvl="1" indent="-6096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After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the triggering event</a:t>
            </a:r>
          </a:p>
          <a:p>
            <a:pPr marL="1066800" lvl="1" indent="-6096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Before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the event</a:t>
            </a:r>
          </a:p>
          <a:p>
            <a:pPr marL="1066800" lvl="1" indent="-6096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Instead of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the event (useful for view modification)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08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Schedule after Recess Week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2400" y="1371600"/>
            <a:ext cx="5257799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SQL</a:t>
            </a:r>
            <a:endParaRPr lang="en-US" sz="5400" dirty="0"/>
          </a:p>
        </p:txBody>
      </p:sp>
      <p:sp>
        <p:nvSpPr>
          <p:cNvPr id="15" name="Rectangle 14"/>
          <p:cNvSpPr/>
          <p:nvPr/>
        </p:nvSpPr>
        <p:spPr>
          <a:xfrm>
            <a:off x="152400" y="4656155"/>
            <a:ext cx="5257799" cy="15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Semi-Structured Data</a:t>
            </a:r>
            <a:endParaRPr lang="en-US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5562600" y="990600"/>
            <a:ext cx="3505200" cy="1760537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 Week 8  (Oct 04-Oct 08)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9  (Oct 11-Oct 15)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10 (Oct 18-Oct 22)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11 (Oct 25-Oct 29)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562600" y="4559318"/>
            <a:ext cx="3505200" cy="1655764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 Week 13  (Nov 09-Nov 13)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562600" y="3000380"/>
            <a:ext cx="3505200" cy="1285876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Week 12  </a:t>
            </a:r>
            <a:r>
              <a:rPr lang="en-US" dirty="0">
                <a:solidFill>
                  <a:schemeClr val="tx1"/>
                </a:solidFill>
              </a:rPr>
              <a:t>(Nov </a:t>
            </a:r>
            <a:r>
              <a:rPr lang="en-US" dirty="0" smtClean="0">
                <a:solidFill>
                  <a:schemeClr val="tx1"/>
                </a:solidFill>
              </a:rPr>
              <a:t>01-Nov 05)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Quiz during Tutorial session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- Quiz syllabus: everything on SQL (Week 8, 9, 10 11)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00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AFTER – Trigger Execution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22548" y="815876"/>
            <a:ext cx="8387623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Executes entirely after the triggering event has applied its changes to the database</a:t>
            </a:r>
          </a:p>
          <a:p>
            <a:pPr marL="609600" indent="-609600">
              <a:buFont typeface="Arial" pitchFamily="34" charset="0"/>
              <a:buChar char="•"/>
            </a:pPr>
            <a:endParaRPr lang="en-US" sz="1400" dirty="0" smtClean="0"/>
          </a:p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Allowed to make changes to the database</a:t>
            </a:r>
          </a:p>
          <a:p>
            <a:pPr marL="609600" indent="-609600">
              <a:buFont typeface="Arial" pitchFamily="34" charset="0"/>
              <a:buChar char="•"/>
            </a:pP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Can activate other triggers</a:t>
            </a:r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0" y="3200400"/>
            <a:ext cx="8991600" cy="35052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TRIGGER 	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BeerTrig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b="1" dirty="0">
                <a:latin typeface="Arial" charset="0"/>
              </a:rPr>
              <a:t>AFTER</a:t>
            </a:r>
            <a:r>
              <a:rPr lang="en-US" sz="2400" dirty="0">
                <a:latin typeface="Arial" charset="0"/>
              </a:rPr>
              <a:t> INSERT ON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REFERENCING NEW ROW AS	 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newTuple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FOR EACH ROW 		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WHEN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newTuple.beer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		</a:t>
            </a:r>
            <a:r>
              <a:rPr lang="en-US" sz="2400" dirty="0">
                <a:latin typeface="Arial" charset="0"/>
              </a:rPr>
              <a:t>NOT IN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	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>
                <a:latin typeface="Arial" charset="0"/>
              </a:rPr>
              <a:t>SELECT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name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FROM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Beers))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INSERT INTO 	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Beers(name)</a:t>
            </a:r>
            <a:r>
              <a:rPr lang="en-US" sz="2400" dirty="0"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VALUES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newTuple.beer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);</a:t>
            </a:r>
          </a:p>
        </p:txBody>
      </p:sp>
    </p:spTree>
    <p:extLst>
      <p:ext uri="{BB962C8B-B14F-4D97-AF65-F5344CB8AC3E}">
        <p14:creationId xmlns="" xmlns:p14="http://schemas.microsoft.com/office/powerpoint/2010/main" val="19910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AFTER – Trigger Execution (Another Example)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9177" y="1600200"/>
            <a:ext cx="8387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From </a:t>
            </a:r>
            <a:r>
              <a:rPr lang="en-US" sz="2400" dirty="0">
                <a:solidFill>
                  <a:srgbClr val="990099"/>
                </a:solidFill>
              </a:rPr>
              <a:t>Sells(</a:t>
            </a:r>
            <a:r>
              <a:rPr lang="en-US" sz="2400" u="sng" dirty="0">
                <a:solidFill>
                  <a:srgbClr val="990099"/>
                </a:solidFill>
              </a:rPr>
              <a:t>Bar</a:t>
            </a:r>
            <a:r>
              <a:rPr lang="en-US" sz="2400" dirty="0">
                <a:solidFill>
                  <a:srgbClr val="990099"/>
                </a:solidFill>
              </a:rPr>
              <a:t>, </a:t>
            </a:r>
            <a:r>
              <a:rPr lang="en-US" sz="2400" u="sng" dirty="0">
                <a:solidFill>
                  <a:srgbClr val="990099"/>
                </a:solidFill>
              </a:rPr>
              <a:t>Beer</a:t>
            </a:r>
            <a:r>
              <a:rPr lang="en-US" sz="2400" dirty="0">
                <a:solidFill>
                  <a:srgbClr val="990099"/>
                </a:solidFill>
              </a:rPr>
              <a:t>, Price</a:t>
            </a:r>
            <a:r>
              <a:rPr lang="en-US" sz="2400" dirty="0" smtClean="0">
                <a:solidFill>
                  <a:srgbClr val="990099"/>
                </a:solidFill>
              </a:rPr>
              <a:t>),</a:t>
            </a:r>
            <a:r>
              <a:rPr lang="en-US" sz="2400" dirty="0" smtClean="0"/>
              <a:t> maintain </a:t>
            </a:r>
            <a:r>
              <a:rPr lang="en-US" sz="2400" dirty="0"/>
              <a:t>a list of bars in </a:t>
            </a:r>
            <a:r>
              <a:rPr lang="en-US" sz="2400" dirty="0" err="1" smtClean="0">
                <a:solidFill>
                  <a:srgbClr val="990099"/>
                </a:solidFill>
              </a:rPr>
              <a:t>RipOffBars</a:t>
            </a:r>
            <a:r>
              <a:rPr lang="en-US" sz="2400" dirty="0" smtClean="0">
                <a:solidFill>
                  <a:srgbClr val="990099"/>
                </a:solidFill>
              </a:rPr>
              <a:t>(</a:t>
            </a:r>
            <a:r>
              <a:rPr lang="en-US" sz="2400" u="sng" dirty="0" smtClean="0">
                <a:solidFill>
                  <a:srgbClr val="990099"/>
                </a:solidFill>
              </a:rPr>
              <a:t>Bar</a:t>
            </a:r>
            <a:r>
              <a:rPr lang="en-US" sz="2400" dirty="0" smtClean="0">
                <a:solidFill>
                  <a:srgbClr val="990099"/>
                </a:solidFill>
              </a:rPr>
              <a:t>) </a:t>
            </a:r>
            <a:r>
              <a:rPr lang="en-US" sz="2400" dirty="0" smtClean="0"/>
              <a:t>that </a:t>
            </a:r>
            <a:r>
              <a:rPr lang="en-US" sz="2400" dirty="0"/>
              <a:t>raise the price of any beer by more than $1.</a:t>
            </a: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457200" y="2895600"/>
            <a:ext cx="8001000" cy="364998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TRIGGER 	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PriceTrig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AFTER UPDATE OF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price</a:t>
            </a:r>
            <a:r>
              <a:rPr lang="en-US" sz="2400" dirty="0">
                <a:latin typeface="Arial" charset="0"/>
              </a:rPr>
              <a:t> ON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REFERENCING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NEW ROW AS	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new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         	OLD ROW AS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old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FOR EACH ROW 		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WHEN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new.price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 &gt; 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old.price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 + 1)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		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INSERT INTO 		</a:t>
            </a:r>
            <a:r>
              <a:rPr lang="en-US" sz="2400" dirty="0" smtClean="0">
                <a:latin typeface="Arial" charset="0"/>
              </a:rPr>
              <a:t>          </a:t>
            </a:r>
            <a:r>
              <a:rPr lang="en-US" sz="2400" dirty="0" err="1" smtClean="0">
                <a:solidFill>
                  <a:srgbClr val="990099"/>
                </a:solidFill>
                <a:latin typeface="Arial" charset="0"/>
              </a:rPr>
              <a:t>RipOffBars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VALUES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new.bar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);</a:t>
            </a:r>
          </a:p>
        </p:txBody>
      </p:sp>
    </p:spTree>
    <p:extLst>
      <p:ext uri="{BB962C8B-B14F-4D97-AF65-F5344CB8AC3E}">
        <p14:creationId xmlns="" xmlns:p14="http://schemas.microsoft.com/office/powerpoint/2010/main" val="14505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BEFORE, INSTEAD OF – Trigger Execution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71177" y="1491332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BEFORE/INSTEAD OF??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58592" y="1473738"/>
            <a:ext cx="8455507" cy="141565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422548" y="2058400"/>
            <a:ext cx="8387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can an action caused by a real life event execute before or instead of that event??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39671" y="3446593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Closer look at Event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39670" y="3429000"/>
            <a:ext cx="8470499" cy="2382945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376526" y="3996064"/>
            <a:ext cx="86188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event</a:t>
            </a:r>
            <a:r>
              <a:rPr lang="en-US" sz="2400" dirty="0"/>
              <a:t> is a request to the DBMS issued by a transaction</a:t>
            </a:r>
          </a:p>
          <a:p>
            <a:pPr marL="692150" lvl="1" indent="-347663">
              <a:buFont typeface="Arial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Possible for the DBMS to ignore the request and execute the trigger instead</a:t>
            </a:r>
          </a:p>
          <a:p>
            <a:pPr marL="692150" lvl="1" indent="-347663">
              <a:buFont typeface="Arial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System might execute the trigger first and then allow the requested action to occur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838200"/>
            <a:ext cx="868100" cy="1177465"/>
          </a:xfrm>
          <a:prstGeom prst="rect">
            <a:avLst/>
          </a:prstGeom>
        </p:spPr>
      </p:pic>
      <p:sp>
        <p:nvSpPr>
          <p:cNvPr id="1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21/45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162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BEFORE – Trigger Execution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22/45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2548" y="1219200"/>
            <a:ext cx="8387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Executes entirely before the triggering events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328241" y="1998792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Details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28240" y="1981200"/>
            <a:ext cx="8470499" cy="190589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380456" y="2548263"/>
            <a:ext cx="861888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990099"/>
                </a:solidFill>
              </a:rPr>
              <a:t>WHEN</a:t>
            </a:r>
            <a:r>
              <a:rPr lang="en-US" sz="2400" dirty="0"/>
              <a:t> condition is tested </a:t>
            </a:r>
            <a:r>
              <a:rPr lang="en-US" sz="2400" dirty="0">
                <a:solidFill>
                  <a:srgbClr val="FF0000"/>
                </a:solidFill>
              </a:rPr>
              <a:t>before</a:t>
            </a:r>
            <a:r>
              <a:rPr lang="en-US" sz="2400" dirty="0"/>
              <a:t> the triggering event</a:t>
            </a:r>
          </a:p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If the condition is true then the action of the trigger is executed</a:t>
            </a:r>
          </a:p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Next, the event that awakened the trigger is executed, regardless of whether the condition is true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343602" y="4208592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Caution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43601" y="4191000"/>
            <a:ext cx="8470499" cy="2014438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7" name="Rectangle 26"/>
          <p:cNvSpPr/>
          <p:nvPr/>
        </p:nvSpPr>
        <p:spPr>
          <a:xfrm>
            <a:off x="380457" y="4758063"/>
            <a:ext cx="861888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Not allowed to modify the database</a:t>
            </a:r>
          </a:p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Only test the precondition in the WHEN clause and either </a:t>
            </a:r>
            <a:r>
              <a:rPr lang="en-US" sz="2200" dirty="0" smtClean="0">
                <a:solidFill>
                  <a:srgbClr val="FF0000"/>
                </a:solidFill>
              </a:rPr>
              <a:t>accept, abort,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or</a:t>
            </a:r>
            <a:r>
              <a:rPr lang="en-US" sz="2200" dirty="0" smtClean="0">
                <a:solidFill>
                  <a:srgbClr val="FF0000"/>
                </a:solidFill>
              </a:rPr>
              <a:t> update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the triggering transaction</a:t>
            </a:r>
          </a:p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Does not activate other triggers</a:t>
            </a:r>
          </a:p>
        </p:txBody>
      </p:sp>
    </p:spTree>
    <p:extLst>
      <p:ext uri="{BB962C8B-B14F-4D97-AF65-F5344CB8AC3E}">
        <p14:creationId xmlns="" xmlns:p14="http://schemas.microsoft.com/office/powerpoint/2010/main" val="328274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BEFORE – Trigger Execution (Example)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23/45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152400" y="1524000"/>
            <a:ext cx="8305800" cy="38862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TRIGGER 		</a:t>
            </a: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Last_Name_Upper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BEFORE INSERT ON 		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Employee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REFERENCING NEW ROW AS	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N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FOR EACH </a:t>
            </a:r>
            <a:r>
              <a:rPr lang="en-US" sz="2400" dirty="0" smtClean="0">
                <a:latin typeface="Arial" charset="0"/>
              </a:rPr>
              <a:t>ROW</a:t>
            </a:r>
          </a:p>
          <a:p>
            <a:pPr eaLnBrk="1" hangingPunct="1"/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N.Last_Name</a:t>
            </a:r>
            <a:r>
              <a:rPr lang="en-US" sz="2400" dirty="0" smtClean="0"/>
              <a:t> = Upper(</a:t>
            </a: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N.Last_Name</a:t>
            </a:r>
            <a:r>
              <a:rPr lang="en-US" sz="2400" dirty="0" smtClean="0"/>
              <a:t>);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		</a:t>
            </a:r>
            <a:endParaRPr lang="en-US" sz="2400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367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BEFORE – Trigger Execution (Example)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24/45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152400" y="1524000"/>
            <a:ext cx="8305800" cy="38862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TRIGGER 		</a:t>
            </a: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Last_Name_Upper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BEFORE INSERT ON 		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Employee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REFERENCING NEW ROW AS	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N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FOR EACH </a:t>
            </a:r>
            <a:r>
              <a:rPr lang="en-US" sz="2400" dirty="0" smtClean="0">
                <a:latin typeface="Arial" charset="0"/>
              </a:rPr>
              <a:t>ROW</a:t>
            </a:r>
          </a:p>
          <a:p>
            <a:pPr eaLnBrk="1" hangingPunct="1"/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N.Last_Name</a:t>
            </a:r>
            <a:r>
              <a:rPr lang="en-US" sz="2400" dirty="0" smtClean="0"/>
              <a:t> = Upper(</a:t>
            </a: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N.Last_Name</a:t>
            </a:r>
            <a:r>
              <a:rPr lang="en-US" sz="2400" dirty="0" smtClean="0"/>
              <a:t>);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		</a:t>
            </a:r>
            <a:endParaRPr lang="en-US" sz="2400" dirty="0">
              <a:solidFill>
                <a:srgbClr val="00FFFF"/>
              </a:solidFill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394647" y="5606474"/>
            <a:ext cx="5184927" cy="457200"/>
          </a:xfrm>
          <a:prstGeom prst="rect">
            <a:avLst/>
          </a:prstGeom>
          <a:solidFill>
            <a:srgbClr val="993366">
              <a:alpha val="61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1" hangingPunct="1"/>
            <a:r>
              <a:rPr lang="en-US" b="1" dirty="0" smtClean="0">
                <a:solidFill>
                  <a:schemeClr val="bg1"/>
                </a:solidFill>
                <a:latin typeface="Arial" charset="0"/>
              </a:rPr>
              <a:t>No WHEN Clause – checked before every insert</a:t>
            </a:r>
            <a:endParaRPr lang="en-US" b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40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INSTEAD OF – Trigger Execution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25/45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71177" y="1777103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Trigger on Views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56660" y="1769851"/>
            <a:ext cx="8455507" cy="2904416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422548" y="2365943"/>
            <a:ext cx="83876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Generally it is impossible to modify views because it doesn’t </a:t>
            </a:r>
            <a:r>
              <a:rPr lang="en-US" sz="2400" dirty="0" smtClean="0"/>
              <a:t>exists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An </a:t>
            </a:r>
            <a:r>
              <a:rPr lang="en-US" sz="2400" dirty="0">
                <a:solidFill>
                  <a:srgbClr val="990099"/>
                </a:solidFill>
              </a:rPr>
              <a:t>INSTEAD OF</a:t>
            </a:r>
            <a:r>
              <a:rPr lang="en-US" sz="2400" dirty="0"/>
              <a:t> trigger lets us interpret view modification in a way that makes sense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998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INSTEAD OF – Trigger Execution (Example)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81000" y="1466671"/>
            <a:ext cx="83876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will </a:t>
            </a:r>
            <a:r>
              <a:rPr lang="en-US" sz="2400" dirty="0" smtClean="0"/>
              <a:t>design a view </a:t>
            </a:r>
            <a:r>
              <a:rPr lang="en-US" sz="2400" dirty="0">
                <a:solidFill>
                  <a:srgbClr val="990099"/>
                </a:solidFill>
              </a:rPr>
              <a:t>Synergy</a:t>
            </a:r>
            <a:r>
              <a:rPr lang="en-US" sz="2400" dirty="0"/>
              <a:t> that has </a:t>
            </a:r>
            <a:r>
              <a:rPr lang="en-US" sz="2400" dirty="0">
                <a:solidFill>
                  <a:srgbClr val="990099"/>
                </a:solidFill>
              </a:rPr>
              <a:t>(</a:t>
            </a:r>
            <a:r>
              <a:rPr lang="en-US" sz="2400" u="sng" dirty="0">
                <a:solidFill>
                  <a:srgbClr val="990099"/>
                </a:solidFill>
              </a:rPr>
              <a:t>drinker</a:t>
            </a:r>
            <a:r>
              <a:rPr lang="en-US" sz="2400" dirty="0">
                <a:solidFill>
                  <a:srgbClr val="990099"/>
                </a:solidFill>
              </a:rPr>
              <a:t>, </a:t>
            </a:r>
            <a:r>
              <a:rPr lang="en-US" sz="2400" u="sng" dirty="0">
                <a:solidFill>
                  <a:srgbClr val="990099"/>
                </a:solidFill>
              </a:rPr>
              <a:t>beer</a:t>
            </a:r>
            <a:r>
              <a:rPr lang="en-US" sz="2400" dirty="0">
                <a:solidFill>
                  <a:srgbClr val="990099"/>
                </a:solidFill>
              </a:rPr>
              <a:t>, </a:t>
            </a:r>
            <a:r>
              <a:rPr lang="en-US" sz="2400" u="sng" dirty="0">
                <a:solidFill>
                  <a:srgbClr val="990099"/>
                </a:solidFill>
              </a:rPr>
              <a:t>bar</a:t>
            </a:r>
            <a:r>
              <a:rPr lang="en-US" sz="2400" dirty="0">
                <a:solidFill>
                  <a:srgbClr val="990099"/>
                </a:solidFill>
              </a:rPr>
              <a:t>)</a:t>
            </a:r>
            <a:r>
              <a:rPr lang="en-US" sz="2400" dirty="0"/>
              <a:t> triples, such that the bar serves the beer and the drinker frequents the bar and likes the </a:t>
            </a:r>
            <a:r>
              <a:rPr lang="en-US" sz="2400" dirty="0" smtClean="0"/>
              <a:t>beer</a:t>
            </a:r>
            <a:endParaRPr lang="en-US" sz="2400" dirty="0"/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304800" y="2819400"/>
            <a:ext cx="8382000" cy="23622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VIEW 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Synergy</a:t>
            </a:r>
            <a:r>
              <a:rPr lang="en-US" sz="2400" dirty="0" smtClean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AS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SELECT	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Likes.drinker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, 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Likes.beer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, 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Sells.bar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Likes, Sells, Frequents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WHERE 	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Likes.drinker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 = 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Frequents.drinker</a:t>
            </a:r>
            <a:r>
              <a:rPr lang="en-US" sz="2400" dirty="0">
                <a:latin typeface="Arial" charset="0"/>
              </a:rPr>
              <a:t> AND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	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Likes.beer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 = 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Sells.beer</a:t>
            </a:r>
            <a:r>
              <a:rPr lang="en-US" sz="2400" dirty="0">
                <a:latin typeface="Arial" charset="0"/>
              </a:rPr>
              <a:t> AND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	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Sells.bar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 = 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Frequents.bar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304801" y="5325676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Goal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04800" y="5305207"/>
            <a:ext cx="8470499" cy="132419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3" name="Rectangle 22"/>
          <p:cNvSpPr/>
          <p:nvPr/>
        </p:nvSpPr>
        <p:spPr>
          <a:xfrm>
            <a:off x="341657" y="5874603"/>
            <a:ext cx="8433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/>
              <a:t>a </a:t>
            </a:r>
            <a:r>
              <a:rPr lang="en-US" sz="2400" dirty="0">
                <a:solidFill>
                  <a:srgbClr val="990099"/>
                </a:solidFill>
              </a:rPr>
              <a:t>INSTEAD OF</a:t>
            </a:r>
            <a:r>
              <a:rPr lang="en-US" sz="2400" dirty="0"/>
              <a:t> trigger to turn a </a:t>
            </a:r>
            <a:r>
              <a:rPr lang="en-US" sz="2400" dirty="0">
                <a:solidFill>
                  <a:srgbClr val="990099"/>
                </a:solidFill>
              </a:rPr>
              <a:t>(drinker, beer, bar)</a:t>
            </a:r>
            <a:r>
              <a:rPr lang="en-US" sz="2400" dirty="0"/>
              <a:t> triple into three insertions of projected </a:t>
            </a:r>
            <a:r>
              <a:rPr lang="en-US" sz="2400" dirty="0" smtClean="0"/>
              <a:t>pairs</a:t>
            </a:r>
            <a:endParaRPr lang="en-US" sz="2400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74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INSTEAD OF – Trigger Execution (Example)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76200" y="1447800"/>
            <a:ext cx="8991600" cy="48006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TRIGGER 	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ViewTrig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INSTEAD OF INSERT ON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Synergy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REFERENCING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NEW ROW AS	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FOR EACH ROW 		</a:t>
            </a:r>
          </a:p>
          <a:p>
            <a:pPr eaLnBrk="1" hangingPunct="1"/>
            <a:r>
              <a:rPr lang="en-US" sz="2400" b="1" dirty="0">
                <a:latin typeface="Arial" charset="0"/>
              </a:rPr>
              <a:t>BEGIN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    INSERT INTO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Likes	</a:t>
            </a:r>
            <a:r>
              <a:rPr lang="en-US" sz="2400" dirty="0">
                <a:latin typeface="Arial" charset="0"/>
              </a:rPr>
              <a:t>	   VALUES(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n.drinker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, 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n.beer</a:t>
            </a:r>
            <a:r>
              <a:rPr lang="en-US" sz="2400" dirty="0">
                <a:latin typeface="Arial" charset="0"/>
              </a:rPr>
              <a:t>);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    INSERT INTO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Sells(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bar,beer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)</a:t>
            </a:r>
            <a:r>
              <a:rPr lang="en-US" sz="2400" dirty="0">
                <a:latin typeface="Arial" charset="0"/>
              </a:rPr>
              <a:t> VALUES(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n.bar, 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n.beer</a:t>
            </a:r>
            <a:r>
              <a:rPr lang="en-US" sz="2400" dirty="0">
                <a:latin typeface="Arial" charset="0"/>
              </a:rPr>
              <a:t>);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    INSERT INTO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Frequents</a:t>
            </a:r>
            <a:r>
              <a:rPr lang="en-US" sz="2400" dirty="0">
                <a:latin typeface="Arial" charset="0"/>
              </a:rPr>
              <a:t> 	   VALUES(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n.drinker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, n.bar</a:t>
            </a:r>
            <a:r>
              <a:rPr lang="en-US" sz="2400" dirty="0">
                <a:latin typeface="Arial" charset="0"/>
              </a:rPr>
              <a:t>);</a:t>
            </a:r>
          </a:p>
          <a:p>
            <a:pPr eaLnBrk="1" hangingPunct="1"/>
            <a:r>
              <a:rPr lang="en-US" sz="2400" b="1" dirty="0">
                <a:latin typeface="Arial" charset="0"/>
              </a:rPr>
              <a:t>END</a:t>
            </a:r>
            <a:r>
              <a:rPr lang="en-US" sz="2400" dirty="0">
                <a:latin typeface="Arial" charset="0"/>
              </a:rPr>
              <a:t>;</a:t>
            </a:r>
            <a:endParaRPr lang="en-US" sz="2400" dirty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27/45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447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– Syntax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</a:rPr>
              <a:t>28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/45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152400" y="914400"/>
            <a:ext cx="8991600" cy="51816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CREATE TRIGGER 		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triggerName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{BEFORE |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AFTER| INSTEAD OF}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{INSERT | DELETE | UPDATE  [OF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column-name-list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ON table-name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[ REFERENCING [ OLD ROW AS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-to-refer-to-old-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                        [ NEW ROW AS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-to-refer-to-new-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            [ OLD TABLE AS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name-to-refer-to-new-table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            [ NEW TABLE AS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name-to-refer-to-old-table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 FOR EACH { ROW | STATEMENT }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 WHEN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(precondition)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	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[BEGIN]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statement-list;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[END];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5529" y="4038600"/>
            <a:ext cx="8832271" cy="457200"/>
          </a:xfrm>
          <a:prstGeom prst="rect">
            <a:avLst/>
          </a:prstGeom>
          <a:solidFill>
            <a:srgbClr val="993366">
              <a:alpha val="4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lvl="0" algn="r">
              <a:defRPr/>
            </a:pPr>
            <a:r>
              <a:rPr lang="en-US" b="1" dirty="0" smtClean="0">
                <a:solidFill>
                  <a:prstClr val="white"/>
                </a:solidFill>
                <a:latin typeface="Arial" charset="0"/>
              </a:rPr>
              <a:t>Granularity      </a:t>
            </a:r>
            <a:endParaRPr lang="en-US" b="1" dirty="0">
              <a:solidFill>
                <a:prstClr val="whit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49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3d tick sign Stock Photo - 7248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716" y="685800"/>
            <a:ext cx="838200" cy="838200"/>
          </a:xfrm>
          <a:prstGeom prst="rect">
            <a:avLst/>
          </a:prstGeom>
          <a:noFill/>
        </p:spPr>
      </p:pic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Recap: Roadmap (SQL)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2/45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SQL 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ontent Placeholder 2"/>
          <p:cNvSpPr txBox="1">
            <a:spLocks noChangeArrowheads="1"/>
          </p:cNvSpPr>
          <p:nvPr/>
        </p:nvSpPr>
        <p:spPr>
          <a:xfrm>
            <a:off x="381000" y="19812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Querying single relation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ontent Placeholder 2"/>
          <p:cNvSpPr txBox="1">
            <a:spLocks noChangeArrowheads="1"/>
          </p:cNvSpPr>
          <p:nvPr/>
        </p:nvSpPr>
        <p:spPr>
          <a:xfrm>
            <a:off x="381000" y="3048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Ordering Tuples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Multi-relation queries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 Placeholder 2"/>
          <p:cNvSpPr txBox="1">
            <a:spLocks noChangeArrowheads="1"/>
          </p:cNvSpPr>
          <p:nvPr/>
        </p:nvSpPr>
        <p:spPr>
          <a:xfrm>
            <a:off x="381000" y="3810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Subqueries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ontent Placeholder 2"/>
          <p:cNvSpPr txBox="1">
            <a:spLocks noChangeArrowheads="1"/>
          </p:cNvSpPr>
          <p:nvPr/>
        </p:nvSpPr>
        <p:spPr>
          <a:xfrm>
            <a:off x="381000" y="46482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operations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 semantics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 expressions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04800" y="914400"/>
            <a:ext cx="40386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4800" y="2895600"/>
            <a:ext cx="40386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04800" y="4572000"/>
            <a:ext cx="40386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95800" y="16002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Lecture-1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4495800" y="2895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Lecture-2</a:t>
            </a:r>
            <a:endParaRPr lang="en-US" sz="2400" b="1" dirty="0"/>
          </a:p>
        </p:txBody>
      </p:sp>
      <p:sp>
        <p:nvSpPr>
          <p:cNvPr id="48" name="Rectangle 47"/>
          <p:cNvSpPr/>
          <p:nvPr/>
        </p:nvSpPr>
        <p:spPr>
          <a:xfrm>
            <a:off x="4495800" y="56388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Lectures-3 &amp; 4</a:t>
            </a:r>
            <a:endParaRPr lang="en-US" sz="2400" dirty="0"/>
          </a:p>
        </p:txBody>
      </p:sp>
      <p:pic>
        <p:nvPicPr>
          <p:cNvPr id="33" name="Picture 2" descr="3d tick sign Stock Photo - 72481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8958" y="2247561"/>
            <a:ext cx="597716" cy="597716"/>
          </a:xfrm>
          <a:prstGeom prst="rect">
            <a:avLst/>
          </a:prstGeom>
          <a:noFill/>
        </p:spPr>
      </p:pic>
      <p:pic>
        <p:nvPicPr>
          <p:cNvPr id="34" name="Picture 2" descr="3d tick sign Stock Photo - 72481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4888684"/>
            <a:ext cx="597716" cy="5977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403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Trigger Execution Granularity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4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29/45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28241" y="1008193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Row level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8240" y="990600"/>
            <a:ext cx="8545794" cy="2177181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380456" y="1557664"/>
            <a:ext cx="86188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srgbClr val="990099"/>
                </a:solidFill>
              </a:rPr>
              <a:t>FOR EACH ROW</a:t>
            </a:r>
            <a:r>
              <a:rPr lang="en-US" sz="2400" dirty="0">
                <a:solidFill>
                  <a:srgbClr val="FFFF99"/>
                </a:solidFill>
              </a:rPr>
              <a:t> </a:t>
            </a:r>
            <a:r>
              <a:rPr lang="en-US" sz="2400" dirty="0"/>
              <a:t>indicates</a:t>
            </a:r>
            <a:r>
              <a:rPr lang="en-US" sz="2400" dirty="0">
                <a:solidFill>
                  <a:srgbClr val="FFFF99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row-level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Row-level</a:t>
            </a:r>
            <a:r>
              <a:rPr lang="en-US" sz="2400" dirty="0">
                <a:solidFill>
                  <a:srgbClr val="FFFF99"/>
                </a:solidFill>
              </a:rPr>
              <a:t> </a:t>
            </a:r>
            <a:r>
              <a:rPr lang="en-US" sz="2400" dirty="0"/>
              <a:t>triggers are executed </a:t>
            </a:r>
            <a:r>
              <a:rPr lang="en-US" sz="2400" dirty="0">
                <a:solidFill>
                  <a:srgbClr val="FF0000"/>
                </a:solidFill>
              </a:rPr>
              <a:t>once for each </a:t>
            </a:r>
            <a:r>
              <a:rPr lang="en-US" sz="2400" dirty="0" smtClean="0">
                <a:solidFill>
                  <a:srgbClr val="FF0000"/>
                </a:solidFill>
              </a:rPr>
              <a:t>modified (inserted, updated, or deleted) tuple/ row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28240" y="3435313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Statement level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43841" y="3417720"/>
            <a:ext cx="8554898" cy="279806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380455" y="3984784"/>
            <a:ext cx="8294915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Executed </a:t>
            </a:r>
            <a:r>
              <a:rPr lang="en-US" sz="2400" dirty="0">
                <a:solidFill>
                  <a:srgbClr val="FF0000"/>
                </a:solidFill>
              </a:rPr>
              <a:t>once for an SQL statement</a:t>
            </a:r>
            <a:r>
              <a:rPr lang="en-US" sz="2400" dirty="0"/>
              <a:t>, regardless of the number of tuples modified </a:t>
            </a: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234950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990099"/>
                </a:solidFill>
              </a:rPr>
              <a:t>UPDATE</a:t>
            </a:r>
            <a:r>
              <a:rPr lang="en-US" sz="2400" dirty="0"/>
              <a:t> statement that makes no changes (condition in the </a:t>
            </a:r>
            <a:r>
              <a:rPr lang="en-US" sz="2400" b="1" dirty="0">
                <a:solidFill>
                  <a:srgbClr val="990099"/>
                </a:solidFill>
              </a:rPr>
              <a:t>WHERE</a:t>
            </a:r>
            <a:r>
              <a:rPr lang="en-US" sz="2400" dirty="0">
                <a:solidFill>
                  <a:srgbClr val="990099"/>
                </a:solidFill>
              </a:rPr>
              <a:t> </a:t>
            </a:r>
            <a:r>
              <a:rPr lang="en-US" sz="2400" dirty="0"/>
              <a:t>clause does not affect any tuples) is an event that can cause a trigger to execute!</a:t>
            </a:r>
          </a:p>
        </p:txBody>
      </p:sp>
    </p:spTree>
    <p:extLst>
      <p:ext uri="{BB962C8B-B14F-4D97-AF65-F5344CB8AC3E}">
        <p14:creationId xmlns="" xmlns:p14="http://schemas.microsoft.com/office/powerpoint/2010/main" val="153312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Trigger Execution Granularity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4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30/45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328241" y="1463177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Row level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28240" y="1445584"/>
            <a:ext cx="8545794" cy="635765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424039" y="2331463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Statement level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39640" y="2313870"/>
            <a:ext cx="8554898" cy="65575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419682" y="3467929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If neither is specified, default is 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Statement level</a:t>
            </a:r>
            <a:r>
              <a:rPr lang="en-US" altLang="zh-CN" sz="2800" b="1" dirty="0" smtClean="0">
                <a:solidFill>
                  <a:srgbClr val="003366"/>
                </a:solidFill>
              </a:rPr>
              <a:t>”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35283" y="3450336"/>
            <a:ext cx="8554898" cy="65575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5918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Trigger Execution Granularity (Example)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22860" y="1287297"/>
            <a:ext cx="9121140" cy="3056103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TRIGGER 	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BeerTrig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AFTER INSERT ON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REFERENCING NEW ROW AS	 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newTuple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b="1" dirty="0">
                <a:latin typeface="Arial" charset="0"/>
              </a:rPr>
              <a:t>FOR EACH ROW 		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WHEN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newTuple.beer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		</a:t>
            </a:r>
            <a:r>
              <a:rPr lang="en-US" sz="2400" dirty="0">
                <a:latin typeface="Arial" charset="0"/>
              </a:rPr>
              <a:t>NOT IN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	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>
                <a:latin typeface="Arial" charset="0"/>
              </a:rPr>
              <a:t>SELECT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name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FROM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Beers))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INSERT INTO 	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Beers(name)</a:t>
            </a:r>
            <a:r>
              <a:rPr lang="en-US" sz="2400" dirty="0"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VALUES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newTuple.beer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);</a:t>
            </a:r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0" y="4597078"/>
            <a:ext cx="9061050" cy="2108522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TRIGGER 		</a:t>
            </a:r>
            <a:r>
              <a:rPr lang="en-US" sz="2400" dirty="0" err="1" smtClean="0">
                <a:solidFill>
                  <a:srgbClr val="990099"/>
                </a:solidFill>
              </a:rPr>
              <a:t>RecordNewAvg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AFTER </a:t>
            </a:r>
            <a:r>
              <a:rPr lang="en-US" sz="2400" dirty="0" smtClean="0">
                <a:latin typeface="Arial" charset="0"/>
              </a:rPr>
              <a:t>UPDATE OF </a:t>
            </a:r>
            <a:r>
              <a:rPr lang="en-US" sz="2400" dirty="0">
                <a:latin typeface="Arial" charset="0"/>
              </a:rPr>
              <a:t>	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Salary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ON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Employee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b="1" dirty="0" smtClean="0">
                <a:latin typeface="Arial" charset="0"/>
              </a:rPr>
              <a:t>FOR </a:t>
            </a:r>
            <a:r>
              <a:rPr lang="en-US" sz="2400" b="1" dirty="0">
                <a:latin typeface="Arial" charset="0"/>
              </a:rPr>
              <a:t>EACH </a:t>
            </a:r>
            <a:r>
              <a:rPr lang="en-US" sz="2400" b="1" dirty="0" smtClean="0">
                <a:latin typeface="Arial" charset="0"/>
              </a:rPr>
              <a:t>STATEMENT</a:t>
            </a:r>
            <a:r>
              <a:rPr lang="en-US" sz="2400" dirty="0">
                <a:latin typeface="Arial" charset="0"/>
              </a:rPr>
              <a:t>		</a:t>
            </a:r>
          </a:p>
          <a:p>
            <a:pPr eaLnBrk="1" hangingPunct="1"/>
            <a:r>
              <a:rPr lang="en-US" sz="2400" dirty="0" smtClean="0">
                <a:latin typeface="Arial" charset="0"/>
              </a:rPr>
              <a:t>INSERT </a:t>
            </a:r>
            <a:r>
              <a:rPr lang="en-US" sz="2400" dirty="0">
                <a:latin typeface="Arial" charset="0"/>
              </a:rPr>
              <a:t>INTO 			</a:t>
            </a:r>
            <a:r>
              <a:rPr lang="en-US" sz="2400" dirty="0" smtClean="0">
                <a:solidFill>
                  <a:srgbClr val="990099"/>
                </a:solidFill>
              </a:rPr>
              <a:t>Log</a:t>
            </a:r>
            <a:r>
              <a:rPr lang="en-US" sz="2400" dirty="0" smtClean="0">
                <a:latin typeface="Arial" charset="0"/>
              </a:rPr>
              <a:t> 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VALUES 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 err="1" smtClean="0">
                <a:solidFill>
                  <a:srgbClr val="990099"/>
                </a:solidFill>
                <a:latin typeface="Arial" charset="0"/>
              </a:rPr>
              <a:t>Current_Date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,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SELECT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AVG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(Salary)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FROM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Employee))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742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– Syntax 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</a:rPr>
              <a:t>32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/45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152400" y="914400"/>
            <a:ext cx="8991600" cy="51816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CREATE TRIGGER 		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triggerName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{BEFORE |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AFTER| INSTEAD OF}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{INSERT | DELETE | UPDATE  [OF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column-name-list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ON table-name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[ REFERENCING [ OLD ROW AS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-to-refer-to-old-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                        [ NEW ROW AS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-to-refer-to-new-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            [ OLD TABLE AS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name-to-refer-to-new-table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            [ NEW TABLE AS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name-to-refer-to-old-table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 FOR EACH { ROW | STATEMENT }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 WHEN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(precondition)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	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[BEGIN]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statement-list;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[END];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5529" y="2590800"/>
            <a:ext cx="8832271" cy="1524000"/>
          </a:xfrm>
          <a:prstGeom prst="rect">
            <a:avLst/>
          </a:prstGeom>
          <a:solidFill>
            <a:srgbClr val="993366">
              <a:alpha val="4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lvl="0">
              <a:defRPr/>
            </a:pPr>
            <a:r>
              <a:rPr lang="en-US" b="1" dirty="0" smtClean="0">
                <a:solidFill>
                  <a:prstClr val="white"/>
                </a:solidFill>
                <a:latin typeface="Arial" charset="0"/>
              </a:rPr>
              <a:t>Referencing     </a:t>
            </a:r>
            <a:endParaRPr lang="en-US" b="1" dirty="0">
              <a:solidFill>
                <a:prstClr val="whit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905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Referencing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</a:rPr>
              <a:t>33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/45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71177" y="824890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INSERT statement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2548" y="1413730"/>
            <a:ext cx="8387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New tuple for row-level</a:t>
            </a:r>
          </a:p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set of new tuples for statement-level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339671" y="2462225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DELETE statement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39670" y="2454975"/>
            <a:ext cx="8470499" cy="1028728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376527" y="3022038"/>
            <a:ext cx="8433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Old tuple or table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39668" y="3601250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UPDATE statement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49163" y="3586630"/>
            <a:ext cx="8470499" cy="988824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376524" y="4150721"/>
            <a:ext cx="843364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Implies both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341601" y="4715532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Syntax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51096" y="4700911"/>
            <a:ext cx="8470499" cy="139508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378457" y="5265003"/>
            <a:ext cx="8433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REFERENCING </a:t>
            </a:r>
            <a:r>
              <a:rPr lang="en-US" sz="2400" dirty="0" smtClean="0">
                <a:solidFill>
                  <a:srgbClr val="990099"/>
                </a:solidFill>
              </a:rPr>
              <a:t>[</a:t>
            </a:r>
            <a:r>
              <a:rPr lang="en-US" sz="2400" dirty="0">
                <a:solidFill>
                  <a:srgbClr val="990099"/>
                </a:solidFill>
              </a:rPr>
              <a:t>OLD NEW][TUPLE TABLE]</a:t>
            </a:r>
            <a:r>
              <a:rPr lang="en-US" sz="2400" dirty="0"/>
              <a:t> AS </a:t>
            </a:r>
            <a:r>
              <a:rPr lang="en-US" sz="2400" dirty="0">
                <a:solidFill>
                  <a:srgbClr val="FF0000"/>
                </a:solidFill>
              </a:rPr>
              <a:t>&lt;name&gt;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356660" y="838200"/>
            <a:ext cx="8455507" cy="151055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180623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Referencing (Row Level)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</a:rPr>
              <a:t>34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/45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71177" y="845452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INSERT statement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356660" y="838200"/>
            <a:ext cx="8455507" cy="113907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0" name="Rectangle 29"/>
          <p:cNvSpPr/>
          <p:nvPr/>
        </p:nvSpPr>
        <p:spPr>
          <a:xfrm>
            <a:off x="422548" y="1434292"/>
            <a:ext cx="8387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New tuple</a:t>
            </a: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339671" y="2299904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DELETE statement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39670" y="2292654"/>
            <a:ext cx="8470499" cy="1028728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3" name="Rectangle 32"/>
          <p:cNvSpPr/>
          <p:nvPr/>
        </p:nvSpPr>
        <p:spPr>
          <a:xfrm>
            <a:off x="376527" y="2859717"/>
            <a:ext cx="8433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Old tuple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339668" y="3526014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UPDATE statement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49163" y="3520104"/>
            <a:ext cx="8470499" cy="988824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6" name="Rectangle 35"/>
          <p:cNvSpPr/>
          <p:nvPr/>
        </p:nvSpPr>
        <p:spPr>
          <a:xfrm>
            <a:off x="376524" y="4110320"/>
            <a:ext cx="843364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Implies both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341601" y="4736094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Syntax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51096" y="4721473"/>
            <a:ext cx="8470499" cy="139508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9" name="Rectangle 38"/>
          <p:cNvSpPr/>
          <p:nvPr/>
        </p:nvSpPr>
        <p:spPr>
          <a:xfrm>
            <a:off x="378457" y="5285565"/>
            <a:ext cx="8433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REFERENCING NEW ROW as </a:t>
            </a:r>
            <a:r>
              <a:rPr lang="en-US" sz="2400" b="1" dirty="0" smtClean="0"/>
              <a:t>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REFERENCING OLD ROW as </a:t>
            </a:r>
            <a:r>
              <a:rPr lang="en-US" sz="2400" b="1" dirty="0" smtClean="0"/>
              <a:t>O</a:t>
            </a:r>
          </a:p>
        </p:txBody>
      </p:sp>
      <p:sp>
        <p:nvSpPr>
          <p:cNvPr id="40" name="Rounded Rectangular Callout 39"/>
          <p:cNvSpPr/>
          <p:nvPr/>
        </p:nvSpPr>
        <p:spPr>
          <a:xfrm>
            <a:off x="6017622" y="4981981"/>
            <a:ext cx="2926082" cy="927507"/>
          </a:xfrm>
          <a:prstGeom prst="wedgeRoundRectCallout">
            <a:avLst>
              <a:gd name="adj1" fmla="val -70747"/>
              <a:gd name="adj2" fmla="val 9743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and </a:t>
            </a:r>
            <a:r>
              <a:rPr lang="en-US" b="1" dirty="0" smtClean="0">
                <a:solidFill>
                  <a:srgbClr val="7030A0"/>
                </a:solidFill>
              </a:rPr>
              <a:t>O</a:t>
            </a:r>
            <a:r>
              <a:rPr lang="en-US" dirty="0" smtClean="0">
                <a:solidFill>
                  <a:srgbClr val="7030A0"/>
                </a:solidFill>
              </a:rPr>
              <a:t> are variables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Case-sensitive!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1" name="Rounded Rectangular Callout 40"/>
          <p:cNvSpPr/>
          <p:nvPr/>
        </p:nvSpPr>
        <p:spPr>
          <a:xfrm>
            <a:off x="4558934" y="919419"/>
            <a:ext cx="2926082" cy="749078"/>
          </a:xfrm>
          <a:prstGeom prst="wedgeRoundRectCallout">
            <a:avLst>
              <a:gd name="adj1" fmla="val -115390"/>
              <a:gd name="adj2" fmla="val 45781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rgbClr val="7030A0"/>
                </a:solidFill>
              </a:rPr>
              <a:t> INSERT row triggers cannot reference an OLD </a:t>
            </a:r>
            <a:r>
              <a:rPr lang="en-SG" b="1" dirty="0" smtClean="0">
                <a:solidFill>
                  <a:srgbClr val="7030A0"/>
                </a:solidFill>
              </a:rPr>
              <a:t>tuple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2" name="Rounded Rectangular Callout 41"/>
          <p:cNvSpPr/>
          <p:nvPr/>
        </p:nvSpPr>
        <p:spPr>
          <a:xfrm>
            <a:off x="4571995" y="2386812"/>
            <a:ext cx="2926082" cy="749078"/>
          </a:xfrm>
          <a:prstGeom prst="wedgeRoundRectCallout">
            <a:avLst>
              <a:gd name="adj1" fmla="val -115390"/>
              <a:gd name="adj2" fmla="val 45781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rgbClr val="7030A0"/>
                </a:solidFill>
              </a:rPr>
              <a:t>DELETE row triggers cannot reference a NEW </a:t>
            </a:r>
            <a:r>
              <a:rPr lang="en-SG" b="1" dirty="0" smtClean="0">
                <a:solidFill>
                  <a:srgbClr val="7030A0"/>
                </a:solidFill>
              </a:rPr>
              <a:t>tuple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3" name="Rounded Rectangular Callout 42"/>
          <p:cNvSpPr/>
          <p:nvPr/>
        </p:nvSpPr>
        <p:spPr>
          <a:xfrm>
            <a:off x="4798420" y="3562478"/>
            <a:ext cx="3631477" cy="835795"/>
          </a:xfrm>
          <a:prstGeom prst="wedgeRoundRectCallout">
            <a:avLst>
              <a:gd name="adj1" fmla="val -102920"/>
              <a:gd name="adj2" fmla="val 38487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rgbClr val="7030A0"/>
                </a:solidFill>
              </a:rPr>
              <a:t> </a:t>
            </a:r>
            <a:r>
              <a:rPr lang="en-SG" b="1" dirty="0" smtClean="0">
                <a:solidFill>
                  <a:srgbClr val="7030A0"/>
                </a:solidFill>
              </a:rPr>
              <a:t>UPDATE </a:t>
            </a:r>
            <a:r>
              <a:rPr lang="en-SG" b="1" dirty="0">
                <a:solidFill>
                  <a:srgbClr val="7030A0"/>
                </a:solidFill>
              </a:rPr>
              <a:t>row triggers </a:t>
            </a:r>
            <a:r>
              <a:rPr lang="en-SG" b="1" dirty="0" smtClean="0">
                <a:solidFill>
                  <a:srgbClr val="7030A0"/>
                </a:solidFill>
              </a:rPr>
              <a:t>can </a:t>
            </a:r>
            <a:r>
              <a:rPr lang="en-SG" b="1" dirty="0">
                <a:solidFill>
                  <a:srgbClr val="7030A0"/>
                </a:solidFill>
              </a:rPr>
              <a:t>reference </a:t>
            </a:r>
            <a:r>
              <a:rPr lang="en-SG" b="1" dirty="0" smtClean="0">
                <a:solidFill>
                  <a:srgbClr val="7030A0"/>
                </a:solidFill>
              </a:rPr>
              <a:t>both OLD and NEW tuples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8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Referencing (Row Level)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</a:rPr>
              <a:t>35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/45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146927" y="1143000"/>
            <a:ext cx="8046014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How to loop over all rows in the modified table?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8965" y="1688295"/>
            <a:ext cx="89326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Cannot</a:t>
            </a:r>
            <a:r>
              <a:rPr lang="en-US" sz="2400" dirty="0" smtClean="0"/>
              <a:t> do by “For Each Row”</a:t>
            </a:r>
          </a:p>
          <a:p>
            <a:pPr marL="609600" indent="-609600">
              <a:buFont typeface="Arial" pitchFamily="34" charset="0"/>
              <a:buChar char="•"/>
            </a:pPr>
            <a:endParaRPr lang="en-US" sz="400" dirty="0" smtClean="0"/>
          </a:p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Write necessary SQL statement inside “Condition” and “Action”</a:t>
            </a:r>
          </a:p>
        </p:txBody>
      </p:sp>
    </p:spTree>
    <p:extLst>
      <p:ext uri="{BB962C8B-B14F-4D97-AF65-F5344CB8AC3E}">
        <p14:creationId xmlns="" xmlns:p14="http://schemas.microsoft.com/office/powerpoint/2010/main" val="40696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Referencing (Row Level)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</a:rPr>
              <a:t>36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/45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8953" y="869109"/>
            <a:ext cx="8938291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How to loop over all rows in the modified table?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5942" y="3109079"/>
            <a:ext cx="83297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CREATE TRIGGER </a:t>
            </a:r>
            <a:r>
              <a:rPr lang="en-US" dirty="0" err="1">
                <a:latin typeface="Courier New" panose="02070309020205020404" pitchFamily="49" charset="0"/>
                <a:ea typeface="SimSun" panose="02010600030101010101" pitchFamily="2" charset="-122"/>
              </a:rPr>
              <a:t>fd_enforcer_insert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BEFORE INSERT on </a:t>
            </a:r>
            <a:r>
              <a:rPr lang="en-US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R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FOR </a:t>
            </a: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EACH ROW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DECLARE counter INT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BEGIN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SELECT COUNT(*) INTO counter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FROM R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WHERE R.A = NEW.A AND R.B = NEW.B AND R.C &lt;&gt; NEW.C;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IF (counter &gt; 0 )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9144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THEN </a:t>
            </a:r>
            <a:r>
              <a:rPr lang="en-US" dirty="0" err="1">
                <a:latin typeface="Courier New" panose="02070309020205020404" pitchFamily="49" charset="0"/>
                <a:ea typeface="SimSun" panose="02010600030101010101" pitchFamily="2" charset="-122"/>
              </a:rPr>
              <a:t>raise_exception</a:t>
            </a: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('AB-&gt;C on R was violated');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END;</a:t>
            </a:r>
            <a:endParaRPr lang="en-US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70721" y="2467132"/>
            <a:ext cx="8938291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Enforce AB-&gt;C for every insertion in R(A,B,C,D,</a:t>
            </a:r>
            <a:r>
              <a:rPr lang="en-US" altLang="zh-CN" sz="2800" b="1" u="sng" dirty="0" smtClean="0">
                <a:solidFill>
                  <a:srgbClr val="003366"/>
                </a:solidFill>
              </a:rPr>
              <a:t>E</a:t>
            </a:r>
            <a:r>
              <a:rPr lang="en-US" altLang="zh-CN" sz="2800" b="1" dirty="0" smtClean="0">
                <a:solidFill>
                  <a:srgbClr val="003366"/>
                </a:solidFill>
              </a:rPr>
              <a:t>)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607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Referencing (Row Level)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</a:rPr>
              <a:t>37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/45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8953" y="869109"/>
            <a:ext cx="8938291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How to loop over all rows in the modified table?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5942" y="3109079"/>
            <a:ext cx="83297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CREATE TRIGGER </a:t>
            </a:r>
            <a:r>
              <a:rPr lang="en-US" dirty="0" err="1">
                <a:latin typeface="Courier New" panose="02070309020205020404" pitchFamily="49" charset="0"/>
                <a:ea typeface="SimSun" panose="02010600030101010101" pitchFamily="2" charset="-122"/>
              </a:rPr>
              <a:t>fd_enforcer_insert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BEFORE INSERT on </a:t>
            </a:r>
            <a:r>
              <a:rPr lang="en-US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R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FOR </a:t>
            </a: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EACH ROW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DECLARE counter INT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BEGIN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SELECT COUNT(*) INTO counter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FROM R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WHERE R.A = NEW.A AND R.B = NEW.B AND R.C &lt;&gt; NEW.C;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IF (counter &gt; 0 )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9144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THEN </a:t>
            </a:r>
            <a:r>
              <a:rPr lang="en-US" dirty="0" err="1">
                <a:latin typeface="Courier New" panose="02070309020205020404" pitchFamily="49" charset="0"/>
                <a:ea typeface="SimSun" panose="02010600030101010101" pitchFamily="2" charset="-122"/>
              </a:rPr>
              <a:t>raise_exception</a:t>
            </a: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('AB-&gt;C on R was violated');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END;</a:t>
            </a:r>
            <a:endParaRPr lang="en-US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70721" y="2467132"/>
            <a:ext cx="8938291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Enforce AB-&gt;C for every insertion in R(A,B,C,D,</a:t>
            </a:r>
            <a:r>
              <a:rPr lang="en-US" altLang="zh-CN" sz="2800" b="1" u="sng" dirty="0" smtClean="0">
                <a:solidFill>
                  <a:srgbClr val="003366"/>
                </a:solidFill>
              </a:rPr>
              <a:t>E</a:t>
            </a:r>
            <a:r>
              <a:rPr lang="en-US" altLang="zh-CN" sz="2800" b="1" dirty="0" smtClean="0">
                <a:solidFill>
                  <a:srgbClr val="003366"/>
                </a:solidFill>
              </a:rPr>
              <a:t>)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965112" y="2990352"/>
            <a:ext cx="3178887" cy="2038848"/>
          </a:xfrm>
          <a:prstGeom prst="wedgeRoundRectCallout">
            <a:avLst>
              <a:gd name="adj1" fmla="val -146633"/>
              <a:gd name="adj2" fmla="val -9164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Will </a:t>
            </a:r>
            <a:r>
              <a:rPr lang="en-US" dirty="0" smtClean="0">
                <a:solidFill>
                  <a:srgbClr val="FF0000"/>
                </a:solidFill>
              </a:rPr>
              <a:t>only</a:t>
            </a:r>
            <a:r>
              <a:rPr lang="en-US" dirty="0" smtClean="0">
                <a:solidFill>
                  <a:srgbClr val="7030A0"/>
                </a:solidFill>
              </a:rPr>
              <a:t> loop over newly inserted rows in </a:t>
            </a:r>
            <a:r>
              <a:rPr lang="en-US" altLang="zh-CN" b="1" dirty="0">
                <a:solidFill>
                  <a:srgbClr val="003366"/>
                </a:solidFill>
              </a:rPr>
              <a:t>R</a:t>
            </a:r>
            <a:endParaRPr lang="en-US" dirty="0" smtClean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O</a:t>
            </a:r>
            <a:r>
              <a:rPr lang="en-US" dirty="0" smtClean="0">
                <a:solidFill>
                  <a:srgbClr val="7030A0"/>
                </a:solidFill>
              </a:rPr>
              <a:t>nce for every newly inserted row in </a:t>
            </a:r>
            <a:r>
              <a:rPr lang="en-US" altLang="zh-CN" b="1" dirty="0">
                <a:solidFill>
                  <a:srgbClr val="003366"/>
                </a:solidFill>
              </a:rPr>
              <a:t>R</a:t>
            </a:r>
            <a:endParaRPr lang="en-US" dirty="0" smtClean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Immediately before (or, after, if it is an “after” trigger) that insertion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96686" y="3740605"/>
            <a:ext cx="2374174" cy="318260"/>
          </a:xfrm>
          <a:prstGeom prst="rect">
            <a:avLst/>
          </a:prstGeom>
          <a:solidFill>
            <a:srgbClr val="993366">
              <a:alpha val="48000"/>
            </a:srgb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eaLnBrk="1" hangingPunct="1"/>
            <a:endParaRPr lang="en-US" b="1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293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Referencing (Row Level)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</a:rPr>
              <a:t>38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/45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8953" y="869109"/>
            <a:ext cx="8938291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How to loop over all rows in the modified table?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70721" y="2467132"/>
            <a:ext cx="8938291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Enforce AB-&gt;C for every insertion in R(A,B,C,D,</a:t>
            </a:r>
            <a:r>
              <a:rPr lang="en-US" altLang="zh-CN" sz="2800" b="1" u="sng" dirty="0" smtClean="0">
                <a:solidFill>
                  <a:srgbClr val="003366"/>
                </a:solidFill>
              </a:rPr>
              <a:t>E</a:t>
            </a:r>
            <a:r>
              <a:rPr lang="en-US" altLang="zh-CN" sz="2800" b="1" dirty="0" smtClean="0">
                <a:solidFill>
                  <a:srgbClr val="003366"/>
                </a:solidFill>
              </a:rPr>
              <a:t>)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4098" y="3124200"/>
            <a:ext cx="83297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CREATE TRIGGER </a:t>
            </a:r>
            <a:r>
              <a:rPr lang="en-US" dirty="0" err="1">
                <a:latin typeface="Courier New" panose="02070309020205020404" pitchFamily="49" charset="0"/>
                <a:ea typeface="SimSun" panose="02010600030101010101" pitchFamily="2" charset="-122"/>
              </a:rPr>
              <a:t>fd_enforcer_insert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BEFORE INSERT on R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FOR EACH ROW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DECLARE counter INT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BEGIN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SELECT COUNT(*) INTO counter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FROM R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WHERE R.A = NEW.A AND R.B = NEW.B AND R.C &lt;&gt; NEW.C;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IF (counter &gt; 0 )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914400" marR="0" indent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THEN </a:t>
            </a:r>
            <a:r>
              <a:rPr lang="en-US" dirty="0" err="1">
                <a:latin typeface="Courier New" panose="02070309020205020404" pitchFamily="49" charset="0"/>
                <a:ea typeface="SimSun" panose="02010600030101010101" pitchFamily="2" charset="-122"/>
              </a:rPr>
              <a:t>raise_exception</a:t>
            </a: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('AB-&gt;C on R was violated');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END;</a:t>
            </a:r>
            <a:endParaRPr lang="en-US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5519060" y="3237412"/>
            <a:ext cx="3396340" cy="1082299"/>
          </a:xfrm>
          <a:prstGeom prst="wedgeRoundRectCallout">
            <a:avLst>
              <a:gd name="adj1" fmla="val -35352"/>
              <a:gd name="adj2" fmla="val 67060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This is where you loop over </a:t>
            </a:r>
            <a:r>
              <a:rPr lang="en-US" altLang="zh-CN" b="1" dirty="0">
                <a:solidFill>
                  <a:srgbClr val="003366"/>
                </a:solidFill>
              </a:rPr>
              <a:t>R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endParaRPr lang="en-US" altLang="zh-CN" sz="400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2.   You consider </a:t>
            </a:r>
            <a:r>
              <a:rPr lang="en-US" altLang="zh-CN" b="1" dirty="0">
                <a:solidFill>
                  <a:srgbClr val="003366"/>
                </a:solidFill>
              </a:rPr>
              <a:t>R</a:t>
            </a:r>
            <a:r>
              <a:rPr lang="en-US" dirty="0" smtClean="0">
                <a:solidFill>
                  <a:srgbClr val="7030A0"/>
                </a:solidFill>
              </a:rPr>
              <a:t> before (or, after, if it is an “after” trigger) the insertion of that new row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90751" y="4534729"/>
            <a:ext cx="7110548" cy="866517"/>
          </a:xfrm>
          <a:prstGeom prst="rect">
            <a:avLst/>
          </a:prstGeom>
          <a:solidFill>
            <a:srgbClr val="993366">
              <a:alpha val="48000"/>
            </a:srgb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 eaLnBrk="1" hangingPunct="1"/>
            <a:endParaRPr lang="en-US" b="1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156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Recap: Roadmap (SQL)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lowchart: Sequential Access Storage 27"/>
          <p:cNvSpPr/>
          <p:nvPr/>
        </p:nvSpPr>
        <p:spPr>
          <a:xfrm flipH="1">
            <a:off x="6781800" y="4724400"/>
            <a:ext cx="2057400" cy="1295400"/>
          </a:xfrm>
          <a:prstGeom prst="flowChartMagneticTap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That would be all about Quiz-2!!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04800" y="914400"/>
            <a:ext cx="4038600" cy="228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58036" y="3924300"/>
            <a:ext cx="40386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495800" y="16002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Lecture-5 &amp; 6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4683690" y="4185453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Lecture-7 &amp; 8</a:t>
            </a:r>
            <a:endParaRPr lang="en-US" sz="2400" dirty="0"/>
          </a:p>
        </p:txBody>
      </p:sp>
      <p:sp>
        <p:nvSpPr>
          <p:cNvPr id="37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Groupings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Creation of tables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modifications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Content Placeholder 2"/>
          <p:cNvSpPr txBox="1">
            <a:spLocks noChangeArrowheads="1"/>
          </p:cNvSpPr>
          <p:nvPr/>
        </p:nvSpPr>
        <p:spPr>
          <a:xfrm>
            <a:off x="419100" y="40767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sz="2400" dirty="0" smtClean="0"/>
              <a:t>Triggers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 rot="21148879">
            <a:off x="4827351" y="2515170"/>
            <a:ext cx="4252602" cy="1258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Today’s lecture: </a:t>
            </a:r>
            <a:r>
              <a:rPr lang="en-US" u="sng" dirty="0" smtClean="0"/>
              <a:t>Chapter 7 </a:t>
            </a:r>
            <a:r>
              <a:rPr lang="en-US" dirty="0" smtClean="0"/>
              <a:t>of the Book “</a:t>
            </a:r>
            <a:r>
              <a:rPr lang="en-US" dirty="0"/>
              <a:t>Database Systems: The Complete Book; Hector Garcia-Molina Jeffrey D. Ullman, Jennifer </a:t>
            </a:r>
            <a:r>
              <a:rPr lang="en-US" dirty="0" err="1"/>
              <a:t>Widom</a:t>
            </a:r>
            <a:endParaRPr lang="en-US" dirty="0"/>
          </a:p>
        </p:txBody>
      </p:sp>
      <p:pic>
        <p:nvPicPr>
          <p:cNvPr id="22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727768"/>
            <a:ext cx="838200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8237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Example (Enforce: </a:t>
            </a:r>
            <a:r>
              <a:rPr lang="en-US" b="1" dirty="0"/>
              <a:t>AB-&gt;C )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</a:rPr>
              <a:t>39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/45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5942" y="3505200"/>
            <a:ext cx="8329750" cy="2862322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CREATE TRIGGER </a:t>
            </a:r>
            <a:r>
              <a:rPr lang="en-US" sz="1500" dirty="0" err="1">
                <a:latin typeface="Courier New" panose="02070309020205020404" pitchFamily="49" charset="0"/>
                <a:ea typeface="SimSun" panose="02010600030101010101" pitchFamily="2" charset="-122"/>
              </a:rPr>
              <a:t>fd_enforcer_insert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BEFORE INSERT on </a:t>
            </a:r>
            <a:r>
              <a:rPr lang="en-US" sz="15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R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b="1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REFERENCING NEW ROW AS N </a:t>
            </a:r>
            <a:endParaRPr lang="en-US" sz="1500" b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FOR EACH ROW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DECLARE counter INT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BEGIN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SELECT COUNT(*) INTO counter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FROM R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WHERE R.A = </a:t>
            </a:r>
            <a:r>
              <a:rPr lang="en-US" sz="1500" b="1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N</a:t>
            </a:r>
            <a:r>
              <a:rPr lang="en-US" sz="15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.A </a:t>
            </a: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AND R.B = </a:t>
            </a:r>
            <a:r>
              <a:rPr lang="en-US" sz="1500" b="1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N</a:t>
            </a:r>
            <a:r>
              <a:rPr lang="en-US" sz="15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.B </a:t>
            </a: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AND R.C &lt;&gt; </a:t>
            </a:r>
            <a:r>
              <a:rPr lang="en-US" sz="1500" b="1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N</a:t>
            </a:r>
            <a:r>
              <a:rPr lang="en-US" sz="15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.C</a:t>
            </a: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;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IF (counter &gt; 0 )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9144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THEN </a:t>
            </a:r>
            <a:r>
              <a:rPr lang="en-US" sz="1500" dirty="0" err="1">
                <a:latin typeface="Courier New" panose="02070309020205020404" pitchFamily="49" charset="0"/>
                <a:ea typeface="SimSun" panose="02010600030101010101" pitchFamily="2" charset="-122"/>
              </a:rPr>
              <a:t>raise_exception</a:t>
            </a: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('AB-&gt;C on R was violated');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END;</a:t>
            </a:r>
            <a:endParaRPr lang="en-US" sz="15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4172" y="762000"/>
            <a:ext cx="8329750" cy="2631490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CREATE TRIGGER </a:t>
            </a:r>
            <a:r>
              <a:rPr lang="en-US" sz="1500" dirty="0" err="1">
                <a:latin typeface="Courier New" panose="02070309020205020404" pitchFamily="49" charset="0"/>
                <a:ea typeface="SimSun" panose="02010600030101010101" pitchFamily="2" charset="-122"/>
              </a:rPr>
              <a:t>fd_enforcer_insert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BEFORE INSERT on R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FOR EACH ROW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DECLARE counter INT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BEGIN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SELECT COUNT(*) INTO counter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FROM R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WHERE R.A = </a:t>
            </a:r>
            <a:r>
              <a:rPr lang="en-US" sz="1500" b="1" dirty="0"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.A AND R.B = </a:t>
            </a:r>
            <a:r>
              <a:rPr lang="en-US" sz="1500" b="1" dirty="0"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.B AND R.C &lt;&gt; </a:t>
            </a:r>
            <a:r>
              <a:rPr lang="en-US" sz="1500" b="1" dirty="0"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.C;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IF (counter &gt; 0 )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9144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THEN </a:t>
            </a:r>
            <a:r>
              <a:rPr lang="en-US" sz="1500" dirty="0" err="1">
                <a:latin typeface="Courier New" panose="02070309020205020404" pitchFamily="49" charset="0"/>
                <a:ea typeface="SimSun" panose="02010600030101010101" pitchFamily="2" charset="-122"/>
              </a:rPr>
              <a:t>raise_exception</a:t>
            </a: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('AB-&gt;C on R was violated');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END;</a:t>
            </a:r>
            <a:endParaRPr lang="en-US" sz="15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98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Example (Enforce: </a:t>
            </a:r>
            <a:r>
              <a:rPr lang="en-US" b="1" dirty="0"/>
              <a:t>AB-&gt;C )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prstClr val="black"/>
                </a:solidFill>
              </a:rPr>
              <a:t>40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/45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5942" y="3505200"/>
            <a:ext cx="8329750" cy="2862322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CREATE TRIGGER </a:t>
            </a:r>
            <a:r>
              <a:rPr lang="en-US" sz="1500" dirty="0" err="1">
                <a:latin typeface="Courier New" panose="02070309020205020404" pitchFamily="49" charset="0"/>
                <a:ea typeface="SimSun" panose="02010600030101010101" pitchFamily="2" charset="-122"/>
              </a:rPr>
              <a:t>fd_enforcer_insert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BEFORE INSERT on </a:t>
            </a:r>
            <a:r>
              <a:rPr lang="en-US" sz="15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R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b="1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REFERENCING NEW ROW AS N </a:t>
            </a:r>
            <a:endParaRPr lang="en-US" sz="1500" b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FOR EACH ROW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DECLARE counter INT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BEGIN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SELECT COUNT(*) INTO counter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FROM R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WHERE R.A = </a:t>
            </a:r>
            <a:r>
              <a:rPr lang="en-US" sz="1500" b="1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N</a:t>
            </a:r>
            <a:r>
              <a:rPr lang="en-US" sz="15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.A </a:t>
            </a: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AND R.B = </a:t>
            </a:r>
            <a:r>
              <a:rPr lang="en-US" sz="1500" b="1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N</a:t>
            </a:r>
            <a:r>
              <a:rPr lang="en-US" sz="15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.B </a:t>
            </a: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AND R.C &lt;&gt; </a:t>
            </a:r>
            <a:r>
              <a:rPr lang="en-US" sz="1500" b="1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N</a:t>
            </a:r>
            <a:r>
              <a:rPr lang="en-US" sz="15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.C</a:t>
            </a: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;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IF (counter &gt; 0 )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9144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THEN </a:t>
            </a:r>
            <a:r>
              <a:rPr lang="en-US" sz="1500" dirty="0" err="1">
                <a:latin typeface="Courier New" panose="02070309020205020404" pitchFamily="49" charset="0"/>
                <a:ea typeface="SimSun" panose="02010600030101010101" pitchFamily="2" charset="-122"/>
              </a:rPr>
              <a:t>raise_exception</a:t>
            </a: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('AB-&gt;C on R was violated');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END;</a:t>
            </a:r>
            <a:endParaRPr lang="en-US" sz="15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4172" y="762000"/>
            <a:ext cx="8329750" cy="2631490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CREATE TRIGGER </a:t>
            </a:r>
            <a:r>
              <a:rPr lang="en-US" sz="1500" dirty="0" err="1">
                <a:latin typeface="Courier New" panose="02070309020205020404" pitchFamily="49" charset="0"/>
                <a:ea typeface="SimSun" panose="02010600030101010101" pitchFamily="2" charset="-122"/>
              </a:rPr>
              <a:t>fd_enforcer_insert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BEFORE INSERT on R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FOR EACH ROW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DECLARE counter INT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BEGIN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SELECT COUNT(*) INTO counter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FROM R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WHERE R.A = </a:t>
            </a:r>
            <a:r>
              <a:rPr lang="en-US" sz="1500" b="1" dirty="0"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.A AND R.B = </a:t>
            </a:r>
            <a:r>
              <a:rPr lang="en-US" sz="1500" b="1" dirty="0"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.B AND R.C &lt;&gt; </a:t>
            </a:r>
            <a:r>
              <a:rPr lang="en-US" sz="1500" b="1" dirty="0">
                <a:latin typeface="Courier New" panose="02070309020205020404" pitchFamily="49" charset="0"/>
                <a:ea typeface="SimSun" panose="02010600030101010101" pitchFamily="2" charset="-122"/>
              </a:rPr>
              <a:t>NEW</a:t>
            </a: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.C;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IF (counter &gt; 0 )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9144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THEN </a:t>
            </a:r>
            <a:r>
              <a:rPr lang="en-US" sz="1500" dirty="0" err="1">
                <a:latin typeface="Courier New" panose="02070309020205020404" pitchFamily="49" charset="0"/>
                <a:ea typeface="SimSun" panose="02010600030101010101" pitchFamily="2" charset="-122"/>
              </a:rPr>
              <a:t>raise_exception</a:t>
            </a: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('AB-&gt;C on R was violated');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ourier New" panose="02070309020205020404" pitchFamily="49" charset="0"/>
                <a:ea typeface="SimSun" panose="02010600030101010101" pitchFamily="2" charset="-122"/>
              </a:rPr>
              <a:t>END;</a:t>
            </a:r>
            <a:endParaRPr lang="en-US" sz="15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008658" y="762000"/>
            <a:ext cx="2273196" cy="674673"/>
          </a:xfrm>
          <a:prstGeom prst="wedgeRoundRectCallout">
            <a:avLst>
              <a:gd name="adj1" fmla="val -48985"/>
              <a:gd name="adj2" fmla="val -14375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7030A0"/>
                </a:solidFill>
              </a:rPr>
              <a:t>Both are Okay!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094514" y="3100168"/>
            <a:ext cx="3988525" cy="2083791"/>
          </a:xfrm>
          <a:prstGeom prst="wedgeRoundRectCallout">
            <a:avLst>
              <a:gd name="adj1" fmla="val -14617"/>
              <a:gd name="adj2" fmla="val -74911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 smtClean="0">
                <a:solidFill>
                  <a:srgbClr val="7030A0"/>
                </a:solidFill>
              </a:rPr>
              <a:t>[</a:t>
            </a:r>
            <a:r>
              <a:rPr lang="en-SG" b="1" dirty="0" smtClean="0">
                <a:solidFill>
                  <a:srgbClr val="7030A0"/>
                </a:solidFill>
              </a:rPr>
              <a:t>By Default</a:t>
            </a:r>
            <a:r>
              <a:rPr lang="en-SG" dirty="0" smtClean="0">
                <a:solidFill>
                  <a:srgbClr val="7030A0"/>
                </a:solidFill>
              </a:rPr>
              <a:t>:] </a:t>
            </a:r>
          </a:p>
          <a:p>
            <a:pPr marL="342900" indent="-342900">
              <a:buAutoNum type="arabicPeriod"/>
            </a:pPr>
            <a:r>
              <a:rPr lang="en-SG" dirty="0" smtClean="0">
                <a:solidFill>
                  <a:srgbClr val="7030A0"/>
                </a:solidFill>
              </a:rPr>
              <a:t>The </a:t>
            </a:r>
            <a:r>
              <a:rPr lang="en-SG" dirty="0">
                <a:solidFill>
                  <a:srgbClr val="7030A0"/>
                </a:solidFill>
              </a:rPr>
              <a:t>OLD </a:t>
            </a:r>
            <a:r>
              <a:rPr lang="en-SG" dirty="0" smtClean="0">
                <a:solidFill>
                  <a:srgbClr val="7030A0"/>
                </a:solidFill>
              </a:rPr>
              <a:t>variable map to a </a:t>
            </a:r>
            <a:r>
              <a:rPr lang="en-SG" dirty="0">
                <a:solidFill>
                  <a:srgbClr val="7030A0"/>
                </a:solidFill>
              </a:rPr>
              <a:t>single </a:t>
            </a:r>
            <a:r>
              <a:rPr lang="en-SG" dirty="0" smtClean="0">
                <a:solidFill>
                  <a:srgbClr val="7030A0"/>
                </a:solidFill>
              </a:rPr>
              <a:t>deleted (or, updated) row</a:t>
            </a:r>
          </a:p>
          <a:p>
            <a:pPr marL="342900" indent="-342900">
              <a:buAutoNum type="arabicPeriod"/>
            </a:pPr>
            <a:endParaRPr lang="en-SG" dirty="0" smtClean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en-SG" dirty="0" smtClean="0">
                <a:solidFill>
                  <a:srgbClr val="7030A0"/>
                </a:solidFill>
              </a:rPr>
              <a:t>The NEW </a:t>
            </a:r>
            <a:r>
              <a:rPr lang="en-SG" dirty="0">
                <a:solidFill>
                  <a:srgbClr val="7030A0"/>
                </a:solidFill>
              </a:rPr>
              <a:t>variable map </a:t>
            </a:r>
            <a:r>
              <a:rPr lang="en-SG" dirty="0" smtClean="0">
                <a:solidFill>
                  <a:srgbClr val="7030A0"/>
                </a:solidFill>
              </a:rPr>
              <a:t>to </a:t>
            </a:r>
            <a:r>
              <a:rPr lang="en-SG" dirty="0">
                <a:solidFill>
                  <a:srgbClr val="7030A0"/>
                </a:solidFill>
              </a:rPr>
              <a:t>a single </a:t>
            </a:r>
            <a:r>
              <a:rPr lang="en-SG" dirty="0" smtClean="0">
                <a:solidFill>
                  <a:srgbClr val="7030A0"/>
                </a:solidFill>
              </a:rPr>
              <a:t>inserted </a:t>
            </a:r>
            <a:r>
              <a:rPr lang="en-SG" dirty="0">
                <a:solidFill>
                  <a:srgbClr val="7030A0"/>
                </a:solidFill>
              </a:rPr>
              <a:t>(or, updated) row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74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b="1" dirty="0"/>
              <a:t>Trigger Referencing </a:t>
            </a:r>
            <a:r>
              <a:rPr lang="en-US" b="1" dirty="0" smtClean="0"/>
              <a:t>(Statement </a:t>
            </a:r>
            <a:r>
              <a:rPr lang="en-US" b="1" dirty="0"/>
              <a:t>Level)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prstClr val="black"/>
                </a:solidFill>
              </a:rPr>
              <a:t>41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/45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71177" y="845452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INSERT statement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356660" y="838200"/>
            <a:ext cx="8455507" cy="113907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422548" y="1434292"/>
            <a:ext cx="8387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New table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339671" y="2299904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DELETE statement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39670" y="2292654"/>
            <a:ext cx="8470499" cy="1028728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376527" y="2859717"/>
            <a:ext cx="8433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Old table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39668" y="3526014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UPDATE statement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49163" y="3520104"/>
            <a:ext cx="8470499" cy="988824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376524" y="4110320"/>
            <a:ext cx="843364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2150" lvl="1" indent="-347663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Implies both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41601" y="4736094"/>
            <a:ext cx="847049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Syntax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51096" y="4721473"/>
            <a:ext cx="8470499" cy="139508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0" name="Rectangle 29"/>
          <p:cNvSpPr/>
          <p:nvPr/>
        </p:nvSpPr>
        <p:spPr>
          <a:xfrm>
            <a:off x="378457" y="5285565"/>
            <a:ext cx="8433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REFERENCING NEW TABLE as </a:t>
            </a:r>
            <a:r>
              <a:rPr lang="en-US" sz="2400" b="1" dirty="0" smtClean="0"/>
              <a:t>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REFERENCING OLD TABLE as </a:t>
            </a:r>
            <a:r>
              <a:rPr lang="en-US" sz="2400" b="1" dirty="0" smtClean="0"/>
              <a:t>O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6017622" y="4981981"/>
            <a:ext cx="2926082" cy="927507"/>
          </a:xfrm>
          <a:prstGeom prst="wedgeRoundRectCallout">
            <a:avLst>
              <a:gd name="adj1" fmla="val -64199"/>
              <a:gd name="adj2" fmla="val 5987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and </a:t>
            </a:r>
            <a:r>
              <a:rPr lang="en-US" b="1" dirty="0" smtClean="0">
                <a:solidFill>
                  <a:srgbClr val="7030A0"/>
                </a:solidFill>
              </a:rPr>
              <a:t>O</a:t>
            </a:r>
            <a:r>
              <a:rPr lang="en-US" dirty="0" smtClean="0">
                <a:solidFill>
                  <a:srgbClr val="7030A0"/>
                </a:solidFill>
              </a:rPr>
              <a:t> are variables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Case-sensitive!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4558933" y="919419"/>
            <a:ext cx="3165569" cy="749078"/>
          </a:xfrm>
          <a:prstGeom prst="wedgeRoundRectCallout">
            <a:avLst>
              <a:gd name="adj1" fmla="val -115390"/>
              <a:gd name="adj2" fmla="val 45781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rgbClr val="7030A0"/>
                </a:solidFill>
              </a:rPr>
              <a:t> INSERT </a:t>
            </a:r>
            <a:r>
              <a:rPr lang="en-SG" b="1" dirty="0" smtClean="0">
                <a:solidFill>
                  <a:srgbClr val="7030A0"/>
                </a:solidFill>
              </a:rPr>
              <a:t>statement </a:t>
            </a:r>
            <a:r>
              <a:rPr lang="en-SG" b="1" dirty="0">
                <a:solidFill>
                  <a:srgbClr val="7030A0"/>
                </a:solidFill>
              </a:rPr>
              <a:t>triggers cannot reference an OLD </a:t>
            </a:r>
            <a:r>
              <a:rPr lang="en-SG" b="1" dirty="0" smtClean="0">
                <a:solidFill>
                  <a:srgbClr val="7030A0"/>
                </a:solidFill>
              </a:rPr>
              <a:t>table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Rounded Rectangular Callout 32"/>
          <p:cNvSpPr/>
          <p:nvPr/>
        </p:nvSpPr>
        <p:spPr>
          <a:xfrm>
            <a:off x="4571995" y="2386812"/>
            <a:ext cx="3152508" cy="749078"/>
          </a:xfrm>
          <a:prstGeom prst="wedgeRoundRectCallout">
            <a:avLst>
              <a:gd name="adj1" fmla="val -115390"/>
              <a:gd name="adj2" fmla="val 45781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rgbClr val="7030A0"/>
                </a:solidFill>
              </a:rPr>
              <a:t>DELETE </a:t>
            </a:r>
            <a:r>
              <a:rPr lang="en-SG" b="1" dirty="0" smtClean="0">
                <a:solidFill>
                  <a:srgbClr val="7030A0"/>
                </a:solidFill>
              </a:rPr>
              <a:t>statement </a:t>
            </a:r>
            <a:r>
              <a:rPr lang="en-SG" b="1" dirty="0">
                <a:solidFill>
                  <a:srgbClr val="7030A0"/>
                </a:solidFill>
              </a:rPr>
              <a:t>triggers cannot reference a NEW </a:t>
            </a:r>
            <a:r>
              <a:rPr lang="en-SG" b="1" dirty="0" smtClean="0">
                <a:solidFill>
                  <a:srgbClr val="7030A0"/>
                </a:solidFill>
              </a:rPr>
              <a:t>table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4" name="Rounded Rectangular Callout 33"/>
          <p:cNvSpPr/>
          <p:nvPr/>
        </p:nvSpPr>
        <p:spPr>
          <a:xfrm>
            <a:off x="4798420" y="3562478"/>
            <a:ext cx="3683729" cy="835795"/>
          </a:xfrm>
          <a:prstGeom prst="wedgeRoundRectCallout">
            <a:avLst>
              <a:gd name="adj1" fmla="val -102920"/>
              <a:gd name="adj2" fmla="val 38487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rgbClr val="7030A0"/>
                </a:solidFill>
              </a:rPr>
              <a:t> </a:t>
            </a:r>
            <a:r>
              <a:rPr lang="en-SG" b="1" dirty="0" smtClean="0">
                <a:solidFill>
                  <a:srgbClr val="7030A0"/>
                </a:solidFill>
              </a:rPr>
              <a:t>UPDATE statement </a:t>
            </a:r>
            <a:r>
              <a:rPr lang="en-SG" b="1" dirty="0">
                <a:solidFill>
                  <a:srgbClr val="7030A0"/>
                </a:solidFill>
              </a:rPr>
              <a:t>triggers </a:t>
            </a:r>
            <a:r>
              <a:rPr lang="en-SG" b="1" dirty="0" smtClean="0">
                <a:solidFill>
                  <a:srgbClr val="7030A0"/>
                </a:solidFill>
              </a:rPr>
              <a:t>can </a:t>
            </a:r>
            <a:r>
              <a:rPr lang="en-SG" b="1" dirty="0">
                <a:solidFill>
                  <a:srgbClr val="7030A0"/>
                </a:solidFill>
              </a:rPr>
              <a:t>reference </a:t>
            </a:r>
            <a:r>
              <a:rPr lang="en-SG" b="1" dirty="0" smtClean="0">
                <a:solidFill>
                  <a:srgbClr val="7030A0"/>
                </a:solidFill>
              </a:rPr>
              <a:t>both OLD and NEW tables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79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b="1" dirty="0"/>
              <a:t>Trigger Referencing </a:t>
            </a:r>
            <a:r>
              <a:rPr lang="en-US" b="1" dirty="0" smtClean="0"/>
              <a:t>(Statement </a:t>
            </a:r>
            <a:r>
              <a:rPr lang="en-US" b="1" dirty="0"/>
              <a:t>Level)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prstClr val="black"/>
                </a:solidFill>
              </a:rPr>
              <a:t>42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/45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8600" y="1600200"/>
            <a:ext cx="656527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CREATE </a:t>
            </a:r>
            <a:r>
              <a:rPr lang="en-SG" dirty="0">
                <a:latin typeface="Courier New" panose="02070309020205020404" pitchFamily="49" charset="0"/>
                <a:ea typeface="SimSun" panose="02010600030101010101" pitchFamily="2" charset="-122"/>
              </a:rPr>
              <a:t>TRIGGER </a:t>
            </a: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FLIGHTS_DELETE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AFTER </a:t>
            </a:r>
            <a:r>
              <a:rPr lang="en-SG" dirty="0">
                <a:latin typeface="Courier New" panose="02070309020205020404" pitchFamily="49" charset="0"/>
                <a:ea typeface="SimSun" panose="02010600030101010101" pitchFamily="2" charset="-122"/>
              </a:rPr>
              <a:t>DELETE ON FLIGHTS </a:t>
            </a:r>
            <a:endParaRPr lang="en-SG" dirty="0" smtClean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REFERENCING </a:t>
            </a:r>
            <a:r>
              <a:rPr lang="en-SG" b="1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OLD TABLE </a:t>
            </a:r>
            <a:r>
              <a:rPr lang="en-SG" dirty="0">
                <a:latin typeface="Courier New" panose="02070309020205020404" pitchFamily="49" charset="0"/>
                <a:ea typeface="SimSun" panose="02010600030101010101" pitchFamily="2" charset="-122"/>
              </a:rPr>
              <a:t>AS </a:t>
            </a: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DELETED_FLIGHTS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FOR </a:t>
            </a:r>
            <a:r>
              <a:rPr lang="en-SG" dirty="0">
                <a:latin typeface="Courier New" panose="02070309020205020404" pitchFamily="49" charset="0"/>
                <a:ea typeface="SimSun" panose="02010600030101010101" pitchFamily="2" charset="-122"/>
              </a:rPr>
              <a:t>EACH </a:t>
            </a: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STATEMENT</a:t>
            </a: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BEGIN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DELETE </a:t>
            </a:r>
            <a:r>
              <a:rPr lang="en-SG" dirty="0">
                <a:latin typeface="Courier New" panose="02070309020205020404" pitchFamily="49" charset="0"/>
                <a:ea typeface="SimSun" panose="02010600030101010101" pitchFamily="2" charset="-122"/>
              </a:rPr>
              <a:t>FROM </a:t>
            </a: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FLIGHT_AVAILABILITY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WHERE </a:t>
            </a:r>
            <a:r>
              <a:rPr lang="en-SG" dirty="0">
                <a:latin typeface="Courier New" panose="02070309020205020404" pitchFamily="49" charset="0"/>
                <a:ea typeface="SimSun" panose="02010600030101010101" pitchFamily="2" charset="-122"/>
              </a:rPr>
              <a:t>FLIGHT_ID IN </a:t>
            </a:r>
            <a:endParaRPr lang="en-SG" dirty="0" smtClean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 (SELECT </a:t>
            </a:r>
            <a:r>
              <a:rPr lang="en-SG" dirty="0">
                <a:latin typeface="Courier New" panose="02070309020205020404" pitchFamily="49" charset="0"/>
                <a:ea typeface="SimSun" panose="02010600030101010101" pitchFamily="2" charset="-122"/>
              </a:rPr>
              <a:t>FLIGHT_ID </a:t>
            </a:r>
            <a:endParaRPr lang="en-SG" dirty="0" smtClean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  FROM DELETED_FLIGHTS</a:t>
            </a:r>
            <a:r>
              <a:rPr lang="en-SG" dirty="0">
                <a:latin typeface="Courier New" panose="02070309020205020404" pitchFamily="49" charset="0"/>
                <a:ea typeface="SimSun" panose="02010600030101010101" pitchFamily="2" charset="-122"/>
              </a:rPr>
              <a:t>); </a:t>
            </a:r>
            <a:endParaRPr lang="en-SG" dirty="0" smtClean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END</a:t>
            </a:r>
            <a:endParaRPr lang="en-SG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6420389" y="2517043"/>
            <a:ext cx="2495011" cy="749078"/>
          </a:xfrm>
          <a:prstGeom prst="wedgeRoundRectCallout">
            <a:avLst>
              <a:gd name="adj1" fmla="val -167374"/>
              <a:gd name="adj2" fmla="val -60013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rgbClr val="7030A0"/>
                </a:solidFill>
              </a:rPr>
              <a:t> </a:t>
            </a:r>
            <a:r>
              <a:rPr lang="en-SG" b="1" dirty="0" smtClean="0">
                <a:solidFill>
                  <a:srgbClr val="7030A0"/>
                </a:solidFill>
              </a:rPr>
              <a:t>What is OLD TABLE ?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503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685800"/>
          </a:xfrm>
        </p:spPr>
        <p:txBody>
          <a:bodyPr>
            <a:noAutofit/>
          </a:bodyPr>
          <a:lstStyle/>
          <a:p>
            <a:r>
              <a:rPr lang="en-US" b="1" dirty="0"/>
              <a:t>Trigger Referencing </a:t>
            </a:r>
            <a:r>
              <a:rPr lang="en-US" b="1" dirty="0" smtClean="0"/>
              <a:t>(Statement </a:t>
            </a:r>
            <a:r>
              <a:rPr lang="en-US" b="1" dirty="0"/>
              <a:t>Level)</a:t>
            </a:r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arijit.khan@ntu.edu.sg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304800" y="1406667"/>
            <a:ext cx="832975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CREATE </a:t>
            </a:r>
            <a:r>
              <a:rPr lang="en-SG" dirty="0">
                <a:latin typeface="Courier New" panose="02070309020205020404" pitchFamily="49" charset="0"/>
                <a:ea typeface="SimSun" panose="02010600030101010101" pitchFamily="2" charset="-122"/>
              </a:rPr>
              <a:t>TRIGGER </a:t>
            </a: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FLIGHTS_DELETE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AFTER </a:t>
            </a:r>
            <a:r>
              <a:rPr lang="en-SG" dirty="0">
                <a:latin typeface="Courier New" panose="02070309020205020404" pitchFamily="49" charset="0"/>
                <a:ea typeface="SimSun" panose="02010600030101010101" pitchFamily="2" charset="-122"/>
              </a:rPr>
              <a:t>DELETE ON FLIGHTS </a:t>
            </a:r>
            <a:endParaRPr lang="en-SG" dirty="0" smtClean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REFERENCING </a:t>
            </a:r>
            <a:r>
              <a:rPr lang="en-SG" b="1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OLD TABLE </a:t>
            </a:r>
            <a:r>
              <a:rPr lang="en-SG" dirty="0">
                <a:latin typeface="Courier New" panose="02070309020205020404" pitchFamily="49" charset="0"/>
                <a:ea typeface="SimSun" panose="02010600030101010101" pitchFamily="2" charset="-122"/>
              </a:rPr>
              <a:t>AS </a:t>
            </a: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DELETED_FLIGHTS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FOR </a:t>
            </a:r>
            <a:r>
              <a:rPr lang="en-SG" dirty="0">
                <a:latin typeface="Courier New" panose="02070309020205020404" pitchFamily="49" charset="0"/>
                <a:ea typeface="SimSun" panose="02010600030101010101" pitchFamily="2" charset="-122"/>
              </a:rPr>
              <a:t>EACH </a:t>
            </a: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STATEMENT</a:t>
            </a: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</a:rPr>
              <a:t>BEGIN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DELETE </a:t>
            </a:r>
            <a:r>
              <a:rPr lang="en-SG" dirty="0">
                <a:latin typeface="Courier New" panose="02070309020205020404" pitchFamily="49" charset="0"/>
                <a:ea typeface="SimSun" panose="02010600030101010101" pitchFamily="2" charset="-122"/>
              </a:rPr>
              <a:t>FROM </a:t>
            </a: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FLIGHT_AVAILABILITY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WHERE </a:t>
            </a:r>
            <a:r>
              <a:rPr lang="en-SG" dirty="0">
                <a:latin typeface="Courier New" panose="02070309020205020404" pitchFamily="49" charset="0"/>
                <a:ea typeface="SimSun" panose="02010600030101010101" pitchFamily="2" charset="-122"/>
              </a:rPr>
              <a:t>FLIGHT_ID IN </a:t>
            </a:r>
            <a:endParaRPr lang="en-SG" dirty="0" smtClean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 (SELECT </a:t>
            </a:r>
            <a:r>
              <a:rPr lang="en-SG" dirty="0">
                <a:latin typeface="Courier New" panose="02070309020205020404" pitchFamily="49" charset="0"/>
                <a:ea typeface="SimSun" panose="02010600030101010101" pitchFamily="2" charset="-122"/>
              </a:rPr>
              <a:t>FLIGHT_ID </a:t>
            </a:r>
            <a:endParaRPr lang="en-SG" dirty="0" smtClean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  FROM DELETED_FLIGHTS</a:t>
            </a:r>
            <a:r>
              <a:rPr lang="en-SG" dirty="0">
                <a:latin typeface="Courier New" panose="02070309020205020404" pitchFamily="49" charset="0"/>
                <a:ea typeface="SimSun" panose="02010600030101010101" pitchFamily="2" charset="-122"/>
              </a:rPr>
              <a:t>); </a:t>
            </a:r>
            <a:endParaRPr lang="en-SG" dirty="0" smtClean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SG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END</a:t>
            </a:r>
            <a:endParaRPr lang="en-SG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934890" y="1358538"/>
            <a:ext cx="3139444" cy="5455918"/>
          </a:xfrm>
          <a:prstGeom prst="wedgeRoundRectCallout">
            <a:avLst>
              <a:gd name="adj1" fmla="val -142206"/>
              <a:gd name="adj2" fmla="val -33568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SG" b="1" dirty="0" smtClean="0">
                <a:solidFill>
                  <a:srgbClr val="7030A0"/>
                </a:solidFill>
              </a:rPr>
              <a:t>OLD TABLE does not literally mean the old version of FLIGHT table before deletion!</a:t>
            </a:r>
          </a:p>
          <a:p>
            <a:pPr marL="342900" indent="-342900">
              <a:buAutoNum type="arabicPeriod"/>
            </a:pPr>
            <a:endParaRPr lang="en-SG" b="1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en-SG" b="1" dirty="0">
                <a:solidFill>
                  <a:srgbClr val="7030A0"/>
                </a:solidFill>
              </a:rPr>
              <a:t>The </a:t>
            </a:r>
            <a:r>
              <a:rPr lang="en-SG" b="1" dirty="0" smtClean="0">
                <a:solidFill>
                  <a:srgbClr val="7030A0"/>
                </a:solidFill>
              </a:rPr>
              <a:t>OLD TABLE maps those </a:t>
            </a:r>
            <a:r>
              <a:rPr lang="en-SG" b="1" dirty="0">
                <a:solidFill>
                  <a:srgbClr val="7030A0"/>
                </a:solidFill>
              </a:rPr>
              <a:t>rows affected by the triggering </a:t>
            </a:r>
            <a:r>
              <a:rPr lang="en-SG" b="1" dirty="0" smtClean="0">
                <a:solidFill>
                  <a:srgbClr val="7030A0"/>
                </a:solidFill>
              </a:rPr>
              <a:t>event (i.e., only deleted rows of FLIGHT due to the execution of the triggering SQL statement).</a:t>
            </a:r>
          </a:p>
          <a:p>
            <a:pPr marL="342900" indent="-342900">
              <a:buAutoNum type="arabicPeriod"/>
            </a:pPr>
            <a:endParaRPr lang="en-SG" b="1" dirty="0" smtClean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en-SG" b="1" dirty="0" smtClean="0">
                <a:solidFill>
                  <a:srgbClr val="7030A0"/>
                </a:solidFill>
              </a:rPr>
              <a:t>Likewise, NEW TABLE maps those rows affected by the triggering event.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476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44/45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76200" y="914400"/>
            <a:ext cx="8991600" cy="51816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CREATE TRIGGER 		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triggerName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{BEFORE |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AFTER| INSTEAD OF}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{INSERT | DELETE | UPDATE  [OF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column-name-list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ON table-name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[ REFERENCING [ OLD ROW AS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-to-refer-to-old-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                        [ NEW ROW AS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var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-to-refer-to-new-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            [ OLD TABLE AS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name-to-refer-to-new-table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                        [ NEW TABLE AS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name-to-refer-to-old-table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 FOR EACH { ROW | STATEMENT }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 WHEN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(precondition)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	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]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[BEGIN]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statement-list;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[END];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264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0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14930"/>
            <a:ext cx="8286750" cy="5609670"/>
          </a:xfrm>
          <a:prstGeom prst="rect">
            <a:avLst/>
          </a:prstGeom>
        </p:spPr>
      </p:pic>
      <p:sp>
        <p:nvSpPr>
          <p:cNvPr id="9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45/45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93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4/45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 noChangeArrowheads="1"/>
          </p:cNvSpPr>
          <p:nvPr/>
        </p:nvSpPr>
        <p:spPr>
          <a:xfrm>
            <a:off x="381000" y="1524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Triggers </a:t>
            </a:r>
          </a:p>
        </p:txBody>
      </p:sp>
    </p:spTree>
    <p:extLst>
      <p:ext uri="{BB962C8B-B14F-4D97-AF65-F5344CB8AC3E}">
        <p14:creationId xmlns="" xmlns:p14="http://schemas.microsoft.com/office/powerpoint/2010/main" val="18250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5/45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71177" y="1274183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Attributes and Tuple-based checks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2548" y="1863023"/>
            <a:ext cx="8387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/>
            <a:r>
              <a:rPr lang="en-US" sz="2400" dirty="0" smtClean="0"/>
              <a:t>Limited capabilities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71179" y="3276600"/>
            <a:ext cx="8388192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Assertions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033" y="3916740"/>
            <a:ext cx="8460195" cy="219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Sufficiently general for most constraint applications</a:t>
            </a:r>
          </a:p>
          <a:p>
            <a:pPr marL="609600" indent="-609600">
              <a:buFont typeface="Arial" pitchFamily="34" charset="0"/>
              <a:buChar char="•"/>
            </a:pPr>
            <a:endParaRPr lang="en-US" sz="2400" dirty="0" smtClean="0"/>
          </a:p>
          <a:p>
            <a:pPr marL="609600" indent="-609600">
              <a:buFont typeface="Arial" pitchFamily="34" charset="0"/>
              <a:buChar char="•"/>
            </a:pPr>
            <a:r>
              <a:rPr lang="en-US" sz="2400" dirty="0" smtClean="0"/>
              <a:t>Hard to implement efficiently!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      We </a:t>
            </a:r>
            <a:r>
              <a:rPr lang="en-US" sz="2400" dirty="0"/>
              <a:t>must check every </a:t>
            </a:r>
            <a:r>
              <a:rPr lang="en-US" sz="2400" dirty="0">
                <a:solidFill>
                  <a:srgbClr val="990099"/>
                </a:solidFill>
              </a:rPr>
              <a:t>ASSERTION </a:t>
            </a:r>
            <a:r>
              <a:rPr lang="en-US" sz="2400" dirty="0"/>
              <a:t>after every modification </a:t>
            </a:r>
            <a:r>
              <a:rPr lang="en-US" sz="2400" dirty="0" smtClean="0"/>
              <a:t>to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  any </a:t>
            </a:r>
            <a:r>
              <a:rPr lang="en-US" sz="2400" dirty="0"/>
              <a:t>relation of the </a:t>
            </a:r>
            <a:r>
              <a:rPr lang="en-US" sz="2400" dirty="0" smtClean="0"/>
              <a:t>database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521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96" y="3634138"/>
            <a:ext cx="2361234" cy="21311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49" y="3462489"/>
            <a:ext cx="2988972" cy="30288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0045" y="194223"/>
            <a:ext cx="8398043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Triggers </a:t>
            </a:r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530" y="1255609"/>
            <a:ext cx="2338247" cy="22719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485" y="4453011"/>
            <a:ext cx="840890" cy="6298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485" y="4453011"/>
            <a:ext cx="2353561" cy="1566188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 rot="5400000">
            <a:off x="7091307" y="3557397"/>
            <a:ext cx="910856" cy="72104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6155168" y="2390340"/>
            <a:ext cx="2783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How do we create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b="1" dirty="0" smtClean="0">
                <a:solidFill>
                  <a:srgbClr val="FF0000"/>
                </a:solidFill>
              </a:rPr>
              <a:t>uch triggers?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8090259" y="6508129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6/45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94230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79 4.16281E-6 L -0.30555 -0.0060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7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Example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7/45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6524" y="762000"/>
            <a:ext cx="84336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Instead of using a foreign-key constraint to reject insertion into </a:t>
            </a:r>
            <a:r>
              <a:rPr lang="en-US" sz="2400" dirty="0">
                <a:solidFill>
                  <a:srgbClr val="990099"/>
                </a:solidFill>
              </a:rPr>
              <a:t>Sells(</a:t>
            </a:r>
            <a:r>
              <a:rPr lang="en-US" sz="2400" u="sng" dirty="0">
                <a:solidFill>
                  <a:srgbClr val="990099"/>
                </a:solidFill>
              </a:rPr>
              <a:t>bar</a:t>
            </a:r>
            <a:r>
              <a:rPr lang="en-US" sz="2400" dirty="0">
                <a:solidFill>
                  <a:srgbClr val="990099"/>
                </a:solidFill>
              </a:rPr>
              <a:t>, </a:t>
            </a:r>
            <a:r>
              <a:rPr lang="en-US" sz="2400" u="sng" dirty="0">
                <a:solidFill>
                  <a:srgbClr val="990099"/>
                </a:solidFill>
              </a:rPr>
              <a:t>beer</a:t>
            </a:r>
            <a:r>
              <a:rPr lang="en-US" sz="2400" dirty="0">
                <a:solidFill>
                  <a:srgbClr val="990099"/>
                </a:solidFill>
              </a:rPr>
              <a:t>, price)</a:t>
            </a:r>
            <a:r>
              <a:rPr lang="en-US" sz="2400" dirty="0"/>
              <a:t> with unknown beer, a trigger can add that beer to </a:t>
            </a:r>
            <a:r>
              <a:rPr lang="en-US" sz="2400" dirty="0" smtClean="0">
                <a:solidFill>
                  <a:srgbClr val="990099"/>
                </a:solidFill>
              </a:rPr>
              <a:t>Beers(</a:t>
            </a:r>
            <a:r>
              <a:rPr lang="en-US" sz="2400" u="sng" dirty="0" smtClean="0">
                <a:solidFill>
                  <a:srgbClr val="990099"/>
                </a:solidFill>
              </a:rPr>
              <a:t>name</a:t>
            </a:r>
            <a:r>
              <a:rPr lang="en-US" sz="2400" dirty="0" smtClean="0">
                <a:solidFill>
                  <a:srgbClr val="990099"/>
                </a:solidFill>
              </a:rPr>
              <a:t>, manufacturer) </a:t>
            </a:r>
            <a:r>
              <a:rPr lang="en-US" sz="2400" dirty="0"/>
              <a:t>relation with a </a:t>
            </a:r>
            <a:r>
              <a:rPr lang="en-US" sz="2400" dirty="0">
                <a:solidFill>
                  <a:srgbClr val="FF0000"/>
                </a:solidFill>
              </a:rPr>
              <a:t>NULL</a:t>
            </a:r>
            <a:r>
              <a:rPr lang="en-US" sz="2400" dirty="0"/>
              <a:t> manufacturer</a:t>
            </a:r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73599" y="2438400"/>
            <a:ext cx="9070401" cy="33528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TRIGGER 	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BeerTrig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AFTER INSERT ON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REFERENCING NEW ROW AS	 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newTuple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FOR EACH ROW 		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WHEN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newTuple.beer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		</a:t>
            </a:r>
            <a:r>
              <a:rPr lang="en-US" sz="2400" dirty="0">
                <a:latin typeface="Arial" charset="0"/>
              </a:rPr>
              <a:t>NOT IN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solidFill>
                  <a:srgbClr val="00FFFF"/>
                </a:solidFill>
                <a:latin typeface="Arial" charset="0"/>
              </a:rPr>
              <a:t>			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>
                <a:latin typeface="Arial" charset="0"/>
              </a:rPr>
              <a:t>SELECT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name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FROM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Beers))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INSERT INTO 	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Beers(name)</a:t>
            </a:r>
            <a:r>
              <a:rPr lang="en-US" sz="2400" dirty="0"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VALUES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newTuple.beer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);</a:t>
            </a:r>
          </a:p>
        </p:txBody>
      </p:sp>
    </p:spTree>
    <p:extLst>
      <p:ext uri="{BB962C8B-B14F-4D97-AF65-F5344CB8AC3E}">
        <p14:creationId xmlns="" xmlns:p14="http://schemas.microsoft.com/office/powerpoint/2010/main" val="68486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Trigger – More Example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162110" y="6491503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8/45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7618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2548" y="1066800"/>
            <a:ext cx="83876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Assume a database has a relation </a:t>
            </a:r>
            <a:r>
              <a:rPr lang="en-US" sz="2400" dirty="0">
                <a:solidFill>
                  <a:srgbClr val="990099"/>
                </a:solidFill>
              </a:rPr>
              <a:t>Employee</a:t>
            </a:r>
            <a:r>
              <a:rPr lang="en-US" sz="2400" dirty="0"/>
              <a:t> with an attribute </a:t>
            </a:r>
            <a:r>
              <a:rPr lang="en-US" sz="2400" dirty="0">
                <a:solidFill>
                  <a:srgbClr val="990099"/>
                </a:solidFill>
              </a:rPr>
              <a:t>Salary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Enforce a constraint that caps at 5% any salary raises achieved by a single transaction</a:t>
            </a: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71851" y="2819400"/>
            <a:ext cx="8991600" cy="350520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CREATE TRIGGER 		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LimitSalaryRise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AFTER UPDATE OF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Salary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ON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 Employee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REFERENCING OLD ROW AS	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O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	      NEW ROW AS	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N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FOR EACH ROW 		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WHEN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N.Salary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 – 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O.Salary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 &gt; 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0.05*</a:t>
            </a:r>
            <a:r>
              <a:rPr lang="en-US" sz="2400" dirty="0" err="1" smtClean="0">
                <a:solidFill>
                  <a:srgbClr val="990099"/>
                </a:solidFill>
                <a:latin typeface="Arial" charset="0"/>
              </a:rPr>
              <a:t>O.Salary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)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UPDATE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Employee</a:t>
            </a:r>
            <a:r>
              <a:rPr lang="en-US" sz="2400" dirty="0"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	SET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Salary = 1.05*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O.Salary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solidFill>
                  <a:srgbClr val="00FFFF"/>
                </a:solidFill>
                <a:latin typeface="Arial" charset="0"/>
              </a:rPr>
              <a:t>	</a:t>
            </a:r>
            <a:r>
              <a:rPr lang="en-US" sz="2400" dirty="0">
                <a:latin typeface="Arial" charset="0"/>
              </a:rPr>
              <a:t>WHERE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Id = </a:t>
            </a:r>
            <a:r>
              <a:rPr lang="en-US" sz="2400" dirty="0" err="1">
                <a:solidFill>
                  <a:srgbClr val="990099"/>
                </a:solidFill>
                <a:latin typeface="Arial" charset="0"/>
              </a:rPr>
              <a:t>O.Id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228086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</TotalTime>
  <Words>2073</Words>
  <Application>Microsoft Office PowerPoint</Application>
  <PresentationFormat>On-screen Show (4:3)</PresentationFormat>
  <Paragraphs>599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Slide 1</vt:lpstr>
      <vt:lpstr>Schedule after Recess Week</vt:lpstr>
      <vt:lpstr>Recap: Roadmap (SQL)</vt:lpstr>
      <vt:lpstr>Recap: Roadmap (SQL)</vt:lpstr>
      <vt:lpstr>Questions?</vt:lpstr>
      <vt:lpstr>Motivation</vt:lpstr>
      <vt:lpstr>Triggers </vt:lpstr>
      <vt:lpstr>Trigger Example</vt:lpstr>
      <vt:lpstr>Trigger – More Example</vt:lpstr>
      <vt:lpstr>Trigger – Syntax</vt:lpstr>
      <vt:lpstr>Trigger – Syntax</vt:lpstr>
      <vt:lpstr>Triggering Events</vt:lpstr>
      <vt:lpstr>Trigger – Syntax</vt:lpstr>
      <vt:lpstr>Triggering Condition</vt:lpstr>
      <vt:lpstr>Triggering Condition</vt:lpstr>
      <vt:lpstr>Trigger – Syntax</vt:lpstr>
      <vt:lpstr>Trigger Action</vt:lpstr>
      <vt:lpstr>Trigger – Syntax</vt:lpstr>
      <vt:lpstr>Trigger Execution</vt:lpstr>
      <vt:lpstr>AFTER – Trigger Execution</vt:lpstr>
      <vt:lpstr>AFTER – Trigger Execution (Another Example)</vt:lpstr>
      <vt:lpstr>BEFORE, INSTEAD OF – Trigger Execution</vt:lpstr>
      <vt:lpstr>BEFORE – Trigger Execution</vt:lpstr>
      <vt:lpstr>BEFORE – Trigger Execution (Example)</vt:lpstr>
      <vt:lpstr>BEFORE – Trigger Execution (Example)</vt:lpstr>
      <vt:lpstr>INSTEAD OF – Trigger Execution</vt:lpstr>
      <vt:lpstr>INSTEAD OF – Trigger Execution (Example)</vt:lpstr>
      <vt:lpstr>INSTEAD OF – Trigger Execution (Example)</vt:lpstr>
      <vt:lpstr>Trigger – Syntax</vt:lpstr>
      <vt:lpstr>Trigger Execution Granularity</vt:lpstr>
      <vt:lpstr>Trigger Execution Granularity</vt:lpstr>
      <vt:lpstr>Trigger Execution Granularity (Example)</vt:lpstr>
      <vt:lpstr>Trigger – Syntax </vt:lpstr>
      <vt:lpstr>Trigger Referencing</vt:lpstr>
      <vt:lpstr>Trigger Referencing (Row Level)</vt:lpstr>
      <vt:lpstr>Trigger Referencing (Row Level)</vt:lpstr>
      <vt:lpstr>Trigger Referencing (Row Level)</vt:lpstr>
      <vt:lpstr>Trigger Referencing (Row Level)</vt:lpstr>
      <vt:lpstr>Trigger Referencing (Row Level)</vt:lpstr>
      <vt:lpstr>Trigger Example (Enforce: AB-&gt;C )</vt:lpstr>
      <vt:lpstr>Trigger Example (Enforce: AB-&gt;C )</vt:lpstr>
      <vt:lpstr>Trigger Referencing (Statement Level)</vt:lpstr>
      <vt:lpstr>Trigger Referencing (Statement Level)</vt:lpstr>
      <vt:lpstr>Trigger Referencing (Statement Level)</vt:lpstr>
      <vt:lpstr>Summary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arijit</dc:creator>
  <cp:lastModifiedBy>ARIJIT ARIJIT</cp:lastModifiedBy>
  <cp:revision>2190</cp:revision>
  <cp:lastPrinted>2017-10-26T03:10:38Z</cp:lastPrinted>
  <dcterms:created xsi:type="dcterms:W3CDTF">2006-08-16T00:00:00Z</dcterms:created>
  <dcterms:modified xsi:type="dcterms:W3CDTF">2021-09-20T07:50:56Z</dcterms:modified>
</cp:coreProperties>
</file>