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928" r:id="rId3"/>
    <p:sldId id="913" r:id="rId4"/>
    <p:sldId id="927" r:id="rId5"/>
    <p:sldId id="666" r:id="rId6"/>
    <p:sldId id="871" r:id="rId7"/>
    <p:sldId id="915" r:id="rId8"/>
    <p:sldId id="916" r:id="rId9"/>
    <p:sldId id="917" r:id="rId10"/>
    <p:sldId id="918" r:id="rId11"/>
    <p:sldId id="920" r:id="rId12"/>
    <p:sldId id="921" r:id="rId13"/>
    <p:sldId id="922" r:id="rId14"/>
    <p:sldId id="923" r:id="rId15"/>
    <p:sldId id="924" r:id="rId16"/>
    <p:sldId id="925" r:id="rId17"/>
    <p:sldId id="760" r:id="rId1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26" autoAdjust="0"/>
    <p:restoredTop sz="99523" autoAdjust="0"/>
  </p:normalViewPr>
  <p:slideViewPr>
    <p:cSldViewPr>
      <p:cViewPr varScale="1">
        <p:scale>
          <a:sx n="88" d="100"/>
          <a:sy n="88" d="100"/>
        </p:scale>
        <p:origin x="-1315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654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FABBB15-D14F-4A0D-820B-DF56495B8370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28C8556-7D63-4D18-9149-10D9CAC91C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3520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1" y="304800"/>
            <a:ext cx="8610600" cy="152349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lvl="0" algn="ctr" defTabSz="9143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800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charset="0"/>
              </a:rPr>
              <a:t>CZ2007</a:t>
            </a:r>
            <a:br>
              <a:rPr lang="en-US" sz="4800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charset="0"/>
              </a:rPr>
            </a:br>
            <a:r>
              <a:rPr lang="en-US" sz="4800" spc="-150" dirty="0" smtClean="0">
                <a:ln w="3175">
                  <a:noFill/>
                </a:ln>
                <a:gradFill>
                  <a:gsLst>
                    <a:gs pos="0">
                      <a:srgbClr val="2E59B0"/>
                    </a:gs>
                    <a:gs pos="49000">
                      <a:srgbClr val="161D32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Arial" charset="0"/>
              </a:rPr>
              <a:t>Introduction to Databases</a:t>
            </a:r>
            <a:endParaRPr kumimoji="0" lang="en-US" sz="4800" b="0" i="0" u="none" strike="noStrike" kern="1200" cap="none" spc="-150" normalizeH="0" baseline="0" noProof="0" dirty="0">
              <a:ln w="3175">
                <a:noFill/>
              </a:ln>
              <a:gradFill>
                <a:gsLst>
                  <a:gs pos="0">
                    <a:srgbClr val="2E59B0"/>
                  </a:gs>
                  <a:gs pos="49000">
                    <a:srgbClr val="161D32"/>
                  </a:gs>
                  <a:gs pos="100000">
                    <a:srgbClr val="000000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n-ea"/>
              <a:cs typeface="Arial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14400" y="3886200"/>
            <a:ext cx="7696200" cy="2514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rijit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K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han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dalus" pitchFamily="18" charset="-78"/>
              <a:cs typeface="Andalus" pitchFamily="18" charset="-78"/>
            </a:endParaRP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Assistant Professor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us" pitchFamily="18" charset="-78"/>
                <a:cs typeface="Andalus" pitchFamily="18" charset="-78"/>
              </a:rPr>
              <a:t>School of Computer Science and Engineering</a:t>
            </a:r>
          </a:p>
          <a:p>
            <a:pPr marL="0" marR="0" lvl="0" indent="0" algn="ct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noProof="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Nanyang Technological University, Singapore</a:t>
            </a:r>
            <a:endParaRPr kumimoji="0" lang="en-US" sz="28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4654" y="2057400"/>
            <a:ext cx="8863146" cy="1371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32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Querying Relational Databases using SQL</a:t>
            </a:r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Part-7</a:t>
            </a: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0" y="6497637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20569" y="152400"/>
            <a:ext cx="565231" cy="779362"/>
          </a:xfrm>
          <a:prstGeom prst="can">
            <a:avLst>
              <a:gd name="adj" fmla="val 25000"/>
            </a:avLst>
          </a:prstGeom>
          <a:solidFill>
            <a:srgbClr val="003300">
              <a:alpha val="64999"/>
            </a:srgbClr>
          </a:solidFill>
          <a:ln w="9525">
            <a:solidFill>
              <a:srgbClr val="00FF00"/>
            </a:solidFill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rgbClr val="A5B592"/>
              </a:solidFill>
              <a:effectLst/>
              <a:uLnTx/>
              <a:uFillTx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381000" y="457200"/>
            <a:ext cx="565231" cy="779362"/>
          </a:xfrm>
          <a:prstGeom prst="can">
            <a:avLst>
              <a:gd name="adj" fmla="val 25000"/>
            </a:avLst>
          </a:prstGeom>
          <a:solidFill>
            <a:srgbClr val="003300">
              <a:alpha val="64999"/>
            </a:srgbClr>
          </a:solidFill>
          <a:ln w="9525">
            <a:solidFill>
              <a:srgbClr val="00FF00"/>
            </a:solidFill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400" b="1" i="0" u="none" strike="noStrike" kern="0" cap="none" spc="0" normalizeH="0" baseline="0" noProof="0" dirty="0">
              <a:ln>
                <a:noFill/>
              </a:ln>
              <a:solidFill>
                <a:srgbClr val="A5B592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Indexes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9/16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377780" y="2648074"/>
            <a:ext cx="4159876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Input</a:t>
            </a: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362756" y="2646381"/>
            <a:ext cx="4162022" cy="159144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616039" y="3286820"/>
            <a:ext cx="40761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ym typeface="Symbol" pitchFamily="18" charset="2"/>
              </a:rPr>
              <a:t>A property of records (value of one or more fields)</a:t>
            </a:r>
            <a:endParaRPr lang="en-SG" sz="2400" dirty="0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4679324" y="2658807"/>
            <a:ext cx="4159876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Output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4664300" y="2657114"/>
            <a:ext cx="4162022" cy="159144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5" name="Rectangle 24"/>
          <p:cNvSpPr/>
          <p:nvPr/>
        </p:nvSpPr>
        <p:spPr>
          <a:xfrm>
            <a:off x="4917583" y="3297553"/>
            <a:ext cx="37541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400" dirty="0" smtClean="0">
                <a:sym typeface="Symbol" pitchFamily="18" charset="2"/>
              </a:rPr>
              <a:t>Finds the records with that property</a:t>
            </a:r>
            <a:r>
              <a:rPr lang="en-US" sz="2400" dirty="0" smtClean="0">
                <a:solidFill>
                  <a:srgbClr val="FFFF66"/>
                </a:solidFill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“quickly”</a:t>
            </a: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375633" y="4410334"/>
            <a:ext cx="842493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What it does?</a:t>
            </a:r>
          </a:p>
        </p:txBody>
      </p:sp>
      <p:sp>
        <p:nvSpPr>
          <p:cNvPr id="28" name="Rectangle 2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60609" y="4370004"/>
            <a:ext cx="8375560" cy="159144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30" name="Rectangle 29"/>
          <p:cNvSpPr/>
          <p:nvPr/>
        </p:nvSpPr>
        <p:spPr>
          <a:xfrm>
            <a:off x="613892" y="5049080"/>
            <a:ext cx="75684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ym typeface="Symbol" pitchFamily="18" charset="2"/>
              </a:rPr>
              <a:t>Index let us find records without having to look  at more than a small fraction of all possible records</a:t>
            </a: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384343" y="1081372"/>
            <a:ext cx="8441979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What it is?</a:t>
            </a: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397223" y="1066800"/>
            <a:ext cx="8412616" cy="113854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33" name="Rectangle 32"/>
          <p:cNvSpPr/>
          <p:nvPr/>
        </p:nvSpPr>
        <p:spPr>
          <a:xfrm>
            <a:off x="556821" y="1666127"/>
            <a:ext cx="68823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/>
            <a:r>
              <a:rPr lang="en-US" sz="2400" dirty="0" smtClean="0"/>
              <a:t>A data structure</a:t>
            </a:r>
          </a:p>
          <a:p>
            <a:pPr marL="234950" indent="-347663"/>
            <a:endParaRPr lang="en-GB" sz="2400" dirty="0">
              <a:solidFill>
                <a:srgbClr val="7030A0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0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Indexes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10/16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AutoShape 3"/>
          <p:cNvSpPr>
            <a:spLocks noChangeArrowheads="1"/>
          </p:cNvSpPr>
          <p:nvPr/>
        </p:nvSpPr>
        <p:spPr bwMode="auto">
          <a:xfrm rot="-5405771">
            <a:off x="2666999" y="2424096"/>
            <a:ext cx="1751013" cy="1296988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99"/>
          </a:solidFill>
          <a:ln w="381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>
            <a:spAutoFit/>
          </a:bodyPr>
          <a:lstStyle/>
          <a:p>
            <a:endParaRPr lang="en-SG"/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5408612" y="1282683"/>
            <a:ext cx="1905000" cy="4038600"/>
          </a:xfrm>
          <a:prstGeom prst="rect">
            <a:avLst/>
          </a:prstGeom>
          <a:gradFill rotWithShape="0">
            <a:gsLst>
              <a:gs pos="0">
                <a:schemeClr val="accent4">
                  <a:lumMod val="75000"/>
                </a:schemeClr>
              </a:gs>
              <a:gs pos="50000">
                <a:srgbClr val="CC99FF"/>
              </a:gs>
              <a:gs pos="100000">
                <a:srgbClr val="FFFFFF"/>
              </a:gs>
            </a:gsLst>
            <a:lin ang="18900000" scaled="1"/>
          </a:gradFill>
          <a:ln w="38100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>
            <a:spAutoFit/>
          </a:bodyPr>
          <a:lstStyle/>
          <a:p>
            <a:pPr algn="ctr" eaLnBrk="0" hangingPunct="0"/>
            <a:endParaRPr lang="en-US" sz="2000">
              <a:solidFill>
                <a:schemeClr val="folHlink"/>
              </a:solidFill>
            </a:endParaRP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1031875" y="2741596"/>
            <a:ext cx="835025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C00000"/>
                </a:solidFill>
              </a:rPr>
              <a:t>Value</a:t>
            </a: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3101975" y="2882883"/>
            <a:ext cx="847725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>
                <a:solidFill>
                  <a:srgbClr val="280404"/>
                </a:solidFill>
              </a:rPr>
              <a:t>Index</a:t>
            </a: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5746750" y="2635233"/>
            <a:ext cx="1116012" cy="1006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rgbClr val="280404"/>
                </a:solidFill>
              </a:rPr>
              <a:t>Block</a:t>
            </a:r>
          </a:p>
          <a:p>
            <a:pPr algn="ctr" eaLnBrk="0" hangingPunct="0"/>
            <a:r>
              <a:rPr lang="en-US" sz="2000" b="1" dirty="0">
                <a:solidFill>
                  <a:srgbClr val="280404"/>
                </a:solidFill>
              </a:rPr>
              <a:t>holding</a:t>
            </a:r>
          </a:p>
          <a:p>
            <a:pPr algn="ctr" eaLnBrk="0" hangingPunct="0"/>
            <a:r>
              <a:rPr lang="en-US" sz="2000" b="1" dirty="0">
                <a:solidFill>
                  <a:srgbClr val="280404"/>
                </a:solidFill>
              </a:rPr>
              <a:t>records</a:t>
            </a: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7700962" y="2844783"/>
            <a:ext cx="1214438" cy="7016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C00000"/>
                </a:solidFill>
              </a:rPr>
              <a:t>Matching</a:t>
            </a:r>
          </a:p>
          <a:p>
            <a:pPr algn="ctr" eaLnBrk="0" hangingPunct="0"/>
            <a:r>
              <a:rPr lang="en-US" sz="2000" dirty="0">
                <a:solidFill>
                  <a:srgbClr val="C00000"/>
                </a:solidFill>
              </a:rPr>
              <a:t>records</a:t>
            </a:r>
          </a:p>
        </p:txBody>
      </p:sp>
      <p:sp>
        <p:nvSpPr>
          <p:cNvPr id="40" name="Line 9"/>
          <p:cNvSpPr>
            <a:spLocks noChangeShapeType="1"/>
          </p:cNvSpPr>
          <p:nvPr/>
        </p:nvSpPr>
        <p:spPr bwMode="auto">
          <a:xfrm>
            <a:off x="1866900" y="3138471"/>
            <a:ext cx="10255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SG"/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>
            <a:off x="4189412" y="3138471"/>
            <a:ext cx="12192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SG"/>
          </a:p>
        </p:txBody>
      </p:sp>
      <p:sp>
        <p:nvSpPr>
          <p:cNvPr id="42" name="Line 11"/>
          <p:cNvSpPr>
            <a:spLocks noChangeShapeType="1"/>
          </p:cNvSpPr>
          <p:nvPr/>
        </p:nvSpPr>
        <p:spPr bwMode="auto">
          <a:xfrm>
            <a:off x="7313612" y="3138471"/>
            <a:ext cx="38735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SG"/>
          </a:p>
        </p:txBody>
      </p:sp>
      <p:sp>
        <p:nvSpPr>
          <p:cNvPr id="43" name="Text Box 3"/>
          <p:cNvSpPr txBox="1">
            <a:spLocks noChangeArrowheads="1"/>
          </p:cNvSpPr>
          <p:nvPr/>
        </p:nvSpPr>
        <p:spPr bwMode="auto">
          <a:xfrm>
            <a:off x="398298" y="5117068"/>
            <a:ext cx="454932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 smtClean="0">
                <a:solidFill>
                  <a:srgbClr val="FF0000"/>
                </a:solidFill>
              </a:rPr>
              <a:t>AN INDEX FILE IS STORED IN THE DISK</a:t>
            </a:r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3215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Creating Indexes in Databases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11/16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283725" y="1005172"/>
            <a:ext cx="842493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Indexes in databases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20216" y="990600"/>
            <a:ext cx="8375560" cy="1430463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573499" y="1566645"/>
            <a:ext cx="75684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Tree-structured (think of binary search tree)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Hash-based</a:t>
            </a:r>
          </a:p>
        </p:txBody>
      </p:sp>
      <p:graphicFrame>
        <p:nvGraphicFramePr>
          <p:cNvPr id="23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59490988"/>
              </p:ext>
            </p:extLst>
          </p:nvPr>
        </p:nvGraphicFramePr>
        <p:xfrm>
          <a:off x="990600" y="4696173"/>
          <a:ext cx="7162800" cy="584200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="" xmlns:a16="http://schemas.microsoft.com/office/drawing/2014/main" val="363607829"/>
                    </a:ext>
                  </a:extLst>
                </a:gridCol>
                <a:gridCol w="1193800">
                  <a:extLst>
                    <a:ext uri="{9D8B030D-6E8A-4147-A177-3AD203B41FA5}">
                      <a16:colId xmlns="" xmlns:a16="http://schemas.microsoft.com/office/drawing/2014/main" val="3505945909"/>
                    </a:ext>
                  </a:extLst>
                </a:gridCol>
                <a:gridCol w="1193800">
                  <a:extLst>
                    <a:ext uri="{9D8B030D-6E8A-4147-A177-3AD203B41FA5}">
                      <a16:colId xmlns="" xmlns:a16="http://schemas.microsoft.com/office/drawing/2014/main" val="114390707"/>
                    </a:ext>
                  </a:extLst>
                </a:gridCol>
                <a:gridCol w="1193800">
                  <a:extLst>
                    <a:ext uri="{9D8B030D-6E8A-4147-A177-3AD203B41FA5}">
                      <a16:colId xmlns="" xmlns:a16="http://schemas.microsoft.com/office/drawing/2014/main" val="238437659"/>
                    </a:ext>
                  </a:extLst>
                </a:gridCol>
                <a:gridCol w="1193800">
                  <a:extLst>
                    <a:ext uri="{9D8B030D-6E8A-4147-A177-3AD203B41FA5}">
                      <a16:colId xmlns="" xmlns:a16="http://schemas.microsoft.com/office/drawing/2014/main" val="1724841564"/>
                    </a:ext>
                  </a:extLst>
                </a:gridCol>
                <a:gridCol w="1193800">
                  <a:extLst>
                    <a:ext uri="{9D8B030D-6E8A-4147-A177-3AD203B41FA5}">
                      <a16:colId xmlns="" xmlns:a16="http://schemas.microsoft.com/office/drawing/2014/main" val="4187109582"/>
                    </a:ext>
                  </a:extLst>
                </a:gridCol>
              </a:tblGrid>
              <a:tr h="584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Amy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Fred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Hazel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….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Tom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….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46681949"/>
                  </a:ext>
                </a:extLst>
              </a:tr>
            </a:tbl>
          </a:graphicData>
        </a:graphic>
      </p:graphicFrame>
      <p:grpSp>
        <p:nvGrpSpPr>
          <p:cNvPr id="24" name="Group 20"/>
          <p:cNvGrpSpPr>
            <a:grpSpLocks/>
          </p:cNvGrpSpPr>
          <p:nvPr/>
        </p:nvGrpSpPr>
        <p:grpSpPr bwMode="auto">
          <a:xfrm>
            <a:off x="3200400" y="2638773"/>
            <a:ext cx="1982788" cy="1373188"/>
            <a:chOff x="2016" y="1728"/>
            <a:chExt cx="1249" cy="865"/>
          </a:xfrm>
        </p:grpSpPr>
        <p:sp>
          <p:nvSpPr>
            <p:cNvPr id="25" name="Oval 21"/>
            <p:cNvSpPr>
              <a:spLocks noChangeAspect="1" noChangeArrowheads="1"/>
            </p:cNvSpPr>
            <p:nvPr/>
          </p:nvSpPr>
          <p:spPr bwMode="auto">
            <a:xfrm>
              <a:off x="2688" y="1728"/>
              <a:ext cx="97" cy="9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6" name="Oval 22"/>
            <p:cNvSpPr>
              <a:spLocks noChangeAspect="1" noChangeArrowheads="1"/>
            </p:cNvSpPr>
            <p:nvPr/>
          </p:nvSpPr>
          <p:spPr bwMode="auto">
            <a:xfrm>
              <a:off x="2400" y="1968"/>
              <a:ext cx="97" cy="9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28" name="Oval 23"/>
            <p:cNvSpPr>
              <a:spLocks noChangeAspect="1" noChangeArrowheads="1"/>
            </p:cNvSpPr>
            <p:nvPr/>
          </p:nvSpPr>
          <p:spPr bwMode="auto">
            <a:xfrm>
              <a:off x="2928" y="1968"/>
              <a:ext cx="97" cy="9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0" name="Oval 24"/>
            <p:cNvSpPr>
              <a:spLocks noChangeAspect="1" noChangeArrowheads="1"/>
            </p:cNvSpPr>
            <p:nvPr/>
          </p:nvSpPr>
          <p:spPr bwMode="auto">
            <a:xfrm>
              <a:off x="2016" y="2208"/>
              <a:ext cx="97" cy="9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1" name="Oval 25"/>
            <p:cNvSpPr>
              <a:spLocks noChangeAspect="1" noChangeArrowheads="1"/>
            </p:cNvSpPr>
            <p:nvPr/>
          </p:nvSpPr>
          <p:spPr bwMode="auto">
            <a:xfrm>
              <a:off x="2352" y="2208"/>
              <a:ext cx="97" cy="9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2" name="Oval 26"/>
            <p:cNvSpPr>
              <a:spLocks noChangeAspect="1" noChangeArrowheads="1"/>
            </p:cNvSpPr>
            <p:nvPr/>
          </p:nvSpPr>
          <p:spPr bwMode="auto">
            <a:xfrm>
              <a:off x="2784" y="2208"/>
              <a:ext cx="97" cy="9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3" name="Oval 27"/>
            <p:cNvSpPr>
              <a:spLocks noChangeAspect="1" noChangeArrowheads="1"/>
            </p:cNvSpPr>
            <p:nvPr/>
          </p:nvSpPr>
          <p:spPr bwMode="auto">
            <a:xfrm>
              <a:off x="3168" y="2208"/>
              <a:ext cx="97" cy="9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4" name="Oval 28"/>
            <p:cNvSpPr>
              <a:spLocks noChangeAspect="1" noChangeArrowheads="1"/>
            </p:cNvSpPr>
            <p:nvPr/>
          </p:nvSpPr>
          <p:spPr bwMode="auto">
            <a:xfrm>
              <a:off x="2784" y="2496"/>
              <a:ext cx="97" cy="9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5" name="Oval 29"/>
            <p:cNvSpPr>
              <a:spLocks noChangeAspect="1" noChangeArrowheads="1"/>
            </p:cNvSpPr>
            <p:nvPr/>
          </p:nvSpPr>
          <p:spPr bwMode="auto">
            <a:xfrm>
              <a:off x="3168" y="2496"/>
              <a:ext cx="97" cy="9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46" name="Line 30"/>
          <p:cNvSpPr>
            <a:spLocks noChangeShapeType="1"/>
          </p:cNvSpPr>
          <p:nvPr/>
        </p:nvSpPr>
        <p:spPr bwMode="auto">
          <a:xfrm flipH="1">
            <a:off x="3962400" y="2791173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7" name="Line 31"/>
          <p:cNvSpPr>
            <a:spLocks noChangeShapeType="1"/>
          </p:cNvSpPr>
          <p:nvPr/>
        </p:nvSpPr>
        <p:spPr bwMode="auto">
          <a:xfrm>
            <a:off x="4419600" y="2791173"/>
            <a:ext cx="228600" cy="22860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8" name="Line 32"/>
          <p:cNvSpPr>
            <a:spLocks noChangeShapeType="1"/>
          </p:cNvSpPr>
          <p:nvPr/>
        </p:nvSpPr>
        <p:spPr bwMode="auto">
          <a:xfrm flipH="1">
            <a:off x="3276600" y="3095973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9" name="Line 33"/>
          <p:cNvSpPr>
            <a:spLocks noChangeShapeType="1"/>
          </p:cNvSpPr>
          <p:nvPr/>
        </p:nvSpPr>
        <p:spPr bwMode="auto">
          <a:xfrm flipH="1">
            <a:off x="3810000" y="3172173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0" name="Line 34"/>
          <p:cNvSpPr>
            <a:spLocks noChangeShapeType="1"/>
          </p:cNvSpPr>
          <p:nvPr/>
        </p:nvSpPr>
        <p:spPr bwMode="auto">
          <a:xfrm flipH="1">
            <a:off x="4572000" y="3172173"/>
            <a:ext cx="152400" cy="22860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1" name="Line 35"/>
          <p:cNvSpPr>
            <a:spLocks noChangeShapeType="1"/>
          </p:cNvSpPr>
          <p:nvPr/>
        </p:nvSpPr>
        <p:spPr bwMode="auto">
          <a:xfrm>
            <a:off x="4800600" y="3172173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2" name="Line 36"/>
          <p:cNvSpPr>
            <a:spLocks noChangeShapeType="1"/>
          </p:cNvSpPr>
          <p:nvPr/>
        </p:nvSpPr>
        <p:spPr bwMode="auto">
          <a:xfrm>
            <a:off x="4495800" y="355317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3" name="Line 37"/>
          <p:cNvSpPr>
            <a:spLocks noChangeShapeType="1"/>
          </p:cNvSpPr>
          <p:nvPr/>
        </p:nvSpPr>
        <p:spPr bwMode="auto">
          <a:xfrm>
            <a:off x="4572000" y="3553173"/>
            <a:ext cx="457200" cy="30480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4" name="Line 38"/>
          <p:cNvSpPr>
            <a:spLocks noChangeShapeType="1"/>
          </p:cNvSpPr>
          <p:nvPr/>
        </p:nvSpPr>
        <p:spPr bwMode="auto">
          <a:xfrm>
            <a:off x="5181600" y="4010373"/>
            <a:ext cx="914400" cy="68580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1322387" y="5604222"/>
            <a:ext cx="534845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>
                <a:solidFill>
                  <a:srgbClr val="FF0000"/>
                </a:solidFill>
              </a:rPr>
              <a:t>CREATE INDEX</a:t>
            </a:r>
            <a:r>
              <a:rPr lang="en-US" altLang="en-US" dirty="0"/>
              <a:t>  </a:t>
            </a:r>
            <a:r>
              <a:rPr lang="en-US" altLang="en-US" dirty="0" err="1"/>
              <a:t>nameIndex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ON</a:t>
            </a:r>
            <a:r>
              <a:rPr lang="en-US" altLang="en-US" dirty="0"/>
              <a:t> </a:t>
            </a:r>
            <a:r>
              <a:rPr lang="en-US" altLang="en-US" dirty="0" smtClean="0"/>
              <a:t>Customer(name</a:t>
            </a:r>
            <a:r>
              <a:rPr lang="en-US" altLang="en-US" dirty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247125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Useful for Range Queries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12/16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AutoShape 4"/>
          <p:cNvSpPr>
            <a:spLocks noChangeArrowheads="1"/>
          </p:cNvSpPr>
          <p:nvPr/>
        </p:nvSpPr>
        <p:spPr bwMode="auto">
          <a:xfrm>
            <a:off x="199669" y="1399597"/>
            <a:ext cx="8589256" cy="1370944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SELECT 	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*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FROM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WHERE 	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price &lt;= 26 AND price &gt;= 17;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</p:txBody>
      </p:sp>
      <p:grpSp>
        <p:nvGrpSpPr>
          <p:cNvPr id="35" name="Group 3"/>
          <p:cNvGrpSpPr>
            <a:grpSpLocks/>
          </p:cNvGrpSpPr>
          <p:nvPr/>
        </p:nvGrpSpPr>
        <p:grpSpPr bwMode="auto">
          <a:xfrm>
            <a:off x="1741488" y="4097338"/>
            <a:ext cx="2174875" cy="685800"/>
            <a:chOff x="1440" y="3456"/>
            <a:chExt cx="1728" cy="432"/>
          </a:xfrm>
        </p:grpSpPr>
        <p:sp>
          <p:nvSpPr>
            <p:cNvPr id="36" name="Rectangle 4"/>
            <p:cNvSpPr>
              <a:spLocks noChangeArrowheads="1"/>
            </p:cNvSpPr>
            <p:nvPr/>
          </p:nvSpPr>
          <p:spPr bwMode="auto">
            <a:xfrm>
              <a:off x="1440" y="3456"/>
              <a:ext cx="1728" cy="432"/>
            </a:xfrm>
            <a:prstGeom prst="rect">
              <a:avLst/>
            </a:prstGeom>
            <a:solidFill>
              <a:srgbClr val="FFCC99"/>
            </a:solidFill>
            <a:ln w="38100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SG"/>
            </a:p>
          </p:txBody>
        </p:sp>
        <p:sp>
          <p:nvSpPr>
            <p:cNvPr id="37" name="Rectangle 5"/>
            <p:cNvSpPr>
              <a:spLocks noChangeArrowheads="1"/>
            </p:cNvSpPr>
            <p:nvPr/>
          </p:nvSpPr>
          <p:spPr bwMode="auto">
            <a:xfrm>
              <a:off x="2016" y="3456"/>
              <a:ext cx="48" cy="43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SG"/>
            </a:p>
          </p:txBody>
        </p:sp>
        <p:sp>
          <p:nvSpPr>
            <p:cNvPr id="38" name="Rectangle 6"/>
            <p:cNvSpPr>
              <a:spLocks noChangeArrowheads="1"/>
            </p:cNvSpPr>
            <p:nvPr/>
          </p:nvSpPr>
          <p:spPr bwMode="auto">
            <a:xfrm>
              <a:off x="2592" y="3456"/>
              <a:ext cx="48" cy="43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SG"/>
            </a:p>
          </p:txBody>
        </p:sp>
        <p:sp>
          <p:nvSpPr>
            <p:cNvPr id="39" name="Rectangle 7"/>
            <p:cNvSpPr>
              <a:spLocks noChangeArrowheads="1"/>
            </p:cNvSpPr>
            <p:nvPr/>
          </p:nvSpPr>
          <p:spPr bwMode="auto">
            <a:xfrm>
              <a:off x="3120" y="3456"/>
              <a:ext cx="48" cy="43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SG"/>
            </a:p>
          </p:txBody>
        </p:sp>
        <p:sp>
          <p:nvSpPr>
            <p:cNvPr id="40" name="Rectangle 8"/>
            <p:cNvSpPr>
              <a:spLocks noChangeArrowheads="1"/>
            </p:cNvSpPr>
            <p:nvPr/>
          </p:nvSpPr>
          <p:spPr bwMode="auto">
            <a:xfrm>
              <a:off x="1440" y="3456"/>
              <a:ext cx="48" cy="43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SG"/>
            </a:p>
          </p:txBody>
        </p: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1683" y="3529"/>
              <a:ext cx="28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280404"/>
                  </a:solidFill>
                </a:rPr>
                <a:t>4</a:t>
              </a:r>
            </a:p>
          </p:txBody>
        </p:sp>
        <p:sp>
          <p:nvSpPr>
            <p:cNvPr id="42" name="Text Box 10"/>
            <p:cNvSpPr txBox="1">
              <a:spLocks noChangeArrowheads="1"/>
            </p:cNvSpPr>
            <p:nvPr/>
          </p:nvSpPr>
          <p:spPr bwMode="auto">
            <a:xfrm>
              <a:off x="2229" y="3529"/>
              <a:ext cx="11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2640" y="3529"/>
              <a:ext cx="43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endParaRPr lang="en-US" sz="2400" b="1">
                <a:solidFill>
                  <a:schemeClr val="tx2"/>
                </a:solidFill>
              </a:endParaRPr>
            </a:p>
          </p:txBody>
        </p:sp>
      </p:grpSp>
      <p:grpSp>
        <p:nvGrpSpPr>
          <p:cNvPr id="56" name="Group 12"/>
          <p:cNvGrpSpPr>
            <a:grpSpLocks/>
          </p:cNvGrpSpPr>
          <p:nvPr/>
        </p:nvGrpSpPr>
        <p:grpSpPr bwMode="auto">
          <a:xfrm>
            <a:off x="295275" y="5621338"/>
            <a:ext cx="1492250" cy="685800"/>
            <a:chOff x="1392" y="1056"/>
            <a:chExt cx="1728" cy="432"/>
          </a:xfrm>
        </p:grpSpPr>
        <p:sp>
          <p:nvSpPr>
            <p:cNvPr id="57" name="Rectangle 13"/>
            <p:cNvSpPr>
              <a:spLocks noChangeArrowheads="1"/>
            </p:cNvSpPr>
            <p:nvPr/>
          </p:nvSpPr>
          <p:spPr bwMode="auto">
            <a:xfrm>
              <a:off x="1392" y="1056"/>
              <a:ext cx="1728" cy="432"/>
            </a:xfrm>
            <a:prstGeom prst="rect">
              <a:avLst/>
            </a:prstGeom>
            <a:solidFill>
              <a:srgbClr val="FFCC99"/>
            </a:solidFill>
            <a:ln w="38100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SG"/>
            </a:p>
          </p:txBody>
        </p:sp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1968" y="1056"/>
              <a:ext cx="48" cy="43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SG"/>
            </a:p>
          </p:txBody>
        </p:sp>
        <p:sp>
          <p:nvSpPr>
            <p:cNvPr id="59" name="Rectangle 15"/>
            <p:cNvSpPr>
              <a:spLocks noChangeArrowheads="1"/>
            </p:cNvSpPr>
            <p:nvPr/>
          </p:nvSpPr>
          <p:spPr bwMode="auto">
            <a:xfrm>
              <a:off x="2544" y="1056"/>
              <a:ext cx="48" cy="43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SG"/>
            </a:p>
          </p:txBody>
        </p:sp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3072" y="1056"/>
              <a:ext cx="48" cy="43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SG"/>
            </a:p>
          </p:txBody>
        </p:sp>
        <p:sp>
          <p:nvSpPr>
            <p:cNvPr id="61" name="Rectangle 17"/>
            <p:cNvSpPr>
              <a:spLocks noChangeArrowheads="1"/>
            </p:cNvSpPr>
            <p:nvPr/>
          </p:nvSpPr>
          <p:spPr bwMode="auto">
            <a:xfrm>
              <a:off x="1392" y="1056"/>
              <a:ext cx="48" cy="43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SG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574" y="1129"/>
              <a:ext cx="410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280404"/>
                  </a:solidFill>
                </a:rPr>
                <a:t>1</a:t>
              </a:r>
            </a:p>
          </p:txBody>
        </p:sp>
      </p:grpSp>
      <p:grpSp>
        <p:nvGrpSpPr>
          <p:cNvPr id="63" name="Group 19"/>
          <p:cNvGrpSpPr>
            <a:grpSpLocks/>
          </p:cNvGrpSpPr>
          <p:nvPr/>
        </p:nvGrpSpPr>
        <p:grpSpPr bwMode="auto">
          <a:xfrm>
            <a:off x="2103438" y="5621338"/>
            <a:ext cx="1622425" cy="685800"/>
            <a:chOff x="1440" y="2160"/>
            <a:chExt cx="1728" cy="432"/>
          </a:xfrm>
        </p:grpSpPr>
        <p:sp>
          <p:nvSpPr>
            <p:cNvPr id="64" name="Rectangle 20"/>
            <p:cNvSpPr>
              <a:spLocks noChangeArrowheads="1"/>
            </p:cNvSpPr>
            <p:nvPr/>
          </p:nvSpPr>
          <p:spPr bwMode="auto">
            <a:xfrm>
              <a:off x="1440" y="2160"/>
              <a:ext cx="1728" cy="432"/>
            </a:xfrm>
            <a:prstGeom prst="rect">
              <a:avLst/>
            </a:prstGeom>
            <a:solidFill>
              <a:srgbClr val="FFCC99"/>
            </a:solidFill>
            <a:ln w="38100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SG"/>
            </a:p>
          </p:txBody>
        </p:sp>
        <p:sp>
          <p:nvSpPr>
            <p:cNvPr id="65" name="Rectangle 21"/>
            <p:cNvSpPr>
              <a:spLocks noChangeArrowheads="1"/>
            </p:cNvSpPr>
            <p:nvPr/>
          </p:nvSpPr>
          <p:spPr bwMode="auto">
            <a:xfrm>
              <a:off x="2016" y="2160"/>
              <a:ext cx="48" cy="43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SG"/>
            </a:p>
          </p:txBody>
        </p:sp>
        <p:sp>
          <p:nvSpPr>
            <p:cNvPr id="66" name="Rectangle 22"/>
            <p:cNvSpPr>
              <a:spLocks noChangeArrowheads="1"/>
            </p:cNvSpPr>
            <p:nvPr/>
          </p:nvSpPr>
          <p:spPr bwMode="auto">
            <a:xfrm>
              <a:off x="2592" y="2160"/>
              <a:ext cx="48" cy="43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SG"/>
            </a:p>
          </p:txBody>
        </p:sp>
        <p:sp>
          <p:nvSpPr>
            <p:cNvPr id="67" name="Rectangle 23"/>
            <p:cNvSpPr>
              <a:spLocks noChangeArrowheads="1"/>
            </p:cNvSpPr>
            <p:nvPr/>
          </p:nvSpPr>
          <p:spPr bwMode="auto">
            <a:xfrm>
              <a:off x="3120" y="2160"/>
              <a:ext cx="48" cy="43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SG"/>
            </a:p>
          </p:txBody>
        </p:sp>
        <p:sp>
          <p:nvSpPr>
            <p:cNvPr id="68" name="Rectangle 24"/>
            <p:cNvSpPr>
              <a:spLocks noChangeArrowheads="1"/>
            </p:cNvSpPr>
            <p:nvPr/>
          </p:nvSpPr>
          <p:spPr bwMode="auto">
            <a:xfrm>
              <a:off x="1440" y="2160"/>
              <a:ext cx="48" cy="43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SG"/>
            </a:p>
          </p:txBody>
        </p:sp>
        <p:sp>
          <p:nvSpPr>
            <p:cNvPr id="69" name="Text Box 25"/>
            <p:cNvSpPr txBox="1">
              <a:spLocks noChangeArrowheads="1"/>
            </p:cNvSpPr>
            <p:nvPr/>
          </p:nvSpPr>
          <p:spPr bwMode="auto">
            <a:xfrm>
              <a:off x="1638" y="2233"/>
              <a:ext cx="377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280404"/>
                  </a:solidFill>
                </a:rPr>
                <a:t>7</a:t>
              </a:r>
            </a:p>
          </p:txBody>
        </p:sp>
        <p:sp>
          <p:nvSpPr>
            <p:cNvPr id="70" name="Text Box 26"/>
            <p:cNvSpPr txBox="1">
              <a:spLocks noChangeArrowheads="1"/>
            </p:cNvSpPr>
            <p:nvPr/>
          </p:nvSpPr>
          <p:spPr bwMode="auto">
            <a:xfrm>
              <a:off x="2010" y="2233"/>
              <a:ext cx="55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280404"/>
                  </a:solidFill>
                </a:rPr>
                <a:t>10</a:t>
              </a:r>
            </a:p>
          </p:txBody>
        </p:sp>
      </p:grpSp>
      <p:sp>
        <p:nvSpPr>
          <p:cNvPr id="71" name="Text Box 27"/>
          <p:cNvSpPr txBox="1">
            <a:spLocks noChangeArrowheads="1"/>
          </p:cNvSpPr>
          <p:nvPr/>
        </p:nvSpPr>
        <p:spPr bwMode="auto">
          <a:xfrm>
            <a:off x="1236663" y="5737225"/>
            <a:ext cx="354012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72" name="Line 28"/>
          <p:cNvSpPr>
            <a:spLocks noChangeShapeType="1"/>
          </p:cNvSpPr>
          <p:nvPr/>
        </p:nvSpPr>
        <p:spPr bwMode="auto">
          <a:xfrm flipH="1">
            <a:off x="728663" y="4670425"/>
            <a:ext cx="1058862" cy="950913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SG"/>
          </a:p>
        </p:txBody>
      </p:sp>
      <p:sp>
        <p:nvSpPr>
          <p:cNvPr id="73" name="Line 29"/>
          <p:cNvSpPr>
            <a:spLocks noChangeShapeType="1"/>
          </p:cNvSpPr>
          <p:nvPr/>
        </p:nvSpPr>
        <p:spPr bwMode="auto">
          <a:xfrm>
            <a:off x="2466975" y="4670425"/>
            <a:ext cx="414338" cy="950913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SG"/>
          </a:p>
        </p:txBody>
      </p:sp>
      <p:grpSp>
        <p:nvGrpSpPr>
          <p:cNvPr id="74" name="Group 30"/>
          <p:cNvGrpSpPr>
            <a:grpSpLocks/>
          </p:cNvGrpSpPr>
          <p:nvPr/>
        </p:nvGrpSpPr>
        <p:grpSpPr bwMode="auto">
          <a:xfrm>
            <a:off x="4024313" y="5621338"/>
            <a:ext cx="1612900" cy="685800"/>
            <a:chOff x="1440" y="2160"/>
            <a:chExt cx="1728" cy="432"/>
          </a:xfrm>
        </p:grpSpPr>
        <p:sp>
          <p:nvSpPr>
            <p:cNvPr id="75" name="Rectangle 31"/>
            <p:cNvSpPr>
              <a:spLocks noChangeArrowheads="1"/>
            </p:cNvSpPr>
            <p:nvPr/>
          </p:nvSpPr>
          <p:spPr bwMode="auto">
            <a:xfrm>
              <a:off x="1440" y="2160"/>
              <a:ext cx="1728" cy="432"/>
            </a:xfrm>
            <a:prstGeom prst="rect">
              <a:avLst/>
            </a:prstGeom>
            <a:solidFill>
              <a:srgbClr val="FFCC99"/>
            </a:solidFill>
            <a:ln w="38100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SG"/>
            </a:p>
          </p:txBody>
        </p:sp>
        <p:sp>
          <p:nvSpPr>
            <p:cNvPr id="76" name="Rectangle 32"/>
            <p:cNvSpPr>
              <a:spLocks noChangeArrowheads="1"/>
            </p:cNvSpPr>
            <p:nvPr/>
          </p:nvSpPr>
          <p:spPr bwMode="auto">
            <a:xfrm>
              <a:off x="2016" y="2160"/>
              <a:ext cx="48" cy="43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SG"/>
            </a:p>
          </p:txBody>
        </p:sp>
        <p:sp>
          <p:nvSpPr>
            <p:cNvPr id="77" name="Rectangle 33"/>
            <p:cNvSpPr>
              <a:spLocks noChangeArrowheads="1"/>
            </p:cNvSpPr>
            <p:nvPr/>
          </p:nvSpPr>
          <p:spPr bwMode="auto">
            <a:xfrm>
              <a:off x="2592" y="2160"/>
              <a:ext cx="48" cy="43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SG"/>
            </a:p>
          </p:txBody>
        </p:sp>
        <p:sp>
          <p:nvSpPr>
            <p:cNvPr id="78" name="Rectangle 34"/>
            <p:cNvSpPr>
              <a:spLocks noChangeArrowheads="1"/>
            </p:cNvSpPr>
            <p:nvPr/>
          </p:nvSpPr>
          <p:spPr bwMode="auto">
            <a:xfrm>
              <a:off x="3120" y="2160"/>
              <a:ext cx="48" cy="43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SG"/>
            </a:p>
          </p:txBody>
        </p:sp>
        <p:sp>
          <p:nvSpPr>
            <p:cNvPr id="79" name="Rectangle 35"/>
            <p:cNvSpPr>
              <a:spLocks noChangeArrowheads="1"/>
            </p:cNvSpPr>
            <p:nvPr/>
          </p:nvSpPr>
          <p:spPr bwMode="auto">
            <a:xfrm>
              <a:off x="1440" y="2160"/>
              <a:ext cx="48" cy="43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SG"/>
            </a:p>
          </p:txBody>
        </p: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1545" y="2233"/>
              <a:ext cx="56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280404"/>
                  </a:solidFill>
                </a:rPr>
                <a:t>17</a:t>
              </a:r>
            </a:p>
          </p:txBody>
        </p: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2008" y="2233"/>
              <a:ext cx="561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280404"/>
                  </a:solidFill>
                </a:rPr>
                <a:t>19</a:t>
              </a:r>
            </a:p>
          </p:txBody>
        </p:sp>
      </p:grpSp>
      <p:grpSp>
        <p:nvGrpSpPr>
          <p:cNvPr id="82" name="Group 38"/>
          <p:cNvGrpSpPr>
            <a:grpSpLocks/>
          </p:cNvGrpSpPr>
          <p:nvPr/>
        </p:nvGrpSpPr>
        <p:grpSpPr bwMode="auto">
          <a:xfrm>
            <a:off x="5953125" y="5621338"/>
            <a:ext cx="1401763" cy="685800"/>
            <a:chOff x="1440" y="2160"/>
            <a:chExt cx="1728" cy="432"/>
          </a:xfrm>
        </p:grpSpPr>
        <p:sp>
          <p:nvSpPr>
            <p:cNvPr id="83" name="Rectangle 39"/>
            <p:cNvSpPr>
              <a:spLocks noChangeArrowheads="1"/>
            </p:cNvSpPr>
            <p:nvPr/>
          </p:nvSpPr>
          <p:spPr bwMode="auto">
            <a:xfrm>
              <a:off x="1440" y="2160"/>
              <a:ext cx="1728" cy="432"/>
            </a:xfrm>
            <a:prstGeom prst="rect">
              <a:avLst/>
            </a:prstGeom>
            <a:solidFill>
              <a:srgbClr val="FFCC99"/>
            </a:solidFill>
            <a:ln w="38100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SG"/>
            </a:p>
          </p:txBody>
        </p:sp>
        <p:sp>
          <p:nvSpPr>
            <p:cNvPr id="84" name="Rectangle 40"/>
            <p:cNvSpPr>
              <a:spLocks noChangeArrowheads="1"/>
            </p:cNvSpPr>
            <p:nvPr/>
          </p:nvSpPr>
          <p:spPr bwMode="auto">
            <a:xfrm>
              <a:off x="2016" y="2160"/>
              <a:ext cx="48" cy="43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SG"/>
            </a:p>
          </p:txBody>
        </p:sp>
        <p:sp>
          <p:nvSpPr>
            <p:cNvPr id="85" name="Rectangle 41"/>
            <p:cNvSpPr>
              <a:spLocks noChangeArrowheads="1"/>
            </p:cNvSpPr>
            <p:nvPr/>
          </p:nvSpPr>
          <p:spPr bwMode="auto">
            <a:xfrm>
              <a:off x="2592" y="2160"/>
              <a:ext cx="48" cy="43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SG"/>
            </a:p>
          </p:txBody>
        </p:sp>
        <p:sp>
          <p:nvSpPr>
            <p:cNvPr id="86" name="Rectangle 42"/>
            <p:cNvSpPr>
              <a:spLocks noChangeArrowheads="1"/>
            </p:cNvSpPr>
            <p:nvPr/>
          </p:nvSpPr>
          <p:spPr bwMode="auto">
            <a:xfrm>
              <a:off x="3120" y="2160"/>
              <a:ext cx="48" cy="43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SG"/>
            </a:p>
          </p:txBody>
        </p:sp>
        <p:sp>
          <p:nvSpPr>
            <p:cNvPr id="87" name="Rectangle 43"/>
            <p:cNvSpPr>
              <a:spLocks noChangeArrowheads="1"/>
            </p:cNvSpPr>
            <p:nvPr/>
          </p:nvSpPr>
          <p:spPr bwMode="auto">
            <a:xfrm>
              <a:off x="1440" y="2160"/>
              <a:ext cx="48" cy="43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SG"/>
            </a:p>
          </p:txBody>
        </p:sp>
        <p:sp>
          <p:nvSpPr>
            <p:cNvPr id="88" name="Text Box 44"/>
            <p:cNvSpPr txBox="1">
              <a:spLocks noChangeArrowheads="1"/>
            </p:cNvSpPr>
            <p:nvPr/>
          </p:nvSpPr>
          <p:spPr bwMode="auto">
            <a:xfrm>
              <a:off x="1505" y="2233"/>
              <a:ext cx="645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280404"/>
                  </a:solidFill>
                </a:rPr>
                <a:t>20</a:t>
              </a:r>
            </a:p>
          </p:txBody>
        </p:sp>
        <p:sp>
          <p:nvSpPr>
            <p:cNvPr id="89" name="Text Box 45"/>
            <p:cNvSpPr txBox="1">
              <a:spLocks noChangeArrowheads="1"/>
            </p:cNvSpPr>
            <p:nvPr/>
          </p:nvSpPr>
          <p:spPr bwMode="auto">
            <a:xfrm>
              <a:off x="1964" y="2233"/>
              <a:ext cx="64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280404"/>
                  </a:solidFill>
                </a:rPr>
                <a:t>21</a:t>
              </a:r>
            </a:p>
          </p:txBody>
        </p:sp>
      </p:grpSp>
      <p:sp>
        <p:nvSpPr>
          <p:cNvPr id="90" name="Line 46"/>
          <p:cNvSpPr>
            <a:spLocks noChangeShapeType="1"/>
          </p:cNvSpPr>
          <p:nvPr/>
        </p:nvSpPr>
        <p:spPr bwMode="auto">
          <a:xfrm>
            <a:off x="1787525" y="5926138"/>
            <a:ext cx="46355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SG"/>
          </a:p>
        </p:txBody>
      </p:sp>
      <p:sp>
        <p:nvSpPr>
          <p:cNvPr id="91" name="Line 47"/>
          <p:cNvSpPr>
            <a:spLocks noChangeShapeType="1"/>
          </p:cNvSpPr>
          <p:nvPr/>
        </p:nvSpPr>
        <p:spPr bwMode="auto">
          <a:xfrm>
            <a:off x="3725863" y="5926138"/>
            <a:ext cx="46355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SG"/>
          </a:p>
        </p:txBody>
      </p:sp>
      <p:sp>
        <p:nvSpPr>
          <p:cNvPr id="92" name="Line 48"/>
          <p:cNvSpPr>
            <a:spLocks noChangeShapeType="1"/>
          </p:cNvSpPr>
          <p:nvPr/>
        </p:nvSpPr>
        <p:spPr bwMode="auto">
          <a:xfrm flipH="1">
            <a:off x="4756150" y="4670425"/>
            <a:ext cx="66675" cy="950913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SG"/>
          </a:p>
        </p:txBody>
      </p:sp>
      <p:grpSp>
        <p:nvGrpSpPr>
          <p:cNvPr id="93" name="Group 49"/>
          <p:cNvGrpSpPr>
            <a:grpSpLocks/>
          </p:cNvGrpSpPr>
          <p:nvPr/>
        </p:nvGrpSpPr>
        <p:grpSpPr bwMode="auto">
          <a:xfrm>
            <a:off x="7685088" y="5621338"/>
            <a:ext cx="1401762" cy="685800"/>
            <a:chOff x="1440" y="2160"/>
            <a:chExt cx="1728" cy="432"/>
          </a:xfrm>
        </p:grpSpPr>
        <p:sp>
          <p:nvSpPr>
            <p:cNvPr id="94" name="Rectangle 50"/>
            <p:cNvSpPr>
              <a:spLocks noChangeArrowheads="1"/>
            </p:cNvSpPr>
            <p:nvPr/>
          </p:nvSpPr>
          <p:spPr bwMode="auto">
            <a:xfrm>
              <a:off x="1440" y="2160"/>
              <a:ext cx="1728" cy="432"/>
            </a:xfrm>
            <a:prstGeom prst="rect">
              <a:avLst/>
            </a:prstGeom>
            <a:solidFill>
              <a:srgbClr val="FFCC99"/>
            </a:solidFill>
            <a:ln w="38100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SG"/>
            </a:p>
          </p:txBody>
        </p:sp>
        <p:sp>
          <p:nvSpPr>
            <p:cNvPr id="95" name="Rectangle 51"/>
            <p:cNvSpPr>
              <a:spLocks noChangeArrowheads="1"/>
            </p:cNvSpPr>
            <p:nvPr/>
          </p:nvSpPr>
          <p:spPr bwMode="auto">
            <a:xfrm>
              <a:off x="2016" y="2160"/>
              <a:ext cx="48" cy="43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SG"/>
            </a:p>
          </p:txBody>
        </p:sp>
        <p:sp>
          <p:nvSpPr>
            <p:cNvPr id="96" name="Rectangle 52"/>
            <p:cNvSpPr>
              <a:spLocks noChangeArrowheads="1"/>
            </p:cNvSpPr>
            <p:nvPr/>
          </p:nvSpPr>
          <p:spPr bwMode="auto">
            <a:xfrm>
              <a:off x="2592" y="2160"/>
              <a:ext cx="48" cy="43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SG"/>
            </a:p>
          </p:txBody>
        </p:sp>
        <p:sp>
          <p:nvSpPr>
            <p:cNvPr id="97" name="Rectangle 53"/>
            <p:cNvSpPr>
              <a:spLocks noChangeArrowheads="1"/>
            </p:cNvSpPr>
            <p:nvPr/>
          </p:nvSpPr>
          <p:spPr bwMode="auto">
            <a:xfrm>
              <a:off x="3120" y="2160"/>
              <a:ext cx="48" cy="43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SG"/>
            </a:p>
          </p:txBody>
        </p:sp>
        <p:sp>
          <p:nvSpPr>
            <p:cNvPr id="98" name="Rectangle 54"/>
            <p:cNvSpPr>
              <a:spLocks noChangeArrowheads="1"/>
            </p:cNvSpPr>
            <p:nvPr/>
          </p:nvSpPr>
          <p:spPr bwMode="auto">
            <a:xfrm>
              <a:off x="1440" y="2160"/>
              <a:ext cx="48" cy="43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SG"/>
            </a:p>
          </p:txBody>
        </p:sp>
        <p:sp>
          <p:nvSpPr>
            <p:cNvPr id="99" name="Text Box 55"/>
            <p:cNvSpPr txBox="1">
              <a:spLocks noChangeArrowheads="1"/>
            </p:cNvSpPr>
            <p:nvPr/>
          </p:nvSpPr>
          <p:spPr bwMode="auto">
            <a:xfrm>
              <a:off x="1505" y="2233"/>
              <a:ext cx="645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280404"/>
                  </a:solidFill>
                </a:rPr>
                <a:t>25</a:t>
              </a:r>
            </a:p>
          </p:txBody>
        </p:sp>
        <p:sp>
          <p:nvSpPr>
            <p:cNvPr id="100" name="Text Box 56"/>
            <p:cNvSpPr txBox="1">
              <a:spLocks noChangeArrowheads="1"/>
            </p:cNvSpPr>
            <p:nvPr/>
          </p:nvSpPr>
          <p:spPr bwMode="auto">
            <a:xfrm>
              <a:off x="1964" y="2233"/>
              <a:ext cx="64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280404"/>
                  </a:solidFill>
                </a:rPr>
                <a:t>28</a:t>
              </a:r>
            </a:p>
          </p:txBody>
        </p:sp>
      </p:grpSp>
      <p:sp>
        <p:nvSpPr>
          <p:cNvPr id="101" name="Line 57"/>
          <p:cNvSpPr>
            <a:spLocks noChangeShapeType="1"/>
          </p:cNvSpPr>
          <p:nvPr/>
        </p:nvSpPr>
        <p:spPr bwMode="auto">
          <a:xfrm>
            <a:off x="5541963" y="5926138"/>
            <a:ext cx="46355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SG"/>
          </a:p>
        </p:txBody>
      </p:sp>
      <p:sp>
        <p:nvSpPr>
          <p:cNvPr id="102" name="Line 58"/>
          <p:cNvSpPr>
            <a:spLocks noChangeShapeType="1"/>
          </p:cNvSpPr>
          <p:nvPr/>
        </p:nvSpPr>
        <p:spPr bwMode="auto">
          <a:xfrm>
            <a:off x="7315200" y="5926138"/>
            <a:ext cx="46355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SG"/>
          </a:p>
        </p:txBody>
      </p:sp>
      <p:grpSp>
        <p:nvGrpSpPr>
          <p:cNvPr id="103" name="Group 59"/>
          <p:cNvGrpSpPr>
            <a:grpSpLocks/>
          </p:cNvGrpSpPr>
          <p:nvPr/>
        </p:nvGrpSpPr>
        <p:grpSpPr bwMode="auto">
          <a:xfrm>
            <a:off x="4756150" y="4097338"/>
            <a:ext cx="2392363" cy="685800"/>
            <a:chOff x="1440" y="3456"/>
            <a:chExt cx="1728" cy="432"/>
          </a:xfrm>
        </p:grpSpPr>
        <p:sp>
          <p:nvSpPr>
            <p:cNvPr id="104" name="Rectangle 60"/>
            <p:cNvSpPr>
              <a:spLocks noChangeArrowheads="1"/>
            </p:cNvSpPr>
            <p:nvPr/>
          </p:nvSpPr>
          <p:spPr bwMode="auto">
            <a:xfrm>
              <a:off x="1440" y="3456"/>
              <a:ext cx="1728" cy="432"/>
            </a:xfrm>
            <a:prstGeom prst="rect">
              <a:avLst/>
            </a:prstGeom>
            <a:solidFill>
              <a:srgbClr val="FFCC99"/>
            </a:solidFill>
            <a:ln w="38100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SG"/>
            </a:p>
          </p:txBody>
        </p:sp>
        <p:sp>
          <p:nvSpPr>
            <p:cNvPr id="105" name="Rectangle 61"/>
            <p:cNvSpPr>
              <a:spLocks noChangeArrowheads="1"/>
            </p:cNvSpPr>
            <p:nvPr/>
          </p:nvSpPr>
          <p:spPr bwMode="auto">
            <a:xfrm>
              <a:off x="2016" y="3456"/>
              <a:ext cx="48" cy="43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SG"/>
            </a:p>
          </p:txBody>
        </p:sp>
        <p:sp>
          <p:nvSpPr>
            <p:cNvPr id="106" name="Rectangle 62"/>
            <p:cNvSpPr>
              <a:spLocks noChangeArrowheads="1"/>
            </p:cNvSpPr>
            <p:nvPr/>
          </p:nvSpPr>
          <p:spPr bwMode="auto">
            <a:xfrm>
              <a:off x="2592" y="3456"/>
              <a:ext cx="48" cy="43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SG"/>
            </a:p>
          </p:txBody>
        </p:sp>
        <p:sp>
          <p:nvSpPr>
            <p:cNvPr id="107" name="Rectangle 63"/>
            <p:cNvSpPr>
              <a:spLocks noChangeArrowheads="1"/>
            </p:cNvSpPr>
            <p:nvPr/>
          </p:nvSpPr>
          <p:spPr bwMode="auto">
            <a:xfrm>
              <a:off x="3120" y="3456"/>
              <a:ext cx="48" cy="43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SG"/>
            </a:p>
          </p:txBody>
        </p:sp>
        <p:sp>
          <p:nvSpPr>
            <p:cNvPr id="108" name="Rectangle 64"/>
            <p:cNvSpPr>
              <a:spLocks noChangeArrowheads="1"/>
            </p:cNvSpPr>
            <p:nvPr/>
          </p:nvSpPr>
          <p:spPr bwMode="auto">
            <a:xfrm>
              <a:off x="1440" y="3456"/>
              <a:ext cx="48" cy="43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SG"/>
            </a:p>
          </p:txBody>
        </p:sp>
        <p:sp>
          <p:nvSpPr>
            <p:cNvPr id="109" name="Text Box 65"/>
            <p:cNvSpPr txBox="1">
              <a:spLocks noChangeArrowheads="1"/>
            </p:cNvSpPr>
            <p:nvPr/>
          </p:nvSpPr>
          <p:spPr bwMode="auto">
            <a:xfrm>
              <a:off x="1636" y="3529"/>
              <a:ext cx="37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280404"/>
                  </a:solidFill>
                </a:rPr>
                <a:t>19</a:t>
              </a:r>
            </a:p>
          </p:txBody>
        </p:sp>
        <p:sp>
          <p:nvSpPr>
            <p:cNvPr id="110" name="Text Box 66"/>
            <p:cNvSpPr txBox="1">
              <a:spLocks noChangeArrowheads="1"/>
            </p:cNvSpPr>
            <p:nvPr/>
          </p:nvSpPr>
          <p:spPr bwMode="auto">
            <a:xfrm>
              <a:off x="2229" y="3529"/>
              <a:ext cx="11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11" name="Text Box 67"/>
            <p:cNvSpPr txBox="1">
              <a:spLocks noChangeArrowheads="1"/>
            </p:cNvSpPr>
            <p:nvPr/>
          </p:nvSpPr>
          <p:spPr bwMode="auto">
            <a:xfrm>
              <a:off x="2640" y="3529"/>
              <a:ext cx="43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endParaRPr lang="en-US" sz="2400" b="1">
                <a:solidFill>
                  <a:schemeClr val="tx2"/>
                </a:solidFill>
              </a:endParaRPr>
            </a:p>
          </p:txBody>
        </p:sp>
      </p:grpSp>
      <p:sp>
        <p:nvSpPr>
          <p:cNvPr id="112" name="Text Box 68"/>
          <p:cNvSpPr txBox="1">
            <a:spLocks noChangeArrowheads="1"/>
          </p:cNvSpPr>
          <p:nvPr/>
        </p:nvSpPr>
        <p:spPr bwMode="auto">
          <a:xfrm>
            <a:off x="5691188" y="4213225"/>
            <a:ext cx="5238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280404"/>
                </a:solidFill>
              </a:rPr>
              <a:t>21</a:t>
            </a:r>
          </a:p>
        </p:txBody>
      </p:sp>
      <p:sp>
        <p:nvSpPr>
          <p:cNvPr id="113" name="Line 69"/>
          <p:cNvSpPr>
            <a:spLocks noChangeShapeType="1"/>
          </p:cNvSpPr>
          <p:nvPr/>
        </p:nvSpPr>
        <p:spPr bwMode="auto">
          <a:xfrm>
            <a:off x="5619750" y="4670425"/>
            <a:ext cx="1268413" cy="950913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SG"/>
          </a:p>
        </p:txBody>
      </p:sp>
      <p:sp>
        <p:nvSpPr>
          <p:cNvPr id="114" name="Line 70"/>
          <p:cNvSpPr>
            <a:spLocks noChangeShapeType="1"/>
          </p:cNvSpPr>
          <p:nvPr/>
        </p:nvSpPr>
        <p:spPr bwMode="auto">
          <a:xfrm>
            <a:off x="6378575" y="4670425"/>
            <a:ext cx="1882775" cy="950913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SG"/>
          </a:p>
        </p:txBody>
      </p:sp>
      <p:grpSp>
        <p:nvGrpSpPr>
          <p:cNvPr id="115" name="Group 71"/>
          <p:cNvGrpSpPr>
            <a:grpSpLocks/>
          </p:cNvGrpSpPr>
          <p:nvPr/>
        </p:nvGrpSpPr>
        <p:grpSpPr bwMode="auto">
          <a:xfrm>
            <a:off x="3343275" y="2992438"/>
            <a:ext cx="2174875" cy="685800"/>
            <a:chOff x="1440" y="3456"/>
            <a:chExt cx="1728" cy="432"/>
          </a:xfrm>
        </p:grpSpPr>
        <p:sp>
          <p:nvSpPr>
            <p:cNvPr id="116" name="Rectangle 72"/>
            <p:cNvSpPr>
              <a:spLocks noChangeArrowheads="1"/>
            </p:cNvSpPr>
            <p:nvPr/>
          </p:nvSpPr>
          <p:spPr bwMode="auto">
            <a:xfrm>
              <a:off x="1440" y="3456"/>
              <a:ext cx="1728" cy="432"/>
            </a:xfrm>
            <a:prstGeom prst="rect">
              <a:avLst/>
            </a:prstGeom>
            <a:solidFill>
              <a:srgbClr val="FFCC99"/>
            </a:solidFill>
            <a:ln w="38100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SG"/>
            </a:p>
          </p:txBody>
        </p:sp>
        <p:sp>
          <p:nvSpPr>
            <p:cNvPr id="117" name="Rectangle 73"/>
            <p:cNvSpPr>
              <a:spLocks noChangeArrowheads="1"/>
            </p:cNvSpPr>
            <p:nvPr/>
          </p:nvSpPr>
          <p:spPr bwMode="auto">
            <a:xfrm>
              <a:off x="2016" y="3456"/>
              <a:ext cx="48" cy="43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SG"/>
            </a:p>
          </p:txBody>
        </p:sp>
        <p:sp>
          <p:nvSpPr>
            <p:cNvPr id="118" name="Rectangle 74"/>
            <p:cNvSpPr>
              <a:spLocks noChangeArrowheads="1"/>
            </p:cNvSpPr>
            <p:nvPr/>
          </p:nvSpPr>
          <p:spPr bwMode="auto">
            <a:xfrm>
              <a:off x="2592" y="3456"/>
              <a:ext cx="48" cy="43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SG"/>
            </a:p>
          </p:txBody>
        </p:sp>
        <p:sp>
          <p:nvSpPr>
            <p:cNvPr id="119" name="Rectangle 75"/>
            <p:cNvSpPr>
              <a:spLocks noChangeArrowheads="1"/>
            </p:cNvSpPr>
            <p:nvPr/>
          </p:nvSpPr>
          <p:spPr bwMode="auto">
            <a:xfrm>
              <a:off x="3120" y="3456"/>
              <a:ext cx="48" cy="43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SG"/>
            </a:p>
          </p:txBody>
        </p:sp>
        <p:sp>
          <p:nvSpPr>
            <p:cNvPr id="120" name="Rectangle 76"/>
            <p:cNvSpPr>
              <a:spLocks noChangeArrowheads="1"/>
            </p:cNvSpPr>
            <p:nvPr/>
          </p:nvSpPr>
          <p:spPr bwMode="auto">
            <a:xfrm>
              <a:off x="1440" y="3456"/>
              <a:ext cx="48" cy="432"/>
            </a:xfrm>
            <a:prstGeom prst="rect">
              <a:avLst/>
            </a:prstGeom>
            <a:solidFill>
              <a:srgbClr val="0000FF"/>
            </a:solidFill>
            <a:ln w="381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SG"/>
            </a:p>
          </p:txBody>
        </p:sp>
        <p:sp>
          <p:nvSpPr>
            <p:cNvPr id="121" name="Text Box 77"/>
            <p:cNvSpPr txBox="1">
              <a:spLocks noChangeArrowheads="1"/>
            </p:cNvSpPr>
            <p:nvPr/>
          </p:nvSpPr>
          <p:spPr bwMode="auto">
            <a:xfrm>
              <a:off x="1617" y="3529"/>
              <a:ext cx="41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280404"/>
                  </a:solidFill>
                </a:rPr>
                <a:t>10</a:t>
              </a:r>
            </a:p>
          </p:txBody>
        </p:sp>
        <p:sp>
          <p:nvSpPr>
            <p:cNvPr id="122" name="Text Box 78"/>
            <p:cNvSpPr txBox="1">
              <a:spLocks noChangeArrowheads="1"/>
            </p:cNvSpPr>
            <p:nvPr/>
          </p:nvSpPr>
          <p:spPr bwMode="auto">
            <a:xfrm>
              <a:off x="2229" y="3529"/>
              <a:ext cx="11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23" name="Text Box 79"/>
            <p:cNvSpPr txBox="1">
              <a:spLocks noChangeArrowheads="1"/>
            </p:cNvSpPr>
            <p:nvPr/>
          </p:nvSpPr>
          <p:spPr bwMode="auto">
            <a:xfrm>
              <a:off x="2640" y="3529"/>
              <a:ext cx="432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endParaRPr lang="en-US" sz="2400" b="1">
                <a:solidFill>
                  <a:schemeClr val="tx2"/>
                </a:solidFill>
              </a:endParaRPr>
            </a:p>
          </p:txBody>
        </p:sp>
      </p:grpSp>
      <p:sp>
        <p:nvSpPr>
          <p:cNvPr id="124" name="Line 80"/>
          <p:cNvSpPr>
            <a:spLocks noChangeShapeType="1"/>
          </p:cNvSpPr>
          <p:nvPr/>
        </p:nvSpPr>
        <p:spPr bwMode="auto">
          <a:xfrm flipH="1">
            <a:off x="2401888" y="3565525"/>
            <a:ext cx="941387" cy="531813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SG"/>
          </a:p>
        </p:txBody>
      </p:sp>
      <p:sp>
        <p:nvSpPr>
          <p:cNvPr id="125" name="Line 81"/>
          <p:cNvSpPr>
            <a:spLocks noChangeShapeType="1"/>
          </p:cNvSpPr>
          <p:nvPr/>
        </p:nvSpPr>
        <p:spPr bwMode="auto">
          <a:xfrm>
            <a:off x="4089400" y="3565525"/>
            <a:ext cx="1308100" cy="531813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SG"/>
          </a:p>
        </p:txBody>
      </p:sp>
      <p:sp>
        <p:nvSpPr>
          <p:cNvPr id="126" name="Text Box 82"/>
          <p:cNvSpPr txBox="1">
            <a:spLocks noChangeArrowheads="1"/>
          </p:cNvSpPr>
          <p:nvPr/>
        </p:nvSpPr>
        <p:spPr bwMode="auto">
          <a:xfrm>
            <a:off x="833438" y="5737225"/>
            <a:ext cx="354012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280404"/>
                </a:solidFill>
              </a:rPr>
              <a:t>4</a:t>
            </a:r>
          </a:p>
        </p:txBody>
      </p:sp>
      <p:sp>
        <p:nvSpPr>
          <p:cNvPr id="127" name="Text Box 83"/>
          <p:cNvSpPr txBox="1">
            <a:spLocks noChangeArrowheads="1"/>
          </p:cNvSpPr>
          <p:nvPr/>
        </p:nvSpPr>
        <p:spPr bwMode="auto">
          <a:xfrm>
            <a:off x="8620125" y="5737225"/>
            <a:ext cx="523875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280404"/>
                </a:solidFill>
              </a:rPr>
              <a:t>31</a:t>
            </a:r>
          </a:p>
        </p:txBody>
      </p:sp>
      <p:sp>
        <p:nvSpPr>
          <p:cNvPr id="128" name="Oval 84"/>
          <p:cNvSpPr>
            <a:spLocks noChangeArrowheads="1"/>
          </p:cNvSpPr>
          <p:nvPr/>
        </p:nvSpPr>
        <p:spPr bwMode="auto">
          <a:xfrm>
            <a:off x="3371850" y="2971800"/>
            <a:ext cx="838200" cy="685800"/>
          </a:xfrm>
          <a:prstGeom prst="ellipse">
            <a:avLst/>
          </a:prstGeom>
          <a:solidFill>
            <a:srgbClr val="99CC00">
              <a:alpha val="52000"/>
            </a:srgbClr>
          </a:solidFill>
          <a:ln w="254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SG"/>
          </a:p>
        </p:txBody>
      </p:sp>
      <p:sp>
        <p:nvSpPr>
          <p:cNvPr id="129" name="AutoShape 85"/>
          <p:cNvSpPr>
            <a:spLocks noChangeArrowheads="1"/>
          </p:cNvSpPr>
          <p:nvPr/>
        </p:nvSpPr>
        <p:spPr bwMode="auto">
          <a:xfrm rot="1496662">
            <a:off x="4286250" y="35814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C99FF"/>
          </a:solidFill>
          <a:ln w="25400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endParaRPr lang="en-SG"/>
          </a:p>
        </p:txBody>
      </p:sp>
      <p:sp>
        <p:nvSpPr>
          <p:cNvPr id="130" name="Oval 86"/>
          <p:cNvSpPr>
            <a:spLocks noChangeArrowheads="1"/>
          </p:cNvSpPr>
          <p:nvPr/>
        </p:nvSpPr>
        <p:spPr bwMode="auto">
          <a:xfrm>
            <a:off x="4819650" y="4114800"/>
            <a:ext cx="838200" cy="685800"/>
          </a:xfrm>
          <a:prstGeom prst="ellipse">
            <a:avLst/>
          </a:prstGeom>
          <a:solidFill>
            <a:srgbClr val="99CC00">
              <a:alpha val="52000"/>
            </a:srgbClr>
          </a:solidFill>
          <a:ln w="254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SG"/>
          </a:p>
        </p:txBody>
      </p:sp>
      <p:sp>
        <p:nvSpPr>
          <p:cNvPr id="131" name="AutoShape 87"/>
          <p:cNvSpPr>
            <a:spLocks noChangeArrowheads="1"/>
          </p:cNvSpPr>
          <p:nvPr/>
        </p:nvSpPr>
        <p:spPr bwMode="auto">
          <a:xfrm rot="6018713">
            <a:off x="4269581" y="4817269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C99FF"/>
          </a:solidFill>
          <a:ln w="25400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endParaRPr lang="en-SG"/>
          </a:p>
        </p:txBody>
      </p:sp>
      <p:sp>
        <p:nvSpPr>
          <p:cNvPr id="132" name="Oval 88"/>
          <p:cNvSpPr>
            <a:spLocks noChangeArrowheads="1"/>
          </p:cNvSpPr>
          <p:nvPr/>
        </p:nvSpPr>
        <p:spPr bwMode="auto">
          <a:xfrm>
            <a:off x="4210050" y="5638800"/>
            <a:ext cx="838200" cy="685800"/>
          </a:xfrm>
          <a:prstGeom prst="ellipse">
            <a:avLst/>
          </a:prstGeom>
          <a:solidFill>
            <a:srgbClr val="99CC00">
              <a:alpha val="52000"/>
            </a:srgbClr>
          </a:solidFill>
          <a:ln w="254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SG"/>
          </a:p>
        </p:txBody>
      </p:sp>
      <p:sp>
        <p:nvSpPr>
          <p:cNvPr id="133" name="Oval 89"/>
          <p:cNvSpPr>
            <a:spLocks noChangeArrowheads="1"/>
          </p:cNvSpPr>
          <p:nvPr/>
        </p:nvSpPr>
        <p:spPr bwMode="auto">
          <a:xfrm>
            <a:off x="6115050" y="5638800"/>
            <a:ext cx="838200" cy="685800"/>
          </a:xfrm>
          <a:prstGeom prst="ellipse">
            <a:avLst/>
          </a:prstGeom>
          <a:solidFill>
            <a:srgbClr val="99CC00">
              <a:alpha val="52000"/>
            </a:srgbClr>
          </a:solidFill>
          <a:ln w="254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SG"/>
          </a:p>
        </p:txBody>
      </p:sp>
      <p:sp>
        <p:nvSpPr>
          <p:cNvPr id="134" name="Oval 90"/>
          <p:cNvSpPr>
            <a:spLocks noChangeArrowheads="1"/>
          </p:cNvSpPr>
          <p:nvPr/>
        </p:nvSpPr>
        <p:spPr bwMode="auto">
          <a:xfrm>
            <a:off x="7562850" y="5638800"/>
            <a:ext cx="685800" cy="685800"/>
          </a:xfrm>
          <a:prstGeom prst="ellipse">
            <a:avLst/>
          </a:prstGeom>
          <a:solidFill>
            <a:srgbClr val="99CC00">
              <a:alpha val="52000"/>
            </a:srgbClr>
          </a:solidFill>
          <a:ln w="254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SG"/>
          </a:p>
        </p:txBody>
      </p:sp>
      <p:sp>
        <p:nvSpPr>
          <p:cNvPr id="135" name="Rectangle 4"/>
          <p:cNvSpPr>
            <a:spLocks noChangeArrowheads="1"/>
          </p:cNvSpPr>
          <p:nvPr/>
        </p:nvSpPr>
        <p:spPr bwMode="auto">
          <a:xfrm>
            <a:off x="1685572" y="895687"/>
            <a:ext cx="4758547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>
                <a:solidFill>
                  <a:srgbClr val="FF0000"/>
                </a:solidFill>
              </a:rPr>
              <a:t>CREATE INDEX</a:t>
            </a:r>
            <a:r>
              <a:rPr lang="en-US" altLang="en-US" dirty="0"/>
              <a:t> </a:t>
            </a:r>
            <a:r>
              <a:rPr lang="en-US" altLang="en-US" dirty="0" err="1" smtClean="0"/>
              <a:t>priceIndex</a:t>
            </a:r>
            <a:r>
              <a:rPr lang="en-US" altLang="en-US" dirty="0" smtClean="0"/>
              <a:t> </a:t>
            </a:r>
            <a:r>
              <a:rPr lang="en-US" altLang="en-US" dirty="0">
                <a:solidFill>
                  <a:srgbClr val="FF0000"/>
                </a:solidFill>
              </a:rPr>
              <a:t>ON</a:t>
            </a:r>
            <a:r>
              <a:rPr lang="en-US" altLang="en-US" dirty="0"/>
              <a:t>  </a:t>
            </a:r>
            <a:r>
              <a:rPr lang="en-US" altLang="en-US" dirty="0" smtClean="0"/>
              <a:t>Sells (price)</a:t>
            </a:r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505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Useful for Join Queries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13/16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Rectangle 4"/>
          <p:cNvSpPr>
            <a:spLocks noChangeArrowheads="1"/>
          </p:cNvSpPr>
          <p:nvPr/>
        </p:nvSpPr>
        <p:spPr bwMode="auto">
          <a:xfrm>
            <a:off x="321988" y="2292680"/>
            <a:ext cx="6374374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>
                <a:solidFill>
                  <a:srgbClr val="FF0000"/>
                </a:solidFill>
              </a:rPr>
              <a:t>CREATE INDEX</a:t>
            </a:r>
            <a:r>
              <a:rPr lang="en-US" altLang="en-US" dirty="0"/>
              <a:t> </a:t>
            </a:r>
            <a:r>
              <a:rPr lang="en-US" altLang="en-US" dirty="0" err="1" smtClean="0"/>
              <a:t>supplIndex</a:t>
            </a:r>
            <a:r>
              <a:rPr lang="en-US" altLang="en-US" dirty="0" smtClean="0"/>
              <a:t> </a:t>
            </a:r>
            <a:r>
              <a:rPr lang="en-US" altLang="en-US" dirty="0">
                <a:solidFill>
                  <a:srgbClr val="FF0000"/>
                </a:solidFill>
              </a:rPr>
              <a:t>ON</a:t>
            </a:r>
            <a:r>
              <a:rPr lang="en-US" altLang="en-US" dirty="0"/>
              <a:t>  </a:t>
            </a:r>
            <a:r>
              <a:rPr lang="en-US" altLang="en-US" dirty="0" err="1" smtClean="0"/>
              <a:t>FrequentCust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supplName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137" name="AutoShape 4"/>
          <p:cNvSpPr>
            <a:spLocks noChangeArrowheads="1"/>
          </p:cNvSpPr>
          <p:nvPr/>
        </p:nvSpPr>
        <p:spPr bwMode="auto">
          <a:xfrm>
            <a:off x="156827" y="895215"/>
            <a:ext cx="8728364" cy="1210648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eaLnBrk="1" hangingPunct="1"/>
            <a:r>
              <a:rPr lang="en-US" sz="2200" dirty="0"/>
              <a:t>SELECT 	</a:t>
            </a:r>
            <a:r>
              <a:rPr lang="en-US" sz="2200" dirty="0" err="1" smtClean="0">
                <a:solidFill>
                  <a:srgbClr val="990099"/>
                </a:solidFill>
              </a:rPr>
              <a:t>prodName</a:t>
            </a:r>
            <a:r>
              <a:rPr lang="en-US" sz="2200" dirty="0" smtClean="0">
                <a:solidFill>
                  <a:srgbClr val="990099"/>
                </a:solidFill>
              </a:rPr>
              <a:t> </a:t>
            </a:r>
          </a:p>
          <a:p>
            <a:pPr eaLnBrk="1" hangingPunct="1"/>
            <a:r>
              <a:rPr lang="en-US" sz="2200" dirty="0" smtClean="0"/>
              <a:t>FROM</a:t>
            </a:r>
            <a:r>
              <a:rPr lang="en-US" sz="2200" dirty="0"/>
              <a:t>	</a:t>
            </a:r>
            <a:r>
              <a:rPr lang="en-US" sz="2200" dirty="0" smtClean="0">
                <a:solidFill>
                  <a:srgbClr val="990099"/>
                </a:solidFill>
              </a:rPr>
              <a:t>Preferences AS P, </a:t>
            </a:r>
            <a:r>
              <a:rPr lang="en-US" sz="2200" dirty="0" err="1" smtClean="0">
                <a:solidFill>
                  <a:srgbClr val="990099"/>
                </a:solidFill>
              </a:rPr>
              <a:t>FrequentCust</a:t>
            </a:r>
            <a:r>
              <a:rPr lang="en-US" sz="2200" dirty="0" smtClean="0">
                <a:solidFill>
                  <a:srgbClr val="990099"/>
                </a:solidFill>
              </a:rPr>
              <a:t> AS F</a:t>
            </a:r>
            <a:endParaRPr lang="en-US" sz="2200" dirty="0">
              <a:solidFill>
                <a:srgbClr val="990099"/>
              </a:solidFill>
            </a:endParaRPr>
          </a:p>
          <a:p>
            <a:pPr eaLnBrk="1" hangingPunct="1"/>
            <a:r>
              <a:rPr lang="en-US" sz="2200" dirty="0"/>
              <a:t>WHERE 	</a:t>
            </a:r>
            <a:r>
              <a:rPr lang="en-US" sz="2200" dirty="0" err="1" smtClean="0">
                <a:solidFill>
                  <a:srgbClr val="990099"/>
                </a:solidFill>
              </a:rPr>
              <a:t>supplName</a:t>
            </a:r>
            <a:r>
              <a:rPr lang="en-US" sz="2200" dirty="0" smtClean="0">
                <a:solidFill>
                  <a:srgbClr val="990099"/>
                </a:solidFill>
              </a:rPr>
              <a:t>=`Apple’</a:t>
            </a:r>
            <a:r>
              <a:rPr lang="en-US" sz="2200" dirty="0" smtClean="0">
                <a:solidFill>
                  <a:srgbClr val="00FFFF"/>
                </a:solidFill>
              </a:rPr>
              <a:t> </a:t>
            </a:r>
            <a:r>
              <a:rPr lang="en-US" sz="2200" dirty="0" smtClean="0"/>
              <a:t>AND</a:t>
            </a:r>
            <a:r>
              <a:rPr lang="en-US" sz="2200" dirty="0" smtClean="0">
                <a:solidFill>
                  <a:srgbClr val="00FFFF"/>
                </a:solidFill>
              </a:rPr>
              <a:t> </a:t>
            </a:r>
            <a:r>
              <a:rPr lang="en-US" sz="2200" dirty="0" err="1" smtClean="0">
                <a:solidFill>
                  <a:srgbClr val="990099"/>
                </a:solidFill>
              </a:rPr>
              <a:t>F.custName</a:t>
            </a:r>
            <a:r>
              <a:rPr lang="en-US" sz="2200" dirty="0" smtClean="0">
                <a:solidFill>
                  <a:srgbClr val="990099"/>
                </a:solidFill>
              </a:rPr>
              <a:t> </a:t>
            </a:r>
            <a:r>
              <a:rPr lang="en-US" sz="2200" dirty="0">
                <a:solidFill>
                  <a:srgbClr val="990099"/>
                </a:solidFill>
              </a:rPr>
              <a:t>= </a:t>
            </a:r>
            <a:r>
              <a:rPr lang="en-US" sz="2200" dirty="0" err="1" smtClean="0">
                <a:solidFill>
                  <a:srgbClr val="990099"/>
                </a:solidFill>
              </a:rPr>
              <a:t>P.custName</a:t>
            </a:r>
            <a:r>
              <a:rPr lang="en-US" sz="2200" dirty="0" smtClean="0">
                <a:solidFill>
                  <a:srgbClr val="990099"/>
                </a:solidFill>
              </a:rPr>
              <a:t>;</a:t>
            </a:r>
            <a:endParaRPr lang="en-US" sz="2200" dirty="0">
              <a:solidFill>
                <a:srgbClr val="990099"/>
              </a:solidFill>
            </a:endParaRPr>
          </a:p>
        </p:txBody>
      </p:sp>
      <p:sp>
        <p:nvSpPr>
          <p:cNvPr id="138" name="Rectangle 4"/>
          <p:cNvSpPr>
            <a:spLocks noChangeArrowheads="1"/>
          </p:cNvSpPr>
          <p:nvPr/>
        </p:nvSpPr>
        <p:spPr bwMode="auto">
          <a:xfrm>
            <a:off x="321988" y="2857506"/>
            <a:ext cx="6117893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>
                <a:solidFill>
                  <a:srgbClr val="FF0000"/>
                </a:solidFill>
              </a:rPr>
              <a:t>CREATE INDEX</a:t>
            </a:r>
            <a:r>
              <a:rPr lang="en-US" altLang="en-US" dirty="0"/>
              <a:t> </a:t>
            </a:r>
            <a:r>
              <a:rPr lang="en-US" altLang="en-US" dirty="0" err="1" smtClean="0"/>
              <a:t>nameIndex</a:t>
            </a:r>
            <a:r>
              <a:rPr lang="en-US" altLang="en-US" dirty="0" smtClean="0"/>
              <a:t> </a:t>
            </a:r>
            <a:r>
              <a:rPr lang="en-US" altLang="en-US" dirty="0">
                <a:solidFill>
                  <a:srgbClr val="FF0000"/>
                </a:solidFill>
              </a:rPr>
              <a:t>ON</a:t>
            </a:r>
            <a:r>
              <a:rPr lang="en-US" altLang="en-US" dirty="0"/>
              <a:t>  </a:t>
            </a:r>
            <a:r>
              <a:rPr lang="en-US" altLang="en-US" dirty="0" smtClean="0"/>
              <a:t>Preferences (</a:t>
            </a:r>
            <a:r>
              <a:rPr lang="en-US" altLang="en-US" dirty="0" err="1" smtClean="0"/>
              <a:t>custName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graphicFrame>
        <p:nvGraphicFramePr>
          <p:cNvPr id="139" name="Group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="" xmlns:p14="http://schemas.microsoft.com/office/powerpoint/2010/main" val="59435143"/>
              </p:ext>
            </p:extLst>
          </p:nvPr>
        </p:nvGraphicFramePr>
        <p:xfrm>
          <a:off x="461627" y="3879532"/>
          <a:ext cx="3830639" cy="2368868"/>
        </p:xfrm>
        <a:graphic>
          <a:graphicData uri="http://schemas.openxmlformats.org/drawingml/2006/table">
            <a:tbl>
              <a:tblPr>
                <a:effectLst>
                  <a:reflection blurRad="6350" stA="52000" endA="300" endPos="35000" dir="5400000" sy="-100000" algn="bl" rotWithShape="0"/>
                </a:effectLst>
              </a:tblPr>
              <a:tblGrid>
                <a:gridCol w="197349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571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custName</a:t>
                      </a:r>
                      <a:endParaRPr kumimoji="0" 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8C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prodName</a:t>
                      </a:r>
                      <a:endParaRPr kumimoji="0" 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8C3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Melissa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iPhone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Sean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iPad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………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…………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Sally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iPhone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0" name="Text Box 44"/>
          <p:cNvSpPr txBox="1">
            <a:spLocks noChangeArrowheads="1"/>
          </p:cNvSpPr>
          <p:nvPr/>
        </p:nvSpPr>
        <p:spPr bwMode="auto">
          <a:xfrm>
            <a:off x="461628" y="3422332"/>
            <a:ext cx="19495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b="1" dirty="0" smtClean="0">
                <a:solidFill>
                  <a:srgbClr val="990099"/>
                </a:solidFill>
                <a:latin typeface="Arial" charset="0"/>
              </a:rPr>
              <a:t>Preferences</a:t>
            </a:r>
            <a:endParaRPr lang="en-US" sz="2400" b="1" dirty="0">
              <a:solidFill>
                <a:srgbClr val="990099"/>
              </a:solidFill>
              <a:latin typeface="Arial" charset="0"/>
            </a:endParaRPr>
          </a:p>
        </p:txBody>
      </p:sp>
      <p:graphicFrame>
        <p:nvGraphicFramePr>
          <p:cNvPr id="141" name="Group 2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514779756"/>
              </p:ext>
            </p:extLst>
          </p:nvPr>
        </p:nvGraphicFramePr>
        <p:xfrm>
          <a:off x="4808256" y="3819207"/>
          <a:ext cx="4076935" cy="2429193"/>
        </p:xfrm>
        <a:graphic>
          <a:graphicData uri="http://schemas.openxmlformats.org/drawingml/2006/table">
            <a:tbl>
              <a:tblPr>
                <a:effectLst>
                  <a:reflection blurRad="6350" stA="52000" endA="300" endPos="35000" dir="5400000" sy="-100000" algn="bl" rotWithShape="0"/>
                </a:effectLst>
              </a:tblPr>
              <a:tblGrid>
                <a:gridCol w="2101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754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custName</a:t>
                      </a:r>
                      <a:endParaRPr kumimoji="0" 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8C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supplName</a:t>
                      </a:r>
                      <a:endParaRPr kumimoji="0" 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E8C3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Sally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Xiaomi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Sally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Apple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…….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…………….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Melissa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Apple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66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2" name="Text Box 45"/>
          <p:cNvSpPr txBox="1">
            <a:spLocks noChangeArrowheads="1"/>
          </p:cNvSpPr>
          <p:nvPr/>
        </p:nvSpPr>
        <p:spPr bwMode="auto">
          <a:xfrm>
            <a:off x="6633882" y="3315969"/>
            <a:ext cx="21852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b="1" dirty="0" err="1" smtClean="0">
                <a:solidFill>
                  <a:srgbClr val="990099"/>
                </a:solidFill>
                <a:latin typeface="Arial" charset="0"/>
              </a:rPr>
              <a:t>FrequentCust</a:t>
            </a:r>
            <a:endParaRPr lang="en-US" sz="2400" b="1" dirty="0">
              <a:solidFill>
                <a:srgbClr val="990099"/>
              </a:solidFill>
              <a:latin typeface="Arial" charset="0"/>
            </a:endParaRPr>
          </a:p>
        </p:txBody>
      </p:sp>
      <p:sp>
        <p:nvSpPr>
          <p:cNvPr id="143" name="Rectangle 4"/>
          <p:cNvSpPr>
            <a:spLocks noChangeArrowheads="1"/>
          </p:cNvSpPr>
          <p:nvPr/>
        </p:nvSpPr>
        <p:spPr bwMode="auto">
          <a:xfrm>
            <a:off x="321988" y="2298152"/>
            <a:ext cx="6374374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>
                <a:solidFill>
                  <a:srgbClr val="FF0000"/>
                </a:solidFill>
              </a:rPr>
              <a:t>CREATE INDEX</a:t>
            </a:r>
            <a:r>
              <a:rPr lang="en-US" altLang="en-US" dirty="0"/>
              <a:t> </a:t>
            </a:r>
            <a:r>
              <a:rPr lang="en-US" altLang="en-US" dirty="0" err="1" smtClean="0"/>
              <a:t>supplIndex</a:t>
            </a:r>
            <a:r>
              <a:rPr lang="en-US" altLang="en-US" dirty="0" smtClean="0"/>
              <a:t> </a:t>
            </a:r>
            <a:r>
              <a:rPr lang="en-US" altLang="en-US" dirty="0">
                <a:solidFill>
                  <a:srgbClr val="FF0000"/>
                </a:solidFill>
              </a:rPr>
              <a:t>ON</a:t>
            </a:r>
            <a:r>
              <a:rPr lang="en-US" altLang="en-US" dirty="0"/>
              <a:t>  </a:t>
            </a:r>
            <a:r>
              <a:rPr lang="en-US" altLang="en-US" dirty="0" err="1" smtClean="0"/>
              <a:t>FrequentCust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supplName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321988" y="2862978"/>
            <a:ext cx="6117893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>
                <a:solidFill>
                  <a:srgbClr val="FF0000"/>
                </a:solidFill>
              </a:rPr>
              <a:t>CREATE INDEX</a:t>
            </a:r>
            <a:r>
              <a:rPr lang="en-US" altLang="en-US" dirty="0"/>
              <a:t> </a:t>
            </a:r>
            <a:r>
              <a:rPr lang="en-US" altLang="en-US" dirty="0" err="1" smtClean="0"/>
              <a:t>nameIndex</a:t>
            </a:r>
            <a:r>
              <a:rPr lang="en-US" altLang="en-US" dirty="0" smtClean="0"/>
              <a:t> </a:t>
            </a:r>
            <a:r>
              <a:rPr lang="en-US" altLang="en-US" dirty="0">
                <a:solidFill>
                  <a:srgbClr val="FF0000"/>
                </a:solidFill>
              </a:rPr>
              <a:t>ON</a:t>
            </a:r>
            <a:r>
              <a:rPr lang="en-US" altLang="en-US" dirty="0"/>
              <a:t>  </a:t>
            </a:r>
            <a:r>
              <a:rPr lang="en-US" altLang="en-US" dirty="0" smtClean="0"/>
              <a:t>Preferences (</a:t>
            </a:r>
            <a:r>
              <a:rPr lang="en-US" altLang="en-US" dirty="0" err="1" smtClean="0"/>
              <a:t>custName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406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Multi-Attribute Indexes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14/16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859212" y="1220894"/>
            <a:ext cx="742164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On multiple attributes</a:t>
            </a: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844188" y="1219200"/>
            <a:ext cx="7425415" cy="1404565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1017011" y="1792769"/>
            <a:ext cx="726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SG" sz="2400" dirty="0" smtClean="0"/>
              <a:t>Indexes can be created on more than one attribute</a:t>
            </a:r>
          </a:p>
          <a:p>
            <a:pPr>
              <a:buFont typeface="Arial" pitchFamily="34" charset="0"/>
              <a:buChar char="•"/>
            </a:pPr>
            <a:r>
              <a:rPr lang="en-SG" sz="2400" dirty="0" smtClean="0"/>
              <a:t>Ordering matters!</a:t>
            </a:r>
            <a:endParaRPr lang="en-SG" sz="2400" dirty="0"/>
          </a:p>
        </p:txBody>
      </p:sp>
      <p:grpSp>
        <p:nvGrpSpPr>
          <p:cNvPr id="23" name="Group 10"/>
          <p:cNvGrpSpPr>
            <a:grpSpLocks/>
          </p:cNvGrpSpPr>
          <p:nvPr/>
        </p:nvGrpSpPr>
        <p:grpSpPr bwMode="auto">
          <a:xfrm>
            <a:off x="76200" y="2771764"/>
            <a:ext cx="6968386" cy="708025"/>
            <a:chOff x="432" y="1345"/>
            <a:chExt cx="3502" cy="446"/>
          </a:xfrm>
        </p:grpSpPr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1584" y="1345"/>
              <a:ext cx="2350" cy="4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000" dirty="0">
                  <a:solidFill>
                    <a:srgbClr val="FF0000"/>
                  </a:solidFill>
                </a:rPr>
                <a:t>CREATE INDEX</a:t>
              </a:r>
              <a:r>
                <a:rPr lang="en-US" altLang="en-US" sz="2000" dirty="0"/>
                <a:t> </a:t>
              </a:r>
              <a:r>
                <a:rPr lang="en-US" altLang="en-US" sz="2000" dirty="0" err="1"/>
                <a:t>doubleindex</a:t>
              </a:r>
              <a:r>
                <a:rPr lang="en-US" altLang="en-US" sz="2000" dirty="0"/>
                <a:t> </a:t>
              </a:r>
              <a:r>
                <a:rPr lang="en-US" altLang="en-US" sz="2000" dirty="0">
                  <a:solidFill>
                    <a:srgbClr val="FF0000"/>
                  </a:solidFill>
                </a:rPr>
                <a:t>ON</a:t>
              </a:r>
              <a:r>
                <a:rPr lang="en-US" altLang="en-US" sz="2000" dirty="0">
                  <a:solidFill>
                    <a:schemeClr val="accent2"/>
                  </a:solidFill>
                </a:rPr>
                <a:t/>
              </a:r>
              <a:br>
                <a:rPr lang="en-US" altLang="en-US" sz="2000" dirty="0">
                  <a:solidFill>
                    <a:schemeClr val="accent2"/>
                  </a:solidFill>
                </a:rPr>
              </a:br>
              <a:r>
                <a:rPr lang="en-US" altLang="en-US" sz="2000" dirty="0"/>
                <a:t>                               </a:t>
              </a:r>
              <a:r>
                <a:rPr lang="en-US" altLang="en-US" sz="2000" dirty="0" smtClean="0"/>
                <a:t>Customer </a:t>
              </a:r>
              <a:r>
                <a:rPr lang="en-US" altLang="en-US" sz="2000" dirty="0"/>
                <a:t>(age, city)</a:t>
              </a:r>
            </a:p>
          </p:txBody>
        </p:sp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432" y="1445"/>
              <a:ext cx="7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Example:</a:t>
              </a:r>
            </a:p>
          </p:txBody>
        </p:sp>
      </p:grp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76200" y="3716315"/>
            <a:ext cx="6729413" cy="1016000"/>
            <a:chOff x="432" y="1935"/>
            <a:chExt cx="4239" cy="640"/>
          </a:xfrm>
        </p:grpSpPr>
        <p:sp>
          <p:nvSpPr>
            <p:cNvPr id="28" name="Rectangle 5"/>
            <p:cNvSpPr>
              <a:spLocks noChangeArrowheads="1"/>
            </p:cNvSpPr>
            <p:nvPr/>
          </p:nvSpPr>
          <p:spPr bwMode="auto">
            <a:xfrm>
              <a:off x="1584" y="1935"/>
              <a:ext cx="3087" cy="6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>
                  <a:solidFill>
                    <a:srgbClr val="FF0000"/>
                  </a:solidFill>
                </a:rPr>
                <a:t>SELECT</a:t>
              </a:r>
              <a:r>
                <a:rPr lang="en-US" altLang="en-US" sz="2000" dirty="0"/>
                <a:t> * </a:t>
              </a:r>
              <a:br>
                <a:rPr lang="en-US" altLang="en-US" sz="2000" dirty="0"/>
              </a:br>
              <a:r>
                <a:rPr lang="en-US" altLang="en-US" sz="2000" dirty="0">
                  <a:solidFill>
                    <a:srgbClr val="FF0000"/>
                  </a:solidFill>
                </a:rPr>
                <a:t>FROM</a:t>
              </a:r>
              <a:r>
                <a:rPr lang="en-US" altLang="en-US" sz="2000" dirty="0"/>
                <a:t>    </a:t>
              </a:r>
              <a:r>
                <a:rPr lang="en-US" altLang="en-US" sz="2000" dirty="0" smtClean="0"/>
                <a:t>Customer </a:t>
              </a:r>
              <a:r>
                <a:rPr lang="en-US" altLang="en-US" sz="2000" dirty="0"/>
                <a:t/>
              </a:r>
              <a:br>
                <a:rPr lang="en-US" altLang="en-US" sz="2000" dirty="0"/>
              </a:br>
              <a:r>
                <a:rPr lang="en-US" altLang="en-US" sz="2000" dirty="0">
                  <a:solidFill>
                    <a:srgbClr val="FF0000"/>
                  </a:solidFill>
                </a:rPr>
                <a:t>WHERE</a:t>
              </a:r>
              <a:r>
                <a:rPr lang="en-US" altLang="en-US" sz="2000" dirty="0"/>
                <a:t> age = 55 AND city = </a:t>
              </a:r>
              <a:r>
                <a:rPr lang="en-US" altLang="en-US" sz="2000" dirty="0" smtClean="0"/>
                <a:t>“Singapore”</a:t>
              </a:r>
              <a:endParaRPr lang="en-US" altLang="en-US" sz="2000" dirty="0"/>
            </a:p>
          </p:txBody>
        </p:sp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432" y="2195"/>
              <a:ext cx="6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/>
                <a:t>Helps in:</a:t>
              </a:r>
            </a:p>
          </p:txBody>
        </p:sp>
      </p:grpSp>
      <p:grpSp>
        <p:nvGrpSpPr>
          <p:cNvPr id="31" name="Group 7"/>
          <p:cNvGrpSpPr>
            <a:grpSpLocks/>
          </p:cNvGrpSpPr>
          <p:nvPr/>
        </p:nvGrpSpPr>
        <p:grpSpPr bwMode="auto">
          <a:xfrm>
            <a:off x="4410869" y="4960488"/>
            <a:ext cx="4598988" cy="1016000"/>
            <a:chOff x="432" y="3512"/>
            <a:chExt cx="2897" cy="640"/>
          </a:xfrm>
        </p:grpSpPr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1296" y="3512"/>
              <a:ext cx="2033" cy="6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en-US" sz="2000" dirty="0">
                  <a:solidFill>
                    <a:srgbClr val="FF0000"/>
                  </a:solidFill>
                </a:rPr>
                <a:t>SELECT</a:t>
              </a:r>
              <a:r>
                <a:rPr lang="en-US" altLang="en-US" sz="2000" dirty="0"/>
                <a:t> * </a:t>
              </a:r>
              <a:br>
                <a:rPr lang="en-US" altLang="en-US" sz="2000" dirty="0"/>
              </a:br>
              <a:r>
                <a:rPr lang="en-US" altLang="en-US" sz="2000" dirty="0">
                  <a:solidFill>
                    <a:srgbClr val="FF0000"/>
                  </a:solidFill>
                </a:rPr>
                <a:t>FROM </a:t>
              </a:r>
              <a:r>
                <a:rPr lang="en-US" altLang="en-US" sz="2000" dirty="0"/>
                <a:t>   </a:t>
              </a:r>
              <a:r>
                <a:rPr lang="en-US" altLang="en-US" sz="2000" dirty="0" smtClean="0"/>
                <a:t>Customer </a:t>
              </a:r>
              <a:r>
                <a:rPr lang="en-US" altLang="en-US" sz="2000" dirty="0"/>
                <a:t/>
              </a:r>
              <a:br>
                <a:rPr lang="en-US" altLang="en-US" sz="2000" dirty="0"/>
              </a:br>
              <a:r>
                <a:rPr lang="en-US" altLang="en-US" sz="2000" dirty="0">
                  <a:solidFill>
                    <a:srgbClr val="FF0000"/>
                  </a:solidFill>
                </a:rPr>
                <a:t>WHERE</a:t>
              </a:r>
              <a:r>
                <a:rPr lang="en-US" altLang="en-US" sz="2000" dirty="0"/>
                <a:t> city = “</a:t>
              </a:r>
              <a:r>
                <a:rPr lang="en-US" altLang="en-US" sz="2000" dirty="0" smtClean="0"/>
                <a:t>Singapore”</a:t>
              </a:r>
              <a:endParaRPr lang="en-US" altLang="en-US" sz="2000" dirty="0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432" y="3696"/>
              <a:ext cx="8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/>
                <a:t>But not in:</a:t>
              </a:r>
            </a:p>
          </p:txBody>
        </p:sp>
      </p:grpSp>
      <p:grpSp>
        <p:nvGrpSpPr>
          <p:cNvPr id="34" name="Group 13"/>
          <p:cNvGrpSpPr>
            <a:grpSpLocks/>
          </p:cNvGrpSpPr>
          <p:nvPr/>
        </p:nvGrpSpPr>
        <p:grpSpPr bwMode="auto">
          <a:xfrm>
            <a:off x="178593" y="4960560"/>
            <a:ext cx="4232276" cy="1016000"/>
            <a:chOff x="432" y="2718"/>
            <a:chExt cx="2666" cy="640"/>
          </a:xfrm>
        </p:grpSpPr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1584" y="2718"/>
              <a:ext cx="1514" cy="6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>
                  <a:solidFill>
                    <a:srgbClr val="FF0000"/>
                  </a:solidFill>
                </a:rPr>
                <a:t>SELECT</a:t>
              </a:r>
              <a:r>
                <a:rPr lang="en-US" altLang="en-US" sz="2000" dirty="0"/>
                <a:t> * </a:t>
              </a:r>
              <a:br>
                <a:rPr lang="en-US" altLang="en-US" sz="2000" dirty="0"/>
              </a:br>
              <a:r>
                <a:rPr lang="en-US" altLang="en-US" sz="2000" dirty="0">
                  <a:solidFill>
                    <a:srgbClr val="FF0000"/>
                  </a:solidFill>
                </a:rPr>
                <a:t>FROM</a:t>
              </a:r>
              <a:r>
                <a:rPr lang="en-US" altLang="en-US" sz="2000" dirty="0"/>
                <a:t>    </a:t>
              </a:r>
              <a:r>
                <a:rPr lang="en-US" altLang="en-US" sz="2000" dirty="0" smtClean="0"/>
                <a:t>Customer </a:t>
              </a:r>
              <a:r>
                <a:rPr lang="en-US" altLang="en-US" sz="2000" dirty="0"/>
                <a:t/>
              </a:r>
              <a:br>
                <a:rPr lang="en-US" altLang="en-US" sz="2000" dirty="0"/>
              </a:br>
              <a:r>
                <a:rPr lang="en-US" altLang="en-US" sz="2000" dirty="0">
                  <a:solidFill>
                    <a:srgbClr val="FF0000"/>
                  </a:solidFill>
                </a:rPr>
                <a:t>WHERE</a:t>
              </a:r>
              <a:r>
                <a:rPr lang="en-US" altLang="en-US" sz="2000" dirty="0"/>
                <a:t> age = 55</a:t>
              </a: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432" y="2945"/>
              <a:ext cx="8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/>
                <a:t>and even in: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52209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Pros and Cons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15/16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440450" y="1074052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Pros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38" name="Rectangle 12"/>
          <p:cNvSpPr>
            <a:spLocks noChangeArrowheads="1"/>
          </p:cNvSpPr>
          <p:nvPr/>
        </p:nvSpPr>
        <p:spPr bwMode="auto">
          <a:xfrm>
            <a:off x="425933" y="1066800"/>
            <a:ext cx="8455507" cy="224207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39" name="Rectangle 38"/>
          <p:cNvSpPr/>
          <p:nvPr/>
        </p:nvSpPr>
        <p:spPr>
          <a:xfrm>
            <a:off x="491821" y="1662892"/>
            <a:ext cx="83876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Existence of an index on an attribute may greatly speed up queries in which a value, or a range of values, is specified on that attribute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May speed up joins involving that attribute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440450" y="3737550"/>
            <a:ext cx="847050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Cons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41" name="Rectangle 12"/>
          <p:cNvSpPr>
            <a:spLocks noChangeArrowheads="1"/>
          </p:cNvSpPr>
          <p:nvPr/>
        </p:nvSpPr>
        <p:spPr bwMode="auto">
          <a:xfrm>
            <a:off x="425933" y="3730298"/>
            <a:ext cx="8455507" cy="159337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42" name="Rectangle 41"/>
          <p:cNvSpPr/>
          <p:nvPr/>
        </p:nvSpPr>
        <p:spPr>
          <a:xfrm>
            <a:off x="491821" y="4326390"/>
            <a:ext cx="83876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Makes insertion, deletions, and updates on a relation more complex and time consuming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52543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30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714930"/>
            <a:ext cx="8286750" cy="5609670"/>
          </a:xfrm>
          <a:prstGeom prst="rect">
            <a:avLst/>
          </a:prstGeom>
        </p:spPr>
      </p:pic>
      <p:sp>
        <p:nvSpPr>
          <p:cNvPr id="9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16/16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938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Schedule after Recess Week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2400" y="1371600"/>
            <a:ext cx="5257799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SQL</a:t>
            </a:r>
            <a:endParaRPr lang="en-US" sz="5400" dirty="0"/>
          </a:p>
        </p:txBody>
      </p:sp>
      <p:sp>
        <p:nvSpPr>
          <p:cNvPr id="15" name="Rectangle 14"/>
          <p:cNvSpPr/>
          <p:nvPr/>
        </p:nvSpPr>
        <p:spPr>
          <a:xfrm>
            <a:off x="152400" y="4656155"/>
            <a:ext cx="5257799" cy="1503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Semi-Structured Data</a:t>
            </a:r>
            <a:endParaRPr lang="en-US" sz="5400" dirty="0"/>
          </a:p>
        </p:txBody>
      </p:sp>
      <p:sp>
        <p:nvSpPr>
          <p:cNvPr id="16" name="Rounded Rectangle 15"/>
          <p:cNvSpPr/>
          <p:nvPr/>
        </p:nvSpPr>
        <p:spPr>
          <a:xfrm>
            <a:off x="5562600" y="990600"/>
            <a:ext cx="3505200" cy="1760537"/>
          </a:xfrm>
          <a:prstGeom prst="round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 Week 8  (Oct 04-Oct 08)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9  (Oct 11-Oct 15)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10 (Oct 18-Oct 22)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Week 11 (Oct 25-Oct 29)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562600" y="4559318"/>
            <a:ext cx="3505200" cy="1655764"/>
          </a:xfrm>
          <a:prstGeom prst="round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- Week 13  (Nov 09-Nov 13)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562600" y="3000380"/>
            <a:ext cx="3505200" cy="1285876"/>
          </a:xfrm>
          <a:prstGeom prst="roundRect">
            <a:avLst/>
          </a:prstGeom>
          <a:noFill/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Week 12  </a:t>
            </a:r>
            <a:r>
              <a:rPr lang="en-US" dirty="0">
                <a:solidFill>
                  <a:schemeClr val="tx1"/>
                </a:solidFill>
              </a:rPr>
              <a:t>(Nov </a:t>
            </a:r>
            <a:r>
              <a:rPr lang="en-US" dirty="0" smtClean="0">
                <a:solidFill>
                  <a:schemeClr val="tx1"/>
                </a:solidFill>
              </a:rPr>
              <a:t>01-Nov 05)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Quiz during Tutorial session</a:t>
            </a:r>
          </a:p>
          <a:p>
            <a:r>
              <a:rPr lang="en-SG" dirty="0" smtClean="0">
                <a:solidFill>
                  <a:schemeClr val="tx1"/>
                </a:solidFill>
              </a:rPr>
              <a:t>- Quiz syllabus: everything on SQL (Week 8, 9, 10 11)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00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3d tick sign Stock Photo - 72481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716" y="685800"/>
            <a:ext cx="838200" cy="838200"/>
          </a:xfrm>
          <a:prstGeom prst="rect">
            <a:avLst/>
          </a:prstGeom>
          <a:noFill/>
        </p:spPr>
      </p:pic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Recap: Roadmap (SQL)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3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2/16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ontent Placeholder 2"/>
          <p:cNvSpPr txBox="1">
            <a:spLocks noChangeArrowheads="1"/>
          </p:cNvSpPr>
          <p:nvPr/>
        </p:nvSpPr>
        <p:spPr>
          <a:xfrm>
            <a:off x="381000" y="10668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to SQL 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ontent Placeholder 2"/>
          <p:cNvSpPr txBox="1">
            <a:spLocks noChangeArrowheads="1"/>
          </p:cNvSpPr>
          <p:nvPr/>
        </p:nvSpPr>
        <p:spPr>
          <a:xfrm>
            <a:off x="381000" y="19812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Querying single relation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ontent Placeholder 2"/>
          <p:cNvSpPr txBox="1">
            <a:spLocks noChangeArrowheads="1"/>
          </p:cNvSpPr>
          <p:nvPr/>
        </p:nvSpPr>
        <p:spPr>
          <a:xfrm>
            <a:off x="381000" y="30480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Ordering Tuples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Multi-relation queries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Content Placeholder 2"/>
          <p:cNvSpPr txBox="1">
            <a:spLocks noChangeArrowheads="1"/>
          </p:cNvSpPr>
          <p:nvPr/>
        </p:nvSpPr>
        <p:spPr>
          <a:xfrm>
            <a:off x="381000" y="38100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Subqueries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Content Placeholder 2"/>
          <p:cNvSpPr txBox="1">
            <a:spLocks noChangeArrowheads="1"/>
          </p:cNvSpPr>
          <p:nvPr/>
        </p:nvSpPr>
        <p:spPr>
          <a:xfrm>
            <a:off x="381000" y="46482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operations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 semantics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 expressions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4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Aggregation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04800" y="914400"/>
            <a:ext cx="4038600" cy="175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04800" y="2895600"/>
            <a:ext cx="40386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04800" y="4572000"/>
            <a:ext cx="4038600" cy="175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495800" y="16002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Lecture-1</a:t>
            </a:r>
            <a:endParaRPr lang="en-US" sz="2400" dirty="0"/>
          </a:p>
        </p:txBody>
      </p:sp>
      <p:sp>
        <p:nvSpPr>
          <p:cNvPr id="47" name="Rectangle 46"/>
          <p:cNvSpPr/>
          <p:nvPr/>
        </p:nvSpPr>
        <p:spPr>
          <a:xfrm>
            <a:off x="4495800" y="2895600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Lecture-2</a:t>
            </a:r>
            <a:endParaRPr lang="en-US" sz="2400" b="1" dirty="0"/>
          </a:p>
        </p:txBody>
      </p:sp>
      <p:sp>
        <p:nvSpPr>
          <p:cNvPr id="48" name="Rectangle 47"/>
          <p:cNvSpPr/>
          <p:nvPr/>
        </p:nvSpPr>
        <p:spPr>
          <a:xfrm>
            <a:off x="4495800" y="5638800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Lectures-3 &amp; 4</a:t>
            </a:r>
            <a:endParaRPr lang="en-US" sz="2400" dirty="0"/>
          </a:p>
        </p:txBody>
      </p:sp>
      <p:pic>
        <p:nvPicPr>
          <p:cNvPr id="33" name="Picture 2" descr="3d tick sign Stock Photo - 72481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08958" y="2247561"/>
            <a:ext cx="597716" cy="597716"/>
          </a:xfrm>
          <a:prstGeom prst="rect">
            <a:avLst/>
          </a:prstGeom>
          <a:noFill/>
        </p:spPr>
      </p:pic>
      <p:pic>
        <p:nvPicPr>
          <p:cNvPr id="34" name="Picture 2" descr="3d tick sign Stock Photo - 72481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4888684"/>
            <a:ext cx="597716" cy="5977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403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Recap: Roadmap (SQL)</a:t>
            </a:r>
            <a:endParaRPr lang="en-US" sz="3200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44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lowchart: Sequential Access Storage 27"/>
          <p:cNvSpPr/>
          <p:nvPr/>
        </p:nvSpPr>
        <p:spPr>
          <a:xfrm flipH="1">
            <a:off x="6781800" y="4724400"/>
            <a:ext cx="2057400" cy="1295400"/>
          </a:xfrm>
          <a:prstGeom prst="flowChartMagneticTap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That would be all about Quiz-2!!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04800" y="914400"/>
            <a:ext cx="4038600" cy="228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58036" y="3924300"/>
            <a:ext cx="40386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495800" y="1600200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Lecture-5 &amp; 6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4683690" y="4185453"/>
            <a:ext cx="2057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Lecture-7 &amp; 8</a:t>
            </a:r>
            <a:endParaRPr lang="en-US" sz="2400" dirty="0"/>
          </a:p>
        </p:txBody>
      </p:sp>
      <p:sp>
        <p:nvSpPr>
          <p:cNvPr id="37" name="Content Placeholder 2"/>
          <p:cNvSpPr txBox="1">
            <a:spLocks noChangeArrowheads="1"/>
          </p:cNvSpPr>
          <p:nvPr/>
        </p:nvSpPr>
        <p:spPr>
          <a:xfrm>
            <a:off x="381000" y="10668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Groupings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Creation of tables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 modifications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Content Placeholder 2"/>
          <p:cNvSpPr txBox="1">
            <a:spLocks noChangeArrowheads="1"/>
          </p:cNvSpPr>
          <p:nvPr/>
        </p:nvSpPr>
        <p:spPr>
          <a:xfrm>
            <a:off x="419100" y="40767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sz="2400" dirty="0" smtClean="0"/>
              <a:t>Triggers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Indexes</a:t>
            </a:r>
          </a:p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defRPr/>
            </a:pPr>
            <a:endParaRPr kumimoji="0" lang="en-US" altLang="zh-CN" sz="24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Picture 2" descr="3d tick sign Stock Photo - 72481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727768"/>
            <a:ext cx="838200" cy="838200"/>
          </a:xfrm>
          <a:prstGeom prst="rect">
            <a:avLst/>
          </a:prstGeom>
          <a:noFill/>
        </p:spPr>
      </p:pic>
      <p:sp>
        <p:nvSpPr>
          <p:cNvPr id="18" name="Rounded Rectangle 17"/>
          <p:cNvSpPr/>
          <p:nvPr/>
        </p:nvSpPr>
        <p:spPr>
          <a:xfrm rot="21148879">
            <a:off x="4655498" y="2697620"/>
            <a:ext cx="4252602" cy="1143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Today’s lecture: </a:t>
            </a:r>
            <a:r>
              <a:rPr lang="en-US" u="sng" dirty="0" smtClean="0"/>
              <a:t>Chapter 13 </a:t>
            </a:r>
            <a:r>
              <a:rPr lang="en-US" dirty="0" smtClean="0"/>
              <a:t>of the Book “</a:t>
            </a:r>
            <a:r>
              <a:rPr lang="en-US" dirty="0"/>
              <a:t>Database Systems: The Complete Book; Hector Garcia-Molina Jeffrey D. Ullman, Jennifer </a:t>
            </a:r>
            <a:r>
              <a:rPr lang="en-US" dirty="0" err="1"/>
              <a:t>Widom</a:t>
            </a:r>
            <a:endParaRPr lang="en-US" dirty="0"/>
          </a:p>
        </p:txBody>
      </p:sp>
      <p:pic>
        <p:nvPicPr>
          <p:cNvPr id="19" name="Picture 2" descr="3d tick sign Stock Photo - 72481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33637" y="3989171"/>
            <a:ext cx="440190" cy="4401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3489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4/16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 noChangeArrowheads="1"/>
          </p:cNvSpPr>
          <p:nvPr/>
        </p:nvSpPr>
        <p:spPr>
          <a:xfrm>
            <a:off x="381000" y="1524000"/>
            <a:ext cx="8153400" cy="121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 algn="just" defTabSz="914363">
              <a:lnSpc>
                <a:spcPct val="90000"/>
              </a:lnSpc>
              <a:spcBef>
                <a:spcPct val="20000"/>
              </a:spcBef>
              <a:buBlip>
                <a:blip r:embed="rId3"/>
              </a:buBlip>
              <a:defRPr/>
            </a:pP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Indexes </a:t>
            </a:r>
          </a:p>
        </p:txBody>
      </p:sp>
    </p:spTree>
    <p:extLst>
      <p:ext uri="{BB962C8B-B14F-4D97-AF65-F5344CB8AC3E}">
        <p14:creationId xmlns="" xmlns:p14="http://schemas.microsoft.com/office/powerpoint/2010/main" val="18250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How to Process Queries Faster?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5/16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226381" y="1360594"/>
            <a:ext cx="8589256" cy="1589314"/>
          </a:xfrm>
          <a:prstGeom prst="roundRect">
            <a:avLst>
              <a:gd name="adj" fmla="val 16667"/>
            </a:avLst>
          </a:prstGeom>
          <a:solidFill>
            <a:srgbClr val="92D050">
              <a:alpha val="61000"/>
            </a:srgbClr>
          </a:solidFill>
          <a:ln w="9525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eaLnBrk="1" hangingPunct="1"/>
            <a:r>
              <a:rPr lang="en-US" sz="2400" dirty="0">
                <a:latin typeface="Arial" charset="0"/>
              </a:rPr>
              <a:t>SELECT 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price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FROM		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Sells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WHERE 	</a:t>
            </a:r>
            <a:r>
              <a:rPr lang="en-US" sz="2400" dirty="0" err="1" smtClean="0">
                <a:solidFill>
                  <a:srgbClr val="990099"/>
                </a:solidFill>
                <a:latin typeface="Arial" charset="0"/>
              </a:rPr>
              <a:t>supplName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= </a:t>
            </a:r>
            <a:r>
              <a:rPr lang="en-US" sz="2400" dirty="0" smtClean="0">
                <a:solidFill>
                  <a:srgbClr val="990099"/>
                </a:solidFill>
              </a:rPr>
              <a:t>‘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Apple’</a:t>
            </a:r>
            <a:r>
              <a:rPr lang="en-US" sz="2400" dirty="0" smtClean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AND</a:t>
            </a:r>
            <a:r>
              <a:rPr lang="en-US" sz="2400" dirty="0">
                <a:solidFill>
                  <a:srgbClr val="00FFFF"/>
                </a:solidFill>
                <a:latin typeface="Arial" charset="0"/>
              </a:rPr>
              <a:t> </a:t>
            </a:r>
            <a:r>
              <a:rPr lang="en-US" sz="2400" dirty="0" err="1" smtClean="0">
                <a:solidFill>
                  <a:srgbClr val="990099"/>
                </a:solidFill>
                <a:latin typeface="Arial" charset="0"/>
              </a:rPr>
              <a:t>prodName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990099"/>
                </a:solidFill>
                <a:latin typeface="Arial" charset="0"/>
              </a:rPr>
              <a:t>= </a:t>
            </a:r>
            <a:r>
              <a:rPr lang="en-US" sz="2400" dirty="0" smtClean="0">
                <a:solidFill>
                  <a:srgbClr val="990099"/>
                </a:solidFill>
              </a:rPr>
              <a:t>‘</a:t>
            </a:r>
            <a:r>
              <a:rPr lang="en-US" sz="2400" dirty="0" smtClean="0">
                <a:solidFill>
                  <a:srgbClr val="990099"/>
                </a:solidFill>
                <a:latin typeface="Arial" charset="0"/>
              </a:rPr>
              <a:t>iPhone’;</a:t>
            </a:r>
            <a:endParaRPr lang="en-US" sz="2400" dirty="0">
              <a:solidFill>
                <a:srgbClr val="990099"/>
              </a:solidFill>
              <a:latin typeface="Arial" charset="0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662659" y="3502429"/>
            <a:ext cx="7379594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Fact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647634" y="3500736"/>
            <a:ext cx="7355983" cy="159144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965311" y="4121499"/>
            <a:ext cx="696103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When the relation is large, it is expensive to scan all tuples to find a few relevant ones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24521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How Relations are Stored?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en-US" dirty="0" smtClean="0">
                <a:solidFill>
                  <a:schemeClr val="tx1"/>
                </a:solidFill>
              </a:rPr>
              <a:t>/16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883602" y="839894"/>
            <a:ext cx="742164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Pages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868578" y="838200"/>
            <a:ext cx="7425415" cy="2512561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1" name="Rectangle 20"/>
          <p:cNvSpPr/>
          <p:nvPr/>
        </p:nvSpPr>
        <p:spPr>
          <a:xfrm>
            <a:off x="1041401" y="1411769"/>
            <a:ext cx="7264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SG" sz="2400" dirty="0" smtClean="0"/>
              <a:t>Data files are decomposed into </a:t>
            </a:r>
            <a:r>
              <a:rPr lang="en-SG" sz="2400" i="1" dirty="0" smtClean="0">
                <a:solidFill>
                  <a:srgbClr val="FF0000"/>
                </a:solidFill>
              </a:rPr>
              <a:t>pages</a:t>
            </a:r>
            <a:endParaRPr lang="en-SG" sz="24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SG" sz="2400" dirty="0" smtClean="0"/>
              <a:t>These are fixed size pieces of contiguous information in the file</a:t>
            </a:r>
          </a:p>
          <a:p>
            <a:pPr>
              <a:buFont typeface="Arial" pitchFamily="34" charset="0"/>
              <a:buChar char="•"/>
            </a:pPr>
            <a:r>
              <a:rPr lang="en-SG" sz="2400" dirty="0" smtClean="0"/>
              <a:t>A page is the </a:t>
            </a:r>
            <a:r>
              <a:rPr lang="en-SG" sz="2400" dirty="0" smtClean="0">
                <a:solidFill>
                  <a:srgbClr val="FF0000"/>
                </a:solidFill>
              </a:rPr>
              <a:t>unit of exchange </a:t>
            </a:r>
            <a:r>
              <a:rPr lang="en-SG" sz="2400" dirty="0" smtClean="0"/>
              <a:t>between disk and main memory (typical page size is </a:t>
            </a:r>
            <a:r>
              <a:rPr lang="en-SG" sz="2400" dirty="0" smtClean="0">
                <a:solidFill>
                  <a:srgbClr val="FF0000"/>
                </a:solidFill>
              </a:rPr>
              <a:t>4096 bytes</a:t>
            </a:r>
            <a:r>
              <a:rPr lang="en-SG" sz="2400" dirty="0" smtClean="0"/>
              <a:t>) </a:t>
            </a:r>
            <a:endParaRPr lang="en-SG" sz="2400" dirty="0"/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868578" y="3471900"/>
            <a:ext cx="742164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Blocks</a:t>
            </a: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853554" y="3470207"/>
            <a:ext cx="7425415" cy="1404566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4" name="Rectangle 23"/>
          <p:cNvSpPr/>
          <p:nvPr/>
        </p:nvSpPr>
        <p:spPr>
          <a:xfrm>
            <a:off x="1154821" y="4043775"/>
            <a:ext cx="69696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SG" sz="2400" dirty="0" smtClean="0"/>
              <a:t>Disk are divided into page size </a:t>
            </a:r>
            <a:r>
              <a:rPr lang="en-SG" sz="2400" i="1" dirty="0" smtClean="0">
                <a:solidFill>
                  <a:srgbClr val="FF0000"/>
                </a:solidFill>
              </a:rPr>
              <a:t>blocks</a:t>
            </a:r>
            <a:r>
              <a:rPr lang="en-SG" sz="2400" dirty="0" smtClean="0"/>
              <a:t> of storage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Disk </a:t>
            </a:r>
            <a:r>
              <a:rPr lang="en-US" sz="2400" dirty="0"/>
              <a:t>consists of a </a:t>
            </a:r>
            <a:r>
              <a:rPr lang="en-US" sz="2400" u="sng" dirty="0"/>
              <a:t>sequence of </a:t>
            </a:r>
            <a:r>
              <a:rPr lang="en-US" sz="2400" u="sng" dirty="0" smtClean="0"/>
              <a:t>blocks</a:t>
            </a:r>
            <a:endParaRPr lang="en-US" sz="2400" u="sng" dirty="0"/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898626" y="4962644"/>
            <a:ext cx="7421647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Unit of Access</a:t>
            </a: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883602" y="4960951"/>
            <a:ext cx="7425415" cy="1404566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28" name="Rectangle 27"/>
          <p:cNvSpPr/>
          <p:nvPr/>
        </p:nvSpPr>
        <p:spPr>
          <a:xfrm>
            <a:off x="1184869" y="5534519"/>
            <a:ext cx="69696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Physical </a:t>
            </a:r>
            <a:r>
              <a:rPr lang="en-US" sz="2400" dirty="0">
                <a:solidFill>
                  <a:srgbClr val="FF0000"/>
                </a:solidFill>
              </a:rPr>
              <a:t>unit of access </a:t>
            </a:r>
            <a:r>
              <a:rPr lang="en-US" sz="2400" dirty="0"/>
              <a:t>is always a </a:t>
            </a:r>
            <a:r>
              <a:rPr lang="en-US" sz="2400" u="sng" dirty="0">
                <a:hlinkClick r:id="" action="ppaction://noaction"/>
              </a:rPr>
              <a:t>block</a:t>
            </a:r>
            <a:r>
              <a:rPr lang="en-US" sz="2400" dirty="0"/>
              <a:t> even if only a single bit is affected</a:t>
            </a:r>
          </a:p>
        </p:txBody>
      </p:sp>
    </p:spTree>
    <p:extLst>
      <p:ext uri="{BB962C8B-B14F-4D97-AF65-F5344CB8AC3E}">
        <p14:creationId xmlns="" xmlns:p14="http://schemas.microsoft.com/office/powerpoint/2010/main" val="156810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 smtClean="0"/>
              <a:t>How Relations are Stored?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7/16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0" name="Group 72"/>
          <p:cNvGrpSpPr>
            <a:grpSpLocks/>
          </p:cNvGrpSpPr>
          <p:nvPr/>
        </p:nvGrpSpPr>
        <p:grpSpPr bwMode="auto">
          <a:xfrm>
            <a:off x="4051852" y="2862646"/>
            <a:ext cx="2045677" cy="2784475"/>
            <a:chOff x="1028" y="1536"/>
            <a:chExt cx="1396" cy="1754"/>
          </a:xfrm>
        </p:grpSpPr>
        <p:sp>
          <p:nvSpPr>
            <p:cNvPr id="30" name="Rectangle 33"/>
            <p:cNvSpPr>
              <a:spLocks noChangeArrowheads="1"/>
            </p:cNvSpPr>
            <p:nvPr/>
          </p:nvSpPr>
          <p:spPr bwMode="auto">
            <a:xfrm>
              <a:off x="1175" y="1833"/>
              <a:ext cx="360" cy="181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1" name="Rectangle 34"/>
            <p:cNvSpPr>
              <a:spLocks noChangeArrowheads="1"/>
            </p:cNvSpPr>
            <p:nvPr/>
          </p:nvSpPr>
          <p:spPr bwMode="auto">
            <a:xfrm>
              <a:off x="1215" y="1840"/>
              <a:ext cx="193" cy="174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 u="sng">
                  <a:solidFill>
                    <a:srgbClr val="000000"/>
                  </a:solidFill>
                </a:rPr>
                <a:t>E#</a:t>
              </a:r>
              <a:endParaRPr lang="en-US" sz="2400" u="sng" baseline="-30000"/>
            </a:p>
          </p:txBody>
        </p:sp>
        <p:sp>
          <p:nvSpPr>
            <p:cNvPr id="32" name="Rectangle 35"/>
            <p:cNvSpPr>
              <a:spLocks noChangeArrowheads="1"/>
            </p:cNvSpPr>
            <p:nvPr/>
          </p:nvSpPr>
          <p:spPr bwMode="auto">
            <a:xfrm>
              <a:off x="1535" y="1833"/>
              <a:ext cx="583" cy="181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3" name="Rectangle 36"/>
            <p:cNvSpPr>
              <a:spLocks noChangeArrowheads="1"/>
            </p:cNvSpPr>
            <p:nvPr/>
          </p:nvSpPr>
          <p:spPr bwMode="auto">
            <a:xfrm>
              <a:off x="1574" y="1840"/>
              <a:ext cx="446" cy="174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</a:rPr>
                <a:t>Salary</a:t>
              </a:r>
              <a:endParaRPr lang="en-US" sz="2400" baseline="-30000"/>
            </a:p>
          </p:txBody>
        </p:sp>
        <p:sp>
          <p:nvSpPr>
            <p:cNvPr id="34" name="Rectangle 37"/>
            <p:cNvSpPr>
              <a:spLocks noChangeArrowheads="1"/>
            </p:cNvSpPr>
            <p:nvPr/>
          </p:nvSpPr>
          <p:spPr bwMode="auto">
            <a:xfrm>
              <a:off x="1175" y="2014"/>
              <a:ext cx="360" cy="183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5" name="Rectangle 38"/>
            <p:cNvSpPr>
              <a:spLocks noChangeArrowheads="1"/>
            </p:cNvSpPr>
            <p:nvPr/>
          </p:nvSpPr>
          <p:spPr bwMode="auto">
            <a:xfrm>
              <a:off x="1215" y="2022"/>
              <a:ext cx="88" cy="174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</a:rPr>
                <a:t>1</a:t>
              </a:r>
              <a:endParaRPr lang="en-US" sz="2400" baseline="-30000"/>
            </a:p>
          </p:txBody>
        </p:sp>
        <p:sp>
          <p:nvSpPr>
            <p:cNvPr id="36" name="Rectangle 39"/>
            <p:cNvSpPr>
              <a:spLocks noChangeArrowheads="1"/>
            </p:cNvSpPr>
            <p:nvPr/>
          </p:nvSpPr>
          <p:spPr bwMode="auto">
            <a:xfrm>
              <a:off x="1535" y="2014"/>
              <a:ext cx="583" cy="183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7" name="Rectangle 40"/>
            <p:cNvSpPr>
              <a:spLocks noChangeArrowheads="1"/>
            </p:cNvSpPr>
            <p:nvPr/>
          </p:nvSpPr>
          <p:spPr bwMode="auto">
            <a:xfrm>
              <a:off x="1574" y="2022"/>
              <a:ext cx="350" cy="174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</a:rPr>
                <a:t>1200</a:t>
              </a:r>
              <a:endParaRPr lang="en-US" sz="2400" baseline="-30000"/>
            </a:p>
          </p:txBody>
        </p:sp>
        <p:sp>
          <p:nvSpPr>
            <p:cNvPr id="38" name="Rectangle 41"/>
            <p:cNvSpPr>
              <a:spLocks noChangeArrowheads="1"/>
            </p:cNvSpPr>
            <p:nvPr/>
          </p:nvSpPr>
          <p:spPr bwMode="auto">
            <a:xfrm>
              <a:off x="1175" y="2197"/>
              <a:ext cx="360" cy="182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9" name="Rectangle 42"/>
            <p:cNvSpPr>
              <a:spLocks noChangeArrowheads="1"/>
            </p:cNvSpPr>
            <p:nvPr/>
          </p:nvSpPr>
          <p:spPr bwMode="auto">
            <a:xfrm>
              <a:off x="1215" y="2205"/>
              <a:ext cx="8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</a:rPr>
                <a:t>3</a:t>
              </a:r>
              <a:endParaRPr lang="en-US" sz="2400" baseline="-30000"/>
            </a:p>
          </p:txBody>
        </p: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>
              <a:off x="1535" y="2197"/>
              <a:ext cx="583" cy="182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1" name="Rectangle 44"/>
            <p:cNvSpPr>
              <a:spLocks noChangeArrowheads="1"/>
            </p:cNvSpPr>
            <p:nvPr/>
          </p:nvSpPr>
          <p:spPr bwMode="auto">
            <a:xfrm>
              <a:off x="1574" y="2205"/>
              <a:ext cx="35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</a:rPr>
                <a:t>2100</a:t>
              </a:r>
              <a:endParaRPr lang="en-US" sz="2400" baseline="-30000"/>
            </a:p>
          </p:txBody>
        </p:sp>
        <p:sp>
          <p:nvSpPr>
            <p:cNvPr id="42" name="Rectangle 45"/>
            <p:cNvSpPr>
              <a:spLocks noChangeArrowheads="1"/>
            </p:cNvSpPr>
            <p:nvPr/>
          </p:nvSpPr>
          <p:spPr bwMode="auto">
            <a:xfrm>
              <a:off x="1175" y="2379"/>
              <a:ext cx="360" cy="183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3" name="Rectangle 46"/>
            <p:cNvSpPr>
              <a:spLocks noChangeArrowheads="1"/>
            </p:cNvSpPr>
            <p:nvPr/>
          </p:nvSpPr>
          <p:spPr bwMode="auto">
            <a:xfrm>
              <a:off x="1215" y="2386"/>
              <a:ext cx="88" cy="174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</a:rPr>
                <a:t>4</a:t>
              </a:r>
              <a:endParaRPr lang="en-US" sz="2400" baseline="-30000"/>
            </a:p>
          </p:txBody>
        </p:sp>
        <p:sp>
          <p:nvSpPr>
            <p:cNvPr id="44" name="Rectangle 47"/>
            <p:cNvSpPr>
              <a:spLocks noChangeArrowheads="1"/>
            </p:cNvSpPr>
            <p:nvPr/>
          </p:nvSpPr>
          <p:spPr bwMode="auto">
            <a:xfrm>
              <a:off x="1535" y="2379"/>
              <a:ext cx="583" cy="183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5" name="Rectangle 48"/>
            <p:cNvSpPr>
              <a:spLocks noChangeArrowheads="1"/>
            </p:cNvSpPr>
            <p:nvPr/>
          </p:nvSpPr>
          <p:spPr bwMode="auto">
            <a:xfrm>
              <a:off x="1574" y="2386"/>
              <a:ext cx="350" cy="174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</a:rPr>
                <a:t>1800</a:t>
              </a:r>
              <a:endParaRPr lang="en-US" sz="2400" baseline="-30000"/>
            </a:p>
          </p:txBody>
        </p:sp>
        <p:sp>
          <p:nvSpPr>
            <p:cNvPr id="46" name="Rectangle 49"/>
            <p:cNvSpPr>
              <a:spLocks noChangeArrowheads="1"/>
            </p:cNvSpPr>
            <p:nvPr/>
          </p:nvSpPr>
          <p:spPr bwMode="auto">
            <a:xfrm>
              <a:off x="1175" y="2562"/>
              <a:ext cx="360" cy="181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7" name="Rectangle 50"/>
            <p:cNvSpPr>
              <a:spLocks noChangeArrowheads="1"/>
            </p:cNvSpPr>
            <p:nvPr/>
          </p:nvSpPr>
          <p:spPr bwMode="auto">
            <a:xfrm>
              <a:off x="1215" y="2569"/>
              <a:ext cx="88" cy="174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</a:rPr>
                <a:t>2</a:t>
              </a:r>
              <a:endParaRPr lang="en-US" sz="2400" baseline="-30000"/>
            </a:p>
          </p:txBody>
        </p:sp>
        <p:sp>
          <p:nvSpPr>
            <p:cNvPr id="48" name="Rectangle 51"/>
            <p:cNvSpPr>
              <a:spLocks noChangeArrowheads="1"/>
            </p:cNvSpPr>
            <p:nvPr/>
          </p:nvSpPr>
          <p:spPr bwMode="auto">
            <a:xfrm>
              <a:off x="1535" y="2562"/>
              <a:ext cx="583" cy="181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9" name="Rectangle 52"/>
            <p:cNvSpPr>
              <a:spLocks noChangeArrowheads="1"/>
            </p:cNvSpPr>
            <p:nvPr/>
          </p:nvSpPr>
          <p:spPr bwMode="auto">
            <a:xfrm>
              <a:off x="1574" y="2569"/>
              <a:ext cx="350" cy="174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</a:rPr>
                <a:t>1200</a:t>
              </a:r>
              <a:endParaRPr lang="en-US" sz="2400" baseline="-30000"/>
            </a:p>
          </p:txBody>
        </p:sp>
        <p:sp>
          <p:nvSpPr>
            <p:cNvPr id="50" name="Rectangle 53"/>
            <p:cNvSpPr>
              <a:spLocks noChangeArrowheads="1"/>
            </p:cNvSpPr>
            <p:nvPr/>
          </p:nvSpPr>
          <p:spPr bwMode="auto">
            <a:xfrm>
              <a:off x="1175" y="2743"/>
              <a:ext cx="360" cy="182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1" name="Rectangle 54"/>
            <p:cNvSpPr>
              <a:spLocks noChangeArrowheads="1"/>
            </p:cNvSpPr>
            <p:nvPr/>
          </p:nvSpPr>
          <p:spPr bwMode="auto">
            <a:xfrm>
              <a:off x="1215" y="2751"/>
              <a:ext cx="88" cy="174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</a:rPr>
                <a:t>6</a:t>
              </a:r>
              <a:endParaRPr lang="en-US" sz="2400" baseline="-30000"/>
            </a:p>
          </p:txBody>
        </p:sp>
        <p:sp>
          <p:nvSpPr>
            <p:cNvPr id="52" name="Rectangle 55"/>
            <p:cNvSpPr>
              <a:spLocks noChangeArrowheads="1"/>
            </p:cNvSpPr>
            <p:nvPr/>
          </p:nvSpPr>
          <p:spPr bwMode="auto">
            <a:xfrm>
              <a:off x="1535" y="2743"/>
              <a:ext cx="583" cy="182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3" name="Rectangle 56"/>
            <p:cNvSpPr>
              <a:spLocks noChangeArrowheads="1"/>
            </p:cNvSpPr>
            <p:nvPr/>
          </p:nvSpPr>
          <p:spPr bwMode="auto">
            <a:xfrm>
              <a:off x="1574" y="2751"/>
              <a:ext cx="350" cy="174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</a:rPr>
                <a:t>2300</a:t>
              </a:r>
              <a:endParaRPr lang="en-US" sz="2400" baseline="-30000"/>
            </a:p>
          </p:txBody>
        </p:sp>
        <p:sp>
          <p:nvSpPr>
            <p:cNvPr id="54" name="Rectangle 57"/>
            <p:cNvSpPr>
              <a:spLocks noChangeArrowheads="1"/>
            </p:cNvSpPr>
            <p:nvPr/>
          </p:nvSpPr>
          <p:spPr bwMode="auto">
            <a:xfrm>
              <a:off x="1175" y="2925"/>
              <a:ext cx="360" cy="183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5" name="Rectangle 58"/>
            <p:cNvSpPr>
              <a:spLocks noChangeArrowheads="1"/>
            </p:cNvSpPr>
            <p:nvPr/>
          </p:nvSpPr>
          <p:spPr bwMode="auto">
            <a:xfrm>
              <a:off x="1215" y="2934"/>
              <a:ext cx="88" cy="174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</a:rPr>
                <a:t>9</a:t>
              </a:r>
              <a:endParaRPr lang="en-US" sz="2400" baseline="-30000"/>
            </a:p>
          </p:txBody>
        </p:sp>
        <p:sp>
          <p:nvSpPr>
            <p:cNvPr id="56" name="Rectangle 59"/>
            <p:cNvSpPr>
              <a:spLocks noChangeArrowheads="1"/>
            </p:cNvSpPr>
            <p:nvPr/>
          </p:nvSpPr>
          <p:spPr bwMode="auto">
            <a:xfrm>
              <a:off x="1535" y="2925"/>
              <a:ext cx="583" cy="183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7" name="Rectangle 60"/>
            <p:cNvSpPr>
              <a:spLocks noChangeArrowheads="1"/>
            </p:cNvSpPr>
            <p:nvPr/>
          </p:nvSpPr>
          <p:spPr bwMode="auto">
            <a:xfrm>
              <a:off x="1574" y="2934"/>
              <a:ext cx="350" cy="174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</a:rPr>
                <a:t>1400</a:t>
              </a:r>
              <a:endParaRPr lang="en-US" sz="2400" baseline="-30000"/>
            </a:p>
          </p:txBody>
        </p:sp>
        <p:sp>
          <p:nvSpPr>
            <p:cNvPr id="58" name="Rectangle 61"/>
            <p:cNvSpPr>
              <a:spLocks noChangeArrowheads="1"/>
            </p:cNvSpPr>
            <p:nvPr/>
          </p:nvSpPr>
          <p:spPr bwMode="auto">
            <a:xfrm>
              <a:off x="1175" y="3108"/>
              <a:ext cx="360" cy="182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9" name="Rectangle 62"/>
            <p:cNvSpPr>
              <a:spLocks noChangeArrowheads="1"/>
            </p:cNvSpPr>
            <p:nvPr/>
          </p:nvSpPr>
          <p:spPr bwMode="auto">
            <a:xfrm>
              <a:off x="1215" y="3115"/>
              <a:ext cx="8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</a:rPr>
                <a:t>8</a:t>
              </a:r>
              <a:endParaRPr lang="en-US" sz="2400" baseline="-30000"/>
            </a:p>
          </p:txBody>
        </p:sp>
        <p:sp>
          <p:nvSpPr>
            <p:cNvPr id="60" name="Rectangle 63"/>
            <p:cNvSpPr>
              <a:spLocks noChangeArrowheads="1"/>
            </p:cNvSpPr>
            <p:nvPr/>
          </p:nvSpPr>
          <p:spPr bwMode="auto">
            <a:xfrm>
              <a:off x="1535" y="3108"/>
              <a:ext cx="583" cy="182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61" name="Rectangle 64"/>
            <p:cNvSpPr>
              <a:spLocks noChangeArrowheads="1"/>
            </p:cNvSpPr>
            <p:nvPr/>
          </p:nvSpPr>
          <p:spPr bwMode="auto">
            <a:xfrm>
              <a:off x="1574" y="3115"/>
              <a:ext cx="35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</a:rPr>
                <a:t>1900</a:t>
              </a:r>
              <a:endParaRPr lang="en-US" sz="2400" baseline="-30000"/>
            </a:p>
          </p:txBody>
        </p:sp>
        <p:sp>
          <p:nvSpPr>
            <p:cNvPr id="62" name="Rectangle 66"/>
            <p:cNvSpPr>
              <a:spLocks noChangeArrowheads="1"/>
            </p:cNvSpPr>
            <p:nvPr/>
          </p:nvSpPr>
          <p:spPr bwMode="auto">
            <a:xfrm>
              <a:off x="1028" y="1536"/>
              <a:ext cx="1396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Relation table 2</a:t>
              </a:r>
              <a:endParaRPr lang="en-US" sz="2400" baseline="-30000"/>
            </a:p>
          </p:txBody>
        </p:sp>
      </p:grpSp>
      <p:sp>
        <p:nvSpPr>
          <p:cNvPr id="63" name="Line 67"/>
          <p:cNvSpPr>
            <a:spLocks noChangeShapeType="1"/>
          </p:cNvSpPr>
          <p:nvPr/>
        </p:nvSpPr>
        <p:spPr bwMode="auto">
          <a:xfrm>
            <a:off x="2545437" y="4539045"/>
            <a:ext cx="154744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</p:spPr>
        <p:txBody>
          <a:bodyPr/>
          <a:lstStyle/>
          <a:p>
            <a:endParaRPr lang="en-SG"/>
          </a:p>
        </p:txBody>
      </p:sp>
      <p:sp>
        <p:nvSpPr>
          <p:cNvPr id="64" name="Rectangle 68"/>
          <p:cNvSpPr>
            <a:spLocks noChangeArrowheads="1"/>
          </p:cNvSpPr>
          <p:nvPr/>
        </p:nvSpPr>
        <p:spPr bwMode="auto">
          <a:xfrm>
            <a:off x="2779899" y="4112009"/>
            <a:ext cx="123551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0" hangingPunct="0"/>
            <a:r>
              <a:rPr lang="en-US" sz="2300" dirty="0">
                <a:solidFill>
                  <a:srgbClr val="000000"/>
                </a:solidFill>
              </a:rPr>
              <a:t>Identical!</a:t>
            </a:r>
            <a:endParaRPr lang="en-US" sz="2400" baseline="-30000" dirty="0"/>
          </a:p>
        </p:txBody>
      </p:sp>
      <p:sp>
        <p:nvSpPr>
          <p:cNvPr id="65" name="Text Box 73"/>
          <p:cNvSpPr txBox="1">
            <a:spLocks noChangeArrowheads="1"/>
          </p:cNvSpPr>
          <p:nvPr/>
        </p:nvSpPr>
        <p:spPr bwMode="auto">
          <a:xfrm>
            <a:off x="798863" y="1369001"/>
            <a:ext cx="666211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 eaLnBrk="0" hangingPunct="0">
              <a:buClr>
                <a:srgbClr val="D60D2E"/>
              </a:buClr>
              <a:buFontTx/>
              <a:buChar char="•"/>
            </a:pPr>
            <a:r>
              <a:rPr lang="en-US" sz="2400" dirty="0" err="1" smtClean="0"/>
              <a:t>Tuples</a:t>
            </a:r>
            <a:r>
              <a:rPr lang="en-US" sz="2400" dirty="0" smtClean="0"/>
              <a:t> are unordered</a:t>
            </a:r>
            <a:endParaRPr lang="en-US" sz="2400" dirty="0"/>
          </a:p>
          <a:p>
            <a:pPr marL="342900" indent="-342900" algn="l" eaLnBrk="0" hangingPunct="0">
              <a:buClr>
                <a:srgbClr val="D60D2E"/>
              </a:buClr>
              <a:buFontTx/>
              <a:buChar char="•"/>
            </a:pPr>
            <a:r>
              <a:rPr lang="en-US" sz="2400" dirty="0"/>
              <a:t>Focus (in relational algebra and SQL) is on the </a:t>
            </a:r>
            <a:r>
              <a:rPr lang="en-US" sz="2400" dirty="0" err="1"/>
              <a:t>tuples</a:t>
            </a:r>
            <a:r>
              <a:rPr lang="en-US" sz="2400" dirty="0"/>
              <a:t> </a:t>
            </a:r>
            <a:r>
              <a:rPr lang="en-US" sz="2400" dirty="0" smtClean="0"/>
              <a:t>individually</a:t>
            </a:r>
            <a:endParaRPr lang="en-US" sz="2400" dirty="0"/>
          </a:p>
        </p:txBody>
      </p:sp>
      <p:grpSp>
        <p:nvGrpSpPr>
          <p:cNvPr id="66" name="Group 74"/>
          <p:cNvGrpSpPr>
            <a:grpSpLocks/>
          </p:cNvGrpSpPr>
          <p:nvPr/>
        </p:nvGrpSpPr>
        <p:grpSpPr bwMode="auto">
          <a:xfrm>
            <a:off x="786975" y="2851534"/>
            <a:ext cx="2045677" cy="2784475"/>
            <a:chOff x="1028" y="1536"/>
            <a:chExt cx="1396" cy="1754"/>
          </a:xfrm>
        </p:grpSpPr>
        <p:sp>
          <p:nvSpPr>
            <p:cNvPr id="67" name="Rectangle 75"/>
            <p:cNvSpPr>
              <a:spLocks noChangeArrowheads="1"/>
            </p:cNvSpPr>
            <p:nvPr/>
          </p:nvSpPr>
          <p:spPr bwMode="auto">
            <a:xfrm>
              <a:off x="1175" y="1833"/>
              <a:ext cx="360" cy="181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68" name="Rectangle 76"/>
            <p:cNvSpPr>
              <a:spLocks noChangeArrowheads="1"/>
            </p:cNvSpPr>
            <p:nvPr/>
          </p:nvSpPr>
          <p:spPr bwMode="auto">
            <a:xfrm>
              <a:off x="1215" y="1840"/>
              <a:ext cx="193" cy="174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 u="sng">
                  <a:solidFill>
                    <a:srgbClr val="000000"/>
                  </a:solidFill>
                </a:rPr>
                <a:t>E#</a:t>
              </a:r>
              <a:endParaRPr lang="en-US" sz="2400" u="sng" baseline="-30000"/>
            </a:p>
          </p:txBody>
        </p:sp>
        <p:sp>
          <p:nvSpPr>
            <p:cNvPr id="69" name="Rectangle 77"/>
            <p:cNvSpPr>
              <a:spLocks noChangeArrowheads="1"/>
            </p:cNvSpPr>
            <p:nvPr/>
          </p:nvSpPr>
          <p:spPr bwMode="auto">
            <a:xfrm>
              <a:off x="1535" y="1833"/>
              <a:ext cx="583" cy="181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70" name="Rectangle 78"/>
            <p:cNvSpPr>
              <a:spLocks noChangeArrowheads="1"/>
            </p:cNvSpPr>
            <p:nvPr/>
          </p:nvSpPr>
          <p:spPr bwMode="auto">
            <a:xfrm>
              <a:off x="1574" y="1840"/>
              <a:ext cx="446" cy="174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</a:rPr>
                <a:t>Salary</a:t>
              </a:r>
              <a:endParaRPr lang="en-US" sz="2400" baseline="-30000"/>
            </a:p>
          </p:txBody>
        </p:sp>
        <p:sp>
          <p:nvSpPr>
            <p:cNvPr id="71" name="Rectangle 79"/>
            <p:cNvSpPr>
              <a:spLocks noChangeArrowheads="1"/>
            </p:cNvSpPr>
            <p:nvPr/>
          </p:nvSpPr>
          <p:spPr bwMode="auto">
            <a:xfrm>
              <a:off x="1175" y="2014"/>
              <a:ext cx="360" cy="183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72" name="Rectangle 80"/>
            <p:cNvSpPr>
              <a:spLocks noChangeArrowheads="1"/>
            </p:cNvSpPr>
            <p:nvPr/>
          </p:nvSpPr>
          <p:spPr bwMode="auto">
            <a:xfrm>
              <a:off x="1215" y="2022"/>
              <a:ext cx="88" cy="174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</a:rPr>
                <a:t>3</a:t>
              </a:r>
              <a:endParaRPr lang="en-US" sz="2400" baseline="-30000"/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1535" y="2014"/>
              <a:ext cx="583" cy="183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74" name="Rectangle 82"/>
            <p:cNvSpPr>
              <a:spLocks noChangeArrowheads="1"/>
            </p:cNvSpPr>
            <p:nvPr/>
          </p:nvSpPr>
          <p:spPr bwMode="auto">
            <a:xfrm>
              <a:off x="1574" y="2022"/>
              <a:ext cx="350" cy="174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</a:rPr>
                <a:t>2100</a:t>
              </a:r>
              <a:endParaRPr lang="en-US" sz="2400" baseline="-30000"/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1175" y="2197"/>
              <a:ext cx="360" cy="182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215" y="2205"/>
              <a:ext cx="8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</a:rPr>
                <a:t>1</a:t>
              </a:r>
              <a:endParaRPr lang="en-US" sz="2400" baseline="-30000"/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1535" y="2197"/>
              <a:ext cx="583" cy="182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1574" y="2205"/>
              <a:ext cx="35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</a:rPr>
                <a:t>1200</a:t>
              </a:r>
              <a:endParaRPr lang="en-US" sz="2400" baseline="-30000"/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1175" y="2379"/>
              <a:ext cx="360" cy="183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80" name="Rectangle 88"/>
            <p:cNvSpPr>
              <a:spLocks noChangeArrowheads="1"/>
            </p:cNvSpPr>
            <p:nvPr/>
          </p:nvSpPr>
          <p:spPr bwMode="auto">
            <a:xfrm>
              <a:off x="1215" y="2386"/>
              <a:ext cx="88" cy="174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</a:rPr>
                <a:t>8</a:t>
              </a:r>
              <a:endParaRPr lang="en-US" sz="2400" baseline="-30000"/>
            </a:p>
          </p:txBody>
        </p:sp>
        <p:sp>
          <p:nvSpPr>
            <p:cNvPr id="81" name="Rectangle 89"/>
            <p:cNvSpPr>
              <a:spLocks noChangeArrowheads="1"/>
            </p:cNvSpPr>
            <p:nvPr/>
          </p:nvSpPr>
          <p:spPr bwMode="auto">
            <a:xfrm>
              <a:off x="1535" y="2379"/>
              <a:ext cx="583" cy="183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82" name="Rectangle 90"/>
            <p:cNvSpPr>
              <a:spLocks noChangeArrowheads="1"/>
            </p:cNvSpPr>
            <p:nvPr/>
          </p:nvSpPr>
          <p:spPr bwMode="auto">
            <a:xfrm>
              <a:off x="1574" y="2386"/>
              <a:ext cx="350" cy="174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</a:rPr>
                <a:t>1900</a:t>
              </a:r>
              <a:endParaRPr lang="en-US" sz="2400" baseline="-30000"/>
            </a:p>
          </p:txBody>
        </p:sp>
        <p:sp>
          <p:nvSpPr>
            <p:cNvPr id="83" name="Rectangle 91"/>
            <p:cNvSpPr>
              <a:spLocks noChangeArrowheads="1"/>
            </p:cNvSpPr>
            <p:nvPr/>
          </p:nvSpPr>
          <p:spPr bwMode="auto">
            <a:xfrm>
              <a:off x="1175" y="2562"/>
              <a:ext cx="360" cy="181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84" name="Rectangle 92"/>
            <p:cNvSpPr>
              <a:spLocks noChangeArrowheads="1"/>
            </p:cNvSpPr>
            <p:nvPr/>
          </p:nvSpPr>
          <p:spPr bwMode="auto">
            <a:xfrm>
              <a:off x="1215" y="2569"/>
              <a:ext cx="88" cy="174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</a:rPr>
                <a:t>9</a:t>
              </a:r>
              <a:endParaRPr lang="en-US" sz="2400" baseline="-30000"/>
            </a:p>
          </p:txBody>
        </p:sp>
        <p:sp>
          <p:nvSpPr>
            <p:cNvPr id="85" name="Rectangle 93"/>
            <p:cNvSpPr>
              <a:spLocks noChangeArrowheads="1"/>
            </p:cNvSpPr>
            <p:nvPr/>
          </p:nvSpPr>
          <p:spPr bwMode="auto">
            <a:xfrm>
              <a:off x="1535" y="2562"/>
              <a:ext cx="583" cy="181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86" name="Rectangle 94"/>
            <p:cNvSpPr>
              <a:spLocks noChangeArrowheads="1"/>
            </p:cNvSpPr>
            <p:nvPr/>
          </p:nvSpPr>
          <p:spPr bwMode="auto">
            <a:xfrm>
              <a:off x="1574" y="2569"/>
              <a:ext cx="350" cy="174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</a:rPr>
                <a:t>1400</a:t>
              </a:r>
              <a:endParaRPr lang="en-US" sz="2400" baseline="-30000"/>
            </a:p>
          </p:txBody>
        </p:sp>
        <p:sp>
          <p:nvSpPr>
            <p:cNvPr id="87" name="Rectangle 95"/>
            <p:cNvSpPr>
              <a:spLocks noChangeArrowheads="1"/>
            </p:cNvSpPr>
            <p:nvPr/>
          </p:nvSpPr>
          <p:spPr bwMode="auto">
            <a:xfrm>
              <a:off x="1175" y="2743"/>
              <a:ext cx="360" cy="182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88" name="Rectangle 96"/>
            <p:cNvSpPr>
              <a:spLocks noChangeArrowheads="1"/>
            </p:cNvSpPr>
            <p:nvPr/>
          </p:nvSpPr>
          <p:spPr bwMode="auto">
            <a:xfrm>
              <a:off x="1215" y="2751"/>
              <a:ext cx="88" cy="174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</a:rPr>
                <a:t>2</a:t>
              </a:r>
              <a:endParaRPr lang="en-US" sz="2400" baseline="-30000"/>
            </a:p>
          </p:txBody>
        </p:sp>
        <p:sp>
          <p:nvSpPr>
            <p:cNvPr id="89" name="Rectangle 97"/>
            <p:cNvSpPr>
              <a:spLocks noChangeArrowheads="1"/>
            </p:cNvSpPr>
            <p:nvPr/>
          </p:nvSpPr>
          <p:spPr bwMode="auto">
            <a:xfrm>
              <a:off x="1535" y="2743"/>
              <a:ext cx="583" cy="182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90" name="Rectangle 98"/>
            <p:cNvSpPr>
              <a:spLocks noChangeArrowheads="1"/>
            </p:cNvSpPr>
            <p:nvPr/>
          </p:nvSpPr>
          <p:spPr bwMode="auto">
            <a:xfrm>
              <a:off x="1574" y="2751"/>
              <a:ext cx="350" cy="174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</a:rPr>
                <a:t>1200</a:t>
              </a:r>
              <a:endParaRPr lang="en-US" sz="2400" baseline="-30000"/>
            </a:p>
          </p:txBody>
        </p:sp>
        <p:sp>
          <p:nvSpPr>
            <p:cNvPr id="91" name="Rectangle 99"/>
            <p:cNvSpPr>
              <a:spLocks noChangeArrowheads="1"/>
            </p:cNvSpPr>
            <p:nvPr/>
          </p:nvSpPr>
          <p:spPr bwMode="auto">
            <a:xfrm>
              <a:off x="1175" y="2925"/>
              <a:ext cx="360" cy="183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92" name="Rectangle 100"/>
            <p:cNvSpPr>
              <a:spLocks noChangeArrowheads="1"/>
            </p:cNvSpPr>
            <p:nvPr/>
          </p:nvSpPr>
          <p:spPr bwMode="auto">
            <a:xfrm>
              <a:off x="1215" y="2934"/>
              <a:ext cx="88" cy="174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</a:rPr>
                <a:t>4</a:t>
              </a:r>
              <a:endParaRPr lang="en-US" sz="2400" baseline="-30000"/>
            </a:p>
          </p:txBody>
        </p:sp>
        <p:sp>
          <p:nvSpPr>
            <p:cNvPr id="93" name="Rectangle 101"/>
            <p:cNvSpPr>
              <a:spLocks noChangeArrowheads="1"/>
            </p:cNvSpPr>
            <p:nvPr/>
          </p:nvSpPr>
          <p:spPr bwMode="auto">
            <a:xfrm>
              <a:off x="1535" y="2925"/>
              <a:ext cx="583" cy="183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94" name="Rectangle 102"/>
            <p:cNvSpPr>
              <a:spLocks noChangeArrowheads="1"/>
            </p:cNvSpPr>
            <p:nvPr/>
          </p:nvSpPr>
          <p:spPr bwMode="auto">
            <a:xfrm>
              <a:off x="1574" y="2934"/>
              <a:ext cx="350" cy="174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</a:rPr>
                <a:t>1800</a:t>
              </a:r>
              <a:endParaRPr lang="en-US" sz="2400" baseline="-30000"/>
            </a:p>
          </p:txBody>
        </p:sp>
        <p:sp>
          <p:nvSpPr>
            <p:cNvPr id="95" name="Rectangle 103"/>
            <p:cNvSpPr>
              <a:spLocks noChangeArrowheads="1"/>
            </p:cNvSpPr>
            <p:nvPr/>
          </p:nvSpPr>
          <p:spPr bwMode="auto">
            <a:xfrm>
              <a:off x="1175" y="3108"/>
              <a:ext cx="360" cy="182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96" name="Rectangle 104"/>
            <p:cNvSpPr>
              <a:spLocks noChangeArrowheads="1"/>
            </p:cNvSpPr>
            <p:nvPr/>
          </p:nvSpPr>
          <p:spPr bwMode="auto">
            <a:xfrm>
              <a:off x="1215" y="3115"/>
              <a:ext cx="8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</a:rPr>
                <a:t>6</a:t>
              </a:r>
              <a:endParaRPr lang="en-US" sz="2400" baseline="-30000"/>
            </a:p>
          </p:txBody>
        </p:sp>
        <p:sp>
          <p:nvSpPr>
            <p:cNvPr id="97" name="Rectangle 105"/>
            <p:cNvSpPr>
              <a:spLocks noChangeArrowheads="1"/>
            </p:cNvSpPr>
            <p:nvPr/>
          </p:nvSpPr>
          <p:spPr bwMode="auto">
            <a:xfrm>
              <a:off x="1535" y="3108"/>
              <a:ext cx="583" cy="182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98" name="Rectangle 106"/>
            <p:cNvSpPr>
              <a:spLocks noChangeArrowheads="1"/>
            </p:cNvSpPr>
            <p:nvPr/>
          </p:nvSpPr>
          <p:spPr bwMode="auto">
            <a:xfrm>
              <a:off x="1574" y="3115"/>
              <a:ext cx="35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</a:rPr>
                <a:t>2300</a:t>
              </a:r>
              <a:endParaRPr lang="en-US" sz="2400" baseline="-30000"/>
            </a:p>
          </p:txBody>
        </p:sp>
        <p:sp>
          <p:nvSpPr>
            <p:cNvPr id="99" name="Rectangle 107"/>
            <p:cNvSpPr>
              <a:spLocks noChangeArrowheads="1"/>
            </p:cNvSpPr>
            <p:nvPr/>
          </p:nvSpPr>
          <p:spPr bwMode="auto">
            <a:xfrm>
              <a:off x="1028" y="1536"/>
              <a:ext cx="1396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300">
                  <a:solidFill>
                    <a:srgbClr val="000000"/>
                  </a:solidFill>
                </a:rPr>
                <a:t>Relation table 1</a:t>
              </a:r>
              <a:endParaRPr lang="en-US" sz="2400" baseline="-30000"/>
            </a:p>
          </p:txBody>
        </p:sp>
      </p:grpSp>
      <p:grpSp>
        <p:nvGrpSpPr>
          <p:cNvPr id="100" name="Group 109"/>
          <p:cNvGrpSpPr>
            <a:grpSpLocks/>
          </p:cNvGrpSpPr>
          <p:nvPr/>
        </p:nvGrpSpPr>
        <p:grpSpPr bwMode="auto">
          <a:xfrm>
            <a:off x="5851344" y="2767396"/>
            <a:ext cx="3094892" cy="3032125"/>
            <a:chOff x="3984" y="1786"/>
            <a:chExt cx="2112" cy="1910"/>
          </a:xfrm>
        </p:grpSpPr>
        <p:sp>
          <p:nvSpPr>
            <p:cNvPr id="101" name="Rectangle 5"/>
            <p:cNvSpPr>
              <a:spLocks noChangeArrowheads="1"/>
            </p:cNvSpPr>
            <p:nvPr/>
          </p:nvSpPr>
          <p:spPr bwMode="auto">
            <a:xfrm>
              <a:off x="5154" y="2554"/>
              <a:ext cx="359" cy="181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02" name="Rectangle 6"/>
            <p:cNvSpPr>
              <a:spLocks noChangeArrowheads="1"/>
            </p:cNvSpPr>
            <p:nvPr/>
          </p:nvSpPr>
          <p:spPr bwMode="auto">
            <a:xfrm>
              <a:off x="5194" y="2561"/>
              <a:ext cx="8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</a:rPr>
                <a:t>1</a:t>
              </a:r>
              <a:endParaRPr lang="en-US" sz="2400" baseline="-30000"/>
            </a:p>
          </p:txBody>
        </p:sp>
        <p:sp>
          <p:nvSpPr>
            <p:cNvPr id="103" name="Rectangle 7"/>
            <p:cNvSpPr>
              <a:spLocks noChangeArrowheads="1"/>
            </p:cNvSpPr>
            <p:nvPr/>
          </p:nvSpPr>
          <p:spPr bwMode="auto">
            <a:xfrm>
              <a:off x="5513" y="2554"/>
              <a:ext cx="583" cy="181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04" name="Rectangle 8"/>
            <p:cNvSpPr>
              <a:spLocks noChangeArrowheads="1"/>
            </p:cNvSpPr>
            <p:nvPr/>
          </p:nvSpPr>
          <p:spPr bwMode="auto">
            <a:xfrm>
              <a:off x="5552" y="2561"/>
              <a:ext cx="35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</a:rPr>
                <a:t>1200</a:t>
              </a:r>
              <a:endParaRPr lang="en-US" sz="2400" baseline="-30000"/>
            </a:p>
          </p:txBody>
        </p:sp>
        <p:sp>
          <p:nvSpPr>
            <p:cNvPr id="105" name="Rectangle 9"/>
            <p:cNvSpPr>
              <a:spLocks noChangeArrowheads="1"/>
            </p:cNvSpPr>
            <p:nvPr/>
          </p:nvSpPr>
          <p:spPr bwMode="auto">
            <a:xfrm>
              <a:off x="4512" y="2794"/>
              <a:ext cx="359" cy="182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06" name="Rectangle 10"/>
            <p:cNvSpPr>
              <a:spLocks noChangeArrowheads="1"/>
            </p:cNvSpPr>
            <p:nvPr/>
          </p:nvSpPr>
          <p:spPr bwMode="auto">
            <a:xfrm>
              <a:off x="4552" y="2802"/>
              <a:ext cx="8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</a:rPr>
                <a:t>3</a:t>
              </a:r>
              <a:endParaRPr lang="en-US" sz="2400" baseline="-30000"/>
            </a:p>
          </p:txBody>
        </p:sp>
        <p:sp>
          <p:nvSpPr>
            <p:cNvPr id="107" name="Rectangle 11"/>
            <p:cNvSpPr>
              <a:spLocks noChangeArrowheads="1"/>
            </p:cNvSpPr>
            <p:nvPr/>
          </p:nvSpPr>
          <p:spPr bwMode="auto">
            <a:xfrm>
              <a:off x="4871" y="2794"/>
              <a:ext cx="583" cy="182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08" name="Rectangle 12"/>
            <p:cNvSpPr>
              <a:spLocks noChangeArrowheads="1"/>
            </p:cNvSpPr>
            <p:nvPr/>
          </p:nvSpPr>
          <p:spPr bwMode="auto">
            <a:xfrm>
              <a:off x="4910" y="2802"/>
              <a:ext cx="35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</a:rPr>
                <a:t>2100</a:t>
              </a:r>
              <a:endParaRPr lang="en-US" sz="2400" baseline="-30000"/>
            </a:p>
          </p:txBody>
        </p:sp>
        <p:sp>
          <p:nvSpPr>
            <p:cNvPr id="109" name="Rectangle 13"/>
            <p:cNvSpPr>
              <a:spLocks noChangeArrowheads="1"/>
            </p:cNvSpPr>
            <p:nvPr/>
          </p:nvSpPr>
          <p:spPr bwMode="auto">
            <a:xfrm>
              <a:off x="4848" y="2314"/>
              <a:ext cx="359" cy="182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10" name="Rectangle 14"/>
            <p:cNvSpPr>
              <a:spLocks noChangeArrowheads="1"/>
            </p:cNvSpPr>
            <p:nvPr/>
          </p:nvSpPr>
          <p:spPr bwMode="auto">
            <a:xfrm>
              <a:off x="4888" y="2322"/>
              <a:ext cx="8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</a:rPr>
                <a:t>4</a:t>
              </a:r>
              <a:endParaRPr lang="en-US" sz="2400" baseline="-30000"/>
            </a:p>
          </p:txBody>
        </p:sp>
        <p:sp>
          <p:nvSpPr>
            <p:cNvPr id="111" name="Rectangle 15"/>
            <p:cNvSpPr>
              <a:spLocks noChangeArrowheads="1"/>
            </p:cNvSpPr>
            <p:nvPr/>
          </p:nvSpPr>
          <p:spPr bwMode="auto">
            <a:xfrm>
              <a:off x="5207" y="2314"/>
              <a:ext cx="583" cy="182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12" name="Rectangle 16"/>
            <p:cNvSpPr>
              <a:spLocks noChangeArrowheads="1"/>
            </p:cNvSpPr>
            <p:nvPr/>
          </p:nvSpPr>
          <p:spPr bwMode="auto">
            <a:xfrm>
              <a:off x="5246" y="2322"/>
              <a:ext cx="35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</a:rPr>
                <a:t>1800</a:t>
              </a:r>
              <a:endParaRPr lang="en-US" sz="2400" baseline="-30000"/>
            </a:p>
          </p:txBody>
        </p:sp>
        <p:sp>
          <p:nvSpPr>
            <p:cNvPr id="113" name="Rectangle 17"/>
            <p:cNvSpPr>
              <a:spLocks noChangeArrowheads="1"/>
            </p:cNvSpPr>
            <p:nvPr/>
          </p:nvSpPr>
          <p:spPr bwMode="auto">
            <a:xfrm>
              <a:off x="5088" y="2040"/>
              <a:ext cx="359" cy="181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14" name="Rectangle 18"/>
            <p:cNvSpPr>
              <a:spLocks noChangeArrowheads="1"/>
            </p:cNvSpPr>
            <p:nvPr/>
          </p:nvSpPr>
          <p:spPr bwMode="auto">
            <a:xfrm>
              <a:off x="5128" y="2047"/>
              <a:ext cx="8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</a:rPr>
                <a:t>2</a:t>
              </a:r>
              <a:endParaRPr lang="en-US" sz="2400" baseline="-30000"/>
            </a:p>
          </p:txBody>
        </p:sp>
        <p:sp>
          <p:nvSpPr>
            <p:cNvPr id="115" name="Rectangle 19"/>
            <p:cNvSpPr>
              <a:spLocks noChangeArrowheads="1"/>
            </p:cNvSpPr>
            <p:nvPr/>
          </p:nvSpPr>
          <p:spPr bwMode="auto">
            <a:xfrm>
              <a:off x="5447" y="2040"/>
              <a:ext cx="583" cy="181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16" name="Rectangle 20"/>
            <p:cNvSpPr>
              <a:spLocks noChangeArrowheads="1"/>
            </p:cNvSpPr>
            <p:nvPr/>
          </p:nvSpPr>
          <p:spPr bwMode="auto">
            <a:xfrm>
              <a:off x="5486" y="2047"/>
              <a:ext cx="35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</a:rPr>
                <a:t>1200</a:t>
              </a:r>
              <a:endParaRPr lang="en-US" sz="2400" baseline="-30000"/>
            </a:p>
          </p:txBody>
        </p:sp>
        <p:sp>
          <p:nvSpPr>
            <p:cNvPr id="117" name="Rectangle 21"/>
            <p:cNvSpPr>
              <a:spLocks noChangeArrowheads="1"/>
            </p:cNvSpPr>
            <p:nvPr/>
          </p:nvSpPr>
          <p:spPr bwMode="auto">
            <a:xfrm>
              <a:off x="4800" y="3514"/>
              <a:ext cx="359" cy="182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18" name="Rectangle 22"/>
            <p:cNvSpPr>
              <a:spLocks noChangeArrowheads="1"/>
            </p:cNvSpPr>
            <p:nvPr/>
          </p:nvSpPr>
          <p:spPr bwMode="auto">
            <a:xfrm>
              <a:off x="4840" y="3522"/>
              <a:ext cx="8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</a:rPr>
                <a:t>6</a:t>
              </a:r>
              <a:endParaRPr lang="en-US" sz="2400" baseline="-30000"/>
            </a:p>
          </p:txBody>
        </p:sp>
        <p:sp>
          <p:nvSpPr>
            <p:cNvPr id="119" name="Rectangle 23"/>
            <p:cNvSpPr>
              <a:spLocks noChangeArrowheads="1"/>
            </p:cNvSpPr>
            <p:nvPr/>
          </p:nvSpPr>
          <p:spPr bwMode="auto">
            <a:xfrm>
              <a:off x="5159" y="3514"/>
              <a:ext cx="583" cy="182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0" name="Rectangle 24"/>
            <p:cNvSpPr>
              <a:spLocks noChangeArrowheads="1"/>
            </p:cNvSpPr>
            <p:nvPr/>
          </p:nvSpPr>
          <p:spPr bwMode="auto">
            <a:xfrm>
              <a:off x="5198" y="3522"/>
              <a:ext cx="35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</a:rPr>
                <a:t>2300</a:t>
              </a:r>
              <a:endParaRPr lang="en-US" sz="2400" baseline="-30000"/>
            </a:p>
          </p:txBody>
        </p:sp>
        <p:sp>
          <p:nvSpPr>
            <p:cNvPr id="121" name="Rectangle 25"/>
            <p:cNvSpPr>
              <a:spLocks noChangeArrowheads="1"/>
            </p:cNvSpPr>
            <p:nvPr/>
          </p:nvSpPr>
          <p:spPr bwMode="auto">
            <a:xfrm>
              <a:off x="4914" y="3274"/>
              <a:ext cx="359" cy="183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2" name="Rectangle 26"/>
            <p:cNvSpPr>
              <a:spLocks noChangeArrowheads="1"/>
            </p:cNvSpPr>
            <p:nvPr/>
          </p:nvSpPr>
          <p:spPr bwMode="auto">
            <a:xfrm>
              <a:off x="4954" y="3283"/>
              <a:ext cx="8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</a:rPr>
                <a:t>9</a:t>
              </a:r>
              <a:endParaRPr lang="en-US" sz="2400" baseline="-30000"/>
            </a:p>
          </p:txBody>
        </p:sp>
        <p:sp>
          <p:nvSpPr>
            <p:cNvPr id="123" name="Rectangle 27"/>
            <p:cNvSpPr>
              <a:spLocks noChangeArrowheads="1"/>
            </p:cNvSpPr>
            <p:nvPr/>
          </p:nvSpPr>
          <p:spPr bwMode="auto">
            <a:xfrm>
              <a:off x="5273" y="3274"/>
              <a:ext cx="583" cy="183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4" name="Rectangle 28"/>
            <p:cNvSpPr>
              <a:spLocks noChangeArrowheads="1"/>
            </p:cNvSpPr>
            <p:nvPr/>
          </p:nvSpPr>
          <p:spPr bwMode="auto">
            <a:xfrm>
              <a:off x="5312" y="3283"/>
              <a:ext cx="35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</a:rPr>
                <a:t>1400</a:t>
              </a:r>
              <a:endParaRPr lang="en-US" sz="2400" baseline="-30000"/>
            </a:p>
          </p:txBody>
        </p:sp>
        <p:sp>
          <p:nvSpPr>
            <p:cNvPr id="125" name="Rectangle 29"/>
            <p:cNvSpPr>
              <a:spLocks noChangeArrowheads="1"/>
            </p:cNvSpPr>
            <p:nvPr/>
          </p:nvSpPr>
          <p:spPr bwMode="auto">
            <a:xfrm>
              <a:off x="4674" y="3034"/>
              <a:ext cx="359" cy="181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6" name="Rectangle 30"/>
            <p:cNvSpPr>
              <a:spLocks noChangeArrowheads="1"/>
            </p:cNvSpPr>
            <p:nvPr/>
          </p:nvSpPr>
          <p:spPr bwMode="auto">
            <a:xfrm>
              <a:off x="4714" y="3041"/>
              <a:ext cx="8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</a:rPr>
                <a:t>8</a:t>
              </a:r>
              <a:endParaRPr lang="en-US" sz="2400" baseline="-30000"/>
            </a:p>
          </p:txBody>
        </p:sp>
        <p:sp>
          <p:nvSpPr>
            <p:cNvPr id="127" name="Rectangle 31"/>
            <p:cNvSpPr>
              <a:spLocks noChangeArrowheads="1"/>
            </p:cNvSpPr>
            <p:nvPr/>
          </p:nvSpPr>
          <p:spPr bwMode="auto">
            <a:xfrm>
              <a:off x="5033" y="3034"/>
              <a:ext cx="583" cy="181"/>
            </a:xfrm>
            <a:prstGeom prst="rect">
              <a:avLst/>
            </a:prstGeom>
            <a:solidFill>
              <a:srgbClr val="FF99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8" name="Rectangle 32"/>
            <p:cNvSpPr>
              <a:spLocks noChangeArrowheads="1"/>
            </p:cNvSpPr>
            <p:nvPr/>
          </p:nvSpPr>
          <p:spPr bwMode="auto">
            <a:xfrm>
              <a:off x="5072" y="3041"/>
              <a:ext cx="35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rgbClr val="000000"/>
                  </a:solidFill>
                </a:rPr>
                <a:t>1900</a:t>
              </a:r>
              <a:endParaRPr lang="en-US" sz="2400" baseline="-30000"/>
            </a:p>
          </p:txBody>
        </p:sp>
        <p:sp>
          <p:nvSpPr>
            <p:cNvPr id="129" name="Rectangle 65"/>
            <p:cNvSpPr>
              <a:spLocks noChangeArrowheads="1"/>
            </p:cNvSpPr>
            <p:nvPr/>
          </p:nvSpPr>
          <p:spPr bwMode="auto">
            <a:xfrm>
              <a:off x="5168" y="1786"/>
              <a:ext cx="595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2300">
                  <a:solidFill>
                    <a:srgbClr val="000000"/>
                  </a:solidFill>
                </a:rPr>
                <a:t>Tuples</a:t>
              </a:r>
              <a:endParaRPr lang="en-US" sz="2400" baseline="-30000"/>
            </a:p>
          </p:txBody>
        </p:sp>
        <p:sp>
          <p:nvSpPr>
            <p:cNvPr id="130" name="Text Box 108"/>
            <p:cNvSpPr txBox="1">
              <a:spLocks noChangeArrowheads="1"/>
            </p:cNvSpPr>
            <p:nvPr/>
          </p:nvSpPr>
          <p:spPr bwMode="auto">
            <a:xfrm>
              <a:off x="3984" y="2668"/>
              <a:ext cx="43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3600">
                  <a:sym typeface="Symbol" pitchFamily="18" charset="2"/>
                </a:rPr>
                <a:t></a:t>
              </a:r>
            </a:p>
          </p:txBody>
        </p:sp>
      </p:grpSp>
      <p:sp>
        <p:nvSpPr>
          <p:cNvPr id="131" name="Text Box 9"/>
          <p:cNvSpPr txBox="1">
            <a:spLocks noChangeArrowheads="1"/>
          </p:cNvSpPr>
          <p:nvPr/>
        </p:nvSpPr>
        <p:spPr bwMode="auto">
          <a:xfrm>
            <a:off x="715293" y="914400"/>
            <a:ext cx="6679420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Recall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32" name="Rectangle 12"/>
          <p:cNvSpPr>
            <a:spLocks noChangeArrowheads="1"/>
          </p:cNvSpPr>
          <p:nvPr/>
        </p:nvSpPr>
        <p:spPr bwMode="auto">
          <a:xfrm>
            <a:off x="715293" y="914400"/>
            <a:ext cx="6651796" cy="1721163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90162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jpeg;base64,/9j/4AAQSkZJRgABAQAAAQABAAD/2wCEAAkGBxQTEhMSExMWFRUXFh4ZGRgVGBsZIRwZHxwXHBgZFxobHCgiGhslHRgaJD0iJSkrLi4wGyAzODMsNygtLiwBCgoKDg0OGxAQGywlHyQsNC0sLCwsLSwsLzU0LDQsNCwsLywwLCwsLC8sLCwsLCwsLCwsLCw0LCwsLCwsLDQsLP/AABEIAMkA+wMBEQACEQEDEQH/xAAbAAACAwEBAQAAAAAAAAAAAAAABQMEBgIBB//EAEYQAAIBAwMCBAQDBQQHBwUBAAECEQADIQQSMQVBEyJRYQYycYEjQpEUUmKhsTOSwdEVFnKC0uHxByRDU5Oy8DRUY6LCF//EABoBAQADAQEBAAAAAAAAAAAAAAABAgMEBQb/xAA5EQACAQIEAwYFBAIABgMAAAAAAQIDEQQSITFBUWETcYGRofAiMrHB0QUUUuEj8TNCQ3Ky0mKSs//aAAwDAQACEQMRAD8A+40AUAUAUAUAUAUAUAUAUAUAUAUAUAUAUAUAUBz4gnbIn0nP6VNna4OqgBQBQBQBQBQBQBQBQBQBQBQBQBQBQBQBQBQBQBQBQBQBQBQBQBQBQBQBQEOsuFbbsollUkDJkgEgQMn7VK1YEd3q2p8Py2POVjcA4AO2d+0rMTjbz/Wtoxhm1envS/3IPnBvacZF6bsC54m/UA/m823dHiFwo9t3y4NewqmLztOPw3tlyq2217a8/Qxtre59I0PVtTtUPpzO0S3mydqSdoTEktj+H3rx6kaeZ5Xpc2Vx+hkAkQY49PasCTqgCgEPXPiVNO5RtghVYtduC2POboUAwZP4LntECtlTioKc5WTbS8LflFoQnUeWEW3vpqUum/G1q86qjWHlgD4OoW4RuZEB27RIDXEnOAansoS+WV3q9rbK5S5q6wJCgCgCgCgCgCgCgCgCgCgCgCgCgKWt6mlohX3ZGNqluZx5QT2NQ2kCr1DrirbJtgtcmApDYJn5iAYAg8elZVajUfgV373IbFXTPiW4XXxV8jCSQHlQd0MfwwAnlPOe/rXPTqV1JZ0mnyvp6LQqpO9h+Oq2pIDzHMAn0PYehB+4rtzIuXFYEAjIORUg9oAoAoAoAoAoBbf6TZDi74S7g4PHcmN0cTJmecVv+5q5cuZ296d3QiyGVYEhQBQFHXdWtWm2uSDAOFJ+YlVkgdyIq0YN7A+Yf9pOkOvd7aEL+FYulC3na2rapS20flBvCQSO+RGemVPNQirbSevC7UfXRkwqSg3ldrqz7iPoOh/Zl0Ci1GwFr7IsRcOq0u62oEl0TYwLZ+UEkZFRRptSbfJ+sWUbPp+l67ZubNpYh42nYwBmI5HuKwdOS3JuMqoSFAFAFAFAFAFAFAFAFAU+pXGAQKxUs4XcACQDMxIInHcGqVG0tCGLUuXCwHj3YJjAtTPfPhQfsa0eFlb535L8HKsQ3K1vf0GnS7xe0jMZJGT6wSJ/lWdOTlFNnUjvUaO25BdFYjiRPr/mf1qzSZJR1/QLNxCoRUJyGVRIMzJ9c9jzWdSlnjZaPmQ0Kuj/AAmqvvd2cbj5GMgnKjsIUCfIPLmsadCpmTnO6XCy9bJeX2IUR8Ol2c/hJnnA9uf0H6V1ZUWLaqAABgDipB7QBQBQBQBQBQHNxJBHqIoDyy8qCeYz9e4/WgO6AhTVIWKB1LDlQwJH1HNXdOaWZp2Fz27YRssqmO7AHH3qt2CC1o0OTbWPyjaOPWI5MD7AUuwSfsNv/wAtP7o/ypmYOl0lsGQiA+oUf5UuwTVACgCgCgCgCgCgCgCgCgM7qL+oJTfbIAuBgQm+DGFhGmORujt7ispXdrkEVr9pAWbRZQ24CFEfOf35xjESfatu1ldu25j2Nklydy30a5qFS2rWgB344OSQQ54k9sx71lTTUUjZDytCQoCLTfKD65/XP+NAS0AUBzcuBeSB9TFQ5Jbg6qQFAFAFAKOsfEum0zBL11VciQvePU+n3rqoYKtXV4LQq5JF3pvUbV+2Ltlw6Hgj1HIPofasatGdKWWasyU7klnBZfeR9Dn/AN26syTKf9pPVjYtWvJvUs7Mp4YJachT7byp/wB2vQwNJSU58UtPP8JmNebhG6PlvTW8O8t4pauqGBNnwbYG0+BOwDKwL5yP3feuqWLrSVnJ69ffI5Lyi732PsPwbrDf0dkmfKCrSZnaxVQSeZABP6d64cfSVLESiu/z1O+DvG5oq4ywUAUAUAUAUAUAUAUAUAUBW1GuRDDHMTABYx2JCgxwefQ+lVlOMdxcjXqlokDcRJAEqyiSYAkiMnH3qvaw5kXRdrQkKAhTynb2OR9e4/x/X0oCagPCaAj0w8i/7I/pQEtAcXrm1Wb0BP6VEnlTYPn2r1BtLYvX9NZvLeWFYFt7XmEpbMyAGYkbuBGYxXnKKlGM5xTbXry7j0cJg6GIpN3alHWXFZeMlzt/G66Njb4W6gTqXtDT+AoUiAzMrMpG4puVZALFZAgwK0pTy1uzUbK3PkzlxNGnSlFQle6u9Fp00b1tvy2NdXcYEd9SVYKdrEGDzBjBjvmpW4Eo6dq5P/ecQYwMEloJ8nmgFcSJ2e5rTNDkQZbren1GnvPc8B7pfafES7tV/nEPKwrqHESDIGI7dtKlHEQisy+F7Ph3c0/R+uc4p7oZ/C/TdR4RuJv0/ituIuPuZmjNxgVO3c0mJkgCY4GOIaUlFtSsrabLouf58y8VoXtT0zVllm+SGIBCuU4F0yGVN2SV7/k/iNYqcORJx1H4duXdrXLisbclSzEwCjqQfLBw55nir067ppqPHfzuRKKkrMSaD4LIuWbvh2wAsqPFcnduDq5Q29oKjGZwEHAAq8q8cujd+5fW/wBinZR2sPumdD1Ni2LS3xtXjge5Ji3kliTPvWdWsqs3NrVmiVh+bnh291xvkSWbjgSx/lWKTlKy4kmM1PxZfLwt3RWoRWZH8Zyu8BlVnVQobaQdvMEHgiu+FLDKTpyzuV7aWS+5lOplWZtJGk6J1Y3muW28LegVibL71KtuAOVBHmRxGeOa5atJRSnG+V33VtvF9DRMbVgSFAFAFAFAFAFARi8ufMPLzkY+vpQGS+KuqBReuWr5TatmXtAOQN2oJBGYEZn0HpV8JleIala1uO3E5cU5Km3C99Nu8Eualh4126racmyVBXawPjW928dogzWeMlB01GMdVJapt3+JF4RnfM5Ozto7aGvDD1FSbnVAcXUkR+h9D2NAeWXkZ5GCPf8Ay7/egMJ8a9YFrWbLur8C2NKHCi4bZZy14eWPmyqcngfWu2hCDp3a1vx8DDE1qlJRcNvivpd6JWto+LK2k+ILB1FldPrjcY3ba7PHa4Chcq0hu+yCRHlJxUuEcj0Xp+SaGIlVqZWtLN/LbnbWy6XR9IrhNhX1hbzFFsPtP5sKcSuTuU4gOMdyOYNUkm9gJdV8OXdtlQlm4toQni7H2mBJUvZJElVJg9vpWThKCSglZdf6JjKUdIss2Om6lbgY3EVipUbdoAB2syr+F6gn1M+1WVN3zPcrq3dmkX3rYk9oDzcOO9CbPc9oQL9br1sIxbMHyqOWLTAHpkN9As1rQourPKvHoQ3YyXUNRcuy11i3fYMIB6BfzfVpOTwMV7FOEKatBW68fPh4Gb13KWo06AAKoUtiUG07eWysHgH9a1dST0bv36+jFjQ9D6wwcJeO4OQqOYlSflR4wZON3MwDODXBiMLFxc6as1uvuvuvLkWUuZotbqltIXbgfTuYHNeald2LmY6t8Q27+mu2gIa7adAd6QNykDlgTzxHr9a6qCdKrGfJp+TKvVWM+tvToE2AHaCzWna0U8QqguXBufI4MGOJBXhtE5KcnHaT63398zCtQVSze657eRf6Hr7FjU3bgnY9q1bUDblhcuq7fOQFDEAZnn6m1WTnRjDjdt+nvyNYRUdEa/pXVkvyUnAByVPP+yxrhlBx3NBhVAFAFAFAFAFAKtX0C1cYs26T9P4uJH8bH7/SquCZFgfoNskkliTOTt7yD+X3NMqJOf8AV21O6Wn/AHf4e22Pyj9KjIiLEZ+GLMCC6kZBBHOc8ZOTnkdoNMiFhorlQAwJA/MJP6jn+v1q5JMrAiQZHqKAV9b1nhhtkm4UOBGBnaxJwIP659MY1K8YNJ7+9WL6mR13T7tx/HY/ihFVSXj5SGt7iijAdrhK5DbgCYxT93T219+JfPHbgQWujXEe2dxZUYOAWBO9bhYXJNvLEOwY8kbB+WSWMpx2T9+IjUjG9jc9Nu3GTzMrEn5lyAvb8olucRjv76qSkrx2KacC/btgcfc+p9TUg6oDm4gYQf8Ap6EUBzZc5B+Yc+/oR7H/ADoBV8V6kpYAXm5dt25BI8rOobI/hkfes6krI68FSVSo78E35LT1Mb0+5pXOq8TR2TesXdocA+YSwVjmQRt9f0p+tU6eBoRrxV821+ZyYf8AWMVJSpuXy6dPI13wnqCVv2zxavsq5J8phgM8RuIjsIqlCTcdTsxdNRyT/lFN94u+Lb//AHi0mTC4A7m4xUewjZEn9417WEtCi5vi7eSv9/Q4Jbim5fMSqOxjHlIGSoEkx3YfaTwCRv20OZFmVlVwVZlJVREbCDyoBOTJkr5Rz2Jg1WGIjLS1vIhXJt4uLy21hgqrcHghiIjvP861jWipaPUWNr0rUbrNp4m49tWP3AJluwn/AJV49eChVlBcG16mi1Ret24yTJ9f8AOwrIk4v6K25Be2jEcFlBI+hIxWkas4K0ZNdzIsiVLYWYAEmTAiT6n3rO5J1QCxevWDkOSOxVHII9QQsEe4rb9vU5EXRa0eut3Z2NMcgggieJBAMH19jVJ05Q+ZE3LNUAUAUBX1OtS2QGJkyQArMYESYUHGRVZTjHcXIf8AS1ruWHu1twPuSsD71XtYcyLl6tCQoAoAoCDUKqhnysAklfYd+xx61WUlFNvgDOKzZLZLGSR6/T0HH0Arybt6vdlCPp9pryIVvWAWAYJksvDbTD8jjjtW0KEpxUk1qWUW1dHl5WDlCyNChw1uc5dSvJz5Tmf6VnODhLK/fuxUa9DuwxQfKw3D2IgH9ZB+x9a3wkrScPH8kodV3ljG6/X39Q+o8O8tixYgHysWc+aWLK6kCVgAHPJ5gerTp06EY5o5pS7rLpZp89b93fm22Vk1eq0wN03RdRLwtXLTq+4ztyjNdeCAwI7HjEyNHGjiHky2bV01b1SS8eKGqNX1PTtdtqbbAHkNJGCD3AODivGkmnZm0Wk9RPd6VqLqC29wFAyNkiQUKnb/AGczuUGZPNUcb6M2hWUHmjvqvMTarot1L5LNpx4rhrrPdC74bcAUFoAYJHcnB3cg1xEnWjGnVs4xd0m/flsXpYWg05xjLM+UW19ffIcaTpt9A4tXV87FzDDzTgtu8PmNvERtHrm0Y2WhWpUzNKa2Vu4zvxPfYPEi4APCZ384VgTABgFmksCTw0CSZA+g/TsP/jtU70uNrf662u9jjqyTehn7jMRlo+ioIjuIXER/SvS7Gl/Fev5M7s96Uwt5uDepJLSBjcBPlAggDG0AD2Jqk8NCS+BJP3719AmaLYpjwkUliNhAGWPy7ceud3AEn1riyJP4tLb9CxN1T4gu2Nmm0yjw7cW98gMzKIJ8ykBfKRPJPoOfEUamLqzlBpa3d+r7mek1h8JThLEJty2S2XfrHXXmcdJ+MdSt3beSUgFpYFgpYKGTag3QTJB9DGcGK2Gq4eOebTV7af6RNKeExknToqUZWurpJPv+KX26n0QGqHCe0BW1Wttp5WcKSOCY5kf4VKTBi7uqH7HpUDTt0Sl0BAhStv8AEUlhNxdrQuZk8d/UlpiKjenxuz8Xo+jvqZ8EaLQ6tP2q75h5rVgD9b8f1/nXFNPsY97+xfiO65yQoAoDOdfLNcizeW3cW2SDuGSGXyt9atQqU4YhOorqz+qObFQqThalK0uH4Mho9Rfv3G1F99jIHBQsAoG2AFWeMqfqK8CpUqSxqtdxtf8A7eDT8fSzPboY6nP9KyOKU3ZPndO9/LyPpi7iJDKQf4Sf/wCq908092v+8v8AdP8AxUAbG/e/QCgDwj++36L/AMNAQ6zTM1t1DsSVIHy9wf4azqxzQcVxRDMk3UVHIb+8B6nOQRx6HkRJxXnRhmSd0VKvTCiKAjbGx5h4aw/hpaf5lB2GC85JJJ71102lCMb7afY3pVciate5B05rVrcLIueGAcXXgh9117kGZcM25pEiXgQMDGolUnmT0tb6mBougbXumCYVW/McSQIweMHjHFMPF9r3L39yVuOuoOtpDcMwCB87DlgskzgZr0Yq7sWMPodWbXjWz4aePGzxST+EMthlhzscCOCwInvXp1p9plkk9N7c7fld9ii0Ib+vY2Dp0Esbq3UDsTAADsshNzecMPlwWUZqaby1O0ktLWdl7WxD2sbno2pHhqhBXaAgmcwABkgZ9q86q803LnqXQn6x1NmdhbJVAYYqYLkYJBGQBxIyY9AJ45zb0R6+Gw0YJSmryfDgvy/Rd+yvw1G2ABJ7DnBz71nY7HJvdkOvvG0rPbJS5+Ur6nygsOGGe9a0I3qL3tqVnaUbTV11+3LwKmhuJctkMB5RBXsBkSvqDB83MgjkGvo6NeU/iekjwcRQVOVou8Xt+H1X4fES6vS3AXFtGuL3O62pUTtIO5x3xJiTxPNd6xVHacsr7n9lpc5HoQWdUGmOORPERySs4we3auiVo7v8+tiTTfCnUbdj5h4jSfDbcoCghyyqu4mZR/MYwQBHFfP/AKljFOWSOnB9Wve3PU6qdCVri/qO6SfKQGP50U7QGhstBBAnB7iuP9PrQoSk58Tf9Tg8TGChw+6X0JLi3BDMqwo24uW87WtuR80HC9zORV8diKdWnlp33uZ/plJ0a2ao9LW0u9zZaP4ktoqIY2jybt6E+XcskT6oeCeRzmOJOysXqQcpOXPUfG4T8o/3jx9hyf5D3q5zlTV9IW4QzsxIj93tJ9PerRk0Cl/qpZIhizDaVAO3CEztwvHAnkxmr9tIixL/AKtWdzNLywIORwYMARC5UHEZk8k1Hay2FhuiwAM4EZyfue9ZknVAFAL7vRrTMWIaSZ+ZvUHGfUCq5UDi30GyDIDA8Ydv4vf+Jv1plRFi/YshFCrwPv71YkqdS6mLRAKliRwIn7Dk8dqlK5KVzOfEfXrjWiqHwQzAbtwVoxKKxkK7cAwfTnNa00lK9rm1JJSva4j6TqTp79opqFYNO9DdtkNhC21UtgsVDhgTnB7HN3Nzh8a8r6efA07SdSL7SK6NX077mx/1jBjbaYz3JjEMe05x9JIzWGU5sp31LRFCXQSpMlRyCf3R3BPbmT3nHnVsO03KO3IzaFyXQMFgDyZMGfociuRyS0bII7twfMGAHG4kBQf4mOI9RzgQMVZfFt58PMF7Q6zTFfLettcBkwwBPYhMzEcR7T3rtw06SWWMk3xJTQ7G4cHeP0P2PB/l9a6yxxet27o2XEVu+11B+8H+oq8Kk4O8G0+gtcz3WOp2dLvt2Us2zgXHIAVZ4BiNzweCcSDng90IupFVMRJ24Jvf8L67LmTTpTqSyUo3fRGW13xChR51hZtpiLxE4x5UIE/bNdGelGPwxX/1v9U2dVP9OxLmlKDtcV6DrQUhLVzf2FttzT6BTG4Ht3+lcdWOFkvjWXqk16aJ92j6nouhioXk4t8XfX13Ha6p2jahQbVcFkZwdyM3lKGDiMep7V5Tg1Ky8+BnUxMYRTs3vorXVud2R9RuN4DFrVwEeaSpghG3TPYFVnPE1ei8s0374GnaweiYs1r6ldm4MoXA3WxiJIBJXzd4HrB7V6uDyVaqjLZ3POr06KpuUXrp9f7ILWruKqBCgReV8NMgKFUsQOVCjI5FerLA0227vzPOzMktXnWAGwoCgBUEAKVjbtgiCZ9Z7wKt+yo8vUZmMOhFlL3LbFWJCgjuVkksOCoLRB4jEGKnFKLjGnJXXXfz56X+tyI8zVjrGmuJF5Sby/OEBkHBkOI2qwgiSOI7GvFq/ps29Pl4N6f332OqliZ0vlfhw8tifo2p0u/8FNl1hAa9MkeiuxO7idoPasJ4GdJZrXXNa/2i1TFVKukn4bL00NAtruTuPvwPoO39fesDIkoAoCn1PqlrTqHvOEBMCeSfQAZNa0aE6rtBXIbSOeldXs6gE2XDbfmHBE8SDmDnPBg1NbD1KL+NBNMvViSFAFAFAFAFAFAQa3SJdRrdxQ6MIKng1MZOLui0ZOLutxd0r4Y02nfxLVoB4gN6D0H+fNaTrTmrM0qYic1ZsZtZHIlT/D/iOD9xWRiQktuyNwX0wd3bBMYHv3HpQEy3FbHf0Ig/oc1FgJ+r6kDU2VMQbT7cbpctbCgDuf8APOK5qkv88Yvazf0Jis0rGd6roPEbUafe1wBLb3PMfw3QXGfIAHnHhDaBtPnIAgwrU4uElbgd7ko0s+VLdLTe+3k767rQZ6T4oOxVS1uIUSXOwcCQogkwZGQMQQTNd1Ck504yk7XSZhTw90nJ/c8v/E7hWa5YRlUFvK5kQJwCvP3FdEMKpyUU93YtLDxSbT9DEdUvBxpBu3TrLIuBhkln8+71DS3qDJzXT+oylShKcNHGFRxa4WoztbushhqbVOspfxX/AOkBvprbXkDI1xjsDXI8BFUkSVT8BjAnkn9a+fx2PpYas6MaWbLu8079/wA55vaSb+Hh3fgQ/ELqbZKhyvkZGuramRdCMUa2i+UyR7we0V61OEOzU4rLmjNNXlb5MyupNq6aT6eZ6X6TU7TEQfX8lSyGZtrOfMJwAMr8vaY8xxMGuzFYWkoZ4qzT9NfA6KEtcrVxravELDAXBEeeN0EETu4OCRke0ivMlQg1pp6+/eh1WS4FGzaa473EDOkkkTLCSYmTlokxyNx9a9TAwjGqlKycVvzb9v0uceNajRst5PTuW/rb15Ej3BOcGOGBBPtB+le3Z8DxjrRAv2dU8vnZGAIPy7Sywd0rBOPMOeKznVhDim+Sa9fd+7cbju8BbtMUGVXB7ew9WEmffNckP8lRZuL1LbIh+FukW73iG4zFxeKDz3E3Dw7TAEo4g73YzBPmrL9SxVSlKKjazV9k+LXFckTCKY06voLKLbNvxATeVTN26/lNt3GGcw25QZGRFc+FxNSpKWa2ivslxS4Lk9iWka3omvNyxbYhmaCGMRJUlScwMkTXn4mmqdVxW351Lxd0XvEb9w/cj/AmsCQl/RR9yf8AAUBjPjixcV0vOhup5grKdvhghZB8pjeQRunuBXfhYOpB04ys+Wuvlrp/ZSfUg+A0uvd8fwyvkCu5YFWnJRAqKCQwJkYExHEa4yLpw7OUr63tx79dV3EQXI39eWaBQBQBQBQBQBQBQFbqWr8K09yJ2jAJiTwBPuYFUqTUIOT4AQr15mZiuq0ihSFIYMILTCkswyYOK5nOq3dOKXidDwWJTSyvVX01056cOo16Dr1uo0MjbHKlrbblYwG3A++79ZrelVVRO3B20MZwlCTjNNNbp6MsdS0fips3FcgyJ7GYwQf0IrRq5US3vhUMdxuSQ25QVbauFBCqHhZjJ5yazdJN3YV1sILmnfT3LloXMBVVoDBSTvLBgHySriWIGNoERWtLCyavJ6Phb+zohQc45pMotdKQiobjAAynOwEDJa4BmDiPX61vlVKzlN263OmnQle+Znmq14Ksr27iBhtLHZAnEmHJ7+lbUsXSVSLjK7v1/BtOi3FoQXbtubNy6xQ271tgQoI3K4JDMWEKNsk8QCZxnvxtKVb/ABJXUlJK27zU5LTfXK21zdlxOOnKqqdTKtLK/S04/ey7rju2UEAXALUAMBcsncsJz+PBxuGQeOD+bwqmHhUqdrlmpPd9nUT7vkuvCz6o81043vf1RQ6zetulpbjKgCrai21u4zbbocMFFwkSNxPIHvXbQpZYZIRlaKk7yjNLVZdXKK110W7Z2YGUqdWKpWbvor9/U8sdGfyX0NnwXX8NrtwWmaduSsGMkjn0OK769aCi6VRtSvrZXWniugo4p3uot9wa7SvZfZdVFYAMArFvKxb+EZlfpxntXBVglFSg7p3W1npbhd897r8+lhcRGvfRq3l5/ZJv1aodM1bIYVoDYMScic5x2j9PSumdSeS0bK2vN6829/JdxM6NKcs0k2+rsvBLbzffcZrr7vOGEg+acxB9eMen3rn7epaz19H78CksFRlteL815PX1OtIt51RfDsraARfKzg23UW8i3JU/2agccgkmM9VKNOV6kZPNfkr+Lv8A7PJrYeVGdpJdGuPd5fkY39PuVlPmkEFiSQPvxI+ldUJOMlJcDMXWL7WoshSjNcDAq6qGO22HcFkMghHIH+wDHaK2EnWbqXTSvz010X09d+MXWwydXuXT4bNcuM6uwdhAYBlUtttgIm13k/SATg89Ok6KzTso7ce/Tm/bstS2+x9D6XZW3bS2rBtoyRGT+ZoHqST968utU7SbnzLpWRaZgASTAGSTVEr6IkVaX4l0txxbS8pYmByAT6KxEH7HNdM8HWhHM4/T6blcyG1cpYKAKAKAKAKAKAi1WoW2pdjCj0BPsAAMkk4gVKVyUruyKX+mV/8ALv8A/oXP+GrZH080W7N815os6bXLcQ3F3EDcCCpBBUkMCrAEGRVWrblZRcXZme631YXbLoLbgjzSYPyODAAJZidpgAE8etcmIj2tNxXuzKPYQ9Xvrc1LaguigK4FkWwX3BXVbrN46jeIlTAw0AzBESlDM3fXlx79z0KePcKKpNXs779b2tbZ7tbX1GnQNTZ0YuW1EIWG1d6YAEZJbLEyxP8AFVqVNU5Sa4nFUqSqTlObu27s1djWqyhhug/wt/PFdKIOjqRIEGTxwP5MQamztcGI6veK370rE3AJJ7lLe0YB5kD649K7INZInoQklCPd9xLea6b0WkMvbGdpEAlyDLACYU8kVzYtdpBKPM1jVgovUoaqzf2qZZpYc22nb8x7cwK48PTcaqbRKnH+SLHVNIHYiIYgMyuGAZSCVPywGIU/3WBAK49+lXpyj2dVZo+fo90YxlKMs9GVpdHY91XRNulUnRENsRiwtKcDaWJZZjE859a2o4bBSq2UYNa8Eu7R24mNX9Rxik/8s9/5P8i+xohIPhIkCSxCiBDHAJBJhG9OPpOzp4Ki01CN+For620Mp47GTi4zqTs+cnr6jK7pGFiwdqk27HhMrlMMpYkgqx3d8R2xyK8jFrta8pR2bIwtVU42aOeoaV/FtBALgSylktKJ+IrGYVnn869zzMnmrf8ARjHim35pfhmmFrRhOcnpe33Klnpru4dSoBciHmZWNxMCACSB9T71i8RKzikuW/8AR3zr0qds19VfRL8o7KspXdtbcSJUk5EngjjB/lWUZybs16/0XpVadVPJfTmkvo2WtKYcTw3lYeoOBPrk/wAzXTSlkmnz0f29fuVxFPtKMly1Xhv5r6IeWz29P6dj/wDPSvTPCG3w50sXJvsPKRCYENPzPBwQYgGOJPBBrjxlbJ/ji9d3+Pz4cUWiuJorS7BGwBf4BH/6/wCU15spOTu2XKHVbN+4QbD2wsGQ0HzQ3qjdyuMcGrRcf+YgVdV6Rq3tMpcOuw7raMFLeVpC+QLJJWA2PLmZxtRnCM01o778vfQh7GStMb1xbC2bxJI4KqQ25CC/4asgQDkgREAGa9DsKlJOo5JLXi2vDdO/BL6GaSvfU297Sa4ssXRENwywDGJ/C4+x457HzE6fL35muo60KuEAuEFu5Gf57V/pWTtfQksVACgCgCgCgFfxHdVbPmYCXtxJA/8AEQn+VXhuXp/MZK9169qfGL3P2e1bu+RbU+JdVe4u7tgDSvOMjPE89pyvfTXTmepGGGouKj8Ta1b+VX6Wvp338dDU9CG5bpVzBv3CNu0iCxIMkGZronv4I8ypv4L6DPwB3LH/AHiP5CBVDM8OlQmSoJ9WEn9TUWQJQo4gVIMzZ6hqVYL4cDkDw7mQAZHBC5CjGAO01rkjzIMHfuWHe8dRd/GNx1lnvoQVJ8zorbVXAhcGI74HsqpiotdmrQstEk/W3L8mLWu4yu6tnWy1xyX8BCx2XdxG5SjMADLLLGRJO2e01xTj8cll47aac/fA7qMpZLZb8hTa1T4cNB5kFz69ywnk9hgnArXsYcj040YNaxJrGvK4uLuUiPKzA+h8pYz78fQ1V0Y8A8PDgXQw8slrttoBbc2QM7CScHP2B/eKh+atONFXtrwX37itOhd8Fb3/AK5vpdp1rNY97+0aVP5RIWPRUHz/AFafb0rynJt3ZtTpwp/IvHj58PCxlb2j8OVKiJIViAZ9Aewb279u8ehTcZq8V3r3wLOcr6tnliE+TB4iJwPbtn0jtWkJSh8rt9PL8GdSMav/ABFfrx8/zddCHRW9wCqi7gQPMUWGEcbiDyR78+hrnp1tLPdaGuLywm76p67cGKesdN1xNu5pWsgIGIDOoOSG/fIztGCBEVTPq2eXiodpNW4K3q+hb6V0nVWiRdu2Lm0C7IMQWW7uQsTEyp4nkGRMUU/iTZfDWpKV+Nl6jq1p7hurbAT5xDBywIDTPlUxgTByO9a9tC633XDr3nUqidOUv/i/VWXqzTvoAHtrjVXGVnFtWVLexSgbxGJJbLrjg5kV6X7lzi5R+FJpOT1et9rbbf2eFlL1v4jvotx9RpUS3btm4xt3g5CCSzBWVdwAByDmuXsaFSShRqXk+Di1f6++JpKE4q8loaeuMg4e0D7H1GDQCP4j3fhobjKp3kshZW8qEiSjKSJzAImuihopStqlxV+KXEhlO7pUVY8S/u2OVYanUZKorggG5EZ4PpV6daUpJNRs3/GP4IaNJobha3bY5JRSfqQJrmkrSaLE9VAUAUAUAUAUBBq9GlwAOCYMiCVz9VIP2qU7Ep2Kg6FYEQrY/wDyXPQD972FLsZmT6Dp6WgdskmJLGSYECft+vejdw3ct1BAUAUAE0Ak6pobDB772lKqpZmiC+0dvXAjcc+nY10U69VJQjJ+/oTGGaSXMytvcMtkky0evt6gcD2A5ro0WiPT0Wi2KGvs2DMkKx9DtJnEsBycHkdjV1OSNI1JIgGjtSGlnngbsR6krESR3qe0kS60jvpl2bjLHkIO1VAgQc7QTt83OPSvJryztzfd4HdKnlprnx8fxsMwDb9Ah5PzEfU+nvmuYwDVWxDBvNuI+bI47jgjy+lSm07oFX/RlvhQwPfaxgD05gf9eeK2WJqe0iLIo9V0qaUDUiBtMmSSfeJMkETP0niY56k5N5vQ7aMlODpydklu9l38rc+WhxpfjK0z+EsMwxsVmLwP4QnMVRSk9Uijp0V/1Y374/8AsaDTa5HUOCckiCCG3DBUrzuB7c1e6MpU5J28b8Lc78uoy6e1u1c3XiyXIhFCkkSVEtAgsdyiOQCeJMdNKjJ/EeXi8TFrs4PTi+fRdPq+64vbq865tSlts6LYpK4Zy5dBgmJW25g8bcxIr0Z3/ZumrZs9/S3v0PPp5e0TntxsRdV1gFnVIqXLgvad7VsvtlWNu8TaGYKnZMjiYnGObAUeyxEZt6Jp35a6nVicQqtJK1nd3S2fJ9/A1Gg6xat2EDMx8NArttYiUEOZjsQatVWepJri7rxORbDfT3g6h14IkSCP1ByKxatoSJuv9Lu3nUowCBGU+aDLAqSBsYfKefUCtKc1FNcyGrihfhvVEWS1zzWwRHiKQN4IuAHwAWEEwT7VoqsIybiva8SMpq+m22W1bV43KoB2zGMYmsJO7bRYs1UBQBQBQBQBQBQBQBQBQHF66FVmPCgk/QZNSld2JSu7HzfpNvW6+0L41dxJiFUlRuKhiPIuBnlq4f3OJdSpGmoWjJxV03e3Pke/Uhg8MoxnG7au9vv9EX/hHrlxr93Taq47lUVlDqJkM6uG2qJ/Jg+9bYOrOvQdSokmpOLS7k+Pezl/U8JSpZZ0tmaTrt5n095UtuSbbcgDsfU5+1ddJ2mu882i7VI35mLKOTvJAWZje+RNsgYIA4cYmd47rnqafM7mnzKdy3dVlK2/EPl3kuRuEiSVZ4WFDgLBneZZYzV0s3zPYyqUXO13tzLQ0wADeGFIyRvfcfkkswOWISTz5mYySSSUJLZllTklpIXdN3F7ZQdt0HzQsAHJZZgN94H1rz5NZdNj2a3aQg09Xez4DvxLsCV7+aAohdxkybhE7YPBE496ysjicqmtl6iXx7Y/Da5DkMA4tklc3AGULdMMNyEDmAIEcko2epnJYjtFNL4dNNLeduPeN/FKbQI2H8xCDsxn+2yZCjH73tSy5l1KpbWPqJviAG+Ldpio3ysAb4LFRlVY7sHicyR71lO6aa1Oum70Kilo7fZ/cyXQvhF71wT+zqlzUtcuMSCos22ESm6NjndAmf61pGSqfD035HgOEo6n1f4DFm340G0ADAK7VmLl75cyBt2Y9IqaEVG56GPnKVKmr8NvBfe5rLRtXZZdjwdpIhs91n7/AM66Uzymmtz25060wKm1bIOCCikH6iKspyTumQULfw3p7cmzYso3tbWMcDiQPYY9q0qYirU0nJvxISSIbfWdC3zXNMrDBDPa7YwZyMVZYeu9oS8mLob6LU27izadHQYm2Qwx2lcVjOEoO0k0+pJPVQFAFAFAFAFAFAFAFAFAYd/iYwpF64zsVDJat2yLZYFgCzjMKJ5J4nkUnVhF5Ur2PQhg7q8rJWbTbetui7y98LfEfj3byb3cWwAQ9sBlfdcVlOzykQqn9foJUoyjmS4teVvyZYnDulGMn/zK67rI0viMeE/vED+k1ByCrrF3Uz4dtFZWXPlnkPI3F1HZe3f6kWVty0bbmX0HT9TpLS2US64DHBtI4EIArSH5JC5BjBlRNZQw0M05X+aWbXg2+B31cU67TdlZW3tct9N6XqLF+5qvDZ7lxSp3hD+Z3HyXPLMqJiBA4kxpTjGnBwjxk5PvZjWxMqsFB7LbysbHxsAR5iJ2zx9T6e/tioOQxnVOmHTGT/ZfkYcJ/AfSOATyIHPPbTnnXU9GlU7Rdfev5K1sevJyf8quXOb94KMyZ4Cqzk4kwqgk49qAVdE1Athi9nUKT3axcgKMgTtgc5Jj+VefVw872jZpdV76Ho1asZJfEuuvHiOPmG5vl5AHf0+v/wA+/IZA6eZPUhv1MH+RUfpQHD6eYZcEHKgkZBDSI4O5QfeBUp2KyipKzOrOkF3ZaQuDML5jKZDMxBmSNu7MyVHrU3k9EVyUoJzktFr39PHbT7Dxvhdyf/qWAkwdpLCQRjc5Wc/ux7VpklzOH9xRt/w9f+7T6X9b9Rg/QLRAG64CO4uNnBBkExOeQJHaK0scvaO/Av6TSrbBVAQCZySc49SfSpKNtk9CCp1ZgLF4kx+G2T/smr0/mXeGZ/S6hUS7t8rJb3NmceECGzMGdvEDPFaVczqPv+5VF7od/e964oBVxaaBjm0pkdvtj61NbSEL8n/5MIdW7gPH3HcfUVzljugCgCgCgCgCgCgCgEmv1mpRyUtl1E4jnBgA/UL/AHj9rJIskjGn4SZtuz9oRSw37JtyxJFy4FIlSVAHckn0qkqcXJu9juWOlazSdlZXV7Llyt4Dfoeju6ZptaUqpthWk7iWDklyZklhcJzxs5zjRKKjlRz1arq/M9f626Wsa/RXGZQXXafT/rVDBk9CAoCHxC3y4H73/D6/Xj60BJbtgcf9fc+tARXRuO3kDLe/oP8AH7D1oCjc+HdOT/ZlfZHdB/dRgP5Vqq0+ZssRUXHzszI/GKtpr2mOjUA7boZwN7D+zEjdJuMFLwucz9KTnOVKVnroduEnTnm7d6aabeHRN2uxQlzVXmJtftNslvEd77kKLYDyu1mO6VIHpifpyU1JzVr7rc6M9KCSnlejSUeb43tol334DDpJYafT+KCv4SNubg4G3zcT3gwccVFZZZy7zf4ZyfZu/Rb+W/jt1Ld1xIMj9fdRWZFmd2QXb8NS84JX5Qe25/lH6zxANFrsRO1NXqO3fv4Lf7Gj6f0TwxvLfjH8w4A/cX2wMnkjIiFG8IZdeJ5WJxPa/DHSK9er96ebbC1qM7XEH+Xt9P6H6yBochZoAoAoCt1LRi9ba2SV3DkRIyDInvipi7O4EbfB1oks21pULDW1IETBHeYIGSRCqABBnXtmVyosaXpw0aO1sNcHlHhov8UAgAEwoMegVR6VSpUcty8I3diK91q4ysRpbgYYUlbgzCmR+H8st3idprK7NVTjdXehizfLEt+0brpDOtwu4lQcvi2YUEgQpjyMO+MFTunK/iel+4qxqZMiUOMba7dX9UbK11y8EA8Iu0CLiJcZWyo3Dbbg8k4MY5rZN2POnCLk2tFyHmh1BuIGKlDnDAjv7gH+VXRjJWdixQgKAKAKAKAKAKAKAXXergO6Jau3ChCsUAgMVVtvmYZ2spx61dQdrs0VN2u3a54nWBuRHtXbZclU3qPMwVm2jaxztVjnGDRw0uQ6btdO5c8Mt83H7v8Axev04+vNUKE1AVuo6k27ZYAEyqieJZlUE+w3TUN2RenDNKxmbHxNgkXUM+bNhxIJRVI/FyCXQD/kazzs6/20eT81+Og76NrG1FoO3lG5hABWYJEkHKzHy8+9Xi7q5z16XZzy9E/NXOtZ0S1cbeZBxxGNuViQcAgGOParpmak0K9L8I27ZLtfvOAOH8LGVM+W2D+Ue2OKvKpdaJLz/JpKqmrKKXn92POnaQW7YUe5Mx3zGMY4+1ZmVyvqtDblj4aTsJnaOf0quVcjTtqlrZn5svugIjt7f4VYyPLDyM8jB+v/AD5+9AL+uopFoOodTcAKkAyIYwQcESAfsPSs6slGN2dGHTcnZ2dtD538Pux1Nnx7ULduus+Dp7uncfibFtNbXfaPlBBcmYPrNdU40pRapRjole91Jd6ej8Ce2rR1lOXnp9T6P8OmdNZ/2Y/SRH2iK54fKiuJVq0u9jGrGAUByzgckD60Bz46/vL+ooA8df3h+ooBO3QdGz7zaTczE8naWByds7Tn2zWfZQvex1rH4hRyqX0v57+o7B9K0OQ9oAoAoAoAoAoAoAoCDU6y3bjxHRJ43MFn6TzyKWJSbML1VLdw6u7aNtr41KPZYvbAZRY0/JdgHtyr8TBBIyKjE03KMXFapfd7nrYPEqnlp1X/AI3FqS15va2z271o9Cv0tRb1OldtU7W1eIu3hdG79n1BuXGYOyKwY+HAI4PMgmaNNxUr32WniitfEqpTccsU9W2lbikorROySvxvfXU+jWbyuAyMGU8FSCPQ5HvQ8or9T13gpu2M+YhfoT/hH1IqG7FoxzMznXOqPfsultGRpwxzDK8q8D8vlkTE7k4nFZaqyOiilTqKUtV/Wwk/YWCXQbpXeFVmYQIL3twEmILOD64WearlN+2V1pt+F+B90rrDWrRBtFmLO4CMWB3F2UbioJMAZjkjmrR0RhWSqTunwS8kkaDp2sN1SSpWDHqDgTBgSPtVkc8lYlu5IX/eP+A+5/oakqTUBluu6q5+0tbW61tVtWjKheXbUBp3Kf8AylA47815+OxE6KvHp9/wephKNN0s8o5ndq2vBR5Nfy18Dq211LNu9491j41pIbYVZWvJbJwgOVYkZ5jmtMNVnUpRqS3f5sVqQpupKmoJaN8bq0W7atrhbbyGnWNI77Cl02vMA0Amc4mGB9R/vewI62efGSW6uUL/AMO3XVQ+pLbWDGUYgw0wVNyIjy/QnvmoymiqpXshdpvgVbWw2mQeGWKL+KoXcGB2TdYIYaJA4EYrRzm73e+/XvIzxfD6fgYr8O3FAVL4VIgpseCIIgg3YgyO3as8pLqp6ta++hd0+r8ILZIe5cVZO0AeWSAZZsjtyTjNRKajuQqbn8WyPW62oK7kdQSBJNs5YgLhXJ7jge/FM6LrDyaunfz4eB5qeoqGcXRtVDypZp8rNlQvGwMT9O9dkcO5xThq34cbc+ZxOqot5vfEH1NjiCxiYCucZWTjA7SeMVVYee7+qJ7WJX/0naYCEwApfcSu3fEDIye+YHHrWn7Rrd87W1vb31KdsnsTHqGnKjLDcMSrgndJwCJJME/p7VT9rUu1bbqi3bQ9pljQ9TS4xtrIK8SCJAVCeRgjeBBzUVMPKEVJ+9/xuTGqpOy9+7l+sDQKAKAKAKAKAKAKAr6rRpcjeJjjJH9D7UuTcpt8P6cgDw4gADzNiPljOIqczJzM7HRLMAbDAEfO3vP5vc/rS7IzMtaTRpbBCCJMnJMn7moDdyS68An+Xqew/WhAWkgZyeSffvQHdAFALv8AT2l/+5sf+qn+dVzx5m/7at/B+TJunalLil0dXBOSjBgOIWQcECMe9SmnsZThKDtJNPqVuq/tBYC1hYBJG3dPmkeYwB8vY9+KO5McttRK+j1fjtcEksEBDC2ZRDfYLhgDJuRwPriqZdbm3aRyKHJt6dbL7EWp6PqmfxI8xuIxHl2wly24EeJOPDA571pKUpQUdLL8laTp05uerumt+aty8R1on1TELeS2FIhtoj8omD4p7z2/zqFcpJQ4e/QaWGMQeRg+/ofuP8akzJaAg1erS0u522j+uCYAGSYBwKXJUW9jOdQ1envXWDMxR7SKCFcS25m2/KSPKc4wCZiuerRp1mlNXWj9+9jpSlGlZb3+wpt3rN8NrLlj9nvIy2lRmk+Gt22WfbAAwDkT5ADwRXRiKVOE/glm218S+HrVcnZP5fifi4tf6XM2IaxeJWEcnJBWcjy9xyMj9avGrOPyto4ZU1xRKem2efCTmflHPrxzVu3q/wAn5lezhyR63T7RIJtpI/hHaI/9o/QVCrVFpmfmOzjyOb/TbTiCi4AAgDAHAHtBI+hPrUxr1Iu6YdOLVrEtnSIuVRV+gA7AH+Sr+gqsqk5btv3/AGyVGK2RNVCwUAUAUAUAUAUAUAUAUAUBhP8Atfdv2W0FuPbm8JNtipICuYkdvaunCxUpNPl90S5uFOclukv/ACSPm2t6dssW7n7ZrBccyEa5+UcuCDIE4E85rqjTTk1w99Dm/eVLLXfoj710py1iyxMk21JJ7kqJNebLc6pfMy1UFSp1G4PCvCRItsSJ4EHJ9OKh7FofMj5BY1Ol02mT8FLrXdzMzySWLt+GpB8nlgg+hngV5k5TTilDNfd8j6SvUnTrKNJ2hf4rNKytfO0/nvK6tw20NV/2N7P2W94ZlPHbbJnEmM13UdLrqeV+otSlCSVrxvbk7u/qfQK2POIh85/2R/VqAloAoBH13ri6d1VVNy4RlQYhexY9smAIMyaznUynTRw6nFznJRiuJN0Trq3y6FTbuJBKNnB7qe4nBwINTGd9HuK1BQipwkpRezRe1lq2wC3ApBMAN3JBED3InHpNXOdNrYgXo9gGRbUHmRIzAE/WAB9AB2qLInPLmD9GsHm2p55k8iD37jFLIZ5cyfT6G2hlVg/fvzU2IcmyxQgKAKAKAKAKAKAKAKAKAKAKAKAKAKAzvxN8O/tbKHzbUAgG4y+aWk7VHoeZ/wCelOo4aonRxcXx/wB/VCm98EM1pbbvvC7ceLdAxztBnbiYGYxzzV1XkndfRFezp8jW9JsPbs27blSyqFJWYMYHOeIrFu7LSd3ct1BAs6h0Zbrbi7qf4QnpGNyE9h+gqGi8ZuIt1PwVp3VlZnIZQjYtgsqgAKzi3uIgDv2qMqLqvJE2j+E7NuQjMATOBaGZLYi2COe3HaKZUQ60nuW/ibqh02mu31TeUAhZiSWCj+tS2+AowU52bstX5K/2PlP/APsmpEP/AKPMNgZOYLcfef0qypVm7JK5o3hFq3L0/J9U+FernV6SzqCmwuDKgzBDFeftVIttalK9NU55U7rR+av9yE/DNvdu8S5yTB2ESQB3TPHfvnmmUjtXa1hR1n4WuKAdNFzJJW6EJViqqGQlYjyCVwTzMzNJRa1Wp00alKacart14eK37md9A+Gbm1jqNlsnAFtbcnJLM5KkcnAHEZJJxMU3urFa86UbKk7/AE8OPf7bbaT4cS24cXLhIbdB2R9MIIHsP8TNspzuq2rWHVWMwoAoAoAoAoAoAoAoAoAoAoAoAoAoAoAoAoAoAoAoAoAoAoCLU3giliCQPT/nQlK5lfiXqQ1GneyishZkBZoIADqSfIWk+XvH8qo3c6KSySu9dGvNNfczGp6QLii1sS3MtvEsyQRhXLlT/aESwJI3wJkjWNVxd09TnlhlKNnaxovhfqX7NprdkqG2b5IYH/xLjCAOcCI/eMcSRkm+PN/U6ayzyuuSXkkjZW3BAI4Ikdqucp1QBQBQBQBQBQBQBQBQBQBQBQBQBQBQBQBQBQBQBQBQBQBQBQBQBQBQBQBQBQFfT/Nc/wBof0FCWWKEBQBQBQBQBQBQBQBQBQBQBQBQBQB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Autofit/>
          </a:bodyPr>
          <a:lstStyle/>
          <a:p>
            <a:r>
              <a:rPr lang="en-SG" b="1" dirty="0"/>
              <a:t>Key Cost for Query Processing</a:t>
            </a:r>
            <a:endParaRPr lang="en-US" b="1" dirty="0"/>
          </a:p>
        </p:txBody>
      </p:sp>
      <p:sp>
        <p:nvSpPr>
          <p:cNvPr id="72706" name="AutoShape 2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08" name="AutoShape 4" descr="data:image/jpeg;base64,/9j/4AAQSkZJRgABAQAAAQABAAD/2wCEAAkGBxAOEhMTEBAUExUQFBAQERcREBIREhAQFBcXFhQTFRQYHCgiGBolHRQVITEhJSkrLi4uGB8zODMwNygtLisBCgoKDg0OGxAQGzQmICQsLSwsLS0sLCwsMDAsKzQsLCwsLiwsLCwsLCwsLCwsLCwsLCwsNCwsLCwtLCwsLCwsLP/AABEIAKgBLAMBEQACEQEDEQH/xAAcAAEAAgIDAQAAAAAAAAAAAAAABgcEBQECAwj/xABEEAACAQICBAkJBQcDBQAAAAAAAQIDBAURBhIhMQcTNUFRYXSRsggiMjNxcnOxszRTgZKhFBUjNlLB8EJDwyRjgpPC/8QAGwEBAAIDAQEAAAAAAAAAAAAAAAQFAwYHAgH/xAA2EQEAAgECAggFAwMDBQAAAAAAAQIDBBEFMQYSITIzNFFxE0FyscEiYZFT0fAVgaEUFiNSYv/aAAwDAQACEQMRAD8AhZROrAAAAAAAAAAAAAAAAAAAAAAAAAAAAAAAAAAAAAAAAAAAAAAAAAAAAAAAAAAAAAAAAAAAAAAAAAAAAAAAAAAAAAAAAAAAAAAAAAAAAAAAAAAAAAAAAAAAAAAAAAAAAAAAAAAAAAAAAAAAAAAAAAAAAAAAAAAAAAAAAAAAAAAAAAAAAAAAAAAAAAAAAAAAAAAAAAAAAAAAAAAAAAAAAAAAAAAAAAAAAAAAAAAAAAAAAAAAAAAAAAAAAAAAAAAAAAAAAAAAAAAAAAAAAAAAAedatGCznJRW7NvLaeq1m07RDDmz48NetktERy7Xj+8KP3sfzI9/ByeiP/qej/qR/L0q3VOGWtOKz3ZvLM8xjvPKGXJrNPi2694jfl2lG5pz9Gall0PMWx2rzgw6vBmnbHeJ9nseElj1L2lFtSqRTW9NrNGSMV5jeIRMmv02O01vkiJj5buqxCj97H8yPvwMno8f6no/6kfyyU8zGmxMT2w8Kt5Sg8pVIprem0me4xXmN4hFy67TYrTS94iY+W7r+8aP3sfzI+/AyejH/qej/qR/LvSvKc3lGcW+po+WxXrG8wyYtdp8turS8TPu9zGlsed9Si2nUimtjTazTMkYrzG8Qh34hpaWmtskRMfu4WIUX/ux/Mj78HJ6PMcS0k9nxI/lkJmNNiYmN4dK1aMFnOSit215bT7Ws27IhizZ8eGOtktER+7pSu6c3lGcW+ppnq2K9Y3mGPFrtPlt1aXiZ93uY0p1nJJNt5JbW3zI+xEzO0PN71pWbWnaI5vCN/RbyVSLb3ecjJOHJ6IleI6S07Rkj+WQmYkx0rV4U9s5KOe7N5HqtLW5QxZtRiwxE5LRG/q6UrunPZGcW+ppnq2O9e2YY8Wt0+aerjvEz7urv6K31Y/mR9+Dk9GOeJaSJ2nJH8veMk9qefsMcxMc0ul63jrVneHY+PYAAAAAAAAAAAAADbaG8pWHaV9OoS9H359mv9JPK1+qPtK/tIbL9ptbmj99Qr0vzwlH+5ZNJUP5PFRvEaib3WVbL/3UD5ERE7vdslrVisz2Rya/huquGM1XF5NU7bwIWrFo2l9xZb4rxek7TDU4fccZFN7yozU6ltnQ+HaudThi881zcBP2O67dV+hbllp/DhpXF/O5Pf8ACN6V8MlleWdzbQtrmM69KrRi5qjqxlJOObym3l7DMrVTYNeyT1HtXN1dRE1OKJjrQ2LgfEMlL/Bt21+X7LG0H4QrfBI3ELihWnx9WNWEqSpuOqqcINPWktucWe9LaJxxHojcdxXrrLXmOy220+vZELexbS2ja4csRnTqOk6VtW1I6vGKNdwUVteWa4xZ7eZkhTKC4VNOaOM1bedvTq0v2eNSL43Uzbm4tZasn/SfJiJ7Jeq2tS0WrO0w1eF3fGx271vKrPi6luxv3CddOpw/q5wvPgXllh030XN0+5oscPh19mm8S83l+qUL0z4YLPELG4tqdvcRlXhqRlNUtVPNPblNvLZ0GVBVhgt7LPUe1c3UQtVijbrQ2bgXEMkW+Dbtj5JzoHypYfGqfQqmLR9+fZP6SeWr9X4ln+UbJq6s2nk1RqZfnRYzG/NplbTWYtWdphBcJu3Ujt3oq9RjiluxvnB9dbU4v184e+Jeqqe5L5GPD4lfdL4j5TL9M/Zb/D3yTDtFv4Zly5so7Bb6T8yW3ofOQdViiP1Q2zgXEMlv/Dft25Sluit5+z39lV/puadN9Ua+dBvuq5/gYtJO2Tb1TukOPr6Prf8ArMT+PylnlHWslCxuI7OLnXov/wA4xnH6cu8spiJjaWkY8lsdotWdphJ8Wk8N0bafmyhh9Oi8nuq1oRp7H71Q+vD51wi8lBqO+L/QjajFFo3+a74Nr8mHLGPnWf8AhJEyrb1E7uQ+gAAAAAAAAAAAAbXQ7lKw7Svp1CXo+/Ps1/pJ5Wv1R9pfQ0LvOtOll6FOlVz6deVSLX4cWu8smkqO4GbNW2PX9FLJUaV7SS6FC5pJfokBHuHPlet8O28CA0mCeh3FXqu+3vgPloXdwE/Y7rt1X6FuTtP4cNW4v53J7/h84tee/el82ZZ5IGON7xH7pHZ2EElLLbvKvJmtM7N80fDcFYrkiO1kXlKM4SUlnsfyMWO01tEwnavDTLhtW8bxtK2dN/5Vh2TCvHbl05jHJ8/2VJTkk+cxZbTWu8J2gwVzZepZJbOzVLcVmTLN+be9Hoceljai6+Bvk2r2i7/sWmHw49mi8S83l+qXzTQW1fgerTtCLhiJyRE+qTWljCOUktpV5M1p7Jb7pOHYMcRkrHalOgfKlh8ap9CqZNH359kPpJ5av1fiWb5R/wBqs/gVPGiyaUr7R/c/852V+r5tv6O9yf8APm2GJeqqe5L5EbD4lfddcR8pl+mfst/h75Jh2i38My5c2UHgvrCNqe4uuB+YSG7clCTg8pRWvBrepx86L70ivxW6t4luOvxfF02SnrWf7wubhTso4thVCUHsqVsPq02nzXEo0U107LguXNGH5QN9xOGwpR2cfcUoNf8AbpxlU+cYd4FAYVDOaMGonai04Rj6+ohKUVLoLkPoAAAAAAAAAAAAG10O5SsO0r6dQl6PxJ9mv9JPK1+qPtK6K124YzSp57K2H1n7Z0q8NX9JzLJpKG6MWnE6VYgsslO1dWPXru1bf5tbuAr3hz5XrfDtvAgNJgnoFXqu+3vgXloXdwE/Y7rt1X6FuTtP4cNW4v53J7/hWWNcEGJWVGtc1Ktq4UIzrTUKtZycY5yainSSb/FGWY3hXVnaYlpcOuI1ILJ7tj6ipzY5pbtdE4bq8efDHUnk96/oy92XyMVecJuXw7e0/Za2m38qQ7JhXjty8csjkoPC/WIwajuLXhHmYSkqXQVycDMc8NqLpubpd7Rc4fDj2c44l5vL9UqnxzgkxHDrepc1qtrKFvHXmqdWq5tZpeanSSz29J7mN42RMduraLejV2NxGpBarKjLSa27XRdBqsefDE0lJNA+VLD41T6FUzaPvz7KzpJ5av1fiWb5R/2qz+BU8aLJpSvtH9z/AM52V+r5tv6O9yf8+bYYl6qp7kvkRsPiV911xHymX6Z+y3+HvkmHaLbwzLlzZQeC+sI2p7i64H5hJirb4vPgwqK5wm0VSOfFLiln02tZxpy/Diov8C8rO8RLluanw8lqekzH8SrjykL7OvZ0Nv8ADpVqz35PjJRgn7f4Uu/rPrGrPAaecsyHq7dmzZOj2Pe82SArm5AAAAAAAAAAAAAANrodylYdpX06hL0ffn2a/wBJPK1+qPtKyNL7vicfwd55KpTuqMuvXi1FfmcSyaS2ErNw0ijVy2VsKqR9s6dxDP8ASUAKb4c+V63wrbwIDSYJ6BV6rvt74F5aF28BP2O67dV+hbk7T+HDVuL+dye/4UziXCHi9xCpQq3sp06inSnF0qC1oPNNZqCe7oMyt5tHhWvGa2NJ7+gj6jqzRc8IjLj1ETtMRKR1/Rl7svkVlecN5y+Hb2n7LW02/lWHZMK8duXblkclB4X6xGDUdxa8I8zCUlS6CuTgaeWG1Gua5u38i5w+HHs5xxLzeX6pUbiXCDi15SnRr3kp06q1ZxdKitZb8s1BNbukyIURv2Q1OEa0Z7mk+4jajqzVd8FjLjz8piJWBoHypYfGqfQqkbR9+fZc9JPLV+r8SzfKP+1WfwKnjRZNKV9o/uf+c7K/V8239He5P+fNsMS9VU9yXyI2HxK+664j5TL9M/Zb/D3yTDtFt4Zly5soPBfWEbU9xdcC8wks5ZJt8yb7isiN+xvVrdWJtPyXpolWWH4Rh7a21I2EGmsnr3lWmpNrpTrN/gXkdjllrTaZmfmgHlI2fnWNZLerijJ9DThKC/WfcHxWeARWTZX6vfduPR2sfDmW4ITZQAAAAAAAAAAAAAG10O5SsO0r6dQl6Pvz7Nf6SeVr9UfaUn4b7xW2JYTWbyVGSqt9ChWpyf6Zlk0laN5Z531tW/ooXtF9bqSt5r6Uu8D574c+V63w7bwIDSYJ6BV6rvt74F5aF3cBP2O67dV+hbk7T+HDVuL+dye/4fOX+t+9L5sy25IGPvx7wlNrBasdnMU95nrS6TpaV+FWdnpX9GXuy+R4rzhmzeHb2n7LW03/AJVh2TCvHbl45ZHJQeF+sRg1HcWvCPMQlJUugrj4HOTavaLv+xc4fDj2c44l5vL9Uvmm33xPV+7KNg8Svul1vBaq2cxT3md3SdPSsY4nZIdA+VLD41T6FUkaPvz7KbpJ5av1fiWb5R7/AOqs/gVPGiyaUr7R57H/AJzlfq+bb+js/olsMS9VU9yXyI2HxK+664j5TL9M/Zb/AA98kw7RbeGZcubKDwX1hG1PcXXAvMJDdU5Ti4R9KplSj71RqEf1kiBhjfJDbuJ5OppMk/8AzMfz2flcfDLiKsLC11d0byzXWoUdar/xR7y4c3Y/lB2fGYbCov8AYuaU37k4zpv9ZR7gKL0fqbWiFq69m7Z+juXa00b4r23gAAAAAAAAAAAAANrodylYdpX06hL0fiT7Nf6SeVr9UfaW48pNfxbL4dz4qZZNJXNo5e/tNpbVvvqFCr+M4Rk/mB868OfK9b4Vt4EBpME9Aq9V3298C8tC1+CHSexsbW5hdXdGjKV5Umo1KijJwdGglJR35Zxaz6mTtP4cNW4v53J7/hgaV3OilO0uY2n7O7iVKoqDhTrVJcc09VqbTSefO2ZlarHBsQ1vMlvW7rK/U4Nv1Q2/gnFJvHwcnOOUtrVWcWlzp/IhxzbHkiZpaI9J+yRaScJFnc4LHDYUbiNaNGyouU6dONLXoSpOe1VHLL+G8vN6C8337XLprNf0zzhW2F+sRg1HcWfCPMQlJUugpVofwmW+D207atbV5ylVr1FKnxeo41Mst8ky3wWiccbOecWxXx6u/WjbeZmP3hUVDejJfuyhYPFr7phQ9FexFNfm6Xg8OGdguLww+7trqrCc6dvUlOoqSjKerKnUhsUmlvkuckaSYi/b6KbpFjtbSxNY32tvPttKxJ8MWB3Pr7as8ti461o1Ml1ZTkWbSFRaY43b1sRr17KOrQqcTqRVNUl5tKEZ+Yt3nKXtMeTHF42lM0WtvpcnXry+cO11V4yhNrnhL5FZSvVyxE+rd9RmjPob3r86z9lkcMOl2H32GRp2t3TqzVehJxi3rasYyzeTS2bUW7ninsF9YRtT3V1wLzCcaL2nH39lT/quaU31xo51mu6mRNJG+RsHSHJ1dJ1fWYj8/hKPKUumoWNJbpSuar9sFCMfHItGipbprFX+j1Sa/wBdlQu10+YoV/8A5A+cMIqatRdZH1Mb0W/BcnU1MR6pOVTf3IAAAAAAAAAAAAAOI3FajOnWt5qFWhPjKbcVJa2TjtT2bpMz4MkY77yrOLaK2r0/UrPbE7x/Ext/y0mk2kd9iM4u+rOrKkpRhnTpw1VLJyyUIpbcl3FrExMbw5/kxXx2ml42mPk4hiWIOlGMLu54uCUYwVxVUYRW5RjrZJdSMc5axbaUuvD818XxaRv6x82tnSqzeclKTe9yebftbZ6+JT1Yo0eeeVJSDB6bjDasit1Fom3Y3bg2K2PBFbRtJiOHRrbd0lufT1MYc84+z5HEuE49XHWjsv6/3ar9zVOldxL/AOro17/t/Ub82TZ4VOEk29xiy6mtq7J+h4LlwZYvMt0QW0MK+w2FXbufSuf2mfFntj7Pkq9fwnDq5609lvWPy8LXCeLknnuMl9T1o22RNJwSMGTrxZtSI2B4XVrGqspL2dKZkx5LUneEXV6PFqqdTJH94a9YIk809xInVzMKWvR7HW0WraextYRySXQRJneWw0r1axVy1mfHqYiY2lqLnBIt5weWfNzL2E2mrmI2s1vVdHcd7zbFO2/y+X+zHeBy/qMn/WR6Ic9G8nys21hQdOOTIeW8WtvDY9Bp7YMXUs1+I4Rm9anks965vwJOHVbRtdScS4D1r/E0/Zvzj+zzwuynCeckes+atq9jHwrh2fBm3vDc16Out7TW2MotxlF9Ka3EPHkmk7w2PWaTHqsfw8n+37S0GLQuW1xtSpVUc1BznOpqp70s29Us8Wet4aLruF59LbaY3r8pj8+jbW2l2LQtnQhdTdDinQdOUKc4qi46jhlKLeWq8j38SsW6ssEaLLbF8Wsbx8/WEctJasojJG9ZedHfqZ6z+6X03mkymnsl0rHO9Yl2Pj2AAAAAAAAAAAAAA86lCMt6zPUWmOTDkwY8nbaHMKajuR8m0zze6Y60jasOdVdA3l9itfRyfHpyAAAAAAAAAAAAAAAAAAAHEop7z7vs+TET2S6xppbkJmZea4615Qx6mHU5PPVWfsMsZ7xG26Dk4Xpr263VjdkwjksugxTO87p1KxWNodj49gAAAAAAAAAAAAAAAAAAAAAAAAAAAAAAAAAAAAAAAAAAAAAAAAAAAAAAAAAAAAAAAAAAAAAAAAAAAAAAAAAAAAAAAAAAAAAAAAAAAAAAAAAAAAAAAAAAAAAAAAAAAAAAAAAAAAAAAAAAAAAAAAAAAAAAAAAAAAAAAAAAAAAAAAAAAAAAAAAAAAAAAAAAAAAAAAAAAAAAAAAAAAAAAAAAAAAAAAAAAAAAAAAAAAAAAAAAAAAAAAAAAAAAAAAAAAAAAAAAAAAAAAAAAAAA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lide Number Placeholder 1"/>
          <p:cNvSpPr txBox="1">
            <a:spLocks/>
          </p:cNvSpPr>
          <p:nvPr/>
        </p:nvSpPr>
        <p:spPr>
          <a:xfrm>
            <a:off x="8090259" y="6497637"/>
            <a:ext cx="105809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8/16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0"/>
            <a:ext cx="990600" cy="638730"/>
          </a:xfrm>
          <a:prstGeom prst="rect">
            <a:avLst/>
          </a:prstGeom>
        </p:spPr>
      </p:pic>
      <p:sp>
        <p:nvSpPr>
          <p:cNvPr id="19" name="Slide Number Placeholder 1"/>
          <p:cNvSpPr txBox="1">
            <a:spLocks/>
          </p:cNvSpPr>
          <p:nvPr/>
        </p:nvSpPr>
        <p:spPr>
          <a:xfrm>
            <a:off x="4329" y="6503771"/>
            <a:ext cx="2451487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FFFF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arijit.khan@ntu.edu.sg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Text Box 9"/>
          <p:cNvSpPr txBox="1">
            <a:spLocks noChangeArrowheads="1"/>
          </p:cNvSpPr>
          <p:nvPr/>
        </p:nvSpPr>
        <p:spPr bwMode="auto">
          <a:xfrm>
            <a:off x="409074" y="990600"/>
            <a:ext cx="8398042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3366"/>
                </a:solidFill>
              </a:rPr>
              <a:t>Assumptions</a:t>
            </a:r>
            <a:endParaRPr lang="en-US" altLang="zh-CN" sz="2800" b="1" dirty="0">
              <a:solidFill>
                <a:srgbClr val="003366"/>
              </a:solidFill>
            </a:endParaRPr>
          </a:p>
        </p:txBody>
      </p:sp>
      <p:sp>
        <p:nvSpPr>
          <p:cNvPr id="134" name="Rectangle 13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29239" y="998344"/>
            <a:ext cx="8398042" cy="1794714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35" name="Rectangle 134"/>
          <p:cNvSpPr/>
          <p:nvPr/>
        </p:nvSpPr>
        <p:spPr>
          <a:xfrm>
            <a:off x="551538" y="1496751"/>
            <a:ext cx="8592462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15000"/>
              </a:spcBef>
              <a:buClr>
                <a:srgbClr val="0F3875"/>
              </a:buClr>
              <a:buFontTx/>
              <a:buChar char="•"/>
            </a:pPr>
            <a:r>
              <a:rPr lang="en-US" sz="2400" u="sng" dirty="0" smtClean="0">
                <a:solidFill>
                  <a:schemeClr val="accent4">
                    <a:lumMod val="75000"/>
                  </a:schemeClr>
                </a:solidFill>
              </a:rPr>
              <a:t>Reading</a:t>
            </a:r>
            <a:r>
              <a:rPr lang="en-US" sz="2400" dirty="0" smtClean="0"/>
              <a:t> a block costs one time unit</a:t>
            </a:r>
          </a:p>
          <a:p>
            <a:pPr>
              <a:spcBef>
                <a:spcPct val="15000"/>
              </a:spcBef>
              <a:buClr>
                <a:srgbClr val="0F3875"/>
              </a:buClr>
              <a:buFontTx/>
              <a:buChar char="•"/>
            </a:pPr>
            <a:r>
              <a:rPr lang="en-US" sz="2400" u="sng" dirty="0" smtClean="0">
                <a:solidFill>
                  <a:schemeClr val="accent4">
                    <a:lumMod val="75000"/>
                  </a:schemeClr>
                </a:solidFill>
              </a:rPr>
              <a:t>Writing</a:t>
            </a:r>
            <a:r>
              <a:rPr lang="en-US" sz="2400" dirty="0" smtClean="0"/>
              <a:t> a block costs two time units </a:t>
            </a:r>
            <a:r>
              <a:rPr lang="en-US" sz="2400" i="1" dirty="0" smtClean="0"/>
              <a:t>(retrieve and write back) </a:t>
            </a:r>
            <a:endParaRPr lang="en-US" sz="2400" dirty="0" smtClean="0"/>
          </a:p>
          <a:p>
            <a:pPr>
              <a:spcBef>
                <a:spcPct val="15000"/>
              </a:spcBef>
              <a:buClr>
                <a:srgbClr val="0F3875"/>
              </a:buClr>
              <a:buFontTx/>
              <a:buChar char="•"/>
            </a:pPr>
            <a:r>
              <a:rPr lang="en-US" sz="2400" dirty="0" smtClean="0"/>
              <a:t>Processing in RAM is free </a:t>
            </a:r>
          </a:p>
        </p:txBody>
      </p:sp>
      <p:sp>
        <p:nvSpPr>
          <p:cNvPr id="136" name="Text Box 9"/>
          <p:cNvSpPr txBox="1">
            <a:spLocks noChangeArrowheads="1"/>
          </p:cNvSpPr>
          <p:nvPr/>
        </p:nvSpPr>
        <p:spPr bwMode="auto">
          <a:xfrm>
            <a:off x="409073" y="3044676"/>
            <a:ext cx="8441979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Fact</a:t>
            </a:r>
          </a:p>
        </p:txBody>
      </p:sp>
      <p:sp>
        <p:nvSpPr>
          <p:cNvPr id="137" name="Rectangle 12"/>
          <p:cNvSpPr>
            <a:spLocks noChangeArrowheads="1"/>
          </p:cNvSpPr>
          <p:nvPr/>
        </p:nvSpPr>
        <p:spPr bwMode="auto">
          <a:xfrm>
            <a:off x="421953" y="3030104"/>
            <a:ext cx="8412616" cy="113854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38" name="Rectangle 137"/>
          <p:cNvSpPr/>
          <p:nvPr/>
        </p:nvSpPr>
        <p:spPr>
          <a:xfrm>
            <a:off x="581551" y="3629431"/>
            <a:ext cx="68823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347663"/>
            <a:r>
              <a:rPr lang="en-US" sz="2400" dirty="0" smtClean="0"/>
              <a:t>IO cost is important in database operations</a:t>
            </a:r>
          </a:p>
          <a:p>
            <a:pPr marL="234950" indent="-347663"/>
            <a:endParaRPr lang="en-GB" sz="2400" dirty="0">
              <a:solidFill>
                <a:srgbClr val="7030A0"/>
              </a:solidFill>
              <a:sym typeface="Symbol" pitchFamily="18" charset="2"/>
            </a:endParaRPr>
          </a:p>
        </p:txBody>
      </p:sp>
      <p:sp>
        <p:nvSpPr>
          <p:cNvPr id="139" name="Text Box 9"/>
          <p:cNvSpPr txBox="1">
            <a:spLocks noChangeArrowheads="1"/>
          </p:cNvSpPr>
          <p:nvPr/>
        </p:nvSpPr>
        <p:spPr bwMode="auto">
          <a:xfrm>
            <a:off x="436978" y="4453891"/>
            <a:ext cx="8412616" cy="523220"/>
          </a:xfrm>
          <a:prstGeom prst="rect">
            <a:avLst/>
          </a:prstGeom>
          <a:solidFill>
            <a:srgbClr val="EFE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Approach</a:t>
            </a:r>
          </a:p>
        </p:txBody>
      </p:sp>
      <p:sp>
        <p:nvSpPr>
          <p:cNvPr id="140" name="Rectangle 12"/>
          <p:cNvSpPr>
            <a:spLocks noChangeArrowheads="1"/>
          </p:cNvSpPr>
          <p:nvPr/>
        </p:nvSpPr>
        <p:spPr bwMode="auto">
          <a:xfrm>
            <a:off x="421953" y="4452198"/>
            <a:ext cx="8385700" cy="1591449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SG"/>
          </a:p>
        </p:txBody>
      </p:sp>
      <p:sp>
        <p:nvSpPr>
          <p:cNvPr id="141" name="Rectangle 140"/>
          <p:cNvSpPr/>
          <p:nvPr/>
        </p:nvSpPr>
        <p:spPr>
          <a:xfrm>
            <a:off x="739630" y="5072961"/>
            <a:ext cx="793546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Key to efficiency is to organize files of data records on disk so that IO costs can be minimized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51961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2853</TotalTime>
  <Words>737</Words>
  <Application>Microsoft Office PowerPoint</Application>
  <PresentationFormat>On-screen Show (4:3)</PresentationFormat>
  <Paragraphs>253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Schedule after Recess Week</vt:lpstr>
      <vt:lpstr>Recap: Roadmap (SQL)</vt:lpstr>
      <vt:lpstr>Recap: Roadmap (SQL)</vt:lpstr>
      <vt:lpstr>Questions?</vt:lpstr>
      <vt:lpstr>How to Process Queries Faster?</vt:lpstr>
      <vt:lpstr>How Relations are Stored?</vt:lpstr>
      <vt:lpstr>How Relations are Stored?</vt:lpstr>
      <vt:lpstr>Key Cost for Query Processing</vt:lpstr>
      <vt:lpstr>Indexes</vt:lpstr>
      <vt:lpstr>Indexes</vt:lpstr>
      <vt:lpstr>Creating Indexes in Databases</vt:lpstr>
      <vt:lpstr>Useful for Range Queries</vt:lpstr>
      <vt:lpstr>Useful for Join Queries</vt:lpstr>
      <vt:lpstr>Multi-Attribute Indexes</vt:lpstr>
      <vt:lpstr>Pros and Cons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arijit</dc:creator>
  <cp:lastModifiedBy>ARIJIT ARIJIT</cp:lastModifiedBy>
  <cp:revision>2210</cp:revision>
  <cp:lastPrinted>2018-10-25T11:15:37Z</cp:lastPrinted>
  <dcterms:created xsi:type="dcterms:W3CDTF">2006-08-16T00:00:00Z</dcterms:created>
  <dcterms:modified xsi:type="dcterms:W3CDTF">2021-09-20T07:51:11Z</dcterms:modified>
</cp:coreProperties>
</file>