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71" r:id="rId8"/>
    <p:sldId id="269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95635" autoAdjust="0"/>
  </p:normalViewPr>
  <p:slideViewPr>
    <p:cSldViewPr snapToGrid="0">
      <p:cViewPr varScale="1">
        <p:scale>
          <a:sx n="57" d="100"/>
          <a:sy n="57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44692-A694-4115-A52D-4C5DD86672EC}" type="datetimeFigureOut">
              <a:rPr lang="en-SG" smtClean="0"/>
              <a:t>29 Aug 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33C5E-3B89-48F7-B13D-1D36A3C724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07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https://www.geeksforgeeks.org/insertion-sort/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3C5E-3B89-48F7-B13D-1D36A3C7248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26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https://www.geeksforgeeks.org/insertion-sort/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3C5E-3B89-48F7-B13D-1D36A3C7248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33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https://www.geeksforgeeks.org/merge-sort-vs-insertion-sort/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3C5E-3B89-48F7-B13D-1D36A3C7248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22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https://www.geeksforgeeks.org/merge-sort-vs-insertion-sort/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3C5E-3B89-48F7-B13D-1D36A3C7248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432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https://en.wikipedia.org/wiki/Merge-insertion_sort</a:t>
            </a:r>
          </a:p>
          <a:p>
            <a:r>
              <a:rPr lang="en-SG" dirty="0"/>
              <a:t>https://algs4.cs.princeton.edu/23quicksort/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3C5E-3B89-48F7-B13D-1D36A3C7248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13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https://cs.stackexchange.com/questions/68179/combining-merge-sort-and-insertion-sort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3C5E-3B89-48F7-B13D-1D36A3C724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813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https://www.geeksforgeeks.org/in-place-merge-sort/</a:t>
            </a:r>
          </a:p>
          <a:p>
            <a:r>
              <a:rPr lang="en-SG" dirty="0"/>
              <a:t>https://stackoverflow.com/questions/30830707/why-is-the-standard-merge-sort-not-in-place</a:t>
            </a:r>
          </a:p>
          <a:p>
            <a:r>
              <a:rPr lang="en-SG" dirty="0"/>
              <a:t>https://web.archive.org/web/20130413085207/http://penguin.ewu.edu/cscd300/Topic/AdvSorting/MergeSorts/InPlace.html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3C5E-3B89-48F7-B13D-1D36A3C7248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604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8/29/2021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3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CC382-A65F-484D-B996-AC4ADE17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endParaRPr lang="en-SG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246DB-D09C-49BD-A8D9-B1D93671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bstract gray geometric shine and layer elements with diagonal lines texture">
            <a:extLst>
              <a:ext uri="{FF2B5EF4-FFF2-40B4-BE49-F238E27FC236}">
                <a16:creationId xmlns:a16="http://schemas.microsoft.com/office/drawing/2014/main" id="{64EB7145-D471-4ED5-BA95-05236F4D5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79" r="1" b="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E44F5B-E3EA-4007-A395-203DD90A7ECE}"/>
              </a:ext>
            </a:extLst>
          </p:cNvPr>
          <p:cNvSpPr txBox="1"/>
          <p:nvPr/>
        </p:nvSpPr>
        <p:spPr>
          <a:xfrm>
            <a:off x="118533" y="159435"/>
            <a:ext cx="74167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28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Sort, In place no Auxiliary array</a:t>
            </a:r>
            <a:br>
              <a:rPr lang="en-SG" sz="2800" b="0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8298A-65B3-4C2F-B9BF-88E34E69499D}"/>
              </a:ext>
            </a:extLst>
          </p:cNvPr>
          <p:cNvSpPr txBox="1"/>
          <p:nvPr/>
        </p:nvSpPr>
        <p:spPr>
          <a:xfrm>
            <a:off x="359833" y="1113541"/>
            <a:ext cx="53639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Complexity is O(n2 * log(n)) because merge is O(n2). Time complexity of standard merge sort is less, O(n Log n).</a:t>
            </a:r>
            <a:endParaRPr lang="en-US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In-place merge algorithms can degenerate into O(n²) under certain conditions but is typically O(n.log₂n) in practice.</a:t>
            </a:r>
            <a:endParaRPr lang="en-US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in-place Merge Sort Basically needs to read from and write to the same range of the array, and it will overwrite each other</a:t>
            </a:r>
            <a:r>
              <a:rPr lang="en-US" sz="20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693AF-7AF2-48E2-B5DF-2CF6668C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11" y="463233"/>
            <a:ext cx="4563881" cy="59315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F1AD0-63B1-4B08-9E6B-C5AF798E04B5}"/>
              </a:ext>
            </a:extLst>
          </p:cNvPr>
          <p:cNvCxnSpPr>
            <a:cxnSpLocks/>
          </p:cNvCxnSpPr>
          <p:nvPr/>
        </p:nvCxnSpPr>
        <p:spPr>
          <a:xfrm flipV="1">
            <a:off x="5785338" y="2902049"/>
            <a:ext cx="2163057" cy="275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D996FD-FB60-42E1-BCDC-58AD3EE11A1C}"/>
              </a:ext>
            </a:extLst>
          </p:cNvPr>
          <p:cNvCxnSpPr>
            <a:cxnSpLocks/>
          </p:cNvCxnSpPr>
          <p:nvPr/>
        </p:nvCxnSpPr>
        <p:spPr>
          <a:xfrm flipV="1">
            <a:off x="5839222" y="5380892"/>
            <a:ext cx="1783709" cy="33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2FAD02-C1DF-4018-BCDF-77262C843FAB}"/>
              </a:ext>
            </a:extLst>
          </p:cNvPr>
          <p:cNvSpPr txBox="1"/>
          <p:nvPr/>
        </p:nvSpPr>
        <p:spPr>
          <a:xfrm>
            <a:off x="2238433" y="5160803"/>
            <a:ext cx="38575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Case 2 and case 3 of lecture implementation. Need right shifting and swapping then can place smaller number in front </a:t>
            </a:r>
          </a:p>
        </p:txBody>
      </p:sp>
    </p:spTree>
    <p:extLst>
      <p:ext uri="{BB962C8B-B14F-4D97-AF65-F5344CB8AC3E}">
        <p14:creationId xmlns:p14="http://schemas.microsoft.com/office/powerpoint/2010/main" val="200124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764753-4BBD-47DB-A4D6-C8901B75F570}"/>
              </a:ext>
            </a:extLst>
          </p:cNvPr>
          <p:cNvSpPr txBox="1"/>
          <p:nvPr/>
        </p:nvSpPr>
        <p:spPr>
          <a:xfrm>
            <a:off x="188549" y="201793"/>
            <a:ext cx="90564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</a:p>
          <a:p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Least time for small array.</a:t>
            </a:r>
          </a:p>
          <a:p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Key comparison grows the most when array is huge;</a:t>
            </a:r>
          </a:p>
          <a:p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  <a:p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Time better than insertion sort and in place merge sort for huge array.</a:t>
            </a:r>
          </a:p>
          <a:p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Key comparison same as In place Merge sort.</a:t>
            </a:r>
          </a:p>
          <a:p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In-place Merge Sort </a:t>
            </a:r>
          </a:p>
          <a:p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Time better than insertion sort for huge array but worst than normal Merge sort</a:t>
            </a:r>
          </a:p>
          <a:p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Key comparison same as regular Merge Sort</a:t>
            </a:r>
          </a:p>
          <a:p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Hybrid using normal Merge Sort</a:t>
            </a:r>
          </a:p>
          <a:p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Time will be similar to merge sort when array size if huge.</a:t>
            </a:r>
          </a:p>
          <a:p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Hybrid using in-place Merge Sort</a:t>
            </a:r>
          </a:p>
          <a:p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Time better than insertion sort for huge array but worst than merge sort and hybrid using normal merge sort</a:t>
            </a:r>
          </a:p>
          <a:p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Therefore will have same number of key comparison as normal hybrid but longer time taken.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E29F9-BB16-406A-8433-B531AF021740}"/>
              </a:ext>
            </a:extLst>
          </p:cNvPr>
          <p:cNvSpPr txBox="1"/>
          <p:nvPr/>
        </p:nvSpPr>
        <p:spPr>
          <a:xfrm>
            <a:off x="826477" y="4893088"/>
            <a:ext cx="9284677" cy="166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Insertion sort best for small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Merge Sort and its hybrid is similar for huge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In place Merge Sort save memory not using auxiliary array but may have increase in time due to shifting.</a:t>
            </a:r>
          </a:p>
          <a:p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Therefore, If size of array was unknown hybrid would be the most efficient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overall. </a:t>
            </a:r>
          </a:p>
        </p:txBody>
      </p:sp>
    </p:spTree>
    <p:extLst>
      <p:ext uri="{BB962C8B-B14F-4D97-AF65-F5344CB8AC3E}">
        <p14:creationId xmlns:p14="http://schemas.microsoft.com/office/powerpoint/2010/main" val="15606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E5EDB-553A-4E67-9652-C987B784D23F}"/>
              </a:ext>
            </a:extLst>
          </p:cNvPr>
          <p:cNvSpPr txBox="1"/>
          <p:nvPr/>
        </p:nvSpPr>
        <p:spPr>
          <a:xfrm>
            <a:off x="118534" y="1218905"/>
            <a:ext cx="843279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</a:rPr>
              <a:t>To sort an array of size n in ascending order: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</a:rPr>
              <a:t>1: Iterate from array[1] to array[n] over the array.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</a:rPr>
              <a:t>2: Compare the current element (key) to its predecessor.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</a:rPr>
              <a:t>3: If the key element is smaller than its predecessor, compare it to the elements before. Move the greater elements one position up to make space for the swapped element.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C3A49-9A78-4684-9751-5A763BF991B3}"/>
              </a:ext>
            </a:extLst>
          </p:cNvPr>
          <p:cNvSpPr txBox="1"/>
          <p:nvPr/>
        </p:nvSpPr>
        <p:spPr>
          <a:xfrm>
            <a:off x="118534" y="280999"/>
            <a:ext cx="4148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b="1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Insertion-Sort</a:t>
            </a:r>
            <a:endParaRPr lang="en-SG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03F30-62D9-400F-ACB2-B87D3D6469FA}"/>
              </a:ext>
            </a:extLst>
          </p:cNvPr>
          <p:cNvSpPr txBox="1"/>
          <p:nvPr/>
        </p:nvSpPr>
        <p:spPr>
          <a:xfrm>
            <a:off x="186266" y="4379037"/>
            <a:ext cx="79417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Main idea: Repeatedly pick up an element x to insert into a sorted subarray on the left side, by comparing x with its left neighbor. If they are out of order, swap them; otherwise, insert x there. </a:t>
            </a:r>
            <a:endParaRPr lang="en-SG" sz="2400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60DCCBC3-A53B-423A-B23D-A84DAED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9" y="1503967"/>
            <a:ext cx="3614875" cy="36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3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3E32C-2D7A-4738-A24D-F06C169C1EB4}"/>
              </a:ext>
            </a:extLst>
          </p:cNvPr>
          <p:cNvSpPr txBox="1"/>
          <p:nvPr/>
        </p:nvSpPr>
        <p:spPr>
          <a:xfrm>
            <a:off x="558799" y="1259175"/>
            <a:ext cx="736600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</a:rPr>
              <a:t>Uses: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</a:rPr>
              <a:t> Insertion sort is used when the number of elements is small. It can also be useful when the input array is almost sorted, only a few elements are misplaced in a complete big array.</a:t>
            </a:r>
            <a:r>
              <a:rPr lang="en-US" sz="24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Time complexity analysis: </a:t>
            </a:r>
            <a:endParaRPr lang="en-US" sz="24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• Best case: (n), when the input array is already sorted.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• Worst case: O(n^2), when the input array is reversely sorted.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• Average case: O(n^2). 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FF737-2EE0-459E-8A33-96BEFDE9267E}"/>
              </a:ext>
            </a:extLst>
          </p:cNvPr>
          <p:cNvSpPr txBox="1"/>
          <p:nvPr/>
        </p:nvSpPr>
        <p:spPr>
          <a:xfrm>
            <a:off x="7276975" y="2828835"/>
            <a:ext cx="4528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Auxiliary Space: </a:t>
            </a:r>
            <a:r>
              <a:rPr lang="en-SG" sz="24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O(1),as in place sorting.</a:t>
            </a:r>
            <a:b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5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6A966C-A8FD-4294-9F8F-2A1534C2AEF3}"/>
              </a:ext>
            </a:extLst>
          </p:cNvPr>
          <p:cNvSpPr txBox="1"/>
          <p:nvPr/>
        </p:nvSpPr>
        <p:spPr>
          <a:xfrm>
            <a:off x="0" y="2580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36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Sort </a:t>
            </a:r>
            <a:br>
              <a:rPr lang="en-SG" b="0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18C85-7A6E-4A5E-A690-77E671957E65}"/>
              </a:ext>
            </a:extLst>
          </p:cNvPr>
          <p:cNvSpPr txBox="1"/>
          <p:nvPr/>
        </p:nvSpPr>
        <p:spPr>
          <a:xfrm>
            <a:off x="554567" y="1181332"/>
            <a:ext cx="762423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Algorithm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list is of length 0 or 1, then it is already sorted.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Otherwise, divide the unsorted list into two sub lists of about half the size.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 each sub list recursively by re-applying merge sort.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the two sub lists back into one sorted 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 fontAlgn="base"/>
            <a:endParaRPr lang="en-U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/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idea: Merge sort is one of the most efficient sorting algorithms. It works on the principle of Divide and Conquer. Merge sort repeatedly breaks down a list into several sub lists until each sub list consists of a single element and merging those sub lists in a manner that results into a sorted list.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111EA-C7B8-4D10-A803-EB99D42A6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498" y="2133600"/>
            <a:ext cx="4059273" cy="37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7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45B65-B2A5-4EE5-8485-4DDA2005917A}"/>
              </a:ext>
            </a:extLst>
          </p:cNvPr>
          <p:cNvSpPr txBox="1"/>
          <p:nvPr/>
        </p:nvSpPr>
        <p:spPr>
          <a:xfrm>
            <a:off x="829731" y="1120339"/>
            <a:ext cx="562186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Uses: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Merge </a:t>
            </a: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 is used when the number of elements is large.</a:t>
            </a: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give </a:t>
            </a:r>
            <a:r>
              <a:rPr lang="en-SG" sz="2400" b="0" i="1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O(N*log N) for regardless array size sorted/unsorted as recursive use divide and conquer strategy till base case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Time complexity analysis: </a:t>
            </a:r>
            <a:endParaRPr lang="en-US" sz="24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• Best case: (n), when the input array is already sorted.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• Worst case: O(n^2), when the input array is reversely sorted.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• Average case: O(n^2). </a:t>
            </a:r>
            <a:endParaRPr lang="en-US" sz="2400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65367-7DE1-43A8-99CA-5BE52F9AB4A5}"/>
              </a:ext>
            </a:extLst>
          </p:cNvPr>
          <p:cNvSpPr txBox="1"/>
          <p:nvPr/>
        </p:nvSpPr>
        <p:spPr>
          <a:xfrm>
            <a:off x="6688666" y="2966999"/>
            <a:ext cx="44534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Space Complexity: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being recursive takes up the auxiliary space complexity of 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r>
              <a:rPr lang="en-US" sz="24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2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8E3A7-3D85-4E40-A273-A77323B0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6" y="281361"/>
            <a:ext cx="4474345" cy="629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D758F5-448E-44AF-B3A7-14ACA01E1EEF}"/>
              </a:ext>
            </a:extLst>
          </p:cNvPr>
          <p:cNvSpPr txBox="1"/>
          <p:nvPr/>
        </p:nvSpPr>
        <p:spPr>
          <a:xfrm>
            <a:off x="5284315" y="6207307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Geeksforgeeks</a:t>
            </a:r>
          </a:p>
        </p:txBody>
      </p:sp>
    </p:spTree>
    <p:extLst>
      <p:ext uri="{BB962C8B-B14F-4D97-AF65-F5344CB8AC3E}">
        <p14:creationId xmlns:p14="http://schemas.microsoft.com/office/powerpoint/2010/main" val="426211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F0C52-AF89-4305-9B1A-AAEF76EA4712}"/>
              </a:ext>
            </a:extLst>
          </p:cNvPr>
          <p:cNvSpPr txBox="1"/>
          <p:nvPr/>
        </p:nvSpPr>
        <p:spPr>
          <a:xfrm>
            <a:off x="406400" y="541867"/>
            <a:ext cx="450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Hybrid Merge-Insertion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9C4C4-7282-4F23-9591-17546D954751}"/>
              </a:ext>
            </a:extLst>
          </p:cNvPr>
          <p:cNvSpPr txBox="1"/>
          <p:nvPr/>
        </p:nvSpPr>
        <p:spPr>
          <a:xfrm>
            <a:off x="406400" y="1202266"/>
            <a:ext cx="53170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Insertion sort is faster than quick sort for smaller arrays as there are less constant-factor overheads such as recursive </a:t>
            </a:r>
            <a:r>
              <a:rPr lang="en-SG" sz="2400" dirty="0" err="1"/>
              <a:t>call,etc</a:t>
            </a:r>
            <a:r>
              <a:rPr lang="en-SG" sz="2400" dirty="0"/>
              <a:t>…</a:t>
            </a:r>
          </a:p>
          <a:p>
            <a:r>
              <a:rPr lang="en-SG" sz="2400" dirty="0"/>
              <a:t>Solution: After using Merge Sort to recursively divide to sub arrays. If the sub array is less or equal to Some Threshold(S) switch to insertion sort instead, then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 each sub list recursively by re-applying merge sort and Merge the two sub lists back into one sorted 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C3E09-02C0-44FD-9493-7EBB0D2B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60" y="1853762"/>
            <a:ext cx="5856740" cy="349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7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1DB47-1CA0-4400-ACAC-F69EABB8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4" y="457200"/>
            <a:ext cx="9415978" cy="3251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6F662F-81A4-41C2-93B2-AF63F039AF0E}"/>
              </a:ext>
            </a:extLst>
          </p:cNvPr>
          <p:cNvSpPr txBox="1"/>
          <p:nvPr/>
        </p:nvSpPr>
        <p:spPr>
          <a:xfrm>
            <a:off x="368594" y="36233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https://en.wikipedia.org/wiki/Merge-insertion_sort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CE310-AD7C-4F67-B90B-FBE5B20F8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94" y="4276925"/>
            <a:ext cx="8836789" cy="1008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5D8184-14C3-4E61-8417-0A4FFFD6F440}"/>
              </a:ext>
            </a:extLst>
          </p:cNvPr>
          <p:cNvSpPr txBox="1"/>
          <p:nvPr/>
        </p:nvSpPr>
        <p:spPr>
          <a:xfrm>
            <a:off x="368594" y="5200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https://algs4.cs.princeton.edu/23quicksort/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46C31-B65F-4960-8B5C-554755CFD3E6}"/>
              </a:ext>
            </a:extLst>
          </p:cNvPr>
          <p:cNvSpPr txBox="1"/>
          <p:nvPr/>
        </p:nvSpPr>
        <p:spPr>
          <a:xfrm>
            <a:off x="8805333" y="3807997"/>
            <a:ext cx="3272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Base on findings online and testing Threshold of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around 10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seems to be good.</a:t>
            </a:r>
          </a:p>
        </p:txBody>
      </p:sp>
    </p:spTree>
    <p:extLst>
      <p:ext uri="{BB962C8B-B14F-4D97-AF65-F5344CB8AC3E}">
        <p14:creationId xmlns:p14="http://schemas.microsoft.com/office/powerpoint/2010/main" val="377930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A980ABF-C699-4CA2-86CB-56A521A5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58" y="254001"/>
            <a:ext cx="6168572" cy="37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4A1D8-AC17-43FA-A9D8-0387A675E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39" y="254001"/>
            <a:ext cx="5333322" cy="6269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A8264-30B0-4D85-AE64-137374B862D4}"/>
              </a:ext>
            </a:extLst>
          </p:cNvPr>
          <p:cNvSpPr txBox="1"/>
          <p:nvPr/>
        </p:nvSpPr>
        <p:spPr>
          <a:xfrm>
            <a:off x="809039" y="6339294"/>
            <a:ext cx="259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Cs.stackexchange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B8B7D-5500-4235-AD6F-027E047CB045}"/>
              </a:ext>
            </a:extLst>
          </p:cNvPr>
          <p:cNvSpPr txBox="1"/>
          <p:nvPr/>
        </p:nvSpPr>
        <p:spPr>
          <a:xfrm>
            <a:off x="5232400" y="4273683"/>
            <a:ext cx="673463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Conclusion: For small array insertion would be prefer less as overhead compared to using merge Sort.</a:t>
            </a:r>
          </a:p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For very huge array hybrid and merge Sort will have similar time taken.</a:t>
            </a:r>
          </a:p>
          <a:p>
            <a:r>
              <a:rPr lang="en-US" sz="16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Big-O Notation describes the limiting behavior when n is large, also known as asymptotic behavior. 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4714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1056</Words>
  <Application>Microsoft Office PowerPoint</Application>
  <PresentationFormat>Widescreen</PresentationFormat>
  <Paragraphs>87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Seaford Display</vt:lpstr>
      <vt:lpstr>sofia-pro</vt:lpstr>
      <vt:lpstr>System Font Regular</vt:lpstr>
      <vt:lpstr>Tenorite</vt:lpstr>
      <vt:lpstr>Times New Roman</vt:lpstr>
      <vt:lpstr>MadridVTI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#CHATSIRICHAI DARUENPAT BRYAN#</dc:creator>
  <cp:lastModifiedBy>#CHATSIRICHAI DARUENPAT BRYAN#</cp:lastModifiedBy>
  <cp:revision>5</cp:revision>
  <dcterms:created xsi:type="dcterms:W3CDTF">2021-08-28T13:33:49Z</dcterms:created>
  <dcterms:modified xsi:type="dcterms:W3CDTF">2021-08-29T08:48:10Z</dcterms:modified>
</cp:coreProperties>
</file>