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72" r:id="rId3"/>
    <p:sldId id="273" r:id="rId4"/>
    <p:sldId id="263" r:id="rId5"/>
    <p:sldId id="271" r:id="rId6"/>
    <p:sldId id="268" r:id="rId7"/>
    <p:sldId id="269" r:id="rId8"/>
    <p:sldId id="265" r:id="rId9"/>
    <p:sldId id="267"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1" d="100"/>
          <a:sy n="61" d="100"/>
        </p:scale>
        <p:origin x="7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485-B09C-24C5-6195-F01A585F3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39591-1D62-C15C-E830-9B8278C48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45346-CCF6-7748-7AAC-7E21278592A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C2196C47-18EB-6BF4-7012-BBDE6635E2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0E2D8-0C0E-D42B-F99F-31CFB9C483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20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C73B-2CE4-9B32-88A7-DC148340F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429E6-77FA-5DCB-D2D6-496BC665D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ADCF7-6E12-462C-81B7-539F6F7CF69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79E405D-9255-0C00-5771-4AC92A972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E094AE-360B-811C-D90A-CB40FE4A50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47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C29ED-BEC5-A63A-3EF8-0BF28EA10A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E34C7A-4652-9EDF-413D-3D878309A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DAE92-C49E-70DC-865A-A1C8005E045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0AB3B8D-499B-2B42-CAE0-4E2933AB8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9B2F14-C2FA-8840-67D1-78F3114623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7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AC66-6035-B0D3-90A7-8BF325FDD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C7D93-D5A7-AFBC-C8F6-4077AD33F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8C941-DA06-A1EB-F76A-C7AB2A3FE55F}"/>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1932EDD0-BD79-096E-B56C-BD852E5259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63400E-AD5F-728F-EBCA-38F7467DFA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28B1-46ED-36C0-4F6C-6EF630D91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01554-6111-4BB7-4DEA-EF1CD54D1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2AC35-76CC-4F46-9D0A-50B47013E47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EDC9307F-2FDB-5DF9-55F1-1DBA9F2662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D88D1F-A230-68CE-D117-E2AE4A4D74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59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B9D5-B417-B3AF-70FA-D125F7B1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E77D6-CA91-85D3-F878-84E791BAA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00593-418F-C1C4-1C7B-D43AC6F81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1E23-1FFA-1F80-798B-FA2C1153B51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F3F00EBE-FE7E-50CF-E8C4-9E71E29E91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6F4314-F248-AED9-ABB3-3C6FAE639F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05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BBE8-6E18-97C8-1637-23D36E27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04916-8AF6-0D18-9D94-05ADCD5A5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2C0CA-85A7-A198-4E1A-D2B5D405F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794FB-EA52-6AA5-669C-1904F34DD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5E2A2-C78D-84DC-D3E7-B1BC21D4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BD397-0868-878C-7721-5EB9CF1752F0}"/>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8" name="Footer Placeholder 7">
            <a:extLst>
              <a:ext uri="{FF2B5EF4-FFF2-40B4-BE49-F238E27FC236}">
                <a16:creationId xmlns:a16="http://schemas.microsoft.com/office/drawing/2014/main" id="{24072BFD-8903-9776-09CB-A9587E9BA6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6649AE-FEB3-7D05-741D-5D30B4B292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3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B167-7590-C9EB-B2EF-AB5FCE73C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62F1B-3E10-02A1-924E-68B897E22633}"/>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4" name="Footer Placeholder 3">
            <a:extLst>
              <a:ext uri="{FF2B5EF4-FFF2-40B4-BE49-F238E27FC236}">
                <a16:creationId xmlns:a16="http://schemas.microsoft.com/office/drawing/2014/main" id="{C0142F3C-9644-ABB8-2A3A-25935D7F48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06A8C6-0692-0198-9840-DF745EB8F8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92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7B9A0-68C9-00E1-0198-E398EC3C026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3" name="Footer Placeholder 2">
            <a:extLst>
              <a:ext uri="{FF2B5EF4-FFF2-40B4-BE49-F238E27FC236}">
                <a16:creationId xmlns:a16="http://schemas.microsoft.com/office/drawing/2014/main" id="{BEA6F826-A1AC-C77C-C283-59A3B2D7A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A6CD2-6F66-D330-127A-771C98780B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64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C9D1-0E4B-CE39-B778-BFC934E1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080AA3-23C6-AB81-263B-A9DE9D6D3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1A21F-4770-E0A4-7818-409ACEF29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9751A-9201-EBCE-C8B5-B78DAFFAB9C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93D7501A-8283-E7A3-229B-F7FD2C66B3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54E8AC-F311-8735-005D-5A63C7E011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0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194D-EB12-AD97-83A3-F14E4CB94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FC16F-C9D0-7F7F-01AC-8891F7ED6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8FDBD-E604-2B78-B105-1A05811A2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F2649-553A-F852-757E-F0517F34A36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89DEF9F9-6610-5D41-19E5-291D0B4003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1C9EDC-5F35-5116-E07D-85B7441720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44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A39BD-D3F6-8445-3D5C-505AF3116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7AC85-D194-ABB2-F42D-1C325C882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28C78-2909-7ED9-B210-A1728AD25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7B092220-1D63-456D-7E6A-6198FADAD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ADE50D-9EBA-404B-2606-4008BD80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5784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powerbi.com/groups/me/reports/c937d694-eb2f-4e79-82a4-9f3d6ef7bbf7/ReportSection9e83e8c93d322dafd10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35098" y="609600"/>
            <a:ext cx="4798142" cy="3642851"/>
          </a:xfrm>
        </p:spPr>
        <p:txBody>
          <a:bodyPr>
            <a:normAutofit/>
          </a:bodyPr>
          <a:lstStyle/>
          <a:p>
            <a:r>
              <a:rPr lang="en-US" dirty="0"/>
              <a:t>Spotify and Billboard 100 Comparison</a:t>
            </a:r>
          </a:p>
        </p:txBody>
      </p:sp>
      <p:sp>
        <p:nvSpPr>
          <p:cNvPr id="3" name="Subtitle 2"/>
          <p:cNvSpPr>
            <a:spLocks noGrp="1"/>
          </p:cNvSpPr>
          <p:nvPr>
            <p:ph type="subTitle" idx="1"/>
          </p:nvPr>
        </p:nvSpPr>
        <p:spPr>
          <a:xfrm>
            <a:off x="6735098" y="4365523"/>
            <a:ext cx="4798140" cy="1793053"/>
          </a:xfrm>
        </p:spPr>
        <p:txBody>
          <a:bodyPr>
            <a:normAutofit/>
          </a:bodyPr>
          <a:lstStyle/>
          <a:p>
            <a:r>
              <a:rPr lang="en-US"/>
              <a:t>Bryan Colson</a:t>
            </a:r>
          </a:p>
        </p:txBody>
      </p:sp>
      <p:pic>
        <p:nvPicPr>
          <p:cNvPr id="4" name="Picture 3" descr="An abstract burst of blue and pink">
            <a:extLst>
              <a:ext uri="{FF2B5EF4-FFF2-40B4-BE49-F238E27FC236}">
                <a16:creationId xmlns:a16="http://schemas.microsoft.com/office/drawing/2014/main" id="{D9351966-44E2-2325-6A4D-8A34DABC2578}"/>
              </a:ext>
            </a:extLst>
          </p:cNvPr>
          <p:cNvPicPr>
            <a:picLocks noChangeAspect="1"/>
          </p:cNvPicPr>
          <p:nvPr/>
        </p:nvPicPr>
        <p:blipFill rotWithShape="1">
          <a:blip r:embed="rId3"/>
          <a:srcRect l="23391" r="21796" b="-2"/>
          <a:stretch/>
        </p:blipFill>
        <p:spPr>
          <a:xfrm>
            <a:off x="1142167" y="1115604"/>
            <a:ext cx="4489621" cy="460743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F3CB-1115-13AB-C808-BE35B3252737}"/>
              </a:ext>
            </a:extLst>
          </p:cNvPr>
          <p:cNvSpPr>
            <a:spLocks noGrp="1"/>
          </p:cNvSpPr>
          <p:nvPr>
            <p:ph type="title"/>
          </p:nvPr>
        </p:nvSpPr>
        <p:spPr/>
        <p:txBody>
          <a:bodyPr/>
          <a:lstStyle/>
          <a:p>
            <a:r>
              <a:rPr lang="en-US" dirty="0"/>
              <a:t>#1 Weeks Release Year</a:t>
            </a:r>
          </a:p>
        </p:txBody>
      </p:sp>
      <p:pic>
        <p:nvPicPr>
          <p:cNvPr id="5" name="Content Placeholder 4" descr="Chart, line chart&#10;&#10;Description automatically generated">
            <a:extLst>
              <a:ext uri="{FF2B5EF4-FFF2-40B4-BE49-F238E27FC236}">
                <a16:creationId xmlns:a16="http://schemas.microsoft.com/office/drawing/2014/main" id="{AA8B8979-6D5D-D5F0-B6DA-D7451284E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372" y="1825625"/>
            <a:ext cx="7323256" cy="4351338"/>
          </a:xfrm>
        </p:spPr>
      </p:pic>
    </p:spTree>
    <p:extLst>
      <p:ext uri="{BB962C8B-B14F-4D97-AF65-F5344CB8AC3E}">
        <p14:creationId xmlns:p14="http://schemas.microsoft.com/office/powerpoint/2010/main" val="259178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14A-3DFD-D9F7-32E9-C0CCD1F53D9A}"/>
              </a:ext>
            </a:extLst>
          </p:cNvPr>
          <p:cNvSpPr>
            <a:spLocks noGrp="1"/>
          </p:cNvSpPr>
          <p:nvPr>
            <p:ph type="title"/>
          </p:nvPr>
        </p:nvSpPr>
        <p:spPr/>
        <p:txBody>
          <a:bodyPr/>
          <a:lstStyle/>
          <a:p>
            <a:r>
              <a:rPr lang="en-US" dirty="0"/>
              <a:t>Power BI</a:t>
            </a:r>
          </a:p>
        </p:txBody>
      </p:sp>
      <p:sp>
        <p:nvSpPr>
          <p:cNvPr id="3" name="Content Placeholder 2">
            <a:extLst>
              <a:ext uri="{FF2B5EF4-FFF2-40B4-BE49-F238E27FC236}">
                <a16:creationId xmlns:a16="http://schemas.microsoft.com/office/drawing/2014/main" id="{4778DAE4-DA39-4D5A-F124-88A6C41E6220}"/>
              </a:ext>
            </a:extLst>
          </p:cNvPr>
          <p:cNvSpPr>
            <a:spLocks noGrp="1"/>
          </p:cNvSpPr>
          <p:nvPr>
            <p:ph idx="1"/>
          </p:nvPr>
        </p:nvSpPr>
        <p:spPr/>
        <p:txBody>
          <a:bodyPr/>
          <a:lstStyle/>
          <a:p>
            <a:r>
              <a:rPr lang="en-US" dirty="0" err="1">
                <a:hlinkClick r:id="rId2"/>
              </a:rPr>
              <a:t>Capstone_BI</a:t>
            </a:r>
            <a:r>
              <a:rPr lang="en-US" dirty="0">
                <a:hlinkClick r:id="rId2"/>
              </a:rPr>
              <a:t> - Power BI</a:t>
            </a:r>
            <a:endParaRPr lang="en-US" dirty="0"/>
          </a:p>
        </p:txBody>
      </p:sp>
    </p:spTree>
    <p:extLst>
      <p:ext uri="{BB962C8B-B14F-4D97-AF65-F5344CB8AC3E}">
        <p14:creationId xmlns:p14="http://schemas.microsoft.com/office/powerpoint/2010/main" val="383945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4721-0753-46B7-9F8D-8829AA882448}"/>
              </a:ext>
            </a:extLst>
          </p:cNvPr>
          <p:cNvSpPr>
            <a:spLocks noGrp="1"/>
          </p:cNvSpPr>
          <p:nvPr>
            <p:ph type="title"/>
          </p:nvPr>
        </p:nvSpPr>
        <p:spPr/>
        <p:txBody>
          <a:bodyPr/>
          <a:lstStyle/>
          <a:p>
            <a:r>
              <a:rPr lang="en-US" dirty="0"/>
              <a:t>Spotify</a:t>
            </a:r>
          </a:p>
        </p:txBody>
      </p:sp>
      <p:sp>
        <p:nvSpPr>
          <p:cNvPr id="3" name="Content Placeholder 2">
            <a:extLst>
              <a:ext uri="{FF2B5EF4-FFF2-40B4-BE49-F238E27FC236}">
                <a16:creationId xmlns:a16="http://schemas.microsoft.com/office/drawing/2014/main" id="{1DA00273-FBEB-6CFD-9F89-E4BB561B174C}"/>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Spotify is a digital music, podcast, and video service that gives you access to millions of songs and other content from creators all over the world.</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descr="A green and white logo&#10;&#10;Description automatically generated with low confidence">
            <a:extLst>
              <a:ext uri="{FF2B5EF4-FFF2-40B4-BE49-F238E27FC236}">
                <a16:creationId xmlns:a16="http://schemas.microsoft.com/office/drawing/2014/main" id="{41A2674B-9FBC-6067-4798-8BD4F103DE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78609"/>
            <a:ext cx="3105806" cy="1747016"/>
          </a:xfrm>
          <a:prstGeom prst="rect">
            <a:avLst/>
          </a:prstGeom>
        </p:spPr>
      </p:pic>
    </p:spTree>
    <p:extLst>
      <p:ext uri="{BB962C8B-B14F-4D97-AF65-F5344CB8AC3E}">
        <p14:creationId xmlns:p14="http://schemas.microsoft.com/office/powerpoint/2010/main" val="195332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F33-FB01-5148-FF68-53BEC03BD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908D0-130D-2EA2-553C-3D06352DA732}"/>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The week’s most popular current songs across all genres, ranked by streaming activity from digital music sources tracked by Luminate, Radio Airplay Audience Impressions as measured by Luminate and sale data as complied by Luminate</a:t>
            </a:r>
            <a:endParaRPr lang="en-US" dirty="0"/>
          </a:p>
        </p:txBody>
      </p:sp>
      <p:pic>
        <p:nvPicPr>
          <p:cNvPr id="7" name="Picture 6" descr="A picture containing text, clipart&#10;&#10;Description automatically generated">
            <a:extLst>
              <a:ext uri="{FF2B5EF4-FFF2-40B4-BE49-F238E27FC236}">
                <a16:creationId xmlns:a16="http://schemas.microsoft.com/office/drawing/2014/main" id="{89F95A11-B212-D07C-771C-7FD0E4CBC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63563"/>
            <a:ext cx="2504090" cy="1027125"/>
          </a:xfrm>
          <a:prstGeom prst="rect">
            <a:avLst/>
          </a:prstGeom>
        </p:spPr>
      </p:pic>
    </p:spTree>
    <p:extLst>
      <p:ext uri="{BB962C8B-B14F-4D97-AF65-F5344CB8AC3E}">
        <p14:creationId xmlns:p14="http://schemas.microsoft.com/office/powerpoint/2010/main" val="350929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8CA-E985-1050-A120-E4510080A0FB}"/>
              </a:ext>
            </a:extLst>
          </p:cNvPr>
          <p:cNvSpPr>
            <a:spLocks noGrp="1"/>
          </p:cNvSpPr>
          <p:nvPr>
            <p:ph type="title"/>
          </p:nvPr>
        </p:nvSpPr>
        <p:spPr/>
        <p:txBody>
          <a:bodyPr/>
          <a:lstStyle/>
          <a:p>
            <a:r>
              <a:rPr lang="en-US" dirty="0"/>
              <a:t>Top Weeks on Chart vs Top Weeks at #1</a:t>
            </a:r>
          </a:p>
        </p:txBody>
      </p:sp>
      <p:pic>
        <p:nvPicPr>
          <p:cNvPr id="14" name="Content Placeholder 13" descr="Chart, bar chart&#10;&#10;Description automatically generated">
            <a:extLst>
              <a:ext uri="{FF2B5EF4-FFF2-40B4-BE49-F238E27FC236}">
                <a16:creationId xmlns:a16="http://schemas.microsoft.com/office/drawing/2014/main" id="{C36D1127-A131-F160-5A51-413050E28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005"/>
            <a:ext cx="4238297" cy="3715481"/>
          </a:xfrm>
        </p:spPr>
      </p:pic>
      <p:pic>
        <p:nvPicPr>
          <p:cNvPr id="17" name="Picture 16" descr="Chart, bar chart&#10;&#10;Description automatically generated">
            <a:extLst>
              <a:ext uri="{FF2B5EF4-FFF2-40B4-BE49-F238E27FC236}">
                <a16:creationId xmlns:a16="http://schemas.microsoft.com/office/drawing/2014/main" id="{AA5FA96B-A0EC-72A9-1578-2B05C7E34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505" y="1828005"/>
            <a:ext cx="4188118" cy="5348844"/>
          </a:xfrm>
          <a:prstGeom prst="rect">
            <a:avLst/>
          </a:prstGeom>
        </p:spPr>
      </p:pic>
    </p:spTree>
    <p:extLst>
      <p:ext uri="{BB962C8B-B14F-4D97-AF65-F5344CB8AC3E}">
        <p14:creationId xmlns:p14="http://schemas.microsoft.com/office/powerpoint/2010/main" val="6369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2C62-6177-39D8-B901-A5F94304CE56}"/>
              </a:ext>
            </a:extLst>
          </p:cNvPr>
          <p:cNvSpPr>
            <a:spLocks noGrp="1"/>
          </p:cNvSpPr>
          <p:nvPr>
            <p:ph type="title"/>
          </p:nvPr>
        </p:nvSpPr>
        <p:spPr/>
        <p:txBody>
          <a:bodyPr/>
          <a:lstStyle/>
          <a:p>
            <a:r>
              <a:rPr lang="en-US" dirty="0"/>
              <a:t>Popularity</a:t>
            </a:r>
          </a:p>
        </p:txBody>
      </p:sp>
      <p:sp>
        <p:nvSpPr>
          <p:cNvPr id="3" name="Content Placeholder 2">
            <a:extLst>
              <a:ext uri="{FF2B5EF4-FFF2-40B4-BE49-F238E27FC236}">
                <a16:creationId xmlns:a16="http://schemas.microsoft.com/office/drawing/2014/main" id="{71CDC0BD-25C3-12DB-C399-F3299C6DBD6E}"/>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The Spotify Popularity Index is a 0-to-100 score that ranks how popular an artist is relative to other artists on Spotify</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45697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016D-0C44-C927-66D0-3C1774F668A4}"/>
              </a:ext>
            </a:extLst>
          </p:cNvPr>
          <p:cNvSpPr>
            <a:spLocks noGrp="1"/>
          </p:cNvSpPr>
          <p:nvPr>
            <p:ph type="title"/>
          </p:nvPr>
        </p:nvSpPr>
        <p:spPr/>
        <p:txBody>
          <a:bodyPr/>
          <a:lstStyle/>
          <a:p>
            <a:r>
              <a:rPr lang="en-US" dirty="0"/>
              <a:t>Top Weeks Streams and Popularity</a:t>
            </a:r>
          </a:p>
        </p:txBody>
      </p:sp>
      <p:sp>
        <p:nvSpPr>
          <p:cNvPr id="6" name="Content Placeholder 5">
            <a:extLst>
              <a:ext uri="{FF2B5EF4-FFF2-40B4-BE49-F238E27FC236}">
                <a16:creationId xmlns:a16="http://schemas.microsoft.com/office/drawing/2014/main" id="{3E071F4D-47E0-DEA4-7D83-5D7B7CFC3686}"/>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Radioactive - 1,442,672,579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Sail- 709,596,791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I’m yours-  1,484,482,331</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Blinding lights - 3,302,055,414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How Do I live - 162,216,076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3" descr="Chart, bar chart&#10;&#10;Description automatically generated">
            <a:extLst>
              <a:ext uri="{FF2B5EF4-FFF2-40B4-BE49-F238E27FC236}">
                <a16:creationId xmlns:a16="http://schemas.microsoft.com/office/drawing/2014/main" id="{B80C8039-98E7-11D3-21BB-07FF646C0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7" y="1825624"/>
            <a:ext cx="5961993" cy="4402853"/>
          </a:xfrm>
          <a:prstGeom prst="rect">
            <a:avLst/>
          </a:prstGeom>
        </p:spPr>
      </p:pic>
    </p:spTree>
    <p:extLst>
      <p:ext uri="{BB962C8B-B14F-4D97-AF65-F5344CB8AC3E}">
        <p14:creationId xmlns:p14="http://schemas.microsoft.com/office/powerpoint/2010/main" val="9407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19EE-FDD4-A1AF-0F97-C297A8E9D98C}"/>
              </a:ext>
            </a:extLst>
          </p:cNvPr>
          <p:cNvSpPr>
            <a:spLocks noGrp="1"/>
          </p:cNvSpPr>
          <p:nvPr>
            <p:ph type="title"/>
          </p:nvPr>
        </p:nvSpPr>
        <p:spPr/>
        <p:txBody>
          <a:bodyPr/>
          <a:lstStyle/>
          <a:p>
            <a:r>
              <a:rPr lang="en-US" dirty="0"/>
              <a:t>Weeks at #1 Streams and Popularity</a:t>
            </a:r>
          </a:p>
        </p:txBody>
      </p:sp>
      <p:sp>
        <p:nvSpPr>
          <p:cNvPr id="6" name="Content Placeholder 5">
            <a:extLst>
              <a:ext uri="{FF2B5EF4-FFF2-40B4-BE49-F238E27FC236}">
                <a16:creationId xmlns:a16="http://schemas.microsoft.com/office/drawing/2014/main" id="{1A94EFC4-C613-32FB-78D9-99718D10AC9E}"/>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Old Town Road- 1,389,776,003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One Sweet Day- 146,214,031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Despacito- 1,583,589,883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Candle in the wind-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Macarena- 61,465,825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16" descr="Chart, bar chart&#10;&#10;Description automatically generated">
            <a:extLst>
              <a:ext uri="{FF2B5EF4-FFF2-40B4-BE49-F238E27FC236}">
                <a16:creationId xmlns:a16="http://schemas.microsoft.com/office/drawing/2014/main" id="{3ED780D7-D96B-7B77-53EF-5345CEC64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270146" cy="4351338"/>
          </a:xfrm>
          <a:prstGeom prst="rect">
            <a:avLst/>
          </a:prstGeom>
        </p:spPr>
      </p:pic>
    </p:spTree>
    <p:extLst>
      <p:ext uri="{BB962C8B-B14F-4D97-AF65-F5344CB8AC3E}">
        <p14:creationId xmlns:p14="http://schemas.microsoft.com/office/powerpoint/2010/main" val="412346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633E-2866-172C-94A1-7A64D8506E10}"/>
              </a:ext>
            </a:extLst>
          </p:cNvPr>
          <p:cNvSpPr>
            <a:spLocks noGrp="1"/>
          </p:cNvSpPr>
          <p:nvPr>
            <p:ph type="title"/>
          </p:nvPr>
        </p:nvSpPr>
        <p:spPr/>
        <p:txBody>
          <a:bodyPr/>
          <a:lstStyle/>
          <a:p>
            <a:r>
              <a:rPr lang="en-US" dirty="0"/>
              <a:t>Top Weeks and #1 Weeks BPM</a:t>
            </a:r>
          </a:p>
        </p:txBody>
      </p:sp>
      <p:pic>
        <p:nvPicPr>
          <p:cNvPr id="9" name="Picture 8" descr="Chart, bar chart&#10;&#10;Description automatically generated">
            <a:extLst>
              <a:ext uri="{FF2B5EF4-FFF2-40B4-BE49-F238E27FC236}">
                <a16:creationId xmlns:a16="http://schemas.microsoft.com/office/drawing/2014/main" id="{F10BE0CF-B825-F31E-90BD-9B348C9F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7212"/>
            <a:ext cx="4380835" cy="3203575"/>
          </a:xfrm>
          <a:prstGeom prst="rect">
            <a:avLst/>
          </a:prstGeom>
        </p:spPr>
      </p:pic>
      <p:pic>
        <p:nvPicPr>
          <p:cNvPr id="13" name="Content Placeholder 12" descr="Chart, bar chart&#10;&#10;Description automatically generated">
            <a:extLst>
              <a:ext uri="{FF2B5EF4-FFF2-40B4-BE49-F238E27FC236}">
                <a16:creationId xmlns:a16="http://schemas.microsoft.com/office/drawing/2014/main" id="{75DD0E7B-8F23-EFC7-A4B7-D2A13A7B93E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829824"/>
            <a:ext cx="46038" cy="37640"/>
          </a:xfrm>
        </p:spPr>
      </p:pic>
      <p:pic>
        <p:nvPicPr>
          <p:cNvPr id="15" name="Picture 14" descr="Chart, bar chart&#10;&#10;Description automatically generated">
            <a:extLst>
              <a:ext uri="{FF2B5EF4-FFF2-40B4-BE49-F238E27FC236}">
                <a16:creationId xmlns:a16="http://schemas.microsoft.com/office/drawing/2014/main" id="{54865131-E2F7-939E-419C-D2793DF15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542" y="1848644"/>
            <a:ext cx="4380835" cy="3581725"/>
          </a:xfrm>
          <a:prstGeom prst="rect">
            <a:avLst/>
          </a:prstGeom>
        </p:spPr>
      </p:pic>
    </p:spTree>
    <p:extLst>
      <p:ext uri="{BB962C8B-B14F-4D97-AF65-F5344CB8AC3E}">
        <p14:creationId xmlns:p14="http://schemas.microsoft.com/office/powerpoint/2010/main" val="74167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260F-81D8-5D51-8247-6E6EBEF2F626}"/>
              </a:ext>
            </a:extLst>
          </p:cNvPr>
          <p:cNvSpPr>
            <a:spLocks noGrp="1"/>
          </p:cNvSpPr>
          <p:nvPr>
            <p:ph type="title"/>
          </p:nvPr>
        </p:nvSpPr>
        <p:spPr/>
        <p:txBody>
          <a:bodyPr/>
          <a:lstStyle/>
          <a:p>
            <a:r>
              <a:rPr lang="en-US" dirty="0"/>
              <a:t>Top Weeks Release Year</a:t>
            </a:r>
          </a:p>
        </p:txBody>
      </p:sp>
      <p:pic>
        <p:nvPicPr>
          <p:cNvPr id="5" name="Content Placeholder 4" descr="Chart, line chart&#10;&#10;Description automatically generated">
            <a:extLst>
              <a:ext uri="{FF2B5EF4-FFF2-40B4-BE49-F238E27FC236}">
                <a16:creationId xmlns:a16="http://schemas.microsoft.com/office/drawing/2014/main" id="{B4D27226-4863-0713-090B-D57002C5D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341" y="1825625"/>
            <a:ext cx="7065317" cy="4351338"/>
          </a:xfrm>
        </p:spPr>
      </p:pic>
    </p:spTree>
    <p:extLst>
      <p:ext uri="{BB962C8B-B14F-4D97-AF65-F5344CB8AC3E}">
        <p14:creationId xmlns:p14="http://schemas.microsoft.com/office/powerpoint/2010/main" val="38012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187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Times New Roman</vt:lpstr>
      <vt:lpstr>Office Theme</vt:lpstr>
      <vt:lpstr>Spotify and Billboard 100 Comparison</vt:lpstr>
      <vt:lpstr>Spotify</vt:lpstr>
      <vt:lpstr>PowerPoint Presentation</vt:lpstr>
      <vt:lpstr>Top Weeks on Chart vs Top Weeks at #1</vt:lpstr>
      <vt:lpstr>Popularity</vt:lpstr>
      <vt:lpstr>Top Weeks Streams and Popularity</vt:lpstr>
      <vt:lpstr>Weeks at #1 Streams and Popularity</vt:lpstr>
      <vt:lpstr>Top Weeks and #1 Weeks BPM</vt:lpstr>
      <vt:lpstr>Top Weeks Release Year</vt:lpstr>
      <vt:lpstr>#1 Weeks Release Year</vt:lpstr>
      <vt:lpstr>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c:creator>
  <cp:lastModifiedBy>Bryan Colson</cp:lastModifiedBy>
  <cp:revision>53</cp:revision>
  <dcterms:created xsi:type="dcterms:W3CDTF">2022-12-15T20:45:48Z</dcterms:created>
  <dcterms:modified xsi:type="dcterms:W3CDTF">2022-12-16T22:08:00Z</dcterms:modified>
</cp:coreProperties>
</file>