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72" r:id="rId3"/>
    <p:sldId id="273" r:id="rId4"/>
    <p:sldId id="263" r:id="rId5"/>
    <p:sldId id="271" r:id="rId6"/>
    <p:sldId id="268" r:id="rId7"/>
    <p:sldId id="269" r:id="rId8"/>
    <p:sldId id="265" r:id="rId9"/>
    <p:sldId id="267" r:id="rId10"/>
    <p:sldId id="266" r:id="rId11"/>
    <p:sldId id="270"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3ACA5F-80EF-F4D9-2F69-7DB894ECEFE4}" v="46" dt="2022-12-16T23:56:28.1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1" d="100"/>
          <a:sy n="61" d="100"/>
        </p:scale>
        <p:origin x="78"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3485-B09C-24C5-6195-F01A585F39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B39591-1D62-C15C-E830-9B8278C485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945346-CCF6-7748-7AAC-7E21278592AE}"/>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C2196C47-18EB-6BF4-7012-BBDE6635E2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40E2D8-0C0E-D42B-F99F-31CFB9C4831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6202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C73B-2CE4-9B32-88A7-DC148340F1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A429E6-77FA-5DCB-D2D6-496BC665DE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ADCF7-6E12-462C-81B7-539F6F7CF69A}"/>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379E405D-9255-0C00-5771-4AC92A9721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E094AE-360B-811C-D90A-CB40FE4A50E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47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C29ED-BEC5-A63A-3EF8-0BF28EA10A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E34C7A-4652-9EDF-413D-3D878309A5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DAE92-C49E-70DC-865A-A1C8005E0454}"/>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30AB3B8D-499B-2B42-CAE0-4E2933AB80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9B2F14-C2FA-8840-67D1-78F3114623A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797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AC66-6035-B0D3-90A7-8BF325FDDA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3C7D93-D5A7-AFBC-C8F6-4077AD33FF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F8C941-DA06-A1EB-F76A-C7AB2A3FE55F}"/>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1932EDD0-BD79-096E-B56C-BD852E5259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D63400E-AD5F-728F-EBCA-38F7467DFAC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270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28B1-46ED-36C0-4F6C-6EF630D910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601554-6111-4BB7-4DEA-EF1CD54D10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12AC35-76CC-4F46-9D0A-50B47013E474}"/>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EDC9307F-2FDB-5DF9-55F1-1DBA9F2662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D88D1F-A230-68CE-D117-E2AE4A4D74D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8594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B9D5-B417-B3AF-70FA-D125F7B1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8E77D6-CA91-85D3-F878-84E791BAAB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A00593-418F-C1C4-1C7B-D43AC6F81B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0E1E23-1FFA-1F80-798B-FA2C1153B518}"/>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6" name="Footer Placeholder 5">
            <a:extLst>
              <a:ext uri="{FF2B5EF4-FFF2-40B4-BE49-F238E27FC236}">
                <a16:creationId xmlns:a16="http://schemas.microsoft.com/office/drawing/2014/main" id="{F3F00EBE-FE7E-50CF-E8C4-9E71E29E91A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06F4314-F248-AED9-ABB3-3C6FAE639F0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305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BBE8-6E18-97C8-1637-23D36E27B9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704916-8AF6-0D18-9D94-05ADCD5A5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02C0CA-85A7-A198-4E1A-D2B5D405F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794FB-EA52-6AA5-669C-1904F34DD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25E2A2-C78D-84DC-D3E7-B1BC21D4F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BBD397-0868-878C-7721-5EB9CF1752F0}"/>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8" name="Footer Placeholder 7">
            <a:extLst>
              <a:ext uri="{FF2B5EF4-FFF2-40B4-BE49-F238E27FC236}">
                <a16:creationId xmlns:a16="http://schemas.microsoft.com/office/drawing/2014/main" id="{24072BFD-8903-9776-09CB-A9587E9BA62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16649AE-FEB3-7D05-741D-5D30B4B292B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303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B167-7590-C9EB-B2EF-AB5FCE73C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D62F1B-3E10-02A1-924E-68B897E22633}"/>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4" name="Footer Placeholder 3">
            <a:extLst>
              <a:ext uri="{FF2B5EF4-FFF2-40B4-BE49-F238E27FC236}">
                <a16:creationId xmlns:a16="http://schemas.microsoft.com/office/drawing/2014/main" id="{C0142F3C-9644-ABB8-2A3A-25935D7F482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606A8C6-0692-0198-9840-DF745EB8F8F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692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67B9A0-68C9-00E1-0198-E398EC3C026A}"/>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3" name="Footer Placeholder 2">
            <a:extLst>
              <a:ext uri="{FF2B5EF4-FFF2-40B4-BE49-F238E27FC236}">
                <a16:creationId xmlns:a16="http://schemas.microsoft.com/office/drawing/2014/main" id="{BEA6F826-A1AC-C77C-C283-59A3B2D7A89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AFA6CD2-6F66-D330-127A-771C98780B1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164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C9D1-0E4B-CE39-B778-BFC934E110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080AA3-23C6-AB81-263B-A9DE9D6D3A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B1A21F-4770-E0A4-7818-409ACEF29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9751A-9201-EBCE-C8B5-B78DAFFAB9C8}"/>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6" name="Footer Placeholder 5">
            <a:extLst>
              <a:ext uri="{FF2B5EF4-FFF2-40B4-BE49-F238E27FC236}">
                <a16:creationId xmlns:a16="http://schemas.microsoft.com/office/drawing/2014/main" id="{93D7501A-8283-E7A3-229B-F7FD2C66B35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054E8AC-F311-8735-005D-5A63C7E0112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407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194D-EB12-AD97-83A3-F14E4CB94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FC16F-C9D0-7F7F-01AC-8891F7ED65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F8FDBD-E604-2B78-B105-1A05811A2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AF2649-553A-F852-757E-F0517F34A36E}"/>
              </a:ext>
            </a:extLst>
          </p:cNvPr>
          <p:cNvSpPr>
            <a:spLocks noGrp="1"/>
          </p:cNvSpPr>
          <p:nvPr>
            <p:ph type="dt" sz="half" idx="10"/>
          </p:nvPr>
        </p:nvSpPr>
        <p:spPr/>
        <p:txBody>
          <a:bodyPr/>
          <a:lstStyle/>
          <a:p>
            <a:fld id="{B61BEF0D-F0BB-DE4B-95CE-6DB70DBA9567}" type="datetimeFigureOut">
              <a:rPr lang="en-US" smtClean="0"/>
              <a:pPr/>
              <a:t>12/16/2022</a:t>
            </a:fld>
            <a:endParaRPr lang="en-US" dirty="0"/>
          </a:p>
        </p:txBody>
      </p:sp>
      <p:sp>
        <p:nvSpPr>
          <p:cNvPr id="6" name="Footer Placeholder 5">
            <a:extLst>
              <a:ext uri="{FF2B5EF4-FFF2-40B4-BE49-F238E27FC236}">
                <a16:creationId xmlns:a16="http://schemas.microsoft.com/office/drawing/2014/main" id="{89DEF9F9-6610-5D41-19E5-291D0B4003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1C9EDC-5F35-5116-E07D-85B7441720B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441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CA39BD-D3F6-8445-3D5C-505AF3116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B7AC85-D194-ABB2-F42D-1C325C882A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28C78-2909-7ED9-B210-A1728AD252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12/16/2022</a:t>
            </a:fld>
            <a:endParaRPr lang="en-US" dirty="0"/>
          </a:p>
        </p:txBody>
      </p:sp>
      <p:sp>
        <p:nvSpPr>
          <p:cNvPr id="5" name="Footer Placeholder 4">
            <a:extLst>
              <a:ext uri="{FF2B5EF4-FFF2-40B4-BE49-F238E27FC236}">
                <a16:creationId xmlns:a16="http://schemas.microsoft.com/office/drawing/2014/main" id="{7B092220-1D63-456D-7E6A-6198FADAD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2ADE50D-9EBA-404B-2606-4008BD801C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0578451"/>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pp.powerbi.com/groups/me/reports/c937d694-eb2f-4e79-82a4-9f3d6ef7bbf7/ReportSection9e83e8c93d322dafd10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735098" y="609600"/>
            <a:ext cx="4798142" cy="3642851"/>
          </a:xfrm>
        </p:spPr>
        <p:txBody>
          <a:bodyPr>
            <a:normAutofit/>
          </a:bodyPr>
          <a:lstStyle/>
          <a:p>
            <a:r>
              <a:rPr lang="en-US" dirty="0"/>
              <a:t>Spotify and Billboard 100 Comparison</a:t>
            </a:r>
          </a:p>
        </p:txBody>
      </p:sp>
      <p:sp>
        <p:nvSpPr>
          <p:cNvPr id="3" name="Subtitle 2"/>
          <p:cNvSpPr>
            <a:spLocks noGrp="1"/>
          </p:cNvSpPr>
          <p:nvPr>
            <p:ph type="subTitle" idx="1"/>
          </p:nvPr>
        </p:nvSpPr>
        <p:spPr>
          <a:xfrm>
            <a:off x="6735098" y="4365523"/>
            <a:ext cx="4798140" cy="1793053"/>
          </a:xfrm>
        </p:spPr>
        <p:txBody>
          <a:bodyPr>
            <a:normAutofit/>
          </a:bodyPr>
          <a:lstStyle/>
          <a:p>
            <a:r>
              <a:rPr lang="en-US"/>
              <a:t>Bryan Colson</a:t>
            </a:r>
          </a:p>
        </p:txBody>
      </p:sp>
      <p:pic>
        <p:nvPicPr>
          <p:cNvPr id="4" name="Picture 3" descr="An abstract burst of blue and pink">
            <a:extLst>
              <a:ext uri="{FF2B5EF4-FFF2-40B4-BE49-F238E27FC236}">
                <a16:creationId xmlns:a16="http://schemas.microsoft.com/office/drawing/2014/main" id="{D9351966-44E2-2325-6A4D-8A34DABC2578}"/>
              </a:ext>
            </a:extLst>
          </p:cNvPr>
          <p:cNvPicPr>
            <a:picLocks noChangeAspect="1"/>
          </p:cNvPicPr>
          <p:nvPr/>
        </p:nvPicPr>
        <p:blipFill rotWithShape="1">
          <a:blip r:embed="rId3"/>
          <a:srcRect l="23391" r="21796" b="-2"/>
          <a:stretch/>
        </p:blipFill>
        <p:spPr>
          <a:xfrm>
            <a:off x="1142167" y="1115604"/>
            <a:ext cx="4489621" cy="460743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F3CB-1115-13AB-C808-BE35B3252737}"/>
              </a:ext>
            </a:extLst>
          </p:cNvPr>
          <p:cNvSpPr>
            <a:spLocks noGrp="1"/>
          </p:cNvSpPr>
          <p:nvPr>
            <p:ph type="title"/>
          </p:nvPr>
        </p:nvSpPr>
        <p:spPr/>
        <p:txBody>
          <a:bodyPr/>
          <a:lstStyle/>
          <a:p>
            <a:r>
              <a:rPr lang="en-US" dirty="0"/>
              <a:t>#1 Weeks Release Year</a:t>
            </a:r>
          </a:p>
        </p:txBody>
      </p:sp>
      <p:pic>
        <p:nvPicPr>
          <p:cNvPr id="5" name="Content Placeholder 4" descr="Chart, line chart&#10;&#10;Description automatically generated">
            <a:extLst>
              <a:ext uri="{FF2B5EF4-FFF2-40B4-BE49-F238E27FC236}">
                <a16:creationId xmlns:a16="http://schemas.microsoft.com/office/drawing/2014/main" id="{AA8B8979-6D5D-D5F0-B6DA-D7451284EB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372" y="1825625"/>
            <a:ext cx="7323256" cy="4351338"/>
          </a:xfrm>
        </p:spPr>
      </p:pic>
    </p:spTree>
    <p:extLst>
      <p:ext uri="{BB962C8B-B14F-4D97-AF65-F5344CB8AC3E}">
        <p14:creationId xmlns:p14="http://schemas.microsoft.com/office/powerpoint/2010/main" val="2591785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514A-3DFD-D9F7-32E9-C0CCD1F53D9A}"/>
              </a:ext>
            </a:extLst>
          </p:cNvPr>
          <p:cNvSpPr>
            <a:spLocks noGrp="1"/>
          </p:cNvSpPr>
          <p:nvPr>
            <p:ph type="title"/>
          </p:nvPr>
        </p:nvSpPr>
        <p:spPr/>
        <p:txBody>
          <a:bodyPr/>
          <a:lstStyle/>
          <a:p>
            <a:r>
              <a:rPr lang="en-US" dirty="0"/>
              <a:t>Power BI</a:t>
            </a:r>
          </a:p>
        </p:txBody>
      </p:sp>
      <p:sp>
        <p:nvSpPr>
          <p:cNvPr id="3" name="Content Placeholder 2">
            <a:extLst>
              <a:ext uri="{FF2B5EF4-FFF2-40B4-BE49-F238E27FC236}">
                <a16:creationId xmlns:a16="http://schemas.microsoft.com/office/drawing/2014/main" id="{4778DAE4-DA39-4D5A-F124-88A6C41E6220}"/>
              </a:ext>
            </a:extLst>
          </p:cNvPr>
          <p:cNvSpPr>
            <a:spLocks noGrp="1"/>
          </p:cNvSpPr>
          <p:nvPr>
            <p:ph idx="1"/>
          </p:nvPr>
        </p:nvSpPr>
        <p:spPr/>
        <p:txBody>
          <a:bodyPr/>
          <a:lstStyle/>
          <a:p>
            <a:r>
              <a:rPr lang="en-US" dirty="0" err="1">
                <a:hlinkClick r:id="rId2"/>
              </a:rPr>
              <a:t>Capstone_BI</a:t>
            </a:r>
            <a:r>
              <a:rPr lang="en-US" dirty="0">
                <a:hlinkClick r:id="rId2"/>
              </a:rPr>
              <a:t> - Power BI</a:t>
            </a:r>
            <a:endParaRPr lang="en-US" dirty="0"/>
          </a:p>
        </p:txBody>
      </p:sp>
    </p:spTree>
    <p:extLst>
      <p:ext uri="{BB962C8B-B14F-4D97-AF65-F5344CB8AC3E}">
        <p14:creationId xmlns:p14="http://schemas.microsoft.com/office/powerpoint/2010/main" val="3839450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91597-6BAD-CC9B-78EC-0A20003E2729}"/>
              </a:ext>
            </a:extLst>
          </p:cNvPr>
          <p:cNvSpPr>
            <a:spLocks noGrp="1"/>
          </p:cNvSpPr>
          <p:nvPr>
            <p:ph type="title"/>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Microsoft Power BI">
                <a:extLst>
                  <a:ext uri="{FF2B5EF4-FFF2-40B4-BE49-F238E27FC236}">
                    <a16:creationId xmlns:a16="http://schemas.microsoft.com/office/drawing/2014/main" id="{D260FE3B-229F-3CB6-5783-9995A3891985}"/>
                  </a:ext>
                </a:extLst>
              </p:cNvPr>
              <p:cNvGraphicFramePr>
                <a:graphicFrameLocks noGrp="1"/>
              </p:cNvGraphicFramePr>
              <p:nvPr>
                <p:ph idx="1"/>
              </p:nvPr>
            </p:nvGraphicFramePr>
            <p:xfrm>
              <a:off x="838200" y="1825625"/>
              <a:ext cx="10515600" cy="43513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Microsoft Power BI">
                <a:extLst>
                  <a:ext uri="{FF2B5EF4-FFF2-40B4-BE49-F238E27FC236}">
                    <a16:creationId xmlns:a16="http://schemas.microsoft.com/office/drawing/2014/main" id="{D260FE3B-229F-3CB6-5783-9995A3891985}"/>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1796742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9AED-A46D-521D-3C4B-D61120300FEC}"/>
              </a:ext>
            </a:extLst>
          </p:cNvPr>
          <p:cNvSpPr>
            <a:spLocks noGrp="1"/>
          </p:cNvSpPr>
          <p:nvPr>
            <p:ph type="title"/>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Microsoft Power BI">
                <a:extLst>
                  <a:ext uri="{FF2B5EF4-FFF2-40B4-BE49-F238E27FC236}">
                    <a16:creationId xmlns:a16="http://schemas.microsoft.com/office/drawing/2014/main" id="{B5A7CF4C-0559-5313-D8F2-AD31D8224536}"/>
                  </a:ext>
                </a:extLst>
              </p:cNvPr>
              <p:cNvGraphicFramePr>
                <a:graphicFrameLocks noGrp="1"/>
              </p:cNvGraphicFramePr>
              <p:nvPr>
                <p:ph idx="1"/>
              </p:nvPr>
            </p:nvGraphicFramePr>
            <p:xfrm>
              <a:off x="838200" y="1825625"/>
              <a:ext cx="10515600" cy="43513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Microsoft Power BI">
                <a:extLst>
                  <a:ext uri="{FF2B5EF4-FFF2-40B4-BE49-F238E27FC236}">
                    <a16:creationId xmlns:a16="http://schemas.microsoft.com/office/drawing/2014/main" id="{B5A7CF4C-0559-5313-D8F2-AD31D8224536}"/>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1769937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4721-0753-46B7-9F8D-8829AA882448}"/>
              </a:ext>
            </a:extLst>
          </p:cNvPr>
          <p:cNvSpPr>
            <a:spLocks noGrp="1"/>
          </p:cNvSpPr>
          <p:nvPr>
            <p:ph type="title"/>
          </p:nvPr>
        </p:nvSpPr>
        <p:spPr/>
        <p:txBody>
          <a:bodyPr/>
          <a:lstStyle/>
          <a:p>
            <a:r>
              <a:rPr lang="en-US" dirty="0"/>
              <a:t>Spotify</a:t>
            </a:r>
          </a:p>
        </p:txBody>
      </p:sp>
      <p:sp>
        <p:nvSpPr>
          <p:cNvPr id="3" name="Content Placeholder 2">
            <a:extLst>
              <a:ext uri="{FF2B5EF4-FFF2-40B4-BE49-F238E27FC236}">
                <a16:creationId xmlns:a16="http://schemas.microsoft.com/office/drawing/2014/main" id="{1DA00273-FBEB-6CFD-9F89-E4BB561B174C}"/>
              </a:ext>
            </a:extLst>
          </p:cNvPr>
          <p:cNvSpPr>
            <a:spLocks noGrp="1"/>
          </p:cNvSpPr>
          <p:nvPr>
            <p:ph idx="1"/>
          </p:nvPr>
        </p:nvSpPr>
        <p:spPr/>
        <p:txBody>
          <a:bodyPr vert="horz" lIns="91440" tIns="45720" rIns="91440" bIns="45720" rtlCol="0" anchor="t">
            <a:normAutofit/>
          </a:bodyPr>
          <a:lstStyle/>
          <a:p>
            <a:r>
              <a:rPr lang="en-US" sz="1800" dirty="0">
                <a:solidFill>
                  <a:srgbClr val="000000"/>
                </a:solidFill>
                <a:latin typeface="Arial"/>
                <a:ea typeface="Times New Roman" panose="02020603050405020304" pitchFamily="18" charset="0"/>
                <a:cs typeface="Arial"/>
              </a:rPr>
              <a:t>Created April 23, 2006.</a:t>
            </a:r>
          </a:p>
          <a:p>
            <a:r>
              <a:rPr lang="en-US" sz="1800" dirty="0">
                <a:solidFill>
                  <a:srgbClr val="000000"/>
                </a:solidFill>
                <a:effectLst/>
                <a:latin typeface="Arial"/>
                <a:ea typeface="Times New Roman" panose="02020603050405020304" pitchFamily="18" charset="0"/>
                <a:cs typeface="Arial"/>
              </a:rPr>
              <a:t>Spotify is a digital music, podcast, and video service that gives you access to millions of songs and other content from creators all over the world.</a:t>
            </a:r>
            <a:endParaRPr lang="en-US" sz="1800">
              <a:effectLst/>
              <a:latin typeface="Arial"/>
              <a:ea typeface="Times New Roman" panose="02020603050405020304" pitchFamily="18" charset="0"/>
              <a:cs typeface="Arial"/>
            </a:endParaRPr>
          </a:p>
          <a:p>
            <a:r>
              <a:rPr lang="en-US" sz="1800" dirty="0">
                <a:latin typeface="Arial"/>
                <a:cs typeface="Arial"/>
              </a:rPr>
              <a:t>433 million active monthly listeners.</a:t>
            </a:r>
          </a:p>
          <a:p>
            <a:endParaRPr lang="en-US" sz="1800" dirty="0">
              <a:latin typeface="Arial"/>
              <a:cs typeface="Arial"/>
            </a:endParaRPr>
          </a:p>
          <a:p>
            <a:endParaRPr lang="en-US" dirty="0">
              <a:cs typeface="Calibri" panose="020F0502020204030204"/>
            </a:endParaRPr>
          </a:p>
        </p:txBody>
      </p:sp>
      <p:pic>
        <p:nvPicPr>
          <p:cNvPr id="5" name="Picture 4" descr="A green and white logo&#10;&#10;Description automatically generated with low confidence">
            <a:extLst>
              <a:ext uri="{FF2B5EF4-FFF2-40B4-BE49-F238E27FC236}">
                <a16:creationId xmlns:a16="http://schemas.microsoft.com/office/drawing/2014/main" id="{41A2674B-9FBC-6067-4798-8BD4F103DE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78609"/>
            <a:ext cx="3105806" cy="1747016"/>
          </a:xfrm>
          <a:prstGeom prst="rect">
            <a:avLst/>
          </a:prstGeom>
        </p:spPr>
      </p:pic>
    </p:spTree>
    <p:extLst>
      <p:ext uri="{BB962C8B-B14F-4D97-AF65-F5344CB8AC3E}">
        <p14:creationId xmlns:p14="http://schemas.microsoft.com/office/powerpoint/2010/main" val="1953327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6F33-FB01-5148-FF68-53BEC03BDE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1908D0-130D-2EA2-553C-3D06352DA732}"/>
              </a:ext>
            </a:extLst>
          </p:cNvPr>
          <p:cNvSpPr>
            <a:spLocks noGrp="1"/>
          </p:cNvSpPr>
          <p:nvPr>
            <p:ph idx="1"/>
          </p:nvPr>
        </p:nvSpPr>
        <p:spPr/>
        <p:txBody>
          <a:bodyPr vert="horz" lIns="91440" tIns="45720" rIns="91440" bIns="45720" rtlCol="0" anchor="t">
            <a:normAutofit/>
          </a:bodyPr>
          <a:lstStyle/>
          <a:p>
            <a:r>
              <a:rPr lang="en-US" sz="1800" dirty="0">
                <a:solidFill>
                  <a:srgbClr val="000000"/>
                </a:solidFill>
                <a:latin typeface="Arial"/>
                <a:ea typeface="Times New Roman" panose="02020603050405020304" pitchFamily="18" charset="0"/>
                <a:cs typeface="Arial"/>
              </a:rPr>
              <a:t>Started Aug. 4, 1958.</a:t>
            </a:r>
          </a:p>
          <a:p>
            <a:r>
              <a:rPr lang="en-US" sz="1800" dirty="0">
                <a:solidFill>
                  <a:srgbClr val="000000"/>
                </a:solidFill>
                <a:effectLst/>
                <a:latin typeface="Arial"/>
                <a:ea typeface="Times New Roman" panose="02020603050405020304" pitchFamily="18" charset="0"/>
                <a:cs typeface="Arial"/>
              </a:rPr>
              <a:t>The week’s most popular current songs across all genres, ranked by streaming activity from digital music sources tracked by Luminate, Radio Airplay Audience Impressions as measured by Luminate and sale data as complied by Luminate</a:t>
            </a:r>
            <a:r>
              <a:rPr lang="en-US" sz="1800" dirty="0">
                <a:solidFill>
                  <a:srgbClr val="000000"/>
                </a:solidFill>
                <a:latin typeface="Arial"/>
                <a:ea typeface="Times New Roman" panose="02020603050405020304" pitchFamily="18" charset="0"/>
                <a:cs typeface="Arial"/>
              </a:rPr>
              <a:t>.</a:t>
            </a:r>
            <a:endParaRPr lang="en-US"/>
          </a:p>
          <a:p>
            <a:r>
              <a:rPr lang="en-US" sz="1800" dirty="0">
                <a:latin typeface="Arial"/>
                <a:cs typeface="Arial"/>
              </a:rPr>
              <a:t>244.5 million American Adult listeners.</a:t>
            </a:r>
          </a:p>
        </p:txBody>
      </p:sp>
      <p:pic>
        <p:nvPicPr>
          <p:cNvPr id="7" name="Picture 6" descr="A picture containing text, clipart&#10;&#10;Description automatically generated">
            <a:extLst>
              <a:ext uri="{FF2B5EF4-FFF2-40B4-BE49-F238E27FC236}">
                <a16:creationId xmlns:a16="http://schemas.microsoft.com/office/drawing/2014/main" id="{89F95A11-B212-D07C-771C-7FD0E4CBC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663563"/>
            <a:ext cx="2504090" cy="1027125"/>
          </a:xfrm>
          <a:prstGeom prst="rect">
            <a:avLst/>
          </a:prstGeom>
        </p:spPr>
      </p:pic>
    </p:spTree>
    <p:extLst>
      <p:ext uri="{BB962C8B-B14F-4D97-AF65-F5344CB8AC3E}">
        <p14:creationId xmlns:p14="http://schemas.microsoft.com/office/powerpoint/2010/main" val="3509299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D8CA-E985-1050-A120-E4510080A0FB}"/>
              </a:ext>
            </a:extLst>
          </p:cNvPr>
          <p:cNvSpPr>
            <a:spLocks noGrp="1"/>
          </p:cNvSpPr>
          <p:nvPr>
            <p:ph type="title"/>
          </p:nvPr>
        </p:nvSpPr>
        <p:spPr/>
        <p:txBody>
          <a:bodyPr/>
          <a:lstStyle/>
          <a:p>
            <a:r>
              <a:rPr lang="en-US" dirty="0"/>
              <a:t>Top Weeks on Chart vs Top Weeks at #1</a:t>
            </a:r>
          </a:p>
        </p:txBody>
      </p:sp>
      <p:pic>
        <p:nvPicPr>
          <p:cNvPr id="14" name="Content Placeholder 13" descr="Chart, bar chart&#10;&#10;Description automatically generated">
            <a:extLst>
              <a:ext uri="{FF2B5EF4-FFF2-40B4-BE49-F238E27FC236}">
                <a16:creationId xmlns:a16="http://schemas.microsoft.com/office/drawing/2014/main" id="{C36D1127-A131-F160-5A51-413050E28D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8005"/>
            <a:ext cx="4238297" cy="3715481"/>
          </a:xfrm>
        </p:spPr>
      </p:pic>
      <p:pic>
        <p:nvPicPr>
          <p:cNvPr id="17" name="Picture 16" descr="Chart, bar chart&#10;&#10;Description automatically generated">
            <a:extLst>
              <a:ext uri="{FF2B5EF4-FFF2-40B4-BE49-F238E27FC236}">
                <a16:creationId xmlns:a16="http://schemas.microsoft.com/office/drawing/2014/main" id="{AA5FA96B-A0EC-72A9-1578-2B05C7E34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5505" y="1828005"/>
            <a:ext cx="4188118" cy="5348844"/>
          </a:xfrm>
          <a:prstGeom prst="rect">
            <a:avLst/>
          </a:prstGeom>
        </p:spPr>
      </p:pic>
    </p:spTree>
    <p:extLst>
      <p:ext uri="{BB962C8B-B14F-4D97-AF65-F5344CB8AC3E}">
        <p14:creationId xmlns:p14="http://schemas.microsoft.com/office/powerpoint/2010/main" val="63693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2C62-6177-39D8-B901-A5F94304CE56}"/>
              </a:ext>
            </a:extLst>
          </p:cNvPr>
          <p:cNvSpPr>
            <a:spLocks noGrp="1"/>
          </p:cNvSpPr>
          <p:nvPr>
            <p:ph type="title"/>
          </p:nvPr>
        </p:nvSpPr>
        <p:spPr/>
        <p:txBody>
          <a:bodyPr/>
          <a:lstStyle/>
          <a:p>
            <a:r>
              <a:rPr lang="en-US" dirty="0"/>
              <a:t>Popularity</a:t>
            </a:r>
          </a:p>
        </p:txBody>
      </p:sp>
      <p:sp>
        <p:nvSpPr>
          <p:cNvPr id="3" name="Content Placeholder 2">
            <a:extLst>
              <a:ext uri="{FF2B5EF4-FFF2-40B4-BE49-F238E27FC236}">
                <a16:creationId xmlns:a16="http://schemas.microsoft.com/office/drawing/2014/main" id="{71CDC0BD-25C3-12DB-C399-F3299C6DBD6E}"/>
              </a:ext>
            </a:extLst>
          </p:cNvPr>
          <p:cNvSpPr>
            <a:spLocks noGrp="1"/>
          </p:cNvSpPr>
          <p:nvPr>
            <p:ph idx="1"/>
          </p:nvPr>
        </p:nvSpPr>
        <p:spPr/>
        <p:txBody>
          <a:bodyPr/>
          <a:lstStyle/>
          <a:p>
            <a:r>
              <a:rPr lang="en-US" sz="1800" dirty="0">
                <a:solidFill>
                  <a:srgbClr val="000000"/>
                </a:solidFill>
                <a:effectLst/>
                <a:latin typeface="Arial" panose="020B0604020202020204" pitchFamily="34" charset="0"/>
                <a:ea typeface="Times New Roman" panose="02020603050405020304" pitchFamily="18" charset="0"/>
              </a:rPr>
              <a:t>The Spotify Popularity Index is a 0-to-100 score that ranks how popular an artist is relative to other artists on Spotify</a:t>
            </a:r>
            <a:r>
              <a:rPr lang="en-US" sz="1800" dirty="0">
                <a:effectLst/>
                <a:latin typeface="Times New Roman" panose="02020603050405020304" pitchFamily="18" charset="0"/>
                <a:ea typeface="Times New Roman" panose="02020603050405020304" pitchFamily="18" charset="0"/>
              </a:rPr>
              <a:t>.</a:t>
            </a:r>
          </a:p>
          <a:p>
            <a:endParaRPr lang="en-US" dirty="0"/>
          </a:p>
        </p:txBody>
      </p:sp>
    </p:spTree>
    <p:extLst>
      <p:ext uri="{BB962C8B-B14F-4D97-AF65-F5344CB8AC3E}">
        <p14:creationId xmlns:p14="http://schemas.microsoft.com/office/powerpoint/2010/main" val="45697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016D-0C44-C927-66D0-3C1774F668A4}"/>
              </a:ext>
            </a:extLst>
          </p:cNvPr>
          <p:cNvSpPr>
            <a:spLocks noGrp="1"/>
          </p:cNvSpPr>
          <p:nvPr>
            <p:ph type="title"/>
          </p:nvPr>
        </p:nvSpPr>
        <p:spPr/>
        <p:txBody>
          <a:bodyPr/>
          <a:lstStyle/>
          <a:p>
            <a:r>
              <a:rPr lang="en-US" dirty="0"/>
              <a:t>Top Weeks Streams and Popularity</a:t>
            </a:r>
          </a:p>
        </p:txBody>
      </p:sp>
      <p:sp>
        <p:nvSpPr>
          <p:cNvPr id="6" name="Content Placeholder 5">
            <a:extLst>
              <a:ext uri="{FF2B5EF4-FFF2-40B4-BE49-F238E27FC236}">
                <a16:creationId xmlns:a16="http://schemas.microsoft.com/office/drawing/2014/main" id="{3E071F4D-47E0-DEA4-7D83-5D7B7CFC3686}"/>
              </a:ext>
            </a:extLst>
          </p:cNvPr>
          <p:cNvSpPr>
            <a:spLocks noGrp="1"/>
          </p:cNvSpPr>
          <p:nvPr>
            <p:ph idx="1"/>
          </p:nvPr>
        </p:nvSpPr>
        <p:spPr/>
        <p:txBody>
          <a:bodyPr/>
          <a:lstStyle/>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Streams</a:t>
            </a: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Radioactive - 1,442,672,579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Sail- 709,596,791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I’m yours-  1,484,482,331</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Blinding lights - 3,302,055,414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How Do I live - 162,216,076</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7" name="Content Placeholder 3" descr="Chart, bar chart&#10;&#10;Description automatically generated">
            <a:extLst>
              <a:ext uri="{FF2B5EF4-FFF2-40B4-BE49-F238E27FC236}">
                <a16:creationId xmlns:a16="http://schemas.microsoft.com/office/drawing/2014/main" id="{B80C8039-98E7-11D3-21BB-07FF646C0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1807" y="1825624"/>
            <a:ext cx="5961993" cy="4402853"/>
          </a:xfrm>
          <a:prstGeom prst="rect">
            <a:avLst/>
          </a:prstGeom>
        </p:spPr>
      </p:pic>
    </p:spTree>
    <p:extLst>
      <p:ext uri="{BB962C8B-B14F-4D97-AF65-F5344CB8AC3E}">
        <p14:creationId xmlns:p14="http://schemas.microsoft.com/office/powerpoint/2010/main" val="94072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19EE-FDD4-A1AF-0F97-C297A8E9D98C}"/>
              </a:ext>
            </a:extLst>
          </p:cNvPr>
          <p:cNvSpPr>
            <a:spLocks noGrp="1"/>
          </p:cNvSpPr>
          <p:nvPr>
            <p:ph type="title"/>
          </p:nvPr>
        </p:nvSpPr>
        <p:spPr/>
        <p:txBody>
          <a:bodyPr/>
          <a:lstStyle/>
          <a:p>
            <a:r>
              <a:rPr lang="en-US" dirty="0"/>
              <a:t>Weeks at #1 Streams and Popularity</a:t>
            </a:r>
          </a:p>
        </p:txBody>
      </p:sp>
      <p:sp>
        <p:nvSpPr>
          <p:cNvPr id="6" name="Content Placeholder 5">
            <a:extLst>
              <a:ext uri="{FF2B5EF4-FFF2-40B4-BE49-F238E27FC236}">
                <a16:creationId xmlns:a16="http://schemas.microsoft.com/office/drawing/2014/main" id="{1A94EFC4-C613-32FB-78D9-99718D10AC9E}"/>
              </a:ext>
            </a:extLst>
          </p:cNvPr>
          <p:cNvSpPr>
            <a:spLocks noGrp="1"/>
          </p:cNvSpPr>
          <p:nvPr>
            <p:ph idx="1"/>
          </p:nvPr>
        </p:nvSpPr>
        <p:spPr/>
        <p:txBody>
          <a:bodyPr/>
          <a:lstStyle/>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Streams</a:t>
            </a: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800" dirty="0">
              <a:latin typeface="Helvetica"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Old Town Road- 1,389,776,003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One Sweet Day- 146,214,031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Despacito- 1,583,589,883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Candle in the wind- null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Macarena- 61,465,825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7" name="Content Placeholder 16" descr="Chart, bar chart&#10;&#10;Description automatically generated">
            <a:extLst>
              <a:ext uri="{FF2B5EF4-FFF2-40B4-BE49-F238E27FC236}">
                <a16:creationId xmlns:a16="http://schemas.microsoft.com/office/drawing/2014/main" id="{3ED780D7-D96B-7B77-53EF-5345CEC64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5625"/>
            <a:ext cx="5270146" cy="4351338"/>
          </a:xfrm>
          <a:prstGeom prst="rect">
            <a:avLst/>
          </a:prstGeom>
        </p:spPr>
      </p:pic>
    </p:spTree>
    <p:extLst>
      <p:ext uri="{BB962C8B-B14F-4D97-AF65-F5344CB8AC3E}">
        <p14:creationId xmlns:p14="http://schemas.microsoft.com/office/powerpoint/2010/main" val="4123468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633E-2866-172C-94A1-7A64D8506E10}"/>
              </a:ext>
            </a:extLst>
          </p:cNvPr>
          <p:cNvSpPr>
            <a:spLocks noGrp="1"/>
          </p:cNvSpPr>
          <p:nvPr>
            <p:ph type="title"/>
          </p:nvPr>
        </p:nvSpPr>
        <p:spPr/>
        <p:txBody>
          <a:bodyPr/>
          <a:lstStyle/>
          <a:p>
            <a:r>
              <a:rPr lang="en-US" dirty="0"/>
              <a:t>Top Weeks and #1 Weeks BPM</a:t>
            </a:r>
          </a:p>
        </p:txBody>
      </p:sp>
      <p:pic>
        <p:nvPicPr>
          <p:cNvPr id="9" name="Picture 8" descr="Chart, bar chart&#10;&#10;Description automatically generated">
            <a:extLst>
              <a:ext uri="{FF2B5EF4-FFF2-40B4-BE49-F238E27FC236}">
                <a16:creationId xmlns:a16="http://schemas.microsoft.com/office/drawing/2014/main" id="{F10BE0CF-B825-F31E-90BD-9B348C9FB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7212"/>
            <a:ext cx="4380835" cy="3203575"/>
          </a:xfrm>
          <a:prstGeom prst="rect">
            <a:avLst/>
          </a:prstGeom>
        </p:spPr>
      </p:pic>
      <p:pic>
        <p:nvPicPr>
          <p:cNvPr id="13" name="Content Placeholder 12" descr="Chart, bar chart&#10;&#10;Description automatically generated">
            <a:extLst>
              <a:ext uri="{FF2B5EF4-FFF2-40B4-BE49-F238E27FC236}">
                <a16:creationId xmlns:a16="http://schemas.microsoft.com/office/drawing/2014/main" id="{75DD0E7B-8F23-EFC7-A4B7-D2A13A7B93E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1829824"/>
            <a:ext cx="46038" cy="37640"/>
          </a:xfrm>
        </p:spPr>
      </p:pic>
      <p:pic>
        <p:nvPicPr>
          <p:cNvPr id="15" name="Picture 14" descr="Chart, bar chart&#10;&#10;Description automatically generated">
            <a:extLst>
              <a:ext uri="{FF2B5EF4-FFF2-40B4-BE49-F238E27FC236}">
                <a16:creationId xmlns:a16="http://schemas.microsoft.com/office/drawing/2014/main" id="{54865131-E2F7-939E-419C-D2793DF153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0542" y="1848644"/>
            <a:ext cx="4380835" cy="3581725"/>
          </a:xfrm>
          <a:prstGeom prst="rect">
            <a:avLst/>
          </a:prstGeom>
        </p:spPr>
      </p:pic>
    </p:spTree>
    <p:extLst>
      <p:ext uri="{BB962C8B-B14F-4D97-AF65-F5344CB8AC3E}">
        <p14:creationId xmlns:p14="http://schemas.microsoft.com/office/powerpoint/2010/main" val="741670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260F-81D8-5D51-8247-6E6EBEF2F626}"/>
              </a:ext>
            </a:extLst>
          </p:cNvPr>
          <p:cNvSpPr>
            <a:spLocks noGrp="1"/>
          </p:cNvSpPr>
          <p:nvPr>
            <p:ph type="title"/>
          </p:nvPr>
        </p:nvSpPr>
        <p:spPr/>
        <p:txBody>
          <a:bodyPr/>
          <a:lstStyle/>
          <a:p>
            <a:r>
              <a:rPr lang="en-US" dirty="0"/>
              <a:t>Top Weeks Release Year</a:t>
            </a:r>
          </a:p>
        </p:txBody>
      </p:sp>
      <p:pic>
        <p:nvPicPr>
          <p:cNvPr id="5" name="Content Placeholder 4" descr="Chart, line chart&#10;&#10;Description automatically generated">
            <a:extLst>
              <a:ext uri="{FF2B5EF4-FFF2-40B4-BE49-F238E27FC236}">
                <a16:creationId xmlns:a16="http://schemas.microsoft.com/office/drawing/2014/main" id="{B4D27226-4863-0713-090B-D57002C5DF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3341" y="1825625"/>
            <a:ext cx="7065317" cy="4351338"/>
          </a:xfrm>
        </p:spPr>
      </p:pic>
    </p:spTree>
    <p:extLst>
      <p:ext uri="{BB962C8B-B14F-4D97-AF65-F5344CB8AC3E}">
        <p14:creationId xmlns:p14="http://schemas.microsoft.com/office/powerpoint/2010/main" val="3801284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5.png"/></Relationships>
</file>

<file path=ppt/webextensions/webextension1.xml><?xml version="1.0" encoding="utf-8"?>
<we:webextension xmlns:we="http://schemas.microsoft.com/office/webextensions/webextension/2010/11" id="{71BD8545-CC7B-4355-A360-D8B4CC947B3E}">
  <we:reference id="wa200003233" version="2.0.0.3" store="en-US" storeType="OMEX"/>
  <we:alternateReferences>
    <we:reference id="WA200003233" version="2.0.0.3" store="WA200003233" storeType="OMEX"/>
  </we:alternateReferences>
  <we:properties>
    <we:property name="pptInsertionSessionID" value="&quot;1D70E565-1DB2-4588-A241-661AA7BC4BA4&quot;"/>
    <we:property name="creatorTenantId" value="&quot;101da587-1843-4f52-8b8a-17b069c66d33&quot;"/>
    <we:property name="reportUrl" value="&quot;/links/3y3ser2BWA?ctid=101da587-1843-4f52-8b8a-17b069c66d33&amp;pbi_source=linkShare&amp;fromEntryPoint=share&quot;"/>
    <we:property name="reportName" value="&quot;Capstone_BI&quot;"/>
    <we:property name="reportState" value="&quot;CONNECTED&quot;"/>
    <we:property name="embedUrl" value="&quot;/reportEmbed?reportId=c937d694-eb2f-4e79-82a4-9f3d6ef7bbf7&amp;config=eyJjbHVzdGVyVXJsIjoiaHR0cHM6Ly9XQUJJLVVTLUVBU1QtQS1QUklNQVJZLXJlZGlyZWN0LmFuYWx5c2lzLndpbmRvd3MubmV0IiwiZW1iZWRGZWF0dXJlcyI6eyJtb2Rlcm5FbWJlZCI6dHJ1ZSwidXNhZ2VNZXRyaWNzVk5leHQiOnRydWV9fQ%3D%3D&amp;disableSensitivityBanner=true&quot;"/>
    <we:property name="pageDisplayName" value="&quot;Page 1&quot;"/>
    <we:property name="datasetId" value="&quot;f6efc3b9-783f-48f3-815e-9ad1970ffa3b&quot;"/>
    <we:property name="backgroundColor" value="&quot;rgb(38,39,53)&quot;"/>
    <we:property name="bookmark" value="&quot;H4sIAAAAAAAAA+2X30/bMBDH/5XKz9WUX80a3qCwp22qKGIPUzVd7EswuHbkOIwO9X/f2SkrsIn2YVAkeIp9Ptvfu/vYcm6ZkG2jYPkVFsgO2JExVwuwV4OYDZl+aKtKkRfJaJTGMKqiLC4FRuRlGieNbtnBLXNga3Tnsu1A+QXJ+H0+ZKDUFGrfq0C1OGQN2tZoUPIX9s405GyHqyHDm0YZC37JmQOHftlrcqc+SYk/pLQjcCevcYbc9dZTbIx1636B4xTHvEhFmiQCKhFHBc1p+9Egc7u/3zQImxjtQGoS4G0jAWVSxIBZnsU8Guc4Kr29ksqtXcrlyU1jKW7KxrLx6ZtQFLWxkoNiIT6LbR/OLZsY1S1C6+SBfWY6y/EUqzCknXRLWsmZ5sc3xKuWrShTU2soj2FgZnQ9OJNOYRi5MD8nFmlbwQ6i1fCPkkNxDZqT9bGMw7q2WINbd0+eQ+PUNJ0CS14DowezxjhZLYPTp06vKxn9rX5OllbqWq1J2ZTmrA+KB3mTC7DOw1heUll9JWiesQLt0TIU41jaO16S4aNIXlH4q/kd3jT38h6za4r6YJ4Dm/nKjybjIoG0FClmGa+qLBUI74TvpjEYfXV7GN8M2tvi3jfTecURCh7nQDAnH4siBbGV6b2S9Ij2TTZHT8H/AseQJivJpfvHIdxKcyPx1aP8VOJfFON7ie4h5lEsBF3OeVTyLCszwJS/X8y7aTzu+gflQOrBF6k7h+3buZ13Cn7fV3QKWKQZ5mOIoywvY1FE7w/rXTU6krRo/++rugT76sneJfD9gh3Y3uSPLZD+j33DdK5tgOMUNAYFTb+KxOBHEIEWKNZt67+fJZ2EvlLnoDpfpPA3zcI2YbffIincH80PAAA=&quot;"/>
    <we:property name="initialStateBookmark" value="&quot;H4sIAAAAAAAAA+2X30/bMBDH/5XKz9WUNKFreCule2H8EEXsYarQxb4Eg2tHjsPoUP/3nZ0wGJtoHwZFgqfY57P9vbtPLPuOCVlXCpZHsEC2y/aMuV6Ave7FrM90Zzs+Pjgcnx5cHI0Pp2Q2lZNG12z3jjmwJbpzWTeg/Apk/D7vM1DqBErfK0DV2GcV2tpoUPInts405GyDqz7D20oZC37JmQOHftkbcqc+7R1/SmhH4E7e4Ay5a62nWBnrun6GowRHPEtEMhgIKEQcZTSnbkeDzPX+ftMgbGK0A6lJgLftCMgHWQyYDtOYR6Mh7uTeXkjlOpd8Ob2tLMVN2VhWPl8TiqI0VnJQLMRnsW7DuWMTo5pFaE3/sM9MYzmeYhGGtJNuSSs5U118Q7yu2YoydWIN5TEMzIwue2fSKQwjl+bHxCJtK9hutOr/VjIWN6A5WZ/KGJelxRJc152+hMYTUzUKLHn1jO7NKuNksQxOXxrdVTL6W/2cLLXUpepIeSjNWRsUD/Iml2CdhzG/orL6StA8YwXavWUoxr6097wM+k8ieUPhr+b3eNPcq0fMdhS1wbwENvOVHx2MsgEkuUgwTXlRpIlA+CB8M43B6Kvbwvhu0F4X97aZHhYcIePxEAjmwecsS0CsZXqrJD2h/SGbO8/B/wq/IU1Wkkv3j59wLc2VxDeP8nOJf1WMHyW6hZhHsRB0OA+jnKdpngIm/ONg3kzjftNeKHtS9w6lbhzW7+d03ij4bR/RCWCWpDgcQRylwzwWWfRxsd5UoyNJi/r/3qpzsG+e7E0C3y7Yge2H/LEF0vvYN0zj6go4noDGoKBqV5EY/Agi0AJF17b++1XSn9BW6hxU44sUXtMsbELFk7nCNRP8G5sFWUHdL939slnuDwAA&quot;"/>
    <we:property name="isFiltersActionButtonVisible" value="true"/>
    <we:property name="reportEmbeddedTime" value="&quot;2022-12-16T22:34:27.619Z&quot;"/>
    <we:property name="creatorUserId" value="&quot;100320020B13B3A5&quot;"/>
    <we:property name="creatorSessionId" value="&quot;eccbb3ea-ed12-4238-b66e-c01472735d60&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11508CAE-7C2E-4ED4-AF07-1DFD90638C71}">
  <we:reference id="wa200003233" version="2.0.0.3" store="en-US" storeType="OMEX"/>
  <we:alternateReferences>
    <we:reference id="WA200003233" version="2.0.0.3" store="WA200003233" storeType="OMEX"/>
  </we:alternateReferences>
  <we:properties>
    <we:property name="pptInsertionSessionID" value="&quot;1D70E565-1DB2-4588-A241-661AA7BC4BA4&quot;"/>
    <we:property name="creatorTenantId" value="&quot;101da587-1843-4f52-8b8a-17b069c66d33&quot;"/>
    <we:property name="reportUrl" value="&quot;/groups/me/reports/c937d694-eb2f-4e79-82a4-9f3d6ef7bbf7/ReportSectionc7835e7452f1e42fd975&quot;"/>
    <we:property name="reportName" value="&quot;Capstone_BI&quot;"/>
    <we:property name="reportState" value="&quot;CONNECTED&quot;"/>
    <we:property name="embedUrl" value="&quot;/reportEmbed?reportId=c937d694-eb2f-4e79-82a4-9f3d6ef7bbf7&amp;config=eyJjbHVzdGVyVXJsIjoiaHR0cHM6Ly9XQUJJLVVTLUVBU1QtQS1QUklNQVJZLXJlZGlyZWN0LmFuYWx5c2lzLndpbmRvd3MubmV0IiwiZW1iZWRGZWF0dXJlcyI6eyJtb2Rlcm5FbWJlZCI6dHJ1ZSwidXNhZ2VNZXRyaWNzVk5leHQiOnRydWV9fQ%3D%3D&amp;disableSensitivityBanner=true&quot;"/>
    <we:property name="pageName" value="&quot;ReportSectionc7835e7452f1e42fd975&quot;"/>
    <we:property name="pageDisplayName" value="&quot;Page 2&quot;"/>
    <we:property name="datasetId" value="&quot;f6efc3b9-783f-48f3-815e-9ad1970ffa3b&quot;"/>
    <we:property name="backgroundColor" value="&quot;rgb(38,39,53)&quot;"/>
    <we:property name="bookmark" value="&quot;H4sIAAAAAAAAA+1X224bIRD9FYu+tJJVLXvx2nlLnPSpray4Sh8qK2Jh2JBgQCybxo387wV209yqXKqmdZQ8GWaG4ZyZA17OERONkWT1mSwBbaEdrU+WxJ4MMBoidd1GWZFMRmlajDCMcDHOWcV8lDZOaNWgrXPkiK3BHYimJTIk9MZviyEiUs5IHWacyAaGyIBttCJS/IAu2LucbWE9RHBmpLYkpJw74iCkPfXhfu6h4PeZ35FQJ05hDtR11n0w2rp+TstxVkCZFynHkKecTcrCr2k6b4R5f3zYNAKbauWIUB5AsEEJNKVVmScVTEjCU5xmwc6FdH1Itdo7M9bz9tVYmVC+qWdRaysokSjys9B0dM7RVMt2GUd71+xz3VoK+8CjSznhVoH9odPm8CvASTN4m75Da1+vmdW+mtE916oefBFOQvQc6e9TC35zhraS9fAXnm12ShQFdgvMdl1bqInrp3tPh3S37To8EGrwSajWeW2EkA+t6nua3Gaw8JZGqFr2mrls0peOGI0Qp0fEuiDL6tg3OPTEr9OWgd1ZxbbsCnuhnHR4g82GlWC9uBC7X3l8RcG9pjpCTyeixTp4cVYWJSXAKp5gTllVQv6q+scjnWnTSmJ97MD3fW60E3z10nT/wCJshvKznBVZkvr/hgkbYQI8zfm9yt8Apd04E5eVLe46Iv/syPoUUlDhfnNg7xW7EfBMlH5XE/6DvK8UvRM3wTjJqf+S4RUrIMkxo+Xrtf54pJ2DuMEb/NIu8zupb8YVnuKEV5CNq6KajPi4yquSvar8D5A6D2zZ/N0vl4rYZ6L0h9DfBMFHzV/WEi3Bv8jDQLeuMYTCjCiIOEyXRUD3sj0zRDFg/diG34/Cn5CuawdEtqFh8f2O4jZxt5+27lz3PxAAAA==&quot;"/>
    <we:property name="initialStateBookmark" value="&quot;H4sIAAAAAAAAA+1X30/bMBD+VyLvZZOqKUkTQnkrpXthQEURe5gq5B+XYHDjyHEYHer/ztkJg7GJwjS2IniqfXf2fd/dZze+IkLWlaKLfToHskW2tT6fU3MeRKRHys52cLC7NzzcPdkf7o3RrCsrdVmTrStiqSnAHsu6ocrtgMavsx6hSk1o4WY5VTX0SAWm1iVV8ju0weiypoFlj8BlpbShbsuppRbcthcYjnPMHX3sY0bKrbyAKXDbWg+h0sZ2c55t9lPIkjTOI0jiXAyyFNfUrdfDXB3vknpgI11aKksE4GyQAY85y5KQwYCGeRzFfWfPpbJdCFuMLyuDvLEai8rVa4QsCm0kp4p4fgbqls4VGWnVzP1o/JN9qhvD4RBy7yqttAvH/sTq6uQLwHkdvI8/kCXWa2I0VtO7p7osgiNpFXjPqf42MoDJBdkKl70feIbigpYcrffBDIvCQEFtNx0/H9Kdpu1wIMtgT5aNRW24kE9N2fU0/JXBDC21LAvVaea2SUctMe4hjk6psU6W7Awb7HqC67QRYLYXvi070twoJ+7dY7NmJVjObsSOK8/uKLjTVEvo+UQ0Wzpv1M/SjFMQLA+jnAuWQfKm+qcjneiqUdRgbIB9n1baynzx2nT/yCKsh/L7iUj7YYz/DQOxEVHI4yRfqfw1UNq9M3Fb2fShI/LPjixuoSSX9jcHdqXYKwkvROkPNeE/yPtO0Vtx0ygKE45fMjkTKYRJJHj2dq0/HWnroDZ4F722y/xB6utxhcdRmDPob7KUDTbyTZawTLyp/A+QWgQ2r//ulwuj5oUo/TH010HwXvO3tSRzwBe5G+jG1hXlMKEleBxVu4uE9mV7WdFSgOjGxv1+lnhC2q4dU9W4hvn3O/FJsJGSKVixwL3qiYfl0V0DhnzaLmAQAAA=&quot;"/>
    <we:property name="isFiltersActionButtonVisible" value="true"/>
    <we:property name="reportEmbeddedTime" value="&quot;2022-12-16T22:35:05.799Z&quot;"/>
    <we:property name="creatorUserId" value="&quot;100320020B13B3A5&quot;"/>
    <we:property name="creatorSessionId" value="&quot;704becab-125d-49dd-8ae1-4acc626b181b&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300</TotalTime>
  <Words>213</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Helvetica</vt:lpstr>
      <vt:lpstr>Times New Roman</vt:lpstr>
      <vt:lpstr>Office Theme</vt:lpstr>
      <vt:lpstr>Spotify and Billboard 100 Comparison</vt:lpstr>
      <vt:lpstr>Spotify</vt:lpstr>
      <vt:lpstr>PowerPoint Presentation</vt:lpstr>
      <vt:lpstr>Top Weeks on Chart vs Top Weeks at #1</vt:lpstr>
      <vt:lpstr>Popularity</vt:lpstr>
      <vt:lpstr>Top Weeks Streams and Popularity</vt:lpstr>
      <vt:lpstr>Weeks at #1 Streams and Popularity</vt:lpstr>
      <vt:lpstr>Top Weeks and #1 Weeks BPM</vt:lpstr>
      <vt:lpstr>Top Weeks Release Year</vt:lpstr>
      <vt:lpstr>#1 Weeks Release Year</vt:lpstr>
      <vt:lpstr>Power BI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Beau</dc:creator>
  <cp:lastModifiedBy>Bryan Colson</cp:lastModifiedBy>
  <cp:revision>69</cp:revision>
  <dcterms:created xsi:type="dcterms:W3CDTF">2022-12-15T20:45:48Z</dcterms:created>
  <dcterms:modified xsi:type="dcterms:W3CDTF">2022-12-16T22:35:26Z</dcterms:modified>
</cp:coreProperties>
</file>