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5" d="100"/>
          <a:sy n="95"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4587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4775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9706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9500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8498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8982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6437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9217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1910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65379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7128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27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B914845-984D-4E51-9095-46C09C37DEEA}"/>
              </a:ext>
            </a:extLst>
          </p:cNvPr>
          <p:cNvSpPr>
            <a:spLocks noGrp="1"/>
          </p:cNvSpPr>
          <p:nvPr>
            <p:ph type="ctrTitle"/>
          </p:nvPr>
        </p:nvSpPr>
        <p:spPr>
          <a:xfrm>
            <a:off x="484814" y="640080"/>
            <a:ext cx="3659246" cy="2850319"/>
          </a:xfrm>
        </p:spPr>
        <p:txBody>
          <a:bodyPr>
            <a:normAutofit/>
          </a:bodyPr>
          <a:lstStyle/>
          <a:p>
            <a:r>
              <a:rPr lang="es-MX" sz="5400">
                <a:solidFill>
                  <a:srgbClr val="FFFFFF"/>
                </a:solidFill>
              </a:rPr>
              <a:t>Arquitectura MVC</a:t>
            </a:r>
          </a:p>
        </p:txBody>
      </p:sp>
      <p:cxnSp>
        <p:nvCxnSpPr>
          <p:cNvPr id="140" name="Straight Connector 13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MVC Framework Tutorial for Beginners: What is, Architecture &amp; Example">
            <a:extLst>
              <a:ext uri="{FF2B5EF4-FFF2-40B4-BE49-F238E27FC236}">
                <a16:creationId xmlns:a16="http://schemas.microsoft.com/office/drawing/2014/main" id="{7EE0FCC2-11E8-408B-8DA7-AA94F9B3B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 t="-3" r="188" b="-3"/>
          <a:stretch/>
        </p:blipFill>
        <p:spPr bwMode="auto">
          <a:xfrm>
            <a:off x="4773077" y="640080"/>
            <a:ext cx="7135431" cy="506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5865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0A492-40B8-4AF8-91EE-07A0C2074609}"/>
              </a:ext>
            </a:extLst>
          </p:cNvPr>
          <p:cNvSpPr>
            <a:spLocks noGrp="1"/>
          </p:cNvSpPr>
          <p:nvPr>
            <p:ph type="title"/>
          </p:nvPr>
        </p:nvSpPr>
        <p:spPr/>
        <p:txBody>
          <a:bodyPr/>
          <a:lstStyle/>
          <a:p>
            <a:r>
              <a:rPr lang="es-MX" dirty="0"/>
              <a:t>¿Qué es?</a:t>
            </a:r>
          </a:p>
        </p:txBody>
      </p:sp>
      <p:sp>
        <p:nvSpPr>
          <p:cNvPr id="3" name="Marcador de contenido 2">
            <a:extLst>
              <a:ext uri="{FF2B5EF4-FFF2-40B4-BE49-F238E27FC236}">
                <a16:creationId xmlns:a16="http://schemas.microsoft.com/office/drawing/2014/main" id="{0D163480-524A-4DDD-B118-FE5E5D0C6E96}"/>
              </a:ext>
            </a:extLst>
          </p:cNvPr>
          <p:cNvSpPr>
            <a:spLocks noGrp="1"/>
          </p:cNvSpPr>
          <p:nvPr>
            <p:ph idx="1"/>
          </p:nvPr>
        </p:nvSpPr>
        <p:spPr/>
        <p:txBody>
          <a:bodyPr/>
          <a:lstStyle/>
          <a:p>
            <a:r>
              <a:rPr lang="es-MX" dirty="0">
                <a:solidFill>
                  <a:srgbClr val="15141A"/>
                </a:solidFill>
                <a:latin typeface="Inter"/>
              </a:rPr>
              <a:t>E</a:t>
            </a:r>
            <a:r>
              <a:rPr lang="es-MX" b="0" i="0" dirty="0">
                <a:solidFill>
                  <a:srgbClr val="15141A"/>
                </a:solidFill>
                <a:effectLst/>
                <a:latin typeface="Inter"/>
              </a:rPr>
              <a:t>s un patrón en el diseño de software comúnmente utilizado para implementar interfaces de usuario, datos y lógica de control. Enfatiza una separación entre la lógica de negocios y su visualización. Esta "separación de preocupaciones" proporciona una mejor división del trabajo y una mejora de mantenimiento.</a:t>
            </a:r>
          </a:p>
          <a:p>
            <a:pPr algn="l"/>
            <a:r>
              <a:rPr lang="es-MX" b="0" i="0" dirty="0">
                <a:solidFill>
                  <a:srgbClr val="15141A"/>
                </a:solidFill>
                <a:effectLst/>
                <a:latin typeface="Inter"/>
              </a:rPr>
              <a:t>Las tres partes del patrón de diseño de software MVC se pueden describir de la siguiente manera:</a:t>
            </a:r>
          </a:p>
          <a:p>
            <a:pPr algn="l">
              <a:buFont typeface="+mj-lt"/>
              <a:buAutoNum type="arabicPeriod"/>
            </a:pPr>
            <a:r>
              <a:rPr lang="es-MX" b="0" i="0" dirty="0">
                <a:solidFill>
                  <a:srgbClr val="15141A"/>
                </a:solidFill>
                <a:effectLst/>
                <a:latin typeface="Inter"/>
              </a:rPr>
              <a:t>Modelo: Maneja datos y lógica de negocios.</a:t>
            </a:r>
          </a:p>
          <a:p>
            <a:pPr algn="l">
              <a:buFont typeface="+mj-lt"/>
              <a:buAutoNum type="arabicPeriod"/>
            </a:pPr>
            <a:r>
              <a:rPr lang="es-MX" b="0" i="0" dirty="0">
                <a:solidFill>
                  <a:srgbClr val="15141A"/>
                </a:solidFill>
                <a:effectLst/>
                <a:latin typeface="Inter"/>
              </a:rPr>
              <a:t>Vista: Se encarga del diseño y presentación.</a:t>
            </a:r>
          </a:p>
          <a:p>
            <a:pPr algn="l">
              <a:buFont typeface="+mj-lt"/>
              <a:buAutoNum type="arabicPeriod"/>
            </a:pPr>
            <a:r>
              <a:rPr lang="es-MX" b="0" i="0" dirty="0">
                <a:solidFill>
                  <a:srgbClr val="15141A"/>
                </a:solidFill>
                <a:effectLst/>
                <a:latin typeface="Inter"/>
              </a:rPr>
              <a:t>Controlador: Enruta comandos a los modelos y vistas.</a:t>
            </a:r>
          </a:p>
          <a:p>
            <a:endParaRPr lang="es-MX" dirty="0"/>
          </a:p>
        </p:txBody>
      </p:sp>
    </p:spTree>
    <p:extLst>
      <p:ext uri="{BB962C8B-B14F-4D97-AF65-F5344CB8AC3E}">
        <p14:creationId xmlns:p14="http://schemas.microsoft.com/office/powerpoint/2010/main" val="292497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CF9DB-269E-4A52-B958-D0D9FF622496}"/>
              </a:ext>
            </a:extLst>
          </p:cNvPr>
          <p:cNvSpPr>
            <a:spLocks noGrp="1"/>
          </p:cNvSpPr>
          <p:nvPr>
            <p:ph type="title"/>
          </p:nvPr>
        </p:nvSpPr>
        <p:spPr/>
        <p:txBody>
          <a:bodyPr/>
          <a:lstStyle/>
          <a:p>
            <a:r>
              <a:rPr lang="es-MX" dirty="0"/>
              <a:t>Modelo</a:t>
            </a:r>
          </a:p>
        </p:txBody>
      </p:sp>
      <p:sp>
        <p:nvSpPr>
          <p:cNvPr id="3" name="Marcador de contenido 2">
            <a:extLst>
              <a:ext uri="{FF2B5EF4-FFF2-40B4-BE49-F238E27FC236}">
                <a16:creationId xmlns:a16="http://schemas.microsoft.com/office/drawing/2014/main" id="{FA0A1067-AC20-4E13-AFB3-625505290310}"/>
              </a:ext>
            </a:extLst>
          </p:cNvPr>
          <p:cNvSpPr>
            <a:spLocks noGrp="1"/>
          </p:cNvSpPr>
          <p:nvPr>
            <p:ph idx="1"/>
          </p:nvPr>
        </p:nvSpPr>
        <p:spPr/>
        <p:txBody>
          <a:bodyPr/>
          <a:lstStyle/>
          <a:p>
            <a:r>
              <a:rPr lang="es-MX" b="0" i="0" dirty="0">
                <a:solidFill>
                  <a:srgbClr val="15141A"/>
                </a:solidFill>
                <a:effectLst/>
                <a:latin typeface="Inter"/>
              </a:rPr>
              <a:t>El modelo define qué datos debe contener la aplicación. Si el estado de estos datos cambia, el modelo generalmente notificará a la vista (para que la pantalla pueda cambiar según sea necesario) y, a veces, el controlador (si se necesita una lógica diferente para controlar la vista actualizada).</a:t>
            </a:r>
            <a:endParaRPr lang="es-MX" dirty="0"/>
          </a:p>
        </p:txBody>
      </p:sp>
    </p:spTree>
    <p:extLst>
      <p:ext uri="{BB962C8B-B14F-4D97-AF65-F5344CB8AC3E}">
        <p14:creationId xmlns:p14="http://schemas.microsoft.com/office/powerpoint/2010/main" val="336814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3" name="Straight Connector 19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2926D86-DF4B-426A-B385-E2D85FFD0A6D}"/>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a:solidFill>
                  <a:srgbClr val="FFFFFF"/>
                </a:solidFill>
              </a:rPr>
              <a:t>Vista</a:t>
            </a:r>
          </a:p>
        </p:txBody>
      </p:sp>
      <p:sp>
        <p:nvSpPr>
          <p:cNvPr id="3" name="Marcador de contenido 2">
            <a:extLst>
              <a:ext uri="{FF2B5EF4-FFF2-40B4-BE49-F238E27FC236}">
                <a16:creationId xmlns:a16="http://schemas.microsoft.com/office/drawing/2014/main" id="{529D4FFE-B981-428B-B8F3-1FB2EAD89D00}"/>
              </a:ext>
            </a:extLst>
          </p:cNvPr>
          <p:cNvSpPr>
            <a:spLocks noGrp="1"/>
          </p:cNvSpPr>
          <p:nvPr>
            <p:ph idx="1"/>
          </p:nvPr>
        </p:nvSpPr>
        <p:spPr>
          <a:xfrm>
            <a:off x="484814" y="3812134"/>
            <a:ext cx="3659246" cy="2349823"/>
          </a:xfrm>
        </p:spPr>
        <p:txBody>
          <a:bodyPr vert="horz" lIns="91440" tIns="45720" rIns="91440" bIns="45720" rtlCol="0">
            <a:normAutofit/>
          </a:bodyPr>
          <a:lstStyle/>
          <a:p>
            <a:pPr marL="0" indent="0">
              <a:lnSpc>
                <a:spcPct val="100000"/>
              </a:lnSpc>
              <a:buNone/>
            </a:pPr>
            <a:r>
              <a:rPr lang="en-US" b="0" i="0" cap="all" spc="200">
                <a:solidFill>
                  <a:srgbClr val="FFFFFF"/>
                </a:solidFill>
                <a:effectLst/>
              </a:rPr>
              <a:t>La vista define cómo se deben mostrar los datos de la aplicación.</a:t>
            </a:r>
            <a:endParaRPr lang="en-US" cap="all" spc="200">
              <a:solidFill>
                <a:srgbClr val="FFFFFF"/>
              </a:solidFill>
            </a:endParaRPr>
          </a:p>
        </p:txBody>
      </p:sp>
      <p:cxnSp>
        <p:nvCxnSpPr>
          <p:cNvPr id="195" name="Straight Connector 19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4" name="Picture 6" descr="Login WordPress - Personalizar el Login de Wordpress con Plugin">
            <a:extLst>
              <a:ext uri="{FF2B5EF4-FFF2-40B4-BE49-F238E27FC236}">
                <a16:creationId xmlns:a16="http://schemas.microsoft.com/office/drawing/2014/main" id="{F5397830-5721-418F-AF21-FA268B0512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71" r="22334"/>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4125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F9912A-D51A-4243-A4E3-52D3C18180E6}"/>
              </a:ext>
            </a:extLst>
          </p:cNvPr>
          <p:cNvSpPr>
            <a:spLocks noGrp="1"/>
          </p:cNvSpPr>
          <p:nvPr>
            <p:ph type="title"/>
          </p:nvPr>
        </p:nvSpPr>
        <p:spPr>
          <a:xfrm>
            <a:off x="878911" y="643468"/>
            <a:ext cx="3177847" cy="1674180"/>
          </a:xfrm>
        </p:spPr>
        <p:txBody>
          <a:bodyPr>
            <a:normAutofit/>
          </a:bodyPr>
          <a:lstStyle/>
          <a:p>
            <a:r>
              <a:rPr lang="es-MX" sz="4000"/>
              <a:t>Controlador</a:t>
            </a:r>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0B9906C-0212-4FFC-ADAC-AD87223CFD43}"/>
              </a:ext>
            </a:extLst>
          </p:cNvPr>
          <p:cNvSpPr>
            <a:spLocks noGrp="1"/>
          </p:cNvSpPr>
          <p:nvPr>
            <p:ph idx="1"/>
          </p:nvPr>
        </p:nvSpPr>
        <p:spPr>
          <a:xfrm>
            <a:off x="858064" y="2639380"/>
            <a:ext cx="3205049" cy="3229714"/>
          </a:xfrm>
        </p:spPr>
        <p:txBody>
          <a:bodyPr>
            <a:normAutofit/>
          </a:bodyPr>
          <a:lstStyle/>
          <a:p>
            <a:r>
              <a:rPr lang="es-MX" b="0" i="0">
                <a:effectLst/>
                <a:latin typeface="Inter"/>
              </a:rPr>
              <a:t>El controlador contiene una lógica que actualiza el modelo y / o vista en respuesta a las entradas de los usuarios de la aplicación.</a:t>
            </a:r>
            <a:endParaRPr lang="es-MX" dirty="0"/>
          </a:p>
        </p:txBody>
      </p:sp>
      <p:pic>
        <p:nvPicPr>
          <p:cNvPr id="3074" name="Picture 2" descr="Registro y Login de Usuarios con PHP y Mysql - YouTube">
            <a:extLst>
              <a:ext uri="{FF2B5EF4-FFF2-40B4-BE49-F238E27FC236}">
                <a16:creationId xmlns:a16="http://schemas.microsoft.com/office/drawing/2014/main" id="{67837C50-47BC-477D-8078-823CA5F0ED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1317744"/>
            <a:ext cx="6892560" cy="3877065"/>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7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743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9FD27-1528-4A6E-B370-E7573D7EF1A5}"/>
              </a:ext>
            </a:extLst>
          </p:cNvPr>
          <p:cNvSpPr>
            <a:spLocks noGrp="1"/>
          </p:cNvSpPr>
          <p:nvPr>
            <p:ph type="title"/>
          </p:nvPr>
        </p:nvSpPr>
        <p:spPr/>
        <p:txBody>
          <a:bodyPr/>
          <a:lstStyle/>
          <a:p>
            <a:r>
              <a:rPr lang="es-MX" dirty="0"/>
              <a:t>Interacción de los componentes</a:t>
            </a:r>
          </a:p>
        </p:txBody>
      </p:sp>
      <p:sp>
        <p:nvSpPr>
          <p:cNvPr id="3" name="Marcador de contenido 2">
            <a:extLst>
              <a:ext uri="{FF2B5EF4-FFF2-40B4-BE49-F238E27FC236}">
                <a16:creationId xmlns:a16="http://schemas.microsoft.com/office/drawing/2014/main" id="{6C139A36-95BC-4D89-883D-C2BB144A6BCD}"/>
              </a:ext>
            </a:extLst>
          </p:cNvPr>
          <p:cNvSpPr>
            <a:spLocks noGrp="1"/>
          </p:cNvSpPr>
          <p:nvPr>
            <p:ph idx="1"/>
          </p:nvPr>
        </p:nvSpPr>
        <p:spPr/>
        <p:txBody>
          <a:bodyPr>
            <a:normAutofit fontScale="92500"/>
          </a:bodyPr>
          <a:lstStyle/>
          <a:p>
            <a:pPr algn="l">
              <a:buFont typeface="+mj-lt"/>
              <a:buAutoNum type="arabicPeriod"/>
            </a:pPr>
            <a:r>
              <a:rPr lang="es-MX" b="0" i="0" dirty="0">
                <a:solidFill>
                  <a:srgbClr val="202122"/>
                </a:solidFill>
                <a:effectLst/>
                <a:latin typeface="Arial" panose="020B0604020202020204" pitchFamily="34" charset="0"/>
              </a:rPr>
              <a:t>El usuario interactúa con la interfaz de usuario de alguna forma (por ejemplo, el usuario pulsa un botón, enlace, etc.)</a:t>
            </a:r>
          </a:p>
          <a:p>
            <a:pPr algn="l">
              <a:buFont typeface="+mj-lt"/>
              <a:buAutoNum type="arabicPeriod"/>
            </a:pPr>
            <a:r>
              <a:rPr lang="es-MX" b="0" i="0" dirty="0">
                <a:solidFill>
                  <a:srgbClr val="202122"/>
                </a:solidFill>
                <a:effectLst/>
                <a:latin typeface="Arial" panose="020B0604020202020204" pitchFamily="34" charset="0"/>
              </a:rPr>
              <a:t>El controlador recibe (por parte de los objetos de la </a:t>
            </a:r>
            <a:r>
              <a:rPr lang="es-MX" i="0" u="none" strike="noStrike" dirty="0">
                <a:solidFill>
                  <a:schemeClr val="tx1"/>
                </a:solidFill>
                <a:effectLst/>
                <a:latin typeface="Arial" panose="020B0604020202020204" pitchFamily="34" charset="0"/>
              </a:rPr>
              <a:t>interfaz</a:t>
            </a:r>
            <a:r>
              <a:rPr lang="es-MX" i="0" dirty="0">
                <a:solidFill>
                  <a:schemeClr val="tx1"/>
                </a:solidFill>
                <a:effectLst/>
                <a:latin typeface="Arial" panose="020B0604020202020204" pitchFamily="34" charset="0"/>
              </a:rPr>
              <a:t>-vista</a:t>
            </a:r>
            <a:r>
              <a:rPr lang="es-MX" b="0" i="0" dirty="0">
                <a:solidFill>
                  <a:srgbClr val="202122"/>
                </a:solidFill>
                <a:effectLst/>
                <a:latin typeface="Arial" panose="020B0604020202020204" pitchFamily="34" charset="0"/>
              </a:rPr>
              <a:t>) la notificación de la acción solicitada por el usuario. El controlador gestiona el evento que llega, frecuentemente a través de un gestor de eventos (</a:t>
            </a:r>
            <a:r>
              <a:rPr lang="es-MX" b="0" i="0" dirty="0" err="1">
                <a:solidFill>
                  <a:srgbClr val="202122"/>
                </a:solidFill>
                <a:effectLst/>
                <a:latin typeface="Arial" panose="020B0604020202020204" pitchFamily="34" charset="0"/>
              </a:rPr>
              <a:t>handler</a:t>
            </a:r>
            <a:r>
              <a:rPr lang="es-MX" b="0" i="0" dirty="0">
                <a:solidFill>
                  <a:srgbClr val="202122"/>
                </a:solidFill>
                <a:effectLst/>
                <a:latin typeface="Arial" panose="020B0604020202020204" pitchFamily="34" charset="0"/>
              </a:rPr>
              <a:t>) o </a:t>
            </a:r>
            <a:r>
              <a:rPr lang="es-MX" b="0" i="0" dirty="0" err="1">
                <a:solidFill>
                  <a:srgbClr val="202122"/>
                </a:solidFill>
                <a:effectLst/>
                <a:latin typeface="Arial" panose="020B0604020202020204" pitchFamily="34" charset="0"/>
              </a:rPr>
              <a:t>callback</a:t>
            </a:r>
            <a:r>
              <a:rPr lang="es-MX" b="0" i="0" dirty="0">
                <a:solidFill>
                  <a:srgbClr val="202122"/>
                </a:solidFill>
                <a:effectLst/>
                <a:latin typeface="Arial" panose="020B0604020202020204" pitchFamily="34" charset="0"/>
              </a:rPr>
              <a:t>.</a:t>
            </a:r>
          </a:p>
          <a:p>
            <a:pPr algn="l">
              <a:buFont typeface="+mj-lt"/>
              <a:buAutoNum type="arabicPeriod"/>
            </a:pPr>
            <a:r>
              <a:rPr lang="es-MX" b="0" i="0" dirty="0">
                <a:solidFill>
                  <a:srgbClr val="202122"/>
                </a:solidFill>
                <a:effectLst/>
                <a:latin typeface="Arial" panose="020B0604020202020204" pitchFamily="34" charset="0"/>
              </a:rPr>
              <a:t>El controlador accede al modelo, actualizándolo, posiblemente modificándolo de forma adecuada a la acción solicitada por el usuario (por ejemplo, el controlador actualiza el carro de la compra del usuario). </a:t>
            </a:r>
          </a:p>
          <a:p>
            <a:pPr algn="l">
              <a:buFont typeface="+mj-lt"/>
              <a:buAutoNum type="arabicPeriod"/>
            </a:pPr>
            <a:r>
              <a:rPr lang="es-MX" b="0" i="0" dirty="0">
                <a:solidFill>
                  <a:srgbClr val="202122"/>
                </a:solidFill>
                <a:effectLst/>
                <a:latin typeface="Arial" panose="020B0604020202020204" pitchFamily="34" charset="0"/>
              </a:rPr>
              <a:t>El controlador delega a los objetos de la vista la tarea de desplegar la interfaz de usuario. La vista obtiene sus datos del modelo para generar la interfaz apropiada para el usuario donde se reflejan los cambios en el modelo (por ejemplo, produce un listado del contenido del carro de la compra).</a:t>
            </a:r>
          </a:p>
          <a:p>
            <a:endParaRPr lang="es-MX" dirty="0"/>
          </a:p>
        </p:txBody>
      </p:sp>
    </p:spTree>
    <p:extLst>
      <p:ext uri="{BB962C8B-B14F-4D97-AF65-F5344CB8AC3E}">
        <p14:creationId xmlns:p14="http://schemas.microsoft.com/office/powerpoint/2010/main" val="115298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48599-ACFB-48F1-A9CF-D5D2535F847E}"/>
              </a:ext>
            </a:extLst>
          </p:cNvPr>
          <p:cNvSpPr>
            <a:spLocks noGrp="1"/>
          </p:cNvSpPr>
          <p:nvPr>
            <p:ph type="title"/>
          </p:nvPr>
        </p:nvSpPr>
        <p:spPr/>
        <p:txBody>
          <a:bodyPr/>
          <a:lstStyle/>
          <a:p>
            <a:r>
              <a:rPr lang="es-MX" dirty="0"/>
              <a:t>ORM</a:t>
            </a:r>
          </a:p>
        </p:txBody>
      </p:sp>
      <p:sp>
        <p:nvSpPr>
          <p:cNvPr id="3" name="Marcador de contenido 2">
            <a:extLst>
              <a:ext uri="{FF2B5EF4-FFF2-40B4-BE49-F238E27FC236}">
                <a16:creationId xmlns:a16="http://schemas.microsoft.com/office/drawing/2014/main" id="{623FE2A9-78E5-4658-8525-A521CFD0B60E}"/>
              </a:ext>
            </a:extLst>
          </p:cNvPr>
          <p:cNvSpPr>
            <a:spLocks noGrp="1"/>
          </p:cNvSpPr>
          <p:nvPr>
            <p:ph idx="1"/>
          </p:nvPr>
        </p:nvSpPr>
        <p:spPr/>
        <p:txBody>
          <a:bodyPr/>
          <a:lstStyle/>
          <a:p>
            <a:r>
              <a:rPr lang="es-MX" b="0" i="0" dirty="0" err="1">
                <a:solidFill>
                  <a:srgbClr val="212529"/>
                </a:solidFill>
                <a:effectLst/>
                <a:latin typeface="-apple-system"/>
              </a:rPr>
              <a:t>Object-Relational</a:t>
            </a:r>
            <a:r>
              <a:rPr lang="es-MX" b="0" i="0" dirty="0">
                <a:solidFill>
                  <a:srgbClr val="212529"/>
                </a:solidFill>
                <a:effectLst/>
                <a:latin typeface="-apple-system"/>
              </a:rPr>
              <a:t> </a:t>
            </a:r>
            <a:r>
              <a:rPr lang="es-MX" b="0" i="0" dirty="0" err="1">
                <a:solidFill>
                  <a:srgbClr val="212529"/>
                </a:solidFill>
                <a:effectLst/>
                <a:latin typeface="-apple-system"/>
              </a:rPr>
              <a:t>mapping</a:t>
            </a:r>
            <a:r>
              <a:rPr lang="es-MX" b="0" i="0" dirty="0">
                <a:solidFill>
                  <a:srgbClr val="212529"/>
                </a:solidFill>
                <a:effectLst/>
                <a:latin typeface="-apple-system"/>
              </a:rPr>
              <a:t>, o lo que es lo mismo, </a:t>
            </a:r>
            <a:r>
              <a:rPr lang="es-MX" b="1" i="0" dirty="0">
                <a:solidFill>
                  <a:srgbClr val="212529"/>
                </a:solidFill>
                <a:effectLst/>
                <a:latin typeface="-apple-system"/>
              </a:rPr>
              <a:t>mapeo de objeto-relacional</a:t>
            </a:r>
            <a:r>
              <a:rPr lang="es-MX" b="0" i="0" dirty="0">
                <a:solidFill>
                  <a:srgbClr val="212529"/>
                </a:solidFill>
                <a:effectLst/>
                <a:latin typeface="-apple-system"/>
              </a:rPr>
              <a:t>, es un modelo de programación que consiste en la transformación de las tablas de una base de datos, en una serie de entidades que simplifiquen las tareas básicas de acceso a los datos para el programador.</a:t>
            </a:r>
          </a:p>
          <a:p>
            <a:r>
              <a:rPr lang="es-MX" dirty="0">
                <a:solidFill>
                  <a:srgbClr val="212529"/>
                </a:solidFill>
                <a:latin typeface="-apple-system"/>
              </a:rPr>
              <a:t>E</a:t>
            </a:r>
            <a:r>
              <a:rPr lang="es-MX" b="0" i="0" dirty="0">
                <a:solidFill>
                  <a:srgbClr val="212529"/>
                </a:solidFill>
                <a:effectLst/>
                <a:latin typeface="-apple-system"/>
              </a:rPr>
              <a:t>l ORM al tener un capa intermedia, </a:t>
            </a:r>
            <a:r>
              <a:rPr lang="es-MX" b="1" i="0" dirty="0">
                <a:solidFill>
                  <a:srgbClr val="212529"/>
                </a:solidFill>
                <a:effectLst/>
                <a:latin typeface="-apple-system"/>
              </a:rPr>
              <a:t>abstrae al programador de la base de datos y le centra en el desarrollo de la aplicación</a:t>
            </a:r>
            <a:endParaRPr lang="es-MX" dirty="0"/>
          </a:p>
        </p:txBody>
      </p:sp>
    </p:spTree>
    <p:extLst>
      <p:ext uri="{BB962C8B-B14F-4D97-AF65-F5344CB8AC3E}">
        <p14:creationId xmlns:p14="http://schemas.microsoft.com/office/powerpoint/2010/main" val="317977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EF243-F453-4122-8738-F0383D6E7968}"/>
              </a:ext>
            </a:extLst>
          </p:cNvPr>
          <p:cNvSpPr>
            <a:spLocks noGrp="1"/>
          </p:cNvSpPr>
          <p:nvPr>
            <p:ph type="title"/>
          </p:nvPr>
        </p:nvSpPr>
        <p:spPr/>
        <p:txBody>
          <a:bodyPr/>
          <a:lstStyle/>
          <a:p>
            <a:r>
              <a:rPr lang="es-MX" dirty="0"/>
              <a:t>Ventajas y desventajas</a:t>
            </a:r>
          </a:p>
        </p:txBody>
      </p:sp>
      <p:sp>
        <p:nvSpPr>
          <p:cNvPr id="3" name="Marcador de contenido 2">
            <a:extLst>
              <a:ext uri="{FF2B5EF4-FFF2-40B4-BE49-F238E27FC236}">
                <a16:creationId xmlns:a16="http://schemas.microsoft.com/office/drawing/2014/main" id="{5C1648F7-8DB9-4D58-9B70-473BBB803999}"/>
              </a:ext>
            </a:extLst>
          </p:cNvPr>
          <p:cNvSpPr>
            <a:spLocks noGrp="1"/>
          </p:cNvSpPr>
          <p:nvPr>
            <p:ph idx="1"/>
          </p:nvPr>
        </p:nvSpPr>
        <p:spPr/>
        <p:txBody>
          <a:bodyPr/>
          <a:lstStyle/>
          <a:p>
            <a:pPr algn="l">
              <a:buFont typeface="Arial" panose="020B0604020202020204" pitchFamily="34" charset="0"/>
              <a:buChar char="•"/>
            </a:pPr>
            <a:r>
              <a:rPr lang="es-MX" b="0" i="0" dirty="0">
                <a:solidFill>
                  <a:srgbClr val="212529"/>
                </a:solidFill>
                <a:effectLst/>
                <a:latin typeface="-apple-system"/>
              </a:rPr>
              <a:t>Ventajas</a:t>
            </a:r>
          </a:p>
          <a:p>
            <a:pPr marL="742950" lvl="1" indent="-285750" algn="l">
              <a:buFont typeface="Arial" panose="020B0604020202020204" pitchFamily="34" charset="0"/>
              <a:buChar char="•"/>
            </a:pPr>
            <a:r>
              <a:rPr lang="es-MX" b="0" i="0" dirty="0">
                <a:solidFill>
                  <a:srgbClr val="212529"/>
                </a:solidFill>
                <a:effectLst/>
                <a:latin typeface="-apple-system"/>
              </a:rPr>
              <a:t>Facilidad y velocidad de uso</a:t>
            </a:r>
          </a:p>
          <a:p>
            <a:pPr marL="742950" lvl="1" indent="-285750" algn="l">
              <a:buFont typeface="Arial" panose="020B0604020202020204" pitchFamily="34" charset="0"/>
              <a:buChar char="•"/>
            </a:pPr>
            <a:r>
              <a:rPr lang="es-MX" b="0" i="0" dirty="0">
                <a:solidFill>
                  <a:srgbClr val="212529"/>
                </a:solidFill>
                <a:effectLst/>
                <a:latin typeface="-apple-system"/>
              </a:rPr>
              <a:t>Abstracción de la base de datos usada.</a:t>
            </a:r>
          </a:p>
          <a:p>
            <a:pPr marL="742950" lvl="1" indent="-285750" algn="l">
              <a:buFont typeface="Arial" panose="020B0604020202020204" pitchFamily="34" charset="0"/>
              <a:buChar char="•"/>
            </a:pPr>
            <a:r>
              <a:rPr lang="es-MX" b="0" i="0" dirty="0">
                <a:solidFill>
                  <a:srgbClr val="212529"/>
                </a:solidFill>
                <a:effectLst/>
                <a:latin typeface="-apple-system"/>
              </a:rPr>
              <a:t>Seguridad de la capa de acceso a datos contra ataques.</a:t>
            </a:r>
          </a:p>
          <a:p>
            <a:pPr algn="l">
              <a:buFont typeface="Arial" panose="020B0604020202020204" pitchFamily="34" charset="0"/>
              <a:buChar char="•"/>
            </a:pPr>
            <a:r>
              <a:rPr lang="es-MX" b="0" i="0" dirty="0">
                <a:solidFill>
                  <a:srgbClr val="212529"/>
                </a:solidFill>
                <a:effectLst/>
                <a:latin typeface="-apple-system"/>
              </a:rPr>
              <a:t>Desventajas</a:t>
            </a:r>
          </a:p>
          <a:p>
            <a:pPr marL="742950" lvl="1" indent="-285750" algn="l">
              <a:buFont typeface="Arial" panose="020B0604020202020204" pitchFamily="34" charset="0"/>
              <a:buChar char="•"/>
            </a:pPr>
            <a:r>
              <a:rPr lang="es-MX" b="0" i="0" dirty="0">
                <a:solidFill>
                  <a:srgbClr val="212529"/>
                </a:solidFill>
                <a:effectLst/>
                <a:latin typeface="-apple-system"/>
              </a:rPr>
              <a:t>En entornos con gran carga poner una capa más en el proceso puede mermar el rendimiento.</a:t>
            </a:r>
          </a:p>
          <a:p>
            <a:pPr marL="742950" lvl="1" indent="-285750" algn="l">
              <a:buFont typeface="Arial" panose="020B0604020202020204" pitchFamily="34" charset="0"/>
              <a:buChar char="•"/>
            </a:pPr>
            <a:r>
              <a:rPr lang="es-MX" b="0" i="0" dirty="0">
                <a:solidFill>
                  <a:srgbClr val="212529"/>
                </a:solidFill>
                <a:effectLst/>
                <a:latin typeface="-apple-system"/>
              </a:rPr>
              <a:t>Aprender el nuevo lenguaje del ORM.</a:t>
            </a:r>
          </a:p>
          <a:p>
            <a:endParaRPr lang="es-MX" dirty="0"/>
          </a:p>
        </p:txBody>
      </p:sp>
    </p:spTree>
    <p:extLst>
      <p:ext uri="{BB962C8B-B14F-4D97-AF65-F5344CB8AC3E}">
        <p14:creationId xmlns:p14="http://schemas.microsoft.com/office/powerpoint/2010/main" val="91895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4AD01-00A9-425C-B904-F7DFA38A313D}"/>
              </a:ext>
            </a:extLst>
          </p:cNvPr>
          <p:cNvSpPr>
            <a:spLocks noGrp="1"/>
          </p:cNvSpPr>
          <p:nvPr>
            <p:ph type="title"/>
          </p:nvPr>
        </p:nvSpPr>
        <p:spPr/>
        <p:txBody>
          <a:bodyPr/>
          <a:lstStyle/>
          <a:p>
            <a:r>
              <a:rPr lang="es-MX" dirty="0"/>
              <a:t>Mas utilizados</a:t>
            </a:r>
          </a:p>
        </p:txBody>
      </p:sp>
      <p:sp>
        <p:nvSpPr>
          <p:cNvPr id="3" name="Marcador de contenido 2">
            <a:extLst>
              <a:ext uri="{FF2B5EF4-FFF2-40B4-BE49-F238E27FC236}">
                <a16:creationId xmlns:a16="http://schemas.microsoft.com/office/drawing/2014/main" id="{FD350471-B88B-4B74-989C-8C085E0BE0DC}"/>
              </a:ext>
            </a:extLst>
          </p:cNvPr>
          <p:cNvSpPr>
            <a:spLocks noGrp="1"/>
          </p:cNvSpPr>
          <p:nvPr>
            <p:ph idx="1"/>
          </p:nvPr>
        </p:nvSpPr>
        <p:spPr/>
        <p:txBody>
          <a:bodyPr/>
          <a:lstStyle/>
          <a:p>
            <a:pPr algn="l">
              <a:buFont typeface="Arial" panose="020B0604020202020204" pitchFamily="34" charset="0"/>
              <a:buChar char="•"/>
            </a:pPr>
            <a:r>
              <a:rPr lang="es-MX" b="0" i="0" dirty="0">
                <a:solidFill>
                  <a:srgbClr val="212529"/>
                </a:solidFill>
                <a:effectLst/>
                <a:latin typeface="-apple-system"/>
              </a:rPr>
              <a:t>Java =&gt; </a:t>
            </a:r>
            <a:r>
              <a:rPr lang="es-MX" b="0" i="0" dirty="0" err="1">
                <a:solidFill>
                  <a:srgbClr val="212529"/>
                </a:solidFill>
                <a:effectLst/>
                <a:latin typeface="-apple-system"/>
              </a:rPr>
              <a:t>Hibernate</a:t>
            </a:r>
            <a:r>
              <a:rPr lang="es-MX" b="0" i="0" dirty="0">
                <a:solidFill>
                  <a:srgbClr val="212529"/>
                </a:solidFill>
                <a:effectLst/>
                <a:latin typeface="-apple-system"/>
              </a:rPr>
              <a:t>, </a:t>
            </a:r>
            <a:r>
              <a:rPr lang="es-MX" b="0" i="0" dirty="0" err="1">
                <a:solidFill>
                  <a:srgbClr val="212529"/>
                </a:solidFill>
                <a:effectLst/>
                <a:latin typeface="-apple-system"/>
              </a:rPr>
              <a:t>iBatis</a:t>
            </a:r>
            <a:r>
              <a:rPr lang="es-MX" b="0" i="0" dirty="0">
                <a:solidFill>
                  <a:srgbClr val="212529"/>
                </a:solidFill>
                <a:effectLst/>
                <a:latin typeface="-apple-system"/>
              </a:rPr>
              <a:t>, </a:t>
            </a:r>
            <a:r>
              <a:rPr lang="es-MX" b="0" i="0" dirty="0" err="1">
                <a:solidFill>
                  <a:srgbClr val="212529"/>
                </a:solidFill>
                <a:effectLst/>
                <a:latin typeface="-apple-system"/>
              </a:rPr>
              <a:t>Ebean</a:t>
            </a:r>
            <a:r>
              <a:rPr lang="es-MX" b="0" i="0" dirty="0">
                <a:solidFill>
                  <a:srgbClr val="212529"/>
                </a:solidFill>
                <a:effectLst/>
                <a:latin typeface="-apple-system"/>
              </a:rPr>
              <a:t>, etc..</a:t>
            </a:r>
          </a:p>
          <a:p>
            <a:pPr algn="l">
              <a:buFont typeface="Arial" panose="020B0604020202020204" pitchFamily="34" charset="0"/>
              <a:buChar char="•"/>
            </a:pPr>
            <a:r>
              <a:rPr lang="es-MX" b="0" i="0" dirty="0">
                <a:solidFill>
                  <a:srgbClr val="212529"/>
                </a:solidFill>
                <a:effectLst/>
                <a:latin typeface="-apple-system"/>
              </a:rPr>
              <a:t>.NET=&gt; </a:t>
            </a:r>
            <a:r>
              <a:rPr lang="es-MX" b="0" i="0" dirty="0" err="1">
                <a:solidFill>
                  <a:srgbClr val="212529"/>
                </a:solidFill>
                <a:effectLst/>
                <a:latin typeface="-apple-system"/>
              </a:rPr>
              <a:t>Entity</a:t>
            </a:r>
            <a:r>
              <a:rPr lang="es-MX" b="0" i="0" dirty="0">
                <a:solidFill>
                  <a:srgbClr val="212529"/>
                </a:solidFill>
                <a:effectLst/>
                <a:latin typeface="-apple-system"/>
              </a:rPr>
              <a:t> Framework, </a:t>
            </a:r>
            <a:r>
              <a:rPr lang="es-MX" b="0" i="0" dirty="0" err="1">
                <a:solidFill>
                  <a:srgbClr val="212529"/>
                </a:solidFill>
                <a:effectLst/>
                <a:latin typeface="-apple-system"/>
              </a:rPr>
              <a:t>nHibernate</a:t>
            </a:r>
            <a:r>
              <a:rPr lang="es-MX" b="0" i="0" dirty="0">
                <a:solidFill>
                  <a:srgbClr val="212529"/>
                </a:solidFill>
                <a:effectLst/>
                <a:latin typeface="-apple-system"/>
              </a:rPr>
              <a:t>, etc..</a:t>
            </a:r>
          </a:p>
          <a:p>
            <a:pPr algn="l">
              <a:buFont typeface="Arial" panose="020B0604020202020204" pitchFamily="34" charset="0"/>
              <a:buChar char="•"/>
            </a:pPr>
            <a:r>
              <a:rPr lang="es-MX" b="0" i="0" dirty="0">
                <a:solidFill>
                  <a:srgbClr val="212529"/>
                </a:solidFill>
                <a:effectLst/>
                <a:latin typeface="-apple-system"/>
              </a:rPr>
              <a:t>PHP=&gt; Doctrine, </a:t>
            </a:r>
            <a:r>
              <a:rPr lang="es-MX" b="0" i="0" dirty="0" err="1">
                <a:solidFill>
                  <a:srgbClr val="212529"/>
                </a:solidFill>
                <a:effectLst/>
                <a:latin typeface="-apple-system"/>
              </a:rPr>
              <a:t>Propel</a:t>
            </a:r>
            <a:r>
              <a:rPr lang="es-MX" b="0" i="0" dirty="0">
                <a:solidFill>
                  <a:srgbClr val="212529"/>
                </a:solidFill>
                <a:effectLst/>
                <a:latin typeface="-apple-system"/>
              </a:rPr>
              <a:t>, </a:t>
            </a:r>
            <a:r>
              <a:rPr lang="es-MX" b="0" i="0" dirty="0" err="1">
                <a:solidFill>
                  <a:srgbClr val="212529"/>
                </a:solidFill>
                <a:effectLst/>
                <a:latin typeface="-apple-system"/>
              </a:rPr>
              <a:t>ROcks</a:t>
            </a:r>
            <a:r>
              <a:rPr lang="es-MX" b="0" i="0" dirty="0">
                <a:solidFill>
                  <a:srgbClr val="212529"/>
                </a:solidFill>
                <a:effectLst/>
                <a:latin typeface="-apple-system"/>
              </a:rPr>
              <a:t>, Torpor, etc.</a:t>
            </a:r>
          </a:p>
          <a:p>
            <a:endParaRPr lang="es-MX" dirty="0"/>
          </a:p>
        </p:txBody>
      </p:sp>
    </p:spTree>
    <p:extLst>
      <p:ext uri="{BB962C8B-B14F-4D97-AF65-F5344CB8AC3E}">
        <p14:creationId xmlns:p14="http://schemas.microsoft.com/office/powerpoint/2010/main" val="35124732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67</TotalTime>
  <Words>531</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-apple-system</vt:lpstr>
      <vt:lpstr>Arial</vt:lpstr>
      <vt:lpstr>Arial Nova Light</vt:lpstr>
      <vt:lpstr>Bembo</vt:lpstr>
      <vt:lpstr>Calibri</vt:lpstr>
      <vt:lpstr>Inter</vt:lpstr>
      <vt:lpstr>RetrospectVTI</vt:lpstr>
      <vt:lpstr>Arquitectura MVC</vt:lpstr>
      <vt:lpstr>¿Qué es?</vt:lpstr>
      <vt:lpstr>Modelo</vt:lpstr>
      <vt:lpstr>Vista</vt:lpstr>
      <vt:lpstr>Controlador</vt:lpstr>
      <vt:lpstr>Interacción de los componentes</vt:lpstr>
      <vt:lpstr>ORM</vt:lpstr>
      <vt:lpstr>Ventajas y desventajas</vt:lpstr>
      <vt:lpstr>Mas utilizados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MVC</dc:title>
  <dc:creator>BRYAN PEÑA BALDERAS</dc:creator>
  <cp:lastModifiedBy>BRYAN PEÑA BALDERAS</cp:lastModifiedBy>
  <cp:revision>1</cp:revision>
  <dcterms:created xsi:type="dcterms:W3CDTF">2022-03-10T00:44:13Z</dcterms:created>
  <dcterms:modified xsi:type="dcterms:W3CDTF">2022-03-10T01:52:10Z</dcterms:modified>
</cp:coreProperties>
</file>