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60" r:id="rId6"/>
    <p:sldId id="263" r:id="rId7"/>
    <p:sldId id="269" r:id="rId8"/>
    <p:sldId id="270" r:id="rId9"/>
    <p:sldId id="265" r:id="rId10"/>
    <p:sldId id="271" r:id="rId11"/>
    <p:sldId id="266"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05-12-2024</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05-12-2024</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769441"/>
          </a:xfrm>
          <a:prstGeom prst="rect">
            <a:avLst/>
          </a:prstGeom>
          <a:noFill/>
        </p:spPr>
        <p:txBody>
          <a:bodyPr wrap="square" rtlCol="0">
            <a:spAutoFit/>
          </a:bodyPr>
          <a:lstStyle/>
          <a:p>
            <a:pPr algn="ctr"/>
            <a:r>
              <a:rPr lang="es-MX" sz="4400" dirty="0"/>
              <a:t>PROYECTO Unidad Territorial</a:t>
            </a:r>
          </a:p>
        </p:txBody>
      </p:sp>
      <p:sp>
        <p:nvSpPr>
          <p:cNvPr id="3" name="Rectángulo: esquinas redondeadas 2">
            <a:extLst>
              <a:ext uri="{FF2B5EF4-FFF2-40B4-BE49-F238E27FC236}">
                <a16:creationId xmlns:a16="http://schemas.microsoft.com/office/drawing/2014/main" id="{6833D726-0B77-26B0-4A84-0223F4C8030D}"/>
              </a:ext>
            </a:extLst>
          </p:cNvPr>
          <p:cNvSpPr/>
          <p:nvPr/>
        </p:nvSpPr>
        <p:spPr>
          <a:xfrm>
            <a:off x="3702425" y="4277934"/>
            <a:ext cx="3962400" cy="1828378"/>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endParaRPr lang="es-CL" sz="1800" dirty="0"/>
          </a:p>
          <a:p>
            <a:pPr lvl="0" algn="ctr"/>
            <a:r>
              <a:rPr lang="es-CL" sz="1800" u="sng" dirty="0"/>
              <a:t>Bryan Andrés Barra Gonzalez</a:t>
            </a:r>
          </a:p>
          <a:p>
            <a:pPr lvl="0" algn="ctr"/>
            <a:r>
              <a:rPr lang="es-CL" u="sng" dirty="0"/>
              <a:t>Analista Programador Computacional</a:t>
            </a:r>
          </a:p>
          <a:p>
            <a:pPr lvl="0" algn="ctr"/>
            <a:r>
              <a:rPr lang="es-CL" u="sng" dirty="0"/>
              <a:t>05-12-2024</a:t>
            </a:r>
          </a:p>
          <a:p>
            <a:pPr lvl="0" algn="ctr"/>
            <a:endParaRPr lang="es-CL" sz="1800" u="sng" dirty="0"/>
          </a:p>
        </p:txBody>
      </p:sp>
    </p:spTree>
    <p:extLst>
      <p:ext uri="{BB962C8B-B14F-4D97-AF65-F5344CB8AC3E}">
        <p14:creationId xmlns:p14="http://schemas.microsoft.com/office/powerpoint/2010/main" val="2391963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1E66B-9424-FD72-258A-988A39F64605}"/>
              </a:ext>
            </a:extLst>
          </p:cNvPr>
          <p:cNvSpPr>
            <a:spLocks noGrp="1"/>
          </p:cNvSpPr>
          <p:nvPr>
            <p:ph type="title"/>
          </p:nvPr>
        </p:nvSpPr>
        <p:spPr>
          <a:xfrm>
            <a:off x="1013011" y="903007"/>
            <a:ext cx="10403541" cy="1325563"/>
          </a:xfrm>
        </p:spPr>
        <p:txBody>
          <a:bodyPr/>
          <a:lstStyle/>
          <a:p>
            <a:pPr algn="ctr"/>
            <a:r>
              <a:rPr lang="es-CL" dirty="0"/>
              <a:t>Conclusión</a:t>
            </a:r>
            <a:br>
              <a:rPr lang="es-CL" dirty="0"/>
            </a:br>
            <a:endParaRPr lang="es-CL" dirty="0"/>
          </a:p>
        </p:txBody>
      </p:sp>
      <p:sp>
        <p:nvSpPr>
          <p:cNvPr id="5" name="CuadroTexto 4">
            <a:extLst>
              <a:ext uri="{FF2B5EF4-FFF2-40B4-BE49-F238E27FC236}">
                <a16:creationId xmlns:a16="http://schemas.microsoft.com/office/drawing/2014/main" id="{78216004-8A05-D43C-B48B-D3B9DB210730}"/>
              </a:ext>
            </a:extLst>
          </p:cNvPr>
          <p:cNvSpPr txBox="1"/>
          <p:nvPr/>
        </p:nvSpPr>
        <p:spPr>
          <a:xfrm>
            <a:off x="2117911" y="2499582"/>
            <a:ext cx="8193740" cy="2308324"/>
          </a:xfrm>
          <a:prstGeom prst="rect">
            <a:avLst/>
          </a:prstGeom>
          <a:noFill/>
        </p:spPr>
        <p:txBody>
          <a:bodyPr wrap="square">
            <a:spAutoFit/>
          </a:bodyPr>
          <a:lstStyle/>
          <a:p>
            <a:pPr>
              <a:lnSpc>
                <a:spcPct val="100000"/>
              </a:lnSpc>
            </a:pPr>
            <a:r>
              <a:rPr lang="es-CL" sz="2400" dirty="0"/>
              <a:t>Con el desarrollo de la planificación de este proyecto, podemos decir, que el proceso de las junta de vecinos funcionan bien, pero demoran mas del tiempo esperado, para solucionar esto lo logramos con la automatización de algunas tareas, utilizando las tecnologías para llevar a cabo este proyecto, en este caso una aplicación web multiplataforma.</a:t>
            </a:r>
          </a:p>
        </p:txBody>
      </p:sp>
      <p:pic>
        <p:nvPicPr>
          <p:cNvPr id="6" name="Picture 2" descr="EscuelaIT Duoc UC - Escuela de Informática y Telecomunicaciones Duoc UC - Duoc  UC | LinkedIn">
            <a:extLst>
              <a:ext uri="{FF2B5EF4-FFF2-40B4-BE49-F238E27FC236}">
                <a16:creationId xmlns:a16="http://schemas.microsoft.com/office/drawing/2014/main" id="{E76F6CEA-10A8-4770-7391-8BDBECD52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7657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0" y="3044279"/>
            <a:ext cx="12191999" cy="769441"/>
          </a:xfrm>
          <a:prstGeom prst="rect">
            <a:avLst/>
          </a:prstGeom>
          <a:noFill/>
        </p:spPr>
        <p:txBody>
          <a:bodyPr wrap="square" rtlCol="0">
            <a:spAutoFit/>
          </a:bodyPr>
          <a:lstStyle/>
          <a:p>
            <a:pPr algn="ctr"/>
            <a:r>
              <a:rPr lang="es-MX" sz="4400" dirty="0"/>
              <a:t>PREGUNTAS DE LA COMISIÓN</a:t>
            </a:r>
          </a:p>
        </p:txBody>
      </p:sp>
    </p:spTree>
    <p:extLst>
      <p:ext uri="{BB962C8B-B14F-4D97-AF65-F5344CB8AC3E}">
        <p14:creationId xmlns:p14="http://schemas.microsoft.com/office/powerpoint/2010/main" val="4158079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63082" y="368928"/>
            <a:ext cx="12191999" cy="369332"/>
          </a:xfrm>
          <a:prstGeom prst="rect">
            <a:avLst/>
          </a:prstGeom>
          <a:noFill/>
        </p:spPr>
        <p:txBody>
          <a:bodyPr wrap="square" rtlCol="0">
            <a:spAutoFit/>
          </a:bodyPr>
          <a:lstStyle/>
          <a:p>
            <a:r>
              <a:rPr lang="es-MX" dirty="0">
                <a:solidFill>
                  <a:schemeClr val="bg2">
                    <a:lumMod val="50000"/>
                  </a:schemeClr>
                </a:solidFill>
              </a:rPr>
              <a:t>PROYECTO “Unidad Territorial”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Contexto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38260"/>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DCD7FD4A-A3AA-301E-67A4-AC7EBFFBCFE9}"/>
              </a:ext>
            </a:extLst>
          </p:cNvPr>
          <p:cNvSpPr txBox="1"/>
          <p:nvPr/>
        </p:nvSpPr>
        <p:spPr>
          <a:xfrm>
            <a:off x="1459007" y="2435295"/>
            <a:ext cx="9630334" cy="1938992"/>
          </a:xfrm>
          <a:prstGeom prst="rect">
            <a:avLst/>
          </a:prstGeom>
          <a:noFill/>
        </p:spPr>
        <p:txBody>
          <a:bodyPr wrap="square">
            <a:spAutoFit/>
          </a:bodyPr>
          <a:lstStyle/>
          <a:p>
            <a:pPr>
              <a:lnSpc>
                <a:spcPct val="100000"/>
              </a:lnSpc>
            </a:pPr>
            <a:r>
              <a:rPr lang="es-ES" sz="2400" dirty="0"/>
              <a:t>Las juntas de vecinos en chile enfrentan a desafíos de gestión y comunicación, esto se debe a lo poco que se utiliza las tecnologías en la organización. Este proyectos busca implementar una solución tecnológica que mejore la eficiencia de las juntas de vecinos, facilitando la gestión de actividades y la comunicación.</a:t>
            </a:r>
            <a:endParaRPr lang="es-CL" sz="2400" dirty="0"/>
          </a:p>
        </p:txBody>
      </p:sp>
    </p:spTree>
    <p:extLst>
      <p:ext uri="{BB962C8B-B14F-4D97-AF65-F5344CB8AC3E}">
        <p14:creationId xmlns:p14="http://schemas.microsoft.com/office/powerpoint/2010/main" val="77573075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“Unidad Territorial”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014972"/>
            <a:ext cx="12191999" cy="646331"/>
          </a:xfrm>
          <a:prstGeom prst="rect">
            <a:avLst/>
          </a:prstGeom>
          <a:noFill/>
        </p:spPr>
        <p:txBody>
          <a:bodyPr wrap="square" rtlCol="0">
            <a:spAutoFit/>
          </a:bodyPr>
          <a:lstStyle/>
          <a:p>
            <a:pPr algn="ctr"/>
            <a:r>
              <a:rPr lang="es-MX" sz="3600" dirty="0"/>
              <a:t>Objetivo General</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33B57D9-BF13-9372-D021-14655CF00C4C}"/>
              </a:ext>
            </a:extLst>
          </p:cNvPr>
          <p:cNvSpPr txBox="1"/>
          <p:nvPr/>
        </p:nvSpPr>
        <p:spPr>
          <a:xfrm>
            <a:off x="1" y="2656516"/>
            <a:ext cx="12191999" cy="646331"/>
          </a:xfrm>
          <a:prstGeom prst="rect">
            <a:avLst/>
          </a:prstGeom>
          <a:noFill/>
        </p:spPr>
        <p:txBody>
          <a:bodyPr wrap="square" rtlCol="0">
            <a:spAutoFit/>
          </a:bodyPr>
          <a:lstStyle/>
          <a:p>
            <a:pPr algn="ctr"/>
            <a:r>
              <a:rPr lang="es-MX" sz="3600" dirty="0"/>
              <a:t>Objetivos Específicos</a:t>
            </a:r>
            <a:endParaRPr lang="es-CL" dirty="0"/>
          </a:p>
        </p:txBody>
      </p:sp>
      <p:sp>
        <p:nvSpPr>
          <p:cNvPr id="3" name="Rectángulo: esquinas redondeadas 2">
            <a:extLst>
              <a:ext uri="{FF2B5EF4-FFF2-40B4-BE49-F238E27FC236}">
                <a16:creationId xmlns:a16="http://schemas.microsoft.com/office/drawing/2014/main" id="{08D4A171-2FE3-5173-34E6-9DC3D74E7376}"/>
              </a:ext>
            </a:extLst>
          </p:cNvPr>
          <p:cNvSpPr/>
          <p:nvPr/>
        </p:nvSpPr>
        <p:spPr>
          <a:xfrm>
            <a:off x="614513" y="1741485"/>
            <a:ext cx="10962967" cy="7692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2400" dirty="0"/>
              <a:t>Desarrollar una solución para Mejorar la gestión de la unidad territorial de una junta de vecinos.</a:t>
            </a:r>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614513" y="3302847"/>
            <a:ext cx="10962967" cy="31862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2400" dirty="0"/>
              <a:t>-Automatizar las solicitudes de certificados, este proceso nos ayudara a reducir el tiempo.</a:t>
            </a:r>
          </a:p>
          <a:p>
            <a:r>
              <a:rPr lang="es-ES" sz="2400" dirty="0"/>
              <a:t>-Inscripción de vecinos para una gestión mas rápida de las solicitudes.</a:t>
            </a:r>
          </a:p>
          <a:p>
            <a:r>
              <a:rPr lang="es-ES" sz="2400" dirty="0"/>
              <a:t>-Promover la participación de los vecinos en las actividades de junta de vecinos.</a:t>
            </a:r>
          </a:p>
          <a:p>
            <a:r>
              <a:rPr lang="es-ES" sz="2400" dirty="0"/>
              <a:t>-Gestionar actividades, se implementara un calendario con los horarios disponibles de las canchas, salas, </a:t>
            </a:r>
            <a:r>
              <a:rPr lang="es-ES" sz="2400" dirty="0" err="1"/>
              <a:t>gym</a:t>
            </a:r>
            <a:r>
              <a:rPr lang="es-ES" sz="2400" dirty="0"/>
              <a:t>, clases, plazas.</a:t>
            </a:r>
            <a:endParaRPr lang="es-CL" sz="2400" dirty="0"/>
          </a:p>
          <a:p>
            <a:pPr algn="ctr"/>
            <a:endParaRPr lang="es-CL" dirty="0"/>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“Unidad Territorial”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Alcances y limitaciones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EBF392DD-D495-58E7-E295-01A10759DA4C}"/>
              </a:ext>
            </a:extLst>
          </p:cNvPr>
          <p:cNvSpPr txBox="1"/>
          <p:nvPr/>
        </p:nvSpPr>
        <p:spPr>
          <a:xfrm>
            <a:off x="887505" y="3105434"/>
            <a:ext cx="10416988" cy="3046988"/>
          </a:xfrm>
          <a:prstGeom prst="rect">
            <a:avLst/>
          </a:prstGeom>
          <a:noFill/>
        </p:spPr>
        <p:txBody>
          <a:bodyPr wrap="square">
            <a:spAutoFit/>
          </a:bodyPr>
          <a:lstStyle/>
          <a:p>
            <a:pPr marL="0" indent="0">
              <a:buNone/>
            </a:pPr>
            <a:r>
              <a:rPr lang="es-CL" sz="2400" dirty="0"/>
              <a:t>El proyecto se llevara a cabo en el ámbito Junta de vecinos Nueva Atacama, San Miguel y se centra en la junta de vecinos 17b. Este proyecto busca agilizar y automatizar procesos que hoy en día son engorrosos, además de facilitar y acercar aun mas a los vecinos a loas actividades y proyectos que tienen para ofrecerles.</a:t>
            </a:r>
          </a:p>
          <a:p>
            <a:pPr marL="0" indent="0">
              <a:buNone/>
            </a:pPr>
            <a:endParaRPr lang="es-CL" sz="2400" dirty="0"/>
          </a:p>
          <a:p>
            <a:pPr marL="0" indent="0">
              <a:buNone/>
            </a:pPr>
            <a:r>
              <a:rPr lang="es-CL" sz="2400" dirty="0"/>
              <a:t>Limitaciones:</a:t>
            </a:r>
          </a:p>
          <a:p>
            <a:pPr marL="0" indent="0">
              <a:buNone/>
            </a:pPr>
            <a:r>
              <a:rPr lang="es-CL" sz="2400" dirty="0"/>
              <a:t>	-Falta de participación activa por parte de los vecinos.</a:t>
            </a:r>
          </a:p>
          <a:p>
            <a:pPr marL="0" indent="0">
              <a:buNone/>
            </a:pPr>
            <a:r>
              <a:rPr lang="es-CL" sz="2400" dirty="0"/>
              <a:t>	-</a:t>
            </a:r>
            <a:r>
              <a:rPr lang="es-ES" sz="2400" dirty="0"/>
              <a:t>Falta de coordinación entre actores locales y autoridades.</a:t>
            </a:r>
            <a:endParaRPr lang="es-CL" sz="2400" dirty="0"/>
          </a:p>
        </p:txBody>
      </p:sp>
    </p:spTree>
    <p:extLst>
      <p:ext uri="{BB962C8B-B14F-4D97-AF65-F5344CB8AC3E}">
        <p14:creationId xmlns:p14="http://schemas.microsoft.com/office/powerpoint/2010/main" val="32999564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“Unidad Territorial”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Metodología de trabajo para el desarrollo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688C26EE-2080-660D-10BC-B00BD509FC46}"/>
              </a:ext>
            </a:extLst>
          </p:cNvPr>
          <p:cNvSpPr txBox="1"/>
          <p:nvPr/>
        </p:nvSpPr>
        <p:spPr>
          <a:xfrm>
            <a:off x="1165411" y="2626659"/>
            <a:ext cx="9717741" cy="707886"/>
          </a:xfrm>
          <a:prstGeom prst="rect">
            <a:avLst/>
          </a:prstGeom>
          <a:noFill/>
        </p:spPr>
        <p:txBody>
          <a:bodyPr wrap="square">
            <a:spAutoFit/>
          </a:bodyPr>
          <a:lstStyle/>
          <a:p>
            <a:pPr marL="0" indent="0">
              <a:buNone/>
            </a:pPr>
            <a:r>
              <a:rPr lang="es-CL" sz="2000" dirty="0"/>
              <a:t>La metodología que usare para este proyecto es ágil (scrum). Esta metodología fue elegida por la retroalimentación activa y posibles cambios en componentes y en el </a:t>
            </a:r>
            <a:r>
              <a:rPr lang="es-CL" sz="2000" dirty="0" err="1"/>
              <a:t>backend</a:t>
            </a:r>
            <a:r>
              <a:rPr lang="es-CL" sz="2000" dirty="0"/>
              <a:t>.</a:t>
            </a:r>
          </a:p>
        </p:txBody>
      </p:sp>
    </p:spTree>
    <p:extLst>
      <p:ext uri="{BB962C8B-B14F-4D97-AF65-F5344CB8AC3E}">
        <p14:creationId xmlns:p14="http://schemas.microsoft.com/office/powerpoint/2010/main" val="39641997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“Unidad Territorial”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1015663"/>
          </a:xfrm>
          <a:prstGeom prst="rect">
            <a:avLst/>
          </a:prstGeom>
          <a:noFill/>
        </p:spPr>
        <p:txBody>
          <a:bodyPr wrap="square" rtlCol="0">
            <a:spAutoFit/>
          </a:bodyPr>
          <a:lstStyle/>
          <a:p>
            <a:pPr algn="ctr"/>
            <a:r>
              <a:rPr lang="es-MX" sz="3600" dirty="0"/>
              <a:t>Arquitectura del software</a:t>
            </a:r>
          </a:p>
          <a:p>
            <a:pPr algn="ctr"/>
            <a:endParaRPr lang="es-MX" sz="2400" dirty="0">
              <a:solidFill>
                <a:schemeClr val="bg2">
                  <a:lumMod val="50000"/>
                </a:schemeClr>
              </a:solidFill>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68FA1076-7729-627F-8956-CAF845A16E29}"/>
              </a:ext>
            </a:extLst>
          </p:cNvPr>
          <p:cNvPicPr>
            <a:picLocks noChangeAspect="1"/>
          </p:cNvPicPr>
          <p:nvPr/>
        </p:nvPicPr>
        <p:blipFill>
          <a:blip r:embed="rId3"/>
          <a:stretch>
            <a:fillRect/>
          </a:stretch>
        </p:blipFill>
        <p:spPr>
          <a:xfrm>
            <a:off x="855319" y="2687411"/>
            <a:ext cx="6141870" cy="2957690"/>
          </a:xfrm>
          <a:prstGeom prst="rect">
            <a:avLst/>
          </a:prstGeom>
        </p:spPr>
      </p:pic>
      <p:sp>
        <p:nvSpPr>
          <p:cNvPr id="4" name="CuadroTexto 3">
            <a:extLst>
              <a:ext uri="{FF2B5EF4-FFF2-40B4-BE49-F238E27FC236}">
                <a16:creationId xmlns:a16="http://schemas.microsoft.com/office/drawing/2014/main" id="{04B0C9DE-31AD-D043-DE29-CFCF767F36F0}"/>
              </a:ext>
            </a:extLst>
          </p:cNvPr>
          <p:cNvSpPr txBox="1"/>
          <p:nvPr/>
        </p:nvSpPr>
        <p:spPr>
          <a:xfrm>
            <a:off x="7823949" y="3025088"/>
            <a:ext cx="3704664" cy="2031325"/>
          </a:xfrm>
          <a:prstGeom prst="rect">
            <a:avLst/>
          </a:prstGeom>
          <a:noFill/>
        </p:spPr>
        <p:txBody>
          <a:bodyPr wrap="square">
            <a:spAutoFit/>
          </a:bodyPr>
          <a:lstStyle/>
          <a:p>
            <a:pPr marL="0" indent="0">
              <a:buNone/>
            </a:pPr>
            <a:r>
              <a:rPr lang="es-CL" dirty="0"/>
              <a:t>Modelo Cliente – Servidor</a:t>
            </a:r>
          </a:p>
          <a:p>
            <a:pPr marL="0" indent="0">
              <a:buNone/>
            </a:pPr>
            <a:r>
              <a:rPr lang="es-CL" dirty="0"/>
              <a:t>Pros:</a:t>
            </a:r>
          </a:p>
          <a:p>
            <a:pPr marL="0" indent="0">
              <a:buNone/>
            </a:pPr>
            <a:r>
              <a:rPr lang="es-CL" dirty="0"/>
              <a:t>   -Centralización</a:t>
            </a:r>
          </a:p>
          <a:p>
            <a:pPr marL="0" indent="0">
              <a:buNone/>
            </a:pPr>
            <a:r>
              <a:rPr lang="es-CL" dirty="0"/>
              <a:t>   -Seguridad</a:t>
            </a:r>
          </a:p>
          <a:p>
            <a:pPr marL="0" indent="0">
              <a:buNone/>
            </a:pPr>
            <a:r>
              <a:rPr lang="es-CL" dirty="0"/>
              <a:t>Contra:</a:t>
            </a:r>
          </a:p>
          <a:p>
            <a:pPr marL="0" indent="0">
              <a:buNone/>
            </a:pPr>
            <a:r>
              <a:rPr lang="es-CL" dirty="0"/>
              <a:t>  -coste elevados</a:t>
            </a:r>
          </a:p>
          <a:p>
            <a:pPr marL="0" indent="0">
              <a:buNone/>
            </a:pPr>
            <a:r>
              <a:rPr lang="es-CL" dirty="0"/>
              <a:t>  -Dependencia del servidor</a:t>
            </a:r>
          </a:p>
        </p:txBody>
      </p:sp>
    </p:spTree>
    <p:extLst>
      <p:ext uri="{BB962C8B-B14F-4D97-AF65-F5344CB8AC3E}">
        <p14:creationId xmlns:p14="http://schemas.microsoft.com/office/powerpoint/2010/main" val="18904914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“Unidad Territorial”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71717" y="831114"/>
            <a:ext cx="12191999" cy="646331"/>
          </a:xfrm>
          <a:prstGeom prst="rect">
            <a:avLst/>
          </a:prstGeom>
          <a:noFill/>
        </p:spPr>
        <p:txBody>
          <a:bodyPr wrap="square" rtlCol="0">
            <a:spAutoFit/>
          </a:bodyPr>
          <a:lstStyle/>
          <a:p>
            <a:pPr algn="ctr"/>
            <a:r>
              <a:rPr lang="es-MX" sz="3600" dirty="0"/>
              <a:t>Modelo de datos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483C79A5-70E3-E7D9-1E58-5FE2A642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930" y="1550531"/>
            <a:ext cx="7440706" cy="5008524"/>
          </a:xfrm>
          <a:prstGeom prst="rect">
            <a:avLst/>
          </a:prstGeom>
        </p:spPr>
      </p:pic>
    </p:spTree>
    <p:extLst>
      <p:ext uri="{BB962C8B-B14F-4D97-AF65-F5344CB8AC3E}">
        <p14:creationId xmlns:p14="http://schemas.microsoft.com/office/powerpoint/2010/main" val="27524576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“Unidad Territorial”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Tecnologías utilizadas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 name="Marcador de contenido 3">
            <a:extLst>
              <a:ext uri="{FF2B5EF4-FFF2-40B4-BE49-F238E27FC236}">
                <a16:creationId xmlns:a16="http://schemas.microsoft.com/office/drawing/2014/main" id="{DFD7D028-F292-2946-DA9C-EB4577BF43E1}"/>
              </a:ext>
            </a:extLst>
          </p:cNvPr>
          <p:cNvPicPr>
            <a:picLocks noChangeAspect="1"/>
          </p:cNvPicPr>
          <p:nvPr/>
        </p:nvPicPr>
        <p:blipFill>
          <a:blip r:embed="rId3"/>
          <a:stretch>
            <a:fillRect/>
          </a:stretch>
        </p:blipFill>
        <p:spPr>
          <a:xfrm>
            <a:off x="1816742" y="2608931"/>
            <a:ext cx="1714500" cy="1690600"/>
          </a:xfrm>
          <a:prstGeom prst="rect">
            <a:avLst/>
          </a:prstGeom>
        </p:spPr>
      </p:pic>
      <p:pic>
        <p:nvPicPr>
          <p:cNvPr id="3" name="Imagen 2">
            <a:extLst>
              <a:ext uri="{FF2B5EF4-FFF2-40B4-BE49-F238E27FC236}">
                <a16:creationId xmlns:a16="http://schemas.microsoft.com/office/drawing/2014/main" id="{F1568C5D-C3C2-278C-FB49-09C8AA4FFE27}"/>
              </a:ext>
            </a:extLst>
          </p:cNvPr>
          <p:cNvPicPr>
            <a:picLocks noChangeAspect="1"/>
          </p:cNvPicPr>
          <p:nvPr/>
        </p:nvPicPr>
        <p:blipFill>
          <a:blip r:embed="rId4"/>
          <a:stretch>
            <a:fillRect/>
          </a:stretch>
        </p:blipFill>
        <p:spPr>
          <a:xfrm>
            <a:off x="3636158" y="2087317"/>
            <a:ext cx="4709946" cy="2683365"/>
          </a:xfrm>
          <a:prstGeom prst="rect">
            <a:avLst/>
          </a:prstGeom>
        </p:spPr>
      </p:pic>
      <p:pic>
        <p:nvPicPr>
          <p:cNvPr id="4" name="Imagen 3">
            <a:extLst>
              <a:ext uri="{FF2B5EF4-FFF2-40B4-BE49-F238E27FC236}">
                <a16:creationId xmlns:a16="http://schemas.microsoft.com/office/drawing/2014/main" id="{290D6FBF-D1C4-A9C5-3561-F698162FBAD2}"/>
              </a:ext>
            </a:extLst>
          </p:cNvPr>
          <p:cNvPicPr>
            <a:picLocks noChangeAspect="1"/>
          </p:cNvPicPr>
          <p:nvPr/>
        </p:nvPicPr>
        <p:blipFill>
          <a:blip r:embed="rId5"/>
          <a:stretch>
            <a:fillRect/>
          </a:stretch>
        </p:blipFill>
        <p:spPr>
          <a:xfrm>
            <a:off x="8555936" y="2608931"/>
            <a:ext cx="1510215" cy="1510215"/>
          </a:xfrm>
          <a:prstGeom prst="rect">
            <a:avLst/>
          </a:prstGeom>
        </p:spPr>
      </p:pic>
      <p:pic>
        <p:nvPicPr>
          <p:cNvPr id="5" name="Imagen 4">
            <a:extLst>
              <a:ext uri="{FF2B5EF4-FFF2-40B4-BE49-F238E27FC236}">
                <a16:creationId xmlns:a16="http://schemas.microsoft.com/office/drawing/2014/main" id="{E2956906-226F-6142-B395-81CED28BA4DE}"/>
              </a:ext>
            </a:extLst>
          </p:cNvPr>
          <p:cNvPicPr>
            <a:picLocks noChangeAspect="1"/>
          </p:cNvPicPr>
          <p:nvPr/>
        </p:nvPicPr>
        <p:blipFill>
          <a:blip r:embed="rId6"/>
          <a:stretch>
            <a:fillRect/>
          </a:stretch>
        </p:blipFill>
        <p:spPr>
          <a:xfrm>
            <a:off x="3359486" y="4443377"/>
            <a:ext cx="1714500" cy="1714500"/>
          </a:xfrm>
          <a:prstGeom prst="rect">
            <a:avLst/>
          </a:prstGeom>
        </p:spPr>
      </p:pic>
      <p:pic>
        <p:nvPicPr>
          <p:cNvPr id="8" name="Imagen 7">
            <a:extLst>
              <a:ext uri="{FF2B5EF4-FFF2-40B4-BE49-F238E27FC236}">
                <a16:creationId xmlns:a16="http://schemas.microsoft.com/office/drawing/2014/main" id="{ECFA5B4E-3049-2596-FE43-8D11938A801A}"/>
              </a:ext>
            </a:extLst>
          </p:cNvPr>
          <p:cNvPicPr>
            <a:picLocks noChangeAspect="1"/>
          </p:cNvPicPr>
          <p:nvPr/>
        </p:nvPicPr>
        <p:blipFill>
          <a:blip r:embed="rId7"/>
          <a:stretch>
            <a:fillRect/>
          </a:stretch>
        </p:blipFill>
        <p:spPr>
          <a:xfrm>
            <a:off x="7039417" y="4594825"/>
            <a:ext cx="1411603" cy="1411603"/>
          </a:xfrm>
          <a:prstGeom prst="rect">
            <a:avLst/>
          </a:prstGeom>
        </p:spPr>
      </p:pic>
    </p:spTree>
    <p:extLst>
      <p:ext uri="{BB962C8B-B14F-4D97-AF65-F5344CB8AC3E}">
        <p14:creationId xmlns:p14="http://schemas.microsoft.com/office/powerpoint/2010/main" val="340536874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DEMOSTRACIÓN DEL RESULTADO DEL PROYECTO</a:t>
            </a:r>
          </a:p>
          <a:p>
            <a:pPr algn="ctr"/>
            <a:r>
              <a:rPr lang="es-MX" sz="2400" dirty="0">
                <a:solidFill>
                  <a:schemeClr val="bg2">
                    <a:lumMod val="50000"/>
                  </a:schemeClr>
                </a:solidFill>
              </a:rPr>
              <a:t>*Exposición del sistema</a:t>
            </a:r>
            <a:endParaRPr lang="es-CL" sz="2400" dirty="0">
              <a:solidFill>
                <a:schemeClr val="bg2">
                  <a:lumMod val="50000"/>
                </a:schemeClr>
              </a:solidFill>
            </a:endParaRPr>
          </a:p>
        </p:txBody>
      </p:sp>
    </p:spTree>
    <p:extLst>
      <p:ext uri="{BB962C8B-B14F-4D97-AF65-F5344CB8AC3E}">
        <p14:creationId xmlns:p14="http://schemas.microsoft.com/office/powerpoint/2010/main" val="489174681"/>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427</Words>
  <Application>Microsoft Office PowerPoint</Application>
  <PresentationFormat>Panorámica</PresentationFormat>
  <Paragraphs>44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Bryan Barra Gonzalez</cp:lastModifiedBy>
  <cp:revision>4</cp:revision>
  <dcterms:created xsi:type="dcterms:W3CDTF">2023-10-28T21:12:11Z</dcterms:created>
  <dcterms:modified xsi:type="dcterms:W3CDTF">2024-12-05T19:12:35Z</dcterms:modified>
</cp:coreProperties>
</file>