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Bebas Neue"/>
      <p:regular r:id="rId43"/>
    </p:embeddedFont>
    <p:embeddedFont>
      <p:font typeface="Barlow"/>
      <p:regular r:id="rId44"/>
      <p:bold r:id="rId45"/>
      <p:italic r:id="rId46"/>
      <p:boldItalic r:id="rId47"/>
    </p:embeddedFont>
    <p:embeddedFont>
      <p:font typeface="Special Elit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C9C116-29D7-438E-8A0C-DF3AFFCD4BBA}">
  <a:tblStyle styleId="{4DC9C116-29D7-438E-8A0C-DF3AFFCD4B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A0A347-A416-47C2-98C5-1B71A746C5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Barlow-regular.fntdata"/><Relationship Id="rId21" Type="http://schemas.openxmlformats.org/officeDocument/2006/relationships/slide" Target="slides/slide16.xml"/><Relationship Id="rId43" Type="http://schemas.openxmlformats.org/officeDocument/2006/relationships/font" Target="fonts/BebasNeue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italic.fntdata"/><Relationship Id="rId23" Type="http://schemas.openxmlformats.org/officeDocument/2006/relationships/slide" Target="slides/slide18.xml"/><Relationship Id="rId45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pecialElite-regular.fntdata"/><Relationship Id="rId25" Type="http://schemas.openxmlformats.org/officeDocument/2006/relationships/slide" Target="slides/slide20.xml"/><Relationship Id="rId47" Type="http://schemas.openxmlformats.org/officeDocument/2006/relationships/font" Target="fonts/Barl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Presentasi 15 Menit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5 bagian, masing-masing bagian adalah 3 menit. Semangat :)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507ec5ba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7507ec5ba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507ec5ba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507ec5ba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507ec5ba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507ec5ba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507ec5ba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507ec5ba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507ec5ba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7507ec5ba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507ec5ba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7507ec5ba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7507ec5ba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7507ec5ba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507ec5ba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7507ec5ba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7507ec5ba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7507ec5ba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7507ec5ba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7507ec5ba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605d4dc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605d4dc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507ec5ba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507ec5ba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507ec5ba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7507ec5ba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7507ec5ba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7507ec5ba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7507ec5ba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7507ec5ba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a1208dc8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a1208dc8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507ec5ba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7507ec5ba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a1208dc8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a1208dc8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1208dc8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1208dc8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98fc19df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98fc19d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98fc19df6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98fc19df6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605d4dc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605d4dc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a1208dc8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a1208dc8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a1208dc8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a1208dc8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a1208dc8b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a1208dc8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a1208dc8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a1208dc8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3a3b4d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3a3b4d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83a3b4d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83a3b4d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507ec5b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507ec5b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507ec5b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507ec5b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507ec5ba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507ec5ba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507ec5ba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507ec5ba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69825" y="1162650"/>
            <a:ext cx="5804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418950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09" y="3986746"/>
            <a:ext cx="999261" cy="9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58653" l="0" r="41134" t="3955"/>
          <a:stretch/>
        </p:blipFill>
        <p:spPr>
          <a:xfrm>
            <a:off x="7067950" y="3637801"/>
            <a:ext cx="2364150" cy="156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726" y="218883"/>
            <a:ext cx="999261" cy="9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8" y="225250"/>
            <a:ext cx="1196832" cy="24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726" y="1295561"/>
            <a:ext cx="999261" cy="9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9319" y="2452524"/>
            <a:ext cx="1082038" cy="103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20725" y="2793825"/>
            <a:ext cx="1540249" cy="5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27666" y="3947063"/>
            <a:ext cx="1082038" cy="103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79324" y="3257351"/>
            <a:ext cx="1540249" cy="5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08" y="218883"/>
            <a:ext cx="999261" cy="95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1284000" y="1572125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975800" y="3083275"/>
            <a:ext cx="5192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89" name="Google Shape;8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875" y="-434073"/>
            <a:ext cx="1324725" cy="2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95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538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50898" y="2059987"/>
            <a:ext cx="212492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129324">
            <a:off x="6933325" y="-867537"/>
            <a:ext cx="2991147" cy="286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3495" y="272849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70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643800" y="17427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2" type="title"/>
          </p:nvPr>
        </p:nvSpPr>
        <p:spPr>
          <a:xfrm>
            <a:off x="643800" y="11496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643800" y="23293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3357150" y="17427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4" type="title"/>
          </p:nvPr>
        </p:nvSpPr>
        <p:spPr>
          <a:xfrm>
            <a:off x="3357156" y="11496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5" type="subTitle"/>
          </p:nvPr>
        </p:nvSpPr>
        <p:spPr>
          <a:xfrm>
            <a:off x="3357150" y="23293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6" type="title"/>
          </p:nvPr>
        </p:nvSpPr>
        <p:spPr>
          <a:xfrm>
            <a:off x="6070499" y="17427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7" type="title"/>
          </p:nvPr>
        </p:nvSpPr>
        <p:spPr>
          <a:xfrm>
            <a:off x="6070512" y="11496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8" type="subTitle"/>
          </p:nvPr>
        </p:nvSpPr>
        <p:spPr>
          <a:xfrm>
            <a:off x="6070502" y="23293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9" type="title"/>
          </p:nvPr>
        </p:nvSpPr>
        <p:spPr>
          <a:xfrm>
            <a:off x="643800" y="35321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3" type="title"/>
          </p:nvPr>
        </p:nvSpPr>
        <p:spPr>
          <a:xfrm>
            <a:off x="643800" y="29390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4" type="subTitle"/>
          </p:nvPr>
        </p:nvSpPr>
        <p:spPr>
          <a:xfrm>
            <a:off x="643800" y="41187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5" type="title"/>
          </p:nvPr>
        </p:nvSpPr>
        <p:spPr>
          <a:xfrm>
            <a:off x="3357150" y="35321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16" type="title"/>
          </p:nvPr>
        </p:nvSpPr>
        <p:spPr>
          <a:xfrm>
            <a:off x="3357156" y="29390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7" type="subTitle"/>
          </p:nvPr>
        </p:nvSpPr>
        <p:spPr>
          <a:xfrm>
            <a:off x="3357150" y="41187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8" type="title"/>
          </p:nvPr>
        </p:nvSpPr>
        <p:spPr>
          <a:xfrm>
            <a:off x="6070499" y="35321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9" type="title"/>
          </p:nvPr>
        </p:nvSpPr>
        <p:spPr>
          <a:xfrm>
            <a:off x="6070512" y="29390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20" type="subTitle"/>
          </p:nvPr>
        </p:nvSpPr>
        <p:spPr>
          <a:xfrm>
            <a:off x="6070502" y="4118700"/>
            <a:ext cx="2201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7" name="Google Shape;1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2306" y="277024"/>
            <a:ext cx="979894" cy="9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200" y="1742988"/>
            <a:ext cx="1366625" cy="2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975" y="277034"/>
            <a:ext cx="979894" cy="93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2290025" y="27069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1800300" y="1340500"/>
            <a:ext cx="55434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3" name="Google Shape;12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968" y="2836466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968" y="3965116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5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238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757247" y="-196372"/>
            <a:ext cx="1238678" cy="196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93175" y="2770067"/>
            <a:ext cx="1619672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49639" y="3177365"/>
            <a:ext cx="1619672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248" y="-196375"/>
            <a:ext cx="1050788" cy="100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49615" y="-137066"/>
            <a:ext cx="2332550" cy="2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720000" y="2725725"/>
            <a:ext cx="42432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720000" y="1194700"/>
            <a:ext cx="33201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207" y="2382012"/>
            <a:ext cx="1235545" cy="118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035" y="-1438549"/>
            <a:ext cx="3744850" cy="359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41" y="-387878"/>
            <a:ext cx="2337575" cy="2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5207" y="3704637"/>
            <a:ext cx="1235545" cy="118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791450" y="3511526"/>
            <a:ext cx="2857150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7339925" y="3511526"/>
            <a:ext cx="2857150" cy="7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4123300" y="2899250"/>
            <a:ext cx="43008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3713750" y="1441725"/>
            <a:ext cx="4710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4" name="Google Shape;14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679334" y="4834596"/>
            <a:ext cx="2600394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129324">
            <a:off x="7178250" y="-1194112"/>
            <a:ext cx="2991147" cy="286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45" y="258256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857" y="3761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38" y="3761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38" y="144171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79384" y="4834596"/>
            <a:ext cx="2600394" cy="7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53" name="Google Shape;15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72175" y="-443626"/>
            <a:ext cx="1161875" cy="20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350" y="166364"/>
            <a:ext cx="910450" cy="8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41525" y="-803175"/>
            <a:ext cx="2322975" cy="2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38" y="22768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1043850" y="3423177"/>
            <a:ext cx="1324725" cy="2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2" name="Google Shape;16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7968" y="2836466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968" y="3965116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741000" y="-307773"/>
            <a:ext cx="1324725" cy="2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7" name="Google Shape;16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372175" y="-443626"/>
            <a:ext cx="1161875" cy="20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350" y="166364"/>
            <a:ext cx="910450" cy="8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42375" y="2098250"/>
            <a:ext cx="35391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42375" y="3611350"/>
            <a:ext cx="3371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4943" y="2780919"/>
            <a:ext cx="1036983" cy="9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4943" y="3894745"/>
            <a:ext cx="1036983" cy="9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4879" l="0" r="41134" t="57730"/>
          <a:stretch/>
        </p:blipFill>
        <p:spPr>
          <a:xfrm>
            <a:off x="5612681" y="17400"/>
            <a:ext cx="3962618" cy="241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545" y="2824474"/>
            <a:ext cx="1242011" cy="25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800" y="686477"/>
            <a:ext cx="1122883" cy="107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9265" y="2523450"/>
            <a:ext cx="1122883" cy="107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924929" y="295520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09164" y="320849"/>
            <a:ext cx="1050800" cy="95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777436" y="320849"/>
            <a:ext cx="1050800" cy="95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095" y="4015500"/>
            <a:ext cx="2213425" cy="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096" y="4526175"/>
            <a:ext cx="2213425" cy="6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720000" y="1331172"/>
            <a:ext cx="41472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720000" y="3196472"/>
            <a:ext cx="36699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179" name="Google Shape;17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5198" y="-365149"/>
            <a:ext cx="3848850" cy="3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1709863" y="32048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2" type="subTitle"/>
          </p:nvPr>
        </p:nvSpPr>
        <p:spPr>
          <a:xfrm>
            <a:off x="4526538" y="32048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3" type="subTitle"/>
          </p:nvPr>
        </p:nvSpPr>
        <p:spPr>
          <a:xfrm>
            <a:off x="1709863" y="374270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4" type="subTitle"/>
          </p:nvPr>
        </p:nvSpPr>
        <p:spPr>
          <a:xfrm>
            <a:off x="4526538" y="374270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41525" y="-803175"/>
            <a:ext cx="2322975" cy="2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38" y="22768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45" y="384741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38" y="270656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2350" y="2577327"/>
            <a:ext cx="1324725" cy="23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0000" y="19921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720000" y="25786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2" type="title"/>
          </p:nvPr>
        </p:nvSpPr>
        <p:spPr>
          <a:xfrm>
            <a:off x="3403800" y="19921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3403800" y="25786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4" type="title"/>
          </p:nvPr>
        </p:nvSpPr>
        <p:spPr>
          <a:xfrm>
            <a:off x="6087600" y="19921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4"/>
          <p:cNvSpPr txBox="1"/>
          <p:nvPr>
            <p:ph idx="5" type="subTitle"/>
          </p:nvPr>
        </p:nvSpPr>
        <p:spPr>
          <a:xfrm>
            <a:off x="6087600" y="25786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155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38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702486" y="602240"/>
            <a:ext cx="1619671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658950" y="127092"/>
            <a:ext cx="1619671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960" y="3780309"/>
            <a:ext cx="2332550" cy="2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200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720000" y="3543266"/>
            <a:ext cx="23364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2" type="title"/>
          </p:nvPr>
        </p:nvSpPr>
        <p:spPr>
          <a:xfrm>
            <a:off x="34038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5"/>
          <p:cNvSpPr txBox="1"/>
          <p:nvPr>
            <p:ph idx="3" type="subTitle"/>
          </p:nvPr>
        </p:nvSpPr>
        <p:spPr>
          <a:xfrm>
            <a:off x="3403800" y="3543266"/>
            <a:ext cx="23364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4" type="title"/>
          </p:nvPr>
        </p:nvSpPr>
        <p:spPr>
          <a:xfrm>
            <a:off x="6087600" y="3032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5"/>
          <p:cNvSpPr txBox="1"/>
          <p:nvPr>
            <p:ph idx="5" type="subTitle"/>
          </p:nvPr>
        </p:nvSpPr>
        <p:spPr>
          <a:xfrm>
            <a:off x="6087600" y="3543266"/>
            <a:ext cx="23364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12" name="Google Shape;21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345765" y="-579087"/>
            <a:ext cx="1324725" cy="26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41138" r="0" t="0"/>
          <a:stretch/>
        </p:blipFill>
        <p:spPr>
          <a:xfrm rot="5400000">
            <a:off x="5678333" y="201631"/>
            <a:ext cx="1302850" cy="61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b="0" l="41455" r="0" t="0"/>
          <a:stretch/>
        </p:blipFill>
        <p:spPr>
          <a:xfrm rot="5400000">
            <a:off x="5171165" y="205142"/>
            <a:ext cx="1295828" cy="61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195860" y="1682850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1195860" y="22693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2" type="title"/>
          </p:nvPr>
        </p:nvSpPr>
        <p:spPr>
          <a:xfrm>
            <a:off x="5081040" y="1682850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6"/>
          <p:cNvSpPr txBox="1"/>
          <p:nvPr>
            <p:ph idx="3" type="subTitle"/>
          </p:nvPr>
        </p:nvSpPr>
        <p:spPr>
          <a:xfrm>
            <a:off x="5081040" y="22693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4" type="title"/>
          </p:nvPr>
        </p:nvSpPr>
        <p:spPr>
          <a:xfrm>
            <a:off x="1195860" y="3116250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6"/>
          <p:cNvSpPr txBox="1"/>
          <p:nvPr>
            <p:ph idx="5" type="subTitle"/>
          </p:nvPr>
        </p:nvSpPr>
        <p:spPr>
          <a:xfrm>
            <a:off x="1195860" y="37027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6" type="title"/>
          </p:nvPr>
        </p:nvSpPr>
        <p:spPr>
          <a:xfrm>
            <a:off x="5081040" y="3116250"/>
            <a:ext cx="2867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6"/>
          <p:cNvSpPr txBox="1"/>
          <p:nvPr>
            <p:ph idx="7" type="subTitle"/>
          </p:nvPr>
        </p:nvSpPr>
        <p:spPr>
          <a:xfrm>
            <a:off x="5081040" y="37027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25" name="Google Shape;22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90708" y="199135"/>
            <a:ext cx="999261" cy="9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13825" y="3811450"/>
            <a:ext cx="1082038" cy="103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764054" y="4483571"/>
            <a:ext cx="1540249" cy="52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71997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7"/>
          <p:cNvSpPr txBox="1"/>
          <p:nvPr>
            <p:ph idx="1" type="subTitle"/>
          </p:nvPr>
        </p:nvSpPr>
        <p:spPr>
          <a:xfrm>
            <a:off x="719977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2" type="title"/>
          </p:nvPr>
        </p:nvSpPr>
        <p:spPr>
          <a:xfrm>
            <a:off x="341924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3419247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4" type="title"/>
          </p:nvPr>
        </p:nvSpPr>
        <p:spPr>
          <a:xfrm>
            <a:off x="719977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7"/>
          <p:cNvSpPr txBox="1"/>
          <p:nvPr>
            <p:ph idx="5" type="subTitle"/>
          </p:nvPr>
        </p:nvSpPr>
        <p:spPr>
          <a:xfrm>
            <a:off x="719977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6" type="title"/>
          </p:nvPr>
        </p:nvSpPr>
        <p:spPr>
          <a:xfrm>
            <a:off x="3419247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7"/>
          <p:cNvSpPr txBox="1"/>
          <p:nvPr>
            <p:ph idx="7" type="subTitle"/>
          </p:nvPr>
        </p:nvSpPr>
        <p:spPr>
          <a:xfrm>
            <a:off x="3419247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8" type="title"/>
          </p:nvPr>
        </p:nvSpPr>
        <p:spPr>
          <a:xfrm>
            <a:off x="6118523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7"/>
          <p:cNvSpPr txBox="1"/>
          <p:nvPr>
            <p:ph idx="9" type="subTitle"/>
          </p:nvPr>
        </p:nvSpPr>
        <p:spPr>
          <a:xfrm>
            <a:off x="6118523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3" type="title"/>
          </p:nvPr>
        </p:nvSpPr>
        <p:spPr>
          <a:xfrm>
            <a:off x="6118523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7"/>
          <p:cNvSpPr txBox="1"/>
          <p:nvPr>
            <p:ph idx="14" type="subTitle"/>
          </p:nvPr>
        </p:nvSpPr>
        <p:spPr>
          <a:xfrm>
            <a:off x="6118523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857501" y="29660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18451" y="29660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2823" y="4309612"/>
            <a:ext cx="2124925" cy="7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hasCustomPrompt="1" type="title"/>
          </p:nvPr>
        </p:nvSpPr>
        <p:spPr>
          <a:xfrm>
            <a:off x="1951500" y="387600"/>
            <a:ext cx="52410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8"/>
          <p:cNvSpPr txBox="1"/>
          <p:nvPr>
            <p:ph idx="1" type="subTitle"/>
          </p:nvPr>
        </p:nvSpPr>
        <p:spPr>
          <a:xfrm>
            <a:off x="1951500" y="1398427"/>
            <a:ext cx="5241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hasCustomPrompt="1" idx="2" type="title"/>
          </p:nvPr>
        </p:nvSpPr>
        <p:spPr>
          <a:xfrm>
            <a:off x="1951500" y="1843752"/>
            <a:ext cx="52410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9" name="Google Shape;249;p28"/>
          <p:cNvSpPr txBox="1"/>
          <p:nvPr>
            <p:ph idx="3" type="subTitle"/>
          </p:nvPr>
        </p:nvSpPr>
        <p:spPr>
          <a:xfrm>
            <a:off x="1951500" y="2854569"/>
            <a:ext cx="5241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hasCustomPrompt="1" idx="4" type="title"/>
          </p:nvPr>
        </p:nvSpPr>
        <p:spPr>
          <a:xfrm>
            <a:off x="1951500" y="3299901"/>
            <a:ext cx="52410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1" name="Google Shape;251;p28"/>
          <p:cNvSpPr txBox="1"/>
          <p:nvPr>
            <p:ph idx="5" type="subTitle"/>
          </p:nvPr>
        </p:nvSpPr>
        <p:spPr>
          <a:xfrm>
            <a:off x="1951500" y="4310724"/>
            <a:ext cx="5241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2">
            <a:alphaModFix/>
          </a:blip>
          <a:srcRect b="0" l="41138" r="0" t="0"/>
          <a:stretch/>
        </p:blipFill>
        <p:spPr>
          <a:xfrm rot="-5400000">
            <a:off x="7223238" y="4680712"/>
            <a:ext cx="153062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45" y="258256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38" y="3761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38" y="144171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2">
            <a:alphaModFix/>
          </a:blip>
          <a:srcRect b="0" l="41455" r="0" t="0"/>
          <a:stretch/>
        </p:blipFill>
        <p:spPr>
          <a:xfrm rot="-5400000">
            <a:off x="7827313" y="4676587"/>
            <a:ext cx="152237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5932" y="2875000"/>
            <a:ext cx="1235545" cy="118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ctrTitle"/>
          </p:nvPr>
        </p:nvSpPr>
        <p:spPr>
          <a:xfrm>
            <a:off x="2429950" y="4412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2425075" y="1475950"/>
            <a:ext cx="4293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1" name="Google Shape;261;p29"/>
          <p:cNvSpPr txBox="1"/>
          <p:nvPr/>
        </p:nvSpPr>
        <p:spPr>
          <a:xfrm>
            <a:off x="2815250" y="3408718"/>
            <a:ext cx="3513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75" y="-434073"/>
            <a:ext cx="1324725" cy="2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50898" y="2059987"/>
            <a:ext cx="212492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30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7890708" y="264935"/>
            <a:ext cx="999261" cy="95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773509" y="2495886"/>
            <a:ext cx="1196832" cy="24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805455" y="1890147"/>
            <a:ext cx="1540249" cy="5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6615275" y="225250"/>
            <a:ext cx="1082038" cy="103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764054" y="1426621"/>
            <a:ext cx="1540249" cy="52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301" y="2836393"/>
            <a:ext cx="1050788" cy="10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2604" y="216001"/>
            <a:ext cx="2600394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18368" y="374911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824793" y="143532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824793" y="374904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759218" y="374904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2604" y="815951"/>
            <a:ext cx="2600394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45" y="384741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38" y="2706568"/>
            <a:ext cx="1050788" cy="10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8957575" y="-380186"/>
            <a:ext cx="1211650" cy="2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83" y="218883"/>
            <a:ext cx="999261" cy="95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4499" y="2713779"/>
            <a:ext cx="1324727" cy="285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720" y="26798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713" y="376166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179004" y="3651346"/>
            <a:ext cx="2600394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525" y="230200"/>
            <a:ext cx="2322975" cy="2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38" y="3761668"/>
            <a:ext cx="1050788" cy="10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BLANK_1_1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5898" y="1540455"/>
            <a:ext cx="1036983" cy="9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5898" y="426630"/>
            <a:ext cx="1036983" cy="9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4879" l="0" r="41134" t="57730"/>
          <a:stretch/>
        </p:blipFill>
        <p:spPr>
          <a:xfrm rot="10800000">
            <a:off x="43525" y="2883455"/>
            <a:ext cx="3962618" cy="241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258268" y="-91425"/>
            <a:ext cx="1242011" cy="25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246" y="2238621"/>
            <a:ext cx="3335250" cy="31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481263" y="20745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755138" y="20745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1481263" y="2612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755138" y="26123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816151" y="29660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677101" y="29660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816151" y="142905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40130" l="0" r="0" t="0"/>
          <a:stretch/>
        </p:blipFill>
        <p:spPr>
          <a:xfrm rot="5400000">
            <a:off x="-104288" y="3784462"/>
            <a:ext cx="1324725" cy="139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976" y="4052141"/>
            <a:ext cx="1007375" cy="96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741" y="3630547"/>
            <a:ext cx="2337575" cy="22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322" y="4085178"/>
            <a:ext cx="1238678" cy="196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70" y="2889555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63785">
            <a:off x="6856975" y="-1115488"/>
            <a:ext cx="2991147" cy="286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4499" y="2713779"/>
            <a:ext cx="1324727" cy="285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720" y="26798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713" y="3761668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6179004" y="3651346"/>
            <a:ext cx="2600394" cy="7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1525" y="230200"/>
            <a:ext cx="2322975" cy="2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38" y="3761668"/>
            <a:ext cx="1050788" cy="100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430450" y="1307100"/>
            <a:ext cx="42831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64" name="Google Shape;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875" y="1329002"/>
            <a:ext cx="1324725" cy="2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0" y="149568"/>
            <a:ext cx="1050800" cy="100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857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38" y="3894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552" y="1957262"/>
            <a:ext cx="212492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552" y="1498837"/>
            <a:ext cx="2124925" cy="7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3501" y="27473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069474" y="3176175"/>
            <a:ext cx="1324725" cy="24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129324">
            <a:off x="6358387" y="-812012"/>
            <a:ext cx="2991147" cy="286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287100" y="1506588"/>
            <a:ext cx="4569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241450" y="2487913"/>
            <a:ext cx="46611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3501" y="27834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415419" y="4703934"/>
            <a:ext cx="1619672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90567" y="4660398"/>
            <a:ext cx="1619672" cy="5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83322" y="-447172"/>
            <a:ext cx="1238678" cy="196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70" y="1830943"/>
            <a:ext cx="1050788" cy="1007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6285" y="-719041"/>
            <a:ext cx="2332550" cy="22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7">
            <a:alphaModFix/>
          </a:blip>
          <a:srcRect b="4879" l="0" r="41134" t="57730"/>
          <a:stretch/>
        </p:blipFill>
        <p:spPr>
          <a:xfrm rot="10800000">
            <a:off x="-1950326" y="3261200"/>
            <a:ext cx="3372326" cy="205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 rot="10800000">
            <a:off x="-8000" y="-43125"/>
            <a:ext cx="9160500" cy="5186700"/>
          </a:xfrm>
          <a:prstGeom prst="rect">
            <a:avLst/>
          </a:prstGeom>
          <a:gradFill>
            <a:gsLst>
              <a:gs pos="0">
                <a:srgbClr val="191919">
                  <a:alpha val="17254"/>
                </a:srgbClr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1452300" y="3675375"/>
            <a:ext cx="62394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ecial Elite"/>
              <a:buNone/>
              <a:defRPr sz="35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file/d/1yA7lYXqQCxbZAzVyEQGmytkQnE2wBVQz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ctrTitle"/>
          </p:nvPr>
        </p:nvSpPr>
        <p:spPr>
          <a:xfrm>
            <a:off x="1669800" y="647600"/>
            <a:ext cx="5804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IF 3141 </a:t>
            </a:r>
            <a:endParaRPr>
              <a:solidFill>
                <a:srgbClr val="4D4D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D4D"/>
                </a:solidFill>
              </a:rPr>
              <a:t>Sistem Informasi </a:t>
            </a:r>
            <a:r>
              <a:rPr lang="en">
                <a:solidFill>
                  <a:schemeClr val="lt2"/>
                </a:solidFill>
              </a:rPr>
              <a:t>Freebird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8" name="Google Shape;298;p33"/>
          <p:cNvSpPr txBox="1"/>
          <p:nvPr>
            <p:ph idx="1" type="subTitle"/>
          </p:nvPr>
        </p:nvSpPr>
        <p:spPr>
          <a:xfrm>
            <a:off x="2821750" y="3151625"/>
            <a:ext cx="33621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Gagas Praharsa Bahar (13520016)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Bryan Bernigen (13520034)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Angelica Winasta Sinisuka (13520097)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Patrick Amadeus Irawan (13520109)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Owen Christian Wijaya (13520124)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Jevant Jedidia Augustine (13520133)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3901900" y="2828000"/>
            <a:ext cx="12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Disusun Oleh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/>
          <p:nvPr/>
        </p:nvSpPr>
        <p:spPr>
          <a:xfrm>
            <a:off x="1628450" y="1572050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1195851" y="1594550"/>
            <a:ext cx="1470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1</a:t>
            </a:r>
            <a:endParaRPr/>
          </a:p>
        </p:txBody>
      </p:sp>
      <p:sp>
        <p:nvSpPr>
          <p:cNvPr id="394" name="Google Shape;394;p42"/>
          <p:cNvSpPr txBox="1"/>
          <p:nvPr>
            <p:ph idx="1" type="subTitle"/>
          </p:nvPr>
        </p:nvSpPr>
        <p:spPr>
          <a:xfrm>
            <a:off x="1195860" y="22693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Maraknya target pasar yang juga merupakan “</a:t>
            </a:r>
            <a:r>
              <a:rPr i="1" lang="en">
                <a:solidFill>
                  <a:srgbClr val="000000"/>
                </a:solidFill>
              </a:rPr>
              <a:t>promo hunter</a:t>
            </a:r>
            <a:r>
              <a:rPr lang="en">
                <a:solidFill>
                  <a:srgbClr val="000000"/>
                </a:solidFill>
              </a:rPr>
              <a:t>”</a:t>
            </a:r>
            <a:endParaRPr sz="2200"/>
          </a:p>
        </p:txBody>
      </p:sp>
      <p:sp>
        <p:nvSpPr>
          <p:cNvPr id="395" name="Google Shape;395;p42"/>
          <p:cNvSpPr txBox="1"/>
          <p:nvPr>
            <p:ph idx="3" type="subTitle"/>
          </p:nvPr>
        </p:nvSpPr>
        <p:spPr>
          <a:xfrm>
            <a:off x="5095465" y="240390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Pembukaan cabang di tempat lain</a:t>
            </a:r>
            <a:endParaRPr sz="2200"/>
          </a:p>
        </p:txBody>
      </p:sp>
      <p:sp>
        <p:nvSpPr>
          <p:cNvPr id="396" name="Google Shape;396;p4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Peluang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2"/>
          <p:cNvSpPr txBox="1"/>
          <p:nvPr>
            <p:ph idx="5" type="subTitle"/>
          </p:nvPr>
        </p:nvSpPr>
        <p:spPr>
          <a:xfrm>
            <a:off x="3470185" y="38037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Adanya kemungkinan penarikan </a:t>
            </a:r>
            <a:r>
              <a:rPr i="1" lang="en">
                <a:solidFill>
                  <a:srgbClr val="000000"/>
                </a:solidFill>
              </a:rPr>
              <a:t>insight</a:t>
            </a:r>
            <a:r>
              <a:rPr lang="en">
                <a:solidFill>
                  <a:srgbClr val="000000"/>
                </a:solidFill>
              </a:rPr>
              <a:t> dengan data yang dimiliki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5528075" y="1696675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5095474" y="1719175"/>
            <a:ext cx="1470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</a:t>
            </a:r>
            <a:endParaRPr/>
          </a:p>
        </p:txBody>
      </p:sp>
      <p:sp>
        <p:nvSpPr>
          <p:cNvPr id="400" name="Google Shape;400;p42"/>
          <p:cNvSpPr/>
          <p:nvPr/>
        </p:nvSpPr>
        <p:spPr>
          <a:xfrm>
            <a:off x="3999975" y="3231050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2"/>
          <p:cNvSpPr txBox="1"/>
          <p:nvPr>
            <p:ph type="title"/>
          </p:nvPr>
        </p:nvSpPr>
        <p:spPr>
          <a:xfrm>
            <a:off x="3470176" y="3253550"/>
            <a:ext cx="1665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3</a:t>
            </a:r>
            <a:endParaRPr/>
          </a:p>
        </p:txBody>
      </p:sp>
      <p:pic>
        <p:nvPicPr>
          <p:cNvPr id="402" name="Google Shape;4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150" y="1432125"/>
            <a:ext cx="852550" cy="8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525" y="1481518"/>
            <a:ext cx="922400" cy="92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825" y="3126725"/>
            <a:ext cx="781350" cy="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720000" y="445025"/>
            <a:ext cx="65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Importance Urgency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1676175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{4DC9C116-29D7-438E-8A0C-DF3AFFCD4BBA}</a:tableStyleId>
              </a:tblPr>
              <a:tblGrid>
                <a:gridCol w="1930550"/>
                <a:gridCol w="1930550"/>
                <a:gridCol w="1930550"/>
              </a:tblGrid>
              <a:tr h="47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Special Elite"/>
                          <a:ea typeface="Special Elite"/>
                          <a:cs typeface="Special Elite"/>
                          <a:sym typeface="Special Elite"/>
                        </a:rPr>
                        <a:t>Urgent</a:t>
                      </a:r>
                      <a:endParaRPr sz="2500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Special Elite"/>
                          <a:ea typeface="Special Elite"/>
                          <a:cs typeface="Special Elite"/>
                          <a:sym typeface="Special Elite"/>
                        </a:rPr>
                        <a:t>Not Urgent</a:t>
                      </a:r>
                      <a:endParaRPr sz="2500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9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pecial Elite"/>
                          <a:ea typeface="Special Elite"/>
                          <a:cs typeface="Special Elite"/>
                          <a:sym typeface="Special Elite"/>
                        </a:rPr>
                        <a:t>Important</a:t>
                      </a:r>
                      <a:endParaRPr sz="1800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M1,P1</a:t>
                      </a:r>
                      <a:endParaRPr b="1"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M2,M3,P2,P3</a:t>
                      </a:r>
                      <a:endParaRPr b="1" sz="15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3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pecial Elite"/>
                          <a:ea typeface="Special Elite"/>
                          <a:cs typeface="Special Elite"/>
                          <a:sym typeface="Special Elite"/>
                        </a:rPr>
                        <a:t>Not Important</a:t>
                      </a:r>
                      <a:endParaRPr sz="1800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-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-</a:t>
                      </a:r>
                      <a:endParaRPr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720000" y="301950"/>
            <a:ext cx="65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Gap</a:t>
            </a:r>
            <a:endParaRPr/>
          </a:p>
        </p:txBody>
      </p:sp>
      <p:graphicFrame>
        <p:nvGraphicFramePr>
          <p:cNvPr id="416" name="Google Shape;416;p44"/>
          <p:cNvGraphicFramePr/>
          <p:nvPr/>
        </p:nvGraphicFramePr>
        <p:xfrm>
          <a:off x="8219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{4DC9C116-29D7-438E-8A0C-DF3AFFCD4BBA}</a:tableStyleId>
              </a:tblPr>
              <a:tblGrid>
                <a:gridCol w="1579775"/>
                <a:gridCol w="2914625"/>
                <a:gridCol w="3384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ID-</a:t>
                      </a:r>
                      <a:r>
                        <a:rPr lang="en"/>
                        <a:t>Target</a:t>
                      </a:r>
                      <a:r>
                        <a:rPr lang="en"/>
                        <a:t>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FS-01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dapat menyediakan pelayanan memuaskan melalui masukan pelanggan</a:t>
                      </a:r>
                      <a:endParaRPr sz="17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mempunyai teknologi untuk mengumpulkan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feedback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dari pengguna, namun masukan yang didapatkan dirasa tidak mencukupi.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7821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FS-02</a:t>
                      </a:r>
                      <a:endParaRPr sz="17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dapat membangun hubungan yang lebih baik dengan pelanggan</a:t>
                      </a:r>
                      <a:endParaRPr sz="13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tidak mempunyai ahli IT untuk membangun sebuah sistem untuk mendata pelanggan yang sering datang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796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belum mempunyai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software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dan metode-metode untuk membangun hubungan dengan pelanggan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8537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tidak memberikan insentif yang baik kepada pelanggan untuk menumbuhkan loyalitas terhadap perusahaan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727175" y="223250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Gap (cont.)</a:t>
            </a:r>
            <a:endParaRPr/>
          </a:p>
        </p:txBody>
      </p:sp>
      <p:graphicFrame>
        <p:nvGraphicFramePr>
          <p:cNvPr id="422" name="Google Shape;422;p45"/>
          <p:cNvGraphicFramePr/>
          <p:nvPr/>
        </p:nvGraphicFramePr>
        <p:xfrm>
          <a:off x="8219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{4DC9C116-29D7-438E-8A0C-DF3AFFCD4BBA}</a:tableStyleId>
              </a:tblPr>
              <a:tblGrid>
                <a:gridCol w="1579775"/>
                <a:gridCol w="2914625"/>
                <a:gridCol w="3384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ID-Target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FS-03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dapat membuka kerjasama dalam bidang ekonomi kreatif dan memperoleh reputasi yang baik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belum melakukan kolaborasi secara meluas, masih terbatas di komunitas lokal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98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FS-04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dapat melakukan inovasi terhadap makanan dan minuman secara konsisten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membutuhkan informasi terkait menu makanan dan minuman yang sedang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trending 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(tidak memiliki informasi m&amp;b yang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trending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624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FS-05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bisa beroperasi dengan banyak </a:t>
                      </a:r>
                      <a:r>
                        <a:rPr i="1"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outlet </a:t>
                      </a: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dengan mempertahankan situasi koordinasi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menggunakan sistem informasi yang efisien pada satu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outlet</a:t>
                      </a: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, namun tidak untuk beberapa </a:t>
                      </a: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outlet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6748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Perusahaan masih melakukan akuisisi informasi mengenai transaksi dari sistem PoS secara manual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idx="3" type="subTitle"/>
          </p:nvPr>
        </p:nvSpPr>
        <p:spPr>
          <a:xfrm>
            <a:off x="1481275" y="2049850"/>
            <a:ext cx="2907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Pengadaan sistem informasi terkait </a:t>
            </a:r>
            <a:r>
              <a:rPr i="1" lang="en" sz="1200">
                <a:solidFill>
                  <a:srgbClr val="000000"/>
                </a:solidFill>
              </a:rPr>
              <a:t>customer-relationship management </a:t>
            </a:r>
            <a:r>
              <a:rPr lang="en" sz="1200">
                <a:solidFill>
                  <a:srgbClr val="000000"/>
                </a:solidFill>
              </a:rPr>
              <a:t>(CRM)</a:t>
            </a:r>
            <a:endParaRPr sz="1600"/>
          </a:p>
        </p:txBody>
      </p:sp>
      <p:sp>
        <p:nvSpPr>
          <p:cNvPr id="428" name="Google Shape;42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</a:t>
            </a:r>
            <a:endParaRPr/>
          </a:p>
        </p:txBody>
      </p:sp>
      <p:sp>
        <p:nvSpPr>
          <p:cNvPr id="429" name="Google Shape;429;p46"/>
          <p:cNvSpPr txBox="1"/>
          <p:nvPr>
            <p:ph idx="1" type="subTitle"/>
          </p:nvPr>
        </p:nvSpPr>
        <p:spPr>
          <a:xfrm>
            <a:off x="1481263" y="15120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RQ-1</a:t>
            </a:r>
            <a:endParaRPr/>
          </a:p>
        </p:txBody>
      </p:sp>
      <p:sp>
        <p:nvSpPr>
          <p:cNvPr id="430" name="Google Shape;430;p46"/>
          <p:cNvSpPr txBox="1"/>
          <p:nvPr>
            <p:ph idx="2" type="subTitle"/>
          </p:nvPr>
        </p:nvSpPr>
        <p:spPr>
          <a:xfrm>
            <a:off x="4697438" y="1512025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RQ-2</a:t>
            </a:r>
            <a:endParaRPr/>
          </a:p>
        </p:txBody>
      </p:sp>
      <p:sp>
        <p:nvSpPr>
          <p:cNvPr id="431" name="Google Shape;431;p46"/>
          <p:cNvSpPr txBox="1"/>
          <p:nvPr>
            <p:ph idx="4" type="subTitle"/>
          </p:nvPr>
        </p:nvSpPr>
        <p:spPr>
          <a:xfrm>
            <a:off x="4697438" y="20498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Pengadaan sistem informasi secara terpusat untuk melakukan penyimpanan informasi </a:t>
            </a:r>
            <a:r>
              <a:rPr lang="en" sz="1300">
                <a:solidFill>
                  <a:srgbClr val="000000"/>
                </a:solidFill>
              </a:rPr>
              <a:t>antar</a:t>
            </a:r>
            <a:r>
              <a:rPr lang="en" sz="1300">
                <a:solidFill>
                  <a:srgbClr val="000000"/>
                </a:solidFill>
              </a:rPr>
              <a:t> outlet</a:t>
            </a:r>
            <a:endParaRPr sz="1700"/>
          </a:p>
        </p:txBody>
      </p:sp>
      <p:sp>
        <p:nvSpPr>
          <p:cNvPr id="432" name="Google Shape;432;p46"/>
          <p:cNvSpPr txBox="1"/>
          <p:nvPr>
            <p:ph idx="3" type="subTitle"/>
          </p:nvPr>
        </p:nvSpPr>
        <p:spPr>
          <a:xfrm>
            <a:off x="3407663" y="367337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Pengadaan sistem informasi yang dapat melakukan abstraksi terhadap data transaksi di sistem PoS dan membuat laporan keuangan sendiri</a:t>
            </a:r>
            <a:endParaRPr sz="1700"/>
          </a:p>
        </p:txBody>
      </p:sp>
      <p:sp>
        <p:nvSpPr>
          <p:cNvPr id="433" name="Google Shape;433;p46"/>
          <p:cNvSpPr txBox="1"/>
          <p:nvPr>
            <p:ph idx="1" type="subTitle"/>
          </p:nvPr>
        </p:nvSpPr>
        <p:spPr>
          <a:xfrm>
            <a:off x="3407663" y="3135550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RQ-3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>
            <p:ph type="title"/>
          </p:nvPr>
        </p:nvSpPr>
        <p:spPr>
          <a:xfrm>
            <a:off x="742375" y="2098250"/>
            <a:ext cx="35391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Solusi</a:t>
            </a:r>
            <a:endParaRPr/>
          </a:p>
        </p:txBody>
      </p:sp>
      <p:sp>
        <p:nvSpPr>
          <p:cNvPr id="439" name="Google Shape;439;p47"/>
          <p:cNvSpPr txBox="1"/>
          <p:nvPr>
            <p:ph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Alternatif Solusi</a:t>
            </a:r>
            <a:endParaRPr/>
          </a:p>
        </p:txBody>
      </p:sp>
      <p:sp>
        <p:nvSpPr>
          <p:cNvPr id="445" name="Google Shape;445;p48"/>
          <p:cNvSpPr txBox="1"/>
          <p:nvPr>
            <p:ph idx="5" type="subTitle"/>
          </p:nvPr>
        </p:nvSpPr>
        <p:spPr>
          <a:xfrm>
            <a:off x="719977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 Berbasis Cap</a:t>
            </a:r>
            <a:endParaRPr/>
          </a:p>
        </p:txBody>
      </p:sp>
      <p:sp>
        <p:nvSpPr>
          <p:cNvPr id="446" name="Google Shape;446;p48"/>
          <p:cNvSpPr txBox="1"/>
          <p:nvPr>
            <p:ph type="title"/>
          </p:nvPr>
        </p:nvSpPr>
        <p:spPr>
          <a:xfrm>
            <a:off x="71997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Alt-1</a:t>
            </a:r>
            <a:endParaRPr/>
          </a:p>
        </p:txBody>
      </p: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719977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Informasi CRM</a:t>
            </a:r>
            <a:endParaRPr/>
          </a:p>
        </p:txBody>
      </p:sp>
      <p:sp>
        <p:nvSpPr>
          <p:cNvPr id="448" name="Google Shape;448;p48"/>
          <p:cNvSpPr txBox="1"/>
          <p:nvPr>
            <p:ph idx="2" type="title"/>
          </p:nvPr>
        </p:nvSpPr>
        <p:spPr>
          <a:xfrm>
            <a:off x="341924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Alt-2</a:t>
            </a:r>
            <a:endParaRPr/>
          </a:p>
        </p:txBody>
      </p:sp>
      <p:sp>
        <p:nvSpPr>
          <p:cNvPr id="449" name="Google Shape;449;p48"/>
          <p:cNvSpPr txBox="1"/>
          <p:nvPr>
            <p:ph idx="3" type="subTitle"/>
          </p:nvPr>
        </p:nvSpPr>
        <p:spPr>
          <a:xfrm>
            <a:off x="3419247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Kategorisasi Review Buyers di </a:t>
            </a:r>
            <a:r>
              <a:rPr lang="en"/>
              <a:t>Twitter</a:t>
            </a:r>
            <a:endParaRPr/>
          </a:p>
        </p:txBody>
      </p:sp>
      <p:sp>
        <p:nvSpPr>
          <p:cNvPr id="450" name="Google Shape;450;p48"/>
          <p:cNvSpPr txBox="1"/>
          <p:nvPr>
            <p:ph idx="4" type="title"/>
          </p:nvPr>
        </p:nvSpPr>
        <p:spPr>
          <a:xfrm>
            <a:off x="719977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Alt-4</a:t>
            </a:r>
            <a:endParaRPr/>
          </a:p>
        </p:txBody>
      </p:sp>
      <p:sp>
        <p:nvSpPr>
          <p:cNvPr id="451" name="Google Shape;451;p48"/>
          <p:cNvSpPr txBox="1"/>
          <p:nvPr>
            <p:ph idx="6" type="title"/>
          </p:nvPr>
        </p:nvSpPr>
        <p:spPr>
          <a:xfrm>
            <a:off x="3419247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Alt-5</a:t>
            </a:r>
            <a:endParaRPr/>
          </a:p>
        </p:txBody>
      </p:sp>
      <p:sp>
        <p:nvSpPr>
          <p:cNvPr id="452" name="Google Shape;452;p48"/>
          <p:cNvSpPr txBox="1"/>
          <p:nvPr>
            <p:ph idx="7" type="subTitle"/>
          </p:nvPr>
        </p:nvSpPr>
        <p:spPr>
          <a:xfrm>
            <a:off x="3419247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Membership Berbayar dengan Benefit</a:t>
            </a:r>
            <a:endParaRPr/>
          </a:p>
        </p:txBody>
      </p:sp>
      <p:sp>
        <p:nvSpPr>
          <p:cNvPr id="453" name="Google Shape;453;p48"/>
          <p:cNvSpPr txBox="1"/>
          <p:nvPr>
            <p:ph idx="8" type="title"/>
          </p:nvPr>
        </p:nvSpPr>
        <p:spPr>
          <a:xfrm>
            <a:off x="6118523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Alt-3</a:t>
            </a:r>
            <a:endParaRPr/>
          </a:p>
        </p:txBody>
      </p:sp>
      <p:sp>
        <p:nvSpPr>
          <p:cNvPr id="454" name="Google Shape;454;p48"/>
          <p:cNvSpPr txBox="1"/>
          <p:nvPr>
            <p:ph idx="9" type="subTitle"/>
          </p:nvPr>
        </p:nvSpPr>
        <p:spPr>
          <a:xfrm>
            <a:off x="6118523" y="21931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Informasi Abstraksi Data</a:t>
            </a:r>
            <a:endParaRPr/>
          </a:p>
        </p:txBody>
      </p:sp>
      <p:sp>
        <p:nvSpPr>
          <p:cNvPr id="455" name="Google Shape;455;p48"/>
          <p:cNvSpPr txBox="1"/>
          <p:nvPr>
            <p:ph idx="13" type="title"/>
          </p:nvPr>
        </p:nvSpPr>
        <p:spPr>
          <a:xfrm>
            <a:off x="6118523" y="30400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Alt-6</a:t>
            </a:r>
            <a:endParaRPr/>
          </a:p>
        </p:txBody>
      </p:sp>
      <p:sp>
        <p:nvSpPr>
          <p:cNvPr id="456" name="Google Shape;456;p48"/>
          <p:cNvSpPr txBox="1"/>
          <p:nvPr>
            <p:ph idx="14" type="subTitle"/>
          </p:nvPr>
        </p:nvSpPr>
        <p:spPr>
          <a:xfrm>
            <a:off x="6118523" y="36265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Informasi Multi-Outlet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720000" y="445025"/>
            <a:ext cx="65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Penilaian Prioritas Solusi</a:t>
            </a:r>
            <a:endParaRPr/>
          </a:p>
        </p:txBody>
      </p:sp>
      <p:graphicFrame>
        <p:nvGraphicFramePr>
          <p:cNvPr id="462" name="Google Shape;462;p49"/>
          <p:cNvGraphicFramePr/>
          <p:nvPr/>
        </p:nvGraphicFramePr>
        <p:xfrm>
          <a:off x="1029925" y="15389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{E2A0A347-A416-47C2-98C5-1B71A746C5F8}</a:tableStyleId>
              </a:tblPr>
              <a:tblGrid>
                <a:gridCol w="1694650"/>
                <a:gridCol w="955625"/>
                <a:gridCol w="840950"/>
                <a:gridCol w="815475"/>
                <a:gridCol w="802725"/>
                <a:gridCol w="790000"/>
                <a:gridCol w="802725"/>
                <a:gridCol w="840950"/>
              </a:tblGrid>
              <a:tr h="3426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Aspek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Solusi 1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Solusi 2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Solusi 3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</a:tr>
              <a:tr h="685350">
                <a:tc vMerge="1"/>
                <a:tc vMerge="1"/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</a:tr>
              <a:tr h="34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Schedule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-1905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Cost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-1905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18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Technical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-1905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2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Operational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-28575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23.75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-1905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23.75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26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92.25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88.5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85.75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</a:tr>
              <a:tr h="3426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1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3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4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720000" y="445025"/>
            <a:ext cx="65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Penilaian Prioritas Solusi</a:t>
            </a:r>
            <a:endParaRPr/>
          </a:p>
        </p:txBody>
      </p:sp>
      <p:graphicFrame>
        <p:nvGraphicFramePr>
          <p:cNvPr id="468" name="Google Shape;468;p50"/>
          <p:cNvGraphicFramePr/>
          <p:nvPr/>
        </p:nvGraphicFramePr>
        <p:xfrm>
          <a:off x="996425" y="15740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{E2A0A347-A416-47C2-98C5-1B71A746C5F8}</a:tableStyleId>
              </a:tblPr>
              <a:tblGrid>
                <a:gridCol w="1723625"/>
                <a:gridCol w="971950"/>
                <a:gridCol w="855325"/>
                <a:gridCol w="829425"/>
                <a:gridCol w="816500"/>
                <a:gridCol w="803475"/>
                <a:gridCol w="816500"/>
                <a:gridCol w="855325"/>
              </a:tblGrid>
              <a:tr h="3486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Aspek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Solusi 4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</a:t>
                      </a: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olusi 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Solusi 6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 hMerge="1"/>
              </a:tr>
              <a:tr h="697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Nilai x Bobot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>
                    <a:solidFill>
                      <a:srgbClr val="FAC090"/>
                    </a:solidFill>
                  </a:tcPr>
                </a:tc>
              </a:tr>
              <a:tr h="34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Schedule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27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Cost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40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19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Technical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21.25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21.25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Operational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21.25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90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22.5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</a:tr>
              <a:tr h="34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80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85.5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89.75</a:t>
                      </a:r>
                      <a:endParaRPr b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</a:tr>
              <a:tr h="3486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</a:t>
                      </a:r>
                      <a:endParaRPr i="1"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6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5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Prioritas 2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0" marB="0" marR="73025" marL="730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"/>
          <p:cNvSpPr txBox="1"/>
          <p:nvPr>
            <p:ph type="title"/>
          </p:nvPr>
        </p:nvSpPr>
        <p:spPr>
          <a:xfrm>
            <a:off x="2057950" y="2647013"/>
            <a:ext cx="4999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—Solusi yang terpilih</a:t>
            </a:r>
            <a:endParaRPr/>
          </a:p>
        </p:txBody>
      </p:sp>
      <p:sp>
        <p:nvSpPr>
          <p:cNvPr id="474" name="Google Shape;474;p51"/>
          <p:cNvSpPr txBox="1"/>
          <p:nvPr>
            <p:ph idx="1" type="subTitle"/>
          </p:nvPr>
        </p:nvSpPr>
        <p:spPr>
          <a:xfrm>
            <a:off x="1831975" y="1964588"/>
            <a:ext cx="5543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Informasi CRM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600525" y="19158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Akuisisi Informasi</a:t>
            </a:r>
            <a:endParaRPr sz="2200"/>
          </a:p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600525" y="13227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6" name="Google Shape;306;p34"/>
          <p:cNvSpPr txBox="1"/>
          <p:nvPr>
            <p:ph idx="3" type="title"/>
          </p:nvPr>
        </p:nvSpPr>
        <p:spPr>
          <a:xfrm>
            <a:off x="3313875" y="19158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Analisis Kebutuhan Perusahaan</a:t>
            </a:r>
            <a:endParaRPr sz="2100"/>
          </a:p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3313881" y="13227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34"/>
          <p:cNvSpPr txBox="1"/>
          <p:nvPr>
            <p:ph idx="6" type="title"/>
          </p:nvPr>
        </p:nvSpPr>
        <p:spPr>
          <a:xfrm>
            <a:off x="6027224" y="19158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Analisis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Solusi</a:t>
            </a:r>
            <a:endParaRPr sz="2100"/>
          </a:p>
        </p:txBody>
      </p:sp>
      <p:sp>
        <p:nvSpPr>
          <p:cNvPr id="309" name="Google Shape;309;p34"/>
          <p:cNvSpPr txBox="1"/>
          <p:nvPr>
            <p:ph idx="7" type="title"/>
          </p:nvPr>
        </p:nvSpPr>
        <p:spPr>
          <a:xfrm>
            <a:off x="6027237" y="13227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0" name="Google Shape;310;p34"/>
          <p:cNvSpPr txBox="1"/>
          <p:nvPr>
            <p:ph idx="9" type="title"/>
          </p:nvPr>
        </p:nvSpPr>
        <p:spPr>
          <a:xfrm>
            <a:off x="600525" y="37052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Analisis Kebutuhan Perusahaan</a:t>
            </a:r>
            <a:endParaRPr sz="2100"/>
          </a:p>
        </p:txBody>
      </p:sp>
      <p:sp>
        <p:nvSpPr>
          <p:cNvPr id="311" name="Google Shape;311;p34"/>
          <p:cNvSpPr txBox="1"/>
          <p:nvPr>
            <p:ph idx="13" type="title"/>
          </p:nvPr>
        </p:nvSpPr>
        <p:spPr>
          <a:xfrm>
            <a:off x="600525" y="31121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2" name="Google Shape;312;p34"/>
          <p:cNvSpPr txBox="1"/>
          <p:nvPr>
            <p:ph idx="15" type="title"/>
          </p:nvPr>
        </p:nvSpPr>
        <p:spPr>
          <a:xfrm>
            <a:off x="3313875" y="3705275"/>
            <a:ext cx="2751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Rancangan Sistem Informasi</a:t>
            </a:r>
            <a:endParaRPr sz="2100"/>
          </a:p>
        </p:txBody>
      </p:sp>
      <p:sp>
        <p:nvSpPr>
          <p:cNvPr id="313" name="Google Shape;313;p34"/>
          <p:cNvSpPr txBox="1"/>
          <p:nvPr>
            <p:ph idx="16" type="title"/>
          </p:nvPr>
        </p:nvSpPr>
        <p:spPr>
          <a:xfrm>
            <a:off x="3313881" y="3112100"/>
            <a:ext cx="14052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4"/>
          <p:cNvSpPr txBox="1"/>
          <p:nvPr>
            <p:ph idx="21" type="title"/>
          </p:nvPr>
        </p:nvSpPr>
        <p:spPr>
          <a:xfrm>
            <a:off x="6005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742375" y="2098250"/>
            <a:ext cx="46458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Kebutuhan Sistem Beanfo</a:t>
            </a:r>
            <a:endParaRPr/>
          </a:p>
        </p:txBody>
      </p:sp>
      <p:sp>
        <p:nvSpPr>
          <p:cNvPr id="480" name="Google Shape;480;p52"/>
          <p:cNvSpPr txBox="1"/>
          <p:nvPr>
            <p:ph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/>
          <p:nvPr>
            <p:ph type="title"/>
          </p:nvPr>
        </p:nvSpPr>
        <p:spPr>
          <a:xfrm>
            <a:off x="1967275" y="2706900"/>
            <a:ext cx="5286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—Sistem Informasi Beanfo</a:t>
            </a:r>
            <a:endParaRPr/>
          </a:p>
        </p:txBody>
      </p:sp>
      <p:sp>
        <p:nvSpPr>
          <p:cNvPr id="486" name="Google Shape;486;p53"/>
          <p:cNvSpPr txBox="1"/>
          <p:nvPr>
            <p:ph idx="1" type="subTitle"/>
          </p:nvPr>
        </p:nvSpPr>
        <p:spPr>
          <a:xfrm>
            <a:off x="1800300" y="1340500"/>
            <a:ext cx="55434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800">
                <a:solidFill>
                  <a:srgbClr val="000000"/>
                </a:solidFill>
              </a:rPr>
              <a:t>Sistem CRM berbasis teknologi yang berfungsi untuk memantau, meninjau, dan menawarkan personalisasi penawaran </a:t>
            </a:r>
            <a:r>
              <a:rPr i="1" lang="en" sz="1800">
                <a:solidFill>
                  <a:srgbClr val="000000"/>
                </a:solidFill>
              </a:rPr>
              <a:t>benefit</a:t>
            </a:r>
            <a:r>
              <a:rPr lang="en" sz="1800">
                <a:solidFill>
                  <a:srgbClr val="000000"/>
                </a:solidFill>
              </a:rPr>
              <a:t> untuk pelanggan Brewspace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Dampak Bisnis</a:t>
            </a:r>
            <a:endParaRPr/>
          </a:p>
        </p:txBody>
      </p:sp>
      <p:sp>
        <p:nvSpPr>
          <p:cNvPr id="492" name="Google Shape;492;p54"/>
          <p:cNvSpPr txBox="1"/>
          <p:nvPr>
            <p:ph idx="4294967295" type="subTitle"/>
          </p:nvPr>
        </p:nvSpPr>
        <p:spPr>
          <a:xfrm>
            <a:off x="4533125" y="1479336"/>
            <a:ext cx="303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Membantu meningkatkan hubungan baik yang dijalin antara perusahaan dan pelanggan.</a:t>
            </a:r>
            <a:endParaRPr/>
          </a:p>
        </p:txBody>
      </p:sp>
      <p:sp>
        <p:nvSpPr>
          <p:cNvPr id="493" name="Google Shape;493;p54"/>
          <p:cNvSpPr txBox="1"/>
          <p:nvPr>
            <p:ph idx="4294967295" type="subTitle"/>
          </p:nvPr>
        </p:nvSpPr>
        <p:spPr>
          <a:xfrm>
            <a:off x="4533125" y="1017725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1 |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94" name="Google Shape;494;p54"/>
          <p:cNvSpPr txBox="1"/>
          <p:nvPr>
            <p:ph idx="4294967295" type="subTitle"/>
          </p:nvPr>
        </p:nvSpPr>
        <p:spPr>
          <a:xfrm>
            <a:off x="4533125" y="2767731"/>
            <a:ext cx="303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Membantu pihak manajemen melakukan tracking dan analisis data terhadap data kunjungan pelanggan</a:t>
            </a:r>
            <a:endParaRPr/>
          </a:p>
        </p:txBody>
      </p:sp>
      <p:sp>
        <p:nvSpPr>
          <p:cNvPr id="495" name="Google Shape;495;p54"/>
          <p:cNvSpPr txBox="1"/>
          <p:nvPr>
            <p:ph idx="4294967295" type="subTitle"/>
          </p:nvPr>
        </p:nvSpPr>
        <p:spPr>
          <a:xfrm>
            <a:off x="4533125" y="2306120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2 |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96" name="Google Shape;496;p54"/>
          <p:cNvSpPr txBox="1"/>
          <p:nvPr>
            <p:ph idx="4294967295" type="subTitle"/>
          </p:nvPr>
        </p:nvSpPr>
        <p:spPr>
          <a:xfrm>
            <a:off x="4533125" y="4056126"/>
            <a:ext cx="303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Membantu pihak Brewspace meraih </a:t>
            </a:r>
            <a:r>
              <a:rPr i="1" lang="en" sz="1200">
                <a:solidFill>
                  <a:srgbClr val="000000"/>
                </a:solidFill>
              </a:rPr>
              <a:t>branding </a:t>
            </a:r>
            <a:r>
              <a:rPr lang="en" sz="1200">
                <a:solidFill>
                  <a:srgbClr val="000000"/>
                </a:solidFill>
              </a:rPr>
              <a:t>yang lebih baik serta menggaet pelanggan setia dengan </a:t>
            </a:r>
            <a:r>
              <a:rPr i="1" lang="en" sz="1200">
                <a:solidFill>
                  <a:srgbClr val="000000"/>
                </a:solidFill>
              </a:rPr>
              <a:t>targeted promos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497" name="Google Shape;497;p54"/>
          <p:cNvSpPr txBox="1"/>
          <p:nvPr>
            <p:ph idx="4294967295" type="subTitle"/>
          </p:nvPr>
        </p:nvSpPr>
        <p:spPr>
          <a:xfrm>
            <a:off x="4533125" y="3594515"/>
            <a:ext cx="23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3 |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498" name="Google Shape;498;p54"/>
          <p:cNvSpPr/>
          <p:nvPr/>
        </p:nvSpPr>
        <p:spPr>
          <a:xfrm>
            <a:off x="1424925" y="1605701"/>
            <a:ext cx="2430916" cy="2315441"/>
          </a:xfrm>
          <a:custGeom>
            <a:rect b="b" l="l" r="r" t="t"/>
            <a:pathLst>
              <a:path extrusionOk="0" h="18196" w="19601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rotWithShape="0" algn="bl" dir="7320000" dist="171450">
              <a:schemeClr val="l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887" y="3425364"/>
            <a:ext cx="910450" cy="8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25" y="1750764"/>
            <a:ext cx="910450" cy="8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62" y="3417851"/>
            <a:ext cx="910450" cy="8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600" y="1743251"/>
            <a:ext cx="910450" cy="8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5"/>
          <p:cNvSpPr txBox="1"/>
          <p:nvPr>
            <p:ph type="title"/>
          </p:nvPr>
        </p:nvSpPr>
        <p:spPr>
          <a:xfrm>
            <a:off x="667350" y="1582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 Elemen Sistem Beanfo</a:t>
            </a:r>
            <a:endParaRPr/>
          </a:p>
        </p:txBody>
      </p:sp>
      <p:sp>
        <p:nvSpPr>
          <p:cNvPr id="508" name="Google Shape;508;p55"/>
          <p:cNvSpPr txBox="1"/>
          <p:nvPr/>
        </p:nvSpPr>
        <p:spPr>
          <a:xfrm>
            <a:off x="808374" y="1859825"/>
            <a:ext cx="21714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Technoware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09" name="Google Shape;509;p55"/>
          <p:cNvSpPr txBox="1"/>
          <p:nvPr/>
        </p:nvSpPr>
        <p:spPr>
          <a:xfrm>
            <a:off x="895099" y="3553775"/>
            <a:ext cx="20847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Brainware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0" name="Google Shape;510;p55"/>
          <p:cNvSpPr txBox="1"/>
          <p:nvPr/>
        </p:nvSpPr>
        <p:spPr>
          <a:xfrm>
            <a:off x="6163704" y="1859825"/>
            <a:ext cx="18174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Infoware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1" name="Google Shape;511;p55"/>
          <p:cNvSpPr txBox="1"/>
          <p:nvPr/>
        </p:nvSpPr>
        <p:spPr>
          <a:xfrm>
            <a:off x="6163699" y="3556625"/>
            <a:ext cx="21714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Organoware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2" name="Google Shape;512;p55"/>
          <p:cNvSpPr txBox="1"/>
          <p:nvPr/>
        </p:nvSpPr>
        <p:spPr>
          <a:xfrm>
            <a:off x="1332004" y="1490302"/>
            <a:ext cx="1647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01</a:t>
            </a:r>
            <a:endParaRPr sz="25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3" name="Google Shape;513;p55"/>
          <p:cNvSpPr txBox="1"/>
          <p:nvPr/>
        </p:nvSpPr>
        <p:spPr>
          <a:xfrm>
            <a:off x="1332004" y="3201211"/>
            <a:ext cx="1647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04</a:t>
            </a:r>
            <a:endParaRPr sz="25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6163704" y="1490302"/>
            <a:ext cx="1647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02</a:t>
            </a:r>
            <a:endParaRPr sz="25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515" name="Google Shape;515;p55"/>
          <p:cNvSpPr txBox="1"/>
          <p:nvPr/>
        </p:nvSpPr>
        <p:spPr>
          <a:xfrm>
            <a:off x="6163704" y="3204049"/>
            <a:ext cx="1647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pecial Elite"/>
                <a:ea typeface="Special Elite"/>
                <a:cs typeface="Special Elite"/>
                <a:sym typeface="Special Elite"/>
              </a:rPr>
              <a:t>03</a:t>
            </a:r>
            <a:endParaRPr sz="2500">
              <a:solidFill>
                <a:schemeClr val="dk1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cxnSp>
        <p:nvCxnSpPr>
          <p:cNvPr id="516" name="Google Shape;516;p55"/>
          <p:cNvCxnSpPr>
            <a:stCxn id="517" idx="6"/>
            <a:endCxn id="518" idx="2"/>
          </p:cNvCxnSpPr>
          <p:nvPr/>
        </p:nvCxnSpPr>
        <p:spPr>
          <a:xfrm>
            <a:off x="4144557" y="3869366"/>
            <a:ext cx="85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5"/>
          <p:cNvCxnSpPr>
            <a:stCxn id="520" idx="4"/>
            <a:endCxn id="517" idx="0"/>
          </p:cNvCxnSpPr>
          <p:nvPr/>
        </p:nvCxnSpPr>
        <p:spPr>
          <a:xfrm>
            <a:off x="3677007" y="2647249"/>
            <a:ext cx="0" cy="7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5"/>
          <p:cNvCxnSpPr>
            <a:stCxn id="520" idx="6"/>
            <a:endCxn id="522" idx="2"/>
          </p:cNvCxnSpPr>
          <p:nvPr/>
        </p:nvCxnSpPr>
        <p:spPr>
          <a:xfrm>
            <a:off x="4144557" y="2179699"/>
            <a:ext cx="85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5"/>
          <p:cNvCxnSpPr>
            <a:stCxn id="522" idx="4"/>
            <a:endCxn id="518" idx="0"/>
          </p:cNvCxnSpPr>
          <p:nvPr/>
        </p:nvCxnSpPr>
        <p:spPr>
          <a:xfrm>
            <a:off x="5466993" y="2647249"/>
            <a:ext cx="0" cy="7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4" name="Google Shape;524;p55"/>
          <p:cNvGrpSpPr/>
          <p:nvPr/>
        </p:nvGrpSpPr>
        <p:grpSpPr>
          <a:xfrm>
            <a:off x="3522168" y="2017579"/>
            <a:ext cx="339306" cy="339253"/>
            <a:chOff x="2685825" y="840375"/>
            <a:chExt cx="481900" cy="481825"/>
          </a:xfrm>
        </p:grpSpPr>
        <p:sp>
          <p:nvSpPr>
            <p:cNvPr id="525" name="Google Shape;525;p55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7" name="Google Shape;527;p55"/>
          <p:cNvGrpSpPr/>
          <p:nvPr/>
        </p:nvGrpSpPr>
        <p:grpSpPr>
          <a:xfrm>
            <a:off x="5306914" y="2044294"/>
            <a:ext cx="350079" cy="285837"/>
            <a:chOff x="3860400" y="3254050"/>
            <a:chExt cx="296175" cy="241825"/>
          </a:xfrm>
        </p:grpSpPr>
        <p:sp>
          <p:nvSpPr>
            <p:cNvPr id="528" name="Google Shape;528;p55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55"/>
          <p:cNvGrpSpPr/>
          <p:nvPr/>
        </p:nvGrpSpPr>
        <p:grpSpPr>
          <a:xfrm>
            <a:off x="3500118" y="3692163"/>
            <a:ext cx="353757" cy="351463"/>
            <a:chOff x="-22845575" y="3504075"/>
            <a:chExt cx="296950" cy="295025"/>
          </a:xfrm>
        </p:grpSpPr>
        <p:sp>
          <p:nvSpPr>
            <p:cNvPr id="536" name="Google Shape;536;p55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55"/>
          <p:cNvGrpSpPr/>
          <p:nvPr/>
        </p:nvGrpSpPr>
        <p:grpSpPr>
          <a:xfrm>
            <a:off x="5306917" y="3686768"/>
            <a:ext cx="350079" cy="350079"/>
            <a:chOff x="583100" y="3982600"/>
            <a:chExt cx="296175" cy="296175"/>
          </a:xfrm>
        </p:grpSpPr>
        <p:sp>
          <p:nvSpPr>
            <p:cNvPr id="539" name="Google Shape;539;p55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>
            <p:ph type="title"/>
          </p:nvPr>
        </p:nvSpPr>
        <p:spPr>
          <a:xfrm>
            <a:off x="5036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Kebutuhan Sistem</a:t>
            </a:r>
            <a:endParaRPr/>
          </a:p>
        </p:txBody>
      </p:sp>
      <p:sp>
        <p:nvSpPr>
          <p:cNvPr id="551" name="Google Shape;551;p56"/>
          <p:cNvSpPr txBox="1"/>
          <p:nvPr>
            <p:ph idx="1" type="subTitle"/>
          </p:nvPr>
        </p:nvSpPr>
        <p:spPr>
          <a:xfrm>
            <a:off x="1438038" y="11786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 Fungsional</a:t>
            </a:r>
            <a:endParaRPr/>
          </a:p>
        </p:txBody>
      </p:sp>
      <p:sp>
        <p:nvSpPr>
          <p:cNvPr id="552" name="Google Shape;552;p56"/>
          <p:cNvSpPr txBox="1"/>
          <p:nvPr>
            <p:ph idx="2" type="subTitle"/>
          </p:nvPr>
        </p:nvSpPr>
        <p:spPr>
          <a:xfrm>
            <a:off x="4182613" y="1178625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 Non Fungsional</a:t>
            </a:r>
            <a:endParaRPr/>
          </a:p>
        </p:txBody>
      </p:sp>
      <p:sp>
        <p:nvSpPr>
          <p:cNvPr id="553" name="Google Shape;553;p56"/>
          <p:cNvSpPr txBox="1"/>
          <p:nvPr>
            <p:ph idx="3" type="subTitle"/>
          </p:nvPr>
        </p:nvSpPr>
        <p:spPr>
          <a:xfrm>
            <a:off x="1375975" y="2170775"/>
            <a:ext cx="2907600" cy="25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mencatat pelanggan baru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mencari data suatu pelanggan berdasarkan id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menghitung dan memberikan diskon kepada user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memberikan info promo atau produk kepada customer yang tercatat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54" name="Google Shape;554;p56"/>
          <p:cNvSpPr txBox="1"/>
          <p:nvPr>
            <p:ph idx="4" type="subTitle"/>
          </p:nvPr>
        </p:nvSpPr>
        <p:spPr>
          <a:xfrm>
            <a:off x="4283575" y="2170775"/>
            <a:ext cx="3542700" cy="22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dikuasai dalam waktu 1 jam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Load time tiap request maksimal 5 detik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harus bisa memproses 99.9% transaksi tanpa fail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dapat dijalankan pada berbagai OS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Sistem harus dapat dijalankan selama 99% dari business hour brewspace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customer tidak boleh bocor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Perbaikan error maksimal 1 jam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 txBox="1"/>
          <p:nvPr>
            <p:ph type="title"/>
          </p:nvPr>
        </p:nvSpPr>
        <p:spPr>
          <a:xfrm>
            <a:off x="742375" y="2098250"/>
            <a:ext cx="51372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Rancangan Sistem Informasi Beanfo</a:t>
            </a:r>
            <a:endParaRPr/>
          </a:p>
        </p:txBody>
      </p:sp>
      <p:sp>
        <p:nvSpPr>
          <p:cNvPr id="560" name="Google Shape;560;p57"/>
          <p:cNvSpPr txBox="1"/>
          <p:nvPr>
            <p:ph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566" name="Google Shape;5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3" y="1637926"/>
            <a:ext cx="8767776" cy="25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8"/>
          <p:cNvSpPr txBox="1"/>
          <p:nvPr/>
        </p:nvSpPr>
        <p:spPr>
          <a:xfrm>
            <a:off x="3663375" y="4326825"/>
            <a:ext cx="1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DFD Level 0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573" name="Google Shape;573;p59"/>
          <p:cNvSpPr txBox="1"/>
          <p:nvPr/>
        </p:nvSpPr>
        <p:spPr>
          <a:xfrm>
            <a:off x="4889900" y="4379450"/>
            <a:ext cx="1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DFD Level 1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4" name="Google Shape;5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78" y="1065175"/>
            <a:ext cx="4843782" cy="3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580" name="Google Shape;580;p60"/>
          <p:cNvSpPr txBox="1"/>
          <p:nvPr/>
        </p:nvSpPr>
        <p:spPr>
          <a:xfrm>
            <a:off x="6006275" y="4374275"/>
            <a:ext cx="29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DFD Level 2: Login dan Registrasi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81" name="Google Shape;5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" y="109050"/>
            <a:ext cx="6393775" cy="52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587" name="Google Shape;587;p61"/>
          <p:cNvSpPr txBox="1"/>
          <p:nvPr/>
        </p:nvSpPr>
        <p:spPr>
          <a:xfrm>
            <a:off x="5360475" y="4385800"/>
            <a:ext cx="29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DFD Level 2: Fitur Administrator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88" name="Google Shape;5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5" y="1017725"/>
            <a:ext cx="5101877" cy="41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742375" y="2098250"/>
            <a:ext cx="35391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Akuisisi Perusahaan Brewspace</a:t>
            </a:r>
            <a:endParaRPr/>
          </a:p>
        </p:txBody>
      </p:sp>
      <p:sp>
        <p:nvSpPr>
          <p:cNvPr id="320" name="Google Shape;320;p35"/>
          <p:cNvSpPr txBox="1"/>
          <p:nvPr>
            <p:ph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</a:t>
            </a:r>
            <a:r>
              <a:rPr lang="en"/>
              <a:t>Relationship</a:t>
            </a:r>
            <a:r>
              <a:rPr lang="en"/>
              <a:t> Diagram</a:t>
            </a:r>
            <a:endParaRPr/>
          </a:p>
        </p:txBody>
      </p:sp>
      <p:pic>
        <p:nvPicPr>
          <p:cNvPr id="594" name="Google Shape;5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07200"/>
            <a:ext cx="57340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600" name="Google Shape;6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875" y="1091450"/>
            <a:ext cx="40143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Skenario Uji</a:t>
            </a:r>
            <a:endParaRPr/>
          </a:p>
        </p:txBody>
      </p:sp>
      <p:sp>
        <p:nvSpPr>
          <p:cNvPr id="606" name="Google Shape;606;p64"/>
          <p:cNvSpPr txBox="1"/>
          <p:nvPr>
            <p:ph type="title"/>
          </p:nvPr>
        </p:nvSpPr>
        <p:spPr>
          <a:xfrm>
            <a:off x="71997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1|</a:t>
            </a:r>
            <a:r>
              <a:rPr b="1" lang="en" sz="1800"/>
              <a:t> </a:t>
            </a:r>
            <a:r>
              <a:rPr lang="en" sz="1800"/>
              <a:t>Login</a:t>
            </a:r>
            <a:endParaRPr sz="1800"/>
          </a:p>
        </p:txBody>
      </p:sp>
      <p:sp>
        <p:nvSpPr>
          <p:cNvPr id="607" name="Google Shape;607;p64"/>
          <p:cNvSpPr txBox="1"/>
          <p:nvPr>
            <p:ph idx="2" type="title"/>
          </p:nvPr>
        </p:nvSpPr>
        <p:spPr>
          <a:xfrm>
            <a:off x="3419247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2|</a:t>
            </a:r>
            <a:r>
              <a:rPr lang="en" sz="1800"/>
              <a:t> </a:t>
            </a:r>
            <a:r>
              <a:rPr lang="en" sz="1800"/>
              <a:t>Buka Daftar Pelanggan</a:t>
            </a:r>
            <a:endParaRPr sz="1800"/>
          </a:p>
        </p:txBody>
      </p:sp>
      <p:sp>
        <p:nvSpPr>
          <p:cNvPr id="608" name="Google Shape;608;p64"/>
          <p:cNvSpPr txBox="1"/>
          <p:nvPr>
            <p:ph idx="4" type="title"/>
          </p:nvPr>
        </p:nvSpPr>
        <p:spPr>
          <a:xfrm>
            <a:off x="719977" y="25064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4| Buka Daftar Promo Khusus</a:t>
            </a:r>
            <a:endParaRPr sz="1800"/>
          </a:p>
        </p:txBody>
      </p:sp>
      <p:sp>
        <p:nvSpPr>
          <p:cNvPr id="609" name="Google Shape;609;p64"/>
          <p:cNvSpPr txBox="1"/>
          <p:nvPr>
            <p:ph idx="6" type="title"/>
          </p:nvPr>
        </p:nvSpPr>
        <p:spPr>
          <a:xfrm>
            <a:off x="3419247" y="25064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5| Tambah Data Transaksi</a:t>
            </a:r>
            <a:endParaRPr sz="1800"/>
          </a:p>
        </p:txBody>
      </p:sp>
      <p:sp>
        <p:nvSpPr>
          <p:cNvPr id="610" name="Google Shape;610;p64"/>
          <p:cNvSpPr txBox="1"/>
          <p:nvPr>
            <p:ph idx="8" type="title"/>
          </p:nvPr>
        </p:nvSpPr>
        <p:spPr>
          <a:xfrm>
            <a:off x="6118523" y="160665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3| Buka Daftar Promo</a:t>
            </a:r>
            <a:endParaRPr sz="1800"/>
          </a:p>
        </p:txBody>
      </p:sp>
      <p:sp>
        <p:nvSpPr>
          <p:cNvPr id="611" name="Google Shape;611;p64"/>
          <p:cNvSpPr txBox="1"/>
          <p:nvPr>
            <p:ph idx="13" type="title"/>
          </p:nvPr>
        </p:nvSpPr>
        <p:spPr>
          <a:xfrm>
            <a:off x="6118523" y="250642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6| Tambah Data Pelanggan</a:t>
            </a:r>
            <a:endParaRPr sz="1800"/>
          </a:p>
        </p:txBody>
      </p:sp>
      <p:sp>
        <p:nvSpPr>
          <p:cNvPr id="612" name="Google Shape;612;p64"/>
          <p:cNvSpPr txBox="1"/>
          <p:nvPr>
            <p:ph idx="4" type="title"/>
          </p:nvPr>
        </p:nvSpPr>
        <p:spPr>
          <a:xfrm>
            <a:off x="719977" y="3406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7| Tambah Data Promosi</a:t>
            </a:r>
            <a:endParaRPr sz="1800"/>
          </a:p>
        </p:txBody>
      </p:sp>
      <p:sp>
        <p:nvSpPr>
          <p:cNvPr id="613" name="Google Shape;613;p64"/>
          <p:cNvSpPr txBox="1"/>
          <p:nvPr>
            <p:ph idx="6" type="title"/>
          </p:nvPr>
        </p:nvSpPr>
        <p:spPr>
          <a:xfrm>
            <a:off x="3419247" y="3406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8| Tambah Data Promosi Khusus</a:t>
            </a:r>
            <a:endParaRPr sz="1800"/>
          </a:p>
        </p:txBody>
      </p:sp>
      <p:sp>
        <p:nvSpPr>
          <p:cNvPr id="614" name="Google Shape;614;p64"/>
          <p:cNvSpPr txBox="1"/>
          <p:nvPr>
            <p:ph idx="13" type="title"/>
          </p:nvPr>
        </p:nvSpPr>
        <p:spPr>
          <a:xfrm>
            <a:off x="6118523" y="3406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9| Buka Daftar Transaksi</a:t>
            </a:r>
            <a:endParaRPr sz="1800"/>
          </a:p>
        </p:txBody>
      </p:sp>
      <p:sp>
        <p:nvSpPr>
          <p:cNvPr id="615" name="Google Shape;615;p64"/>
          <p:cNvSpPr txBox="1"/>
          <p:nvPr>
            <p:ph idx="13" type="title"/>
          </p:nvPr>
        </p:nvSpPr>
        <p:spPr>
          <a:xfrm>
            <a:off x="3419248" y="4305975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10| Logout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"/>
          <p:cNvSpPr txBox="1"/>
          <p:nvPr>
            <p:ph type="ctrTitle"/>
          </p:nvPr>
        </p:nvSpPr>
        <p:spPr>
          <a:xfrm>
            <a:off x="2328975" y="173865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21" name="Google Shape;621;p65"/>
          <p:cNvSpPr txBox="1"/>
          <p:nvPr>
            <p:ph idx="1" type="subTitle"/>
          </p:nvPr>
        </p:nvSpPr>
        <p:spPr>
          <a:xfrm>
            <a:off x="2324025" y="2754913"/>
            <a:ext cx="42939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 dapat dilihat pada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pranala berikut</a:t>
            </a:r>
            <a:r>
              <a:rPr b="1" lang="en"/>
              <a:t> </a:t>
            </a:r>
            <a:endParaRPr b="1"/>
          </a:p>
        </p:txBody>
      </p:sp>
      <p:sp>
        <p:nvSpPr>
          <p:cNvPr id="622" name="Google Shape;622;p65"/>
          <p:cNvSpPr txBox="1"/>
          <p:nvPr/>
        </p:nvSpPr>
        <p:spPr>
          <a:xfrm>
            <a:off x="2760450" y="4155785"/>
            <a:ext cx="3623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" type="subTitle"/>
          </p:nvPr>
        </p:nvSpPr>
        <p:spPr>
          <a:xfrm>
            <a:off x="2241450" y="2487913"/>
            <a:ext cx="46611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Brewspace </a:t>
            </a:r>
            <a:r>
              <a:rPr lang="en"/>
              <a:t>merupakan</a:t>
            </a:r>
            <a:r>
              <a:rPr lang="en"/>
              <a:t> </a:t>
            </a:r>
            <a:r>
              <a:rPr i="1" lang="en"/>
              <a:t>coffee shop </a:t>
            </a:r>
            <a:r>
              <a:rPr lang="en"/>
              <a:t>yang melayani penjualan </a:t>
            </a:r>
            <a:r>
              <a:rPr i="1" lang="en"/>
              <a:t>food and beverages, </a:t>
            </a:r>
            <a:r>
              <a:rPr lang="en"/>
              <a:t>penyedia ruang kreatif, dan fasilitas untuk proses kreatif.</a:t>
            </a:r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1376200"/>
            <a:ext cx="4800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720000" y="17902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</a:t>
            </a:r>
            <a:endParaRPr/>
          </a:p>
        </p:txBody>
      </p:sp>
      <p:sp>
        <p:nvSpPr>
          <p:cNvPr id="332" name="Google Shape;332;p37"/>
          <p:cNvSpPr txBox="1"/>
          <p:nvPr>
            <p:ph idx="1" type="subTitle"/>
          </p:nvPr>
        </p:nvSpPr>
        <p:spPr>
          <a:xfrm>
            <a:off x="720000" y="23767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Memudahkan generasi muda untuk </a:t>
            </a:r>
            <a:r>
              <a:rPr lang="en"/>
              <a:t>berkolaborasi</a:t>
            </a:r>
            <a:r>
              <a:rPr lang="en"/>
              <a:t> dan bekerja secara kreatif dengan fasilitas kita. </a:t>
            </a:r>
            <a:endParaRPr/>
          </a:p>
        </p:txBody>
      </p:sp>
      <p:sp>
        <p:nvSpPr>
          <p:cNvPr id="333" name="Google Shape;333;p37"/>
          <p:cNvSpPr txBox="1"/>
          <p:nvPr>
            <p:ph idx="2" type="title"/>
          </p:nvPr>
        </p:nvSpPr>
        <p:spPr>
          <a:xfrm>
            <a:off x="3403800" y="17902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</a:t>
            </a:r>
            <a:endParaRPr/>
          </a:p>
        </p:txBody>
      </p:sp>
      <p:sp>
        <p:nvSpPr>
          <p:cNvPr id="334" name="Google Shape;334;p37"/>
          <p:cNvSpPr txBox="1"/>
          <p:nvPr>
            <p:ph idx="3" type="subTitle"/>
          </p:nvPr>
        </p:nvSpPr>
        <p:spPr>
          <a:xfrm>
            <a:off x="3403800" y="23767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Menyediakan layanan </a:t>
            </a:r>
            <a:r>
              <a:rPr i="1" lang="en"/>
              <a:t>f &amp; b </a:t>
            </a:r>
            <a:r>
              <a:rPr lang="en"/>
              <a:t>dengan kualitas terbaik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Menyediakan fasilitas yang mampu mendorong aktivitas ekonomi kreatif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Memberikan pengalaman yang menyenangkan dan nyaman bagi pengguna</a:t>
            </a:r>
            <a:endParaRPr/>
          </a:p>
        </p:txBody>
      </p:sp>
      <p:sp>
        <p:nvSpPr>
          <p:cNvPr id="335" name="Google Shape;335;p37"/>
          <p:cNvSpPr txBox="1"/>
          <p:nvPr>
            <p:ph idx="4" type="title"/>
          </p:nvPr>
        </p:nvSpPr>
        <p:spPr>
          <a:xfrm>
            <a:off x="6087600" y="179023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336" name="Google Shape;336;p37"/>
          <p:cNvSpPr txBox="1"/>
          <p:nvPr>
            <p:ph idx="5" type="subTitle"/>
          </p:nvPr>
        </p:nvSpPr>
        <p:spPr>
          <a:xfrm>
            <a:off x="6087600" y="2376770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</a:t>
            </a:r>
            <a:r>
              <a:rPr i="1" lang="en"/>
              <a:t>branding </a:t>
            </a:r>
            <a:r>
              <a:rPr lang="en"/>
              <a:t>Brewspace yang unik </a:t>
            </a:r>
            <a:endParaRPr/>
          </a:p>
        </p:txBody>
      </p:sp>
      <p:sp>
        <p:nvSpPr>
          <p:cNvPr id="337" name="Google Shape;337;p3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Visi, Misi, Tujuan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Kondisi Bisnis Perusahaan</a:t>
            </a:r>
            <a:endParaRPr/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720000" y="1368800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Bagaimana Model Bisnis Perusahaan?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Proses Bisnis Perusahaan terdiri atas: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Transaksi Makanan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Reservasi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BrewSpace membutuhkan informasi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Informasi Pemesanan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Informasi Tren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Informasi Feedback Pelanggan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Informasi Jam Sibuk</a:t>
            </a:r>
            <a:endParaRPr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50" y="1166513"/>
            <a:ext cx="35059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720000" y="445025"/>
            <a:ext cx="53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Kendala dan Hambatan</a:t>
            </a:r>
            <a:endParaRPr/>
          </a:p>
        </p:txBody>
      </p:sp>
      <p:sp>
        <p:nvSpPr>
          <p:cNvPr id="350" name="Google Shape;350;p39"/>
          <p:cNvSpPr txBox="1"/>
          <p:nvPr>
            <p:ph idx="4294967295" type="subTitle"/>
          </p:nvPr>
        </p:nvSpPr>
        <p:spPr>
          <a:xfrm>
            <a:off x="1221700" y="1691350"/>
            <a:ext cx="3768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Hubungan dengan </a:t>
            </a:r>
            <a:r>
              <a:rPr i="1" lang="en"/>
              <a:t>customer </a:t>
            </a:r>
            <a:r>
              <a:rPr lang="en"/>
              <a:t>masih belum dibangun dengan baik, hanya sebatas interaksi pelanggan datang</a:t>
            </a:r>
            <a:endParaRPr/>
          </a:p>
        </p:txBody>
      </p:sp>
      <p:sp>
        <p:nvSpPr>
          <p:cNvPr id="351" name="Google Shape;351;p39"/>
          <p:cNvSpPr txBox="1"/>
          <p:nvPr>
            <p:ph idx="4294967295" type="subTitle"/>
          </p:nvPr>
        </p:nvSpPr>
        <p:spPr>
          <a:xfrm>
            <a:off x="1221700" y="1229725"/>
            <a:ext cx="222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Hambatan 1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52" name="Google Shape;352;p39"/>
          <p:cNvSpPr txBox="1"/>
          <p:nvPr>
            <p:ph idx="4294967295" type="subTitle"/>
          </p:nvPr>
        </p:nvSpPr>
        <p:spPr>
          <a:xfrm>
            <a:off x="1221700" y="2980925"/>
            <a:ext cx="37686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Memerlukan </a:t>
            </a:r>
            <a:r>
              <a:rPr lang="en"/>
              <a:t>koordinasi</a:t>
            </a:r>
            <a:r>
              <a:rPr lang="en"/>
              <a:t> dan komunikasi yang efektif apabila dilakukan </a:t>
            </a:r>
            <a:r>
              <a:rPr i="1" lang="en"/>
              <a:t>scaling up.</a:t>
            </a:r>
            <a:endParaRPr i="1"/>
          </a:p>
        </p:txBody>
      </p:sp>
      <p:sp>
        <p:nvSpPr>
          <p:cNvPr id="353" name="Google Shape;353;p39"/>
          <p:cNvSpPr txBox="1"/>
          <p:nvPr>
            <p:ph idx="4294967295" type="subTitle"/>
          </p:nvPr>
        </p:nvSpPr>
        <p:spPr>
          <a:xfrm>
            <a:off x="1221700" y="2519300"/>
            <a:ext cx="21408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Hambatan 2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sp>
        <p:nvSpPr>
          <p:cNvPr id="354" name="Google Shape;354;p39"/>
          <p:cNvSpPr txBox="1"/>
          <p:nvPr>
            <p:ph idx="4294967295" type="subTitle"/>
          </p:nvPr>
        </p:nvSpPr>
        <p:spPr>
          <a:xfrm>
            <a:off x="1221700" y="3973100"/>
            <a:ext cx="36387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Migrasi data ke sistem yang lebih established akan sulit karena bisnis berjalan sepanjang tahun.</a:t>
            </a:r>
            <a:endParaRPr/>
          </a:p>
        </p:txBody>
      </p:sp>
      <p:sp>
        <p:nvSpPr>
          <p:cNvPr id="355" name="Google Shape;355;p39"/>
          <p:cNvSpPr txBox="1"/>
          <p:nvPr>
            <p:ph idx="4294967295" type="subTitle"/>
          </p:nvPr>
        </p:nvSpPr>
        <p:spPr>
          <a:xfrm>
            <a:off x="1221700" y="3511500"/>
            <a:ext cx="203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lt2"/>
                </a:solidFill>
                <a:latin typeface="Special Elite"/>
                <a:ea typeface="Special Elite"/>
                <a:cs typeface="Special Elite"/>
                <a:sym typeface="Special Elite"/>
              </a:rPr>
              <a:t>Kendala 1</a:t>
            </a:r>
            <a:endParaRPr sz="2500">
              <a:solidFill>
                <a:schemeClr val="lt2"/>
              </a:solidFill>
              <a:latin typeface="Special Elite"/>
              <a:ea typeface="Special Elite"/>
              <a:cs typeface="Special Elite"/>
              <a:sym typeface="Special Elite"/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5563916" y="1963398"/>
            <a:ext cx="2568867" cy="2210626"/>
            <a:chOff x="580725" y="3617925"/>
            <a:chExt cx="299325" cy="297375"/>
          </a:xfrm>
        </p:grpSpPr>
        <p:sp>
          <p:nvSpPr>
            <p:cNvPr id="357" name="Google Shape;357;p39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6165604" y="2633893"/>
            <a:ext cx="375465" cy="371814"/>
            <a:chOff x="-37385100" y="3949908"/>
            <a:chExt cx="321350" cy="318225"/>
          </a:xfrm>
        </p:grpSpPr>
        <p:sp>
          <p:nvSpPr>
            <p:cNvPr id="363" name="Google Shape;363;p39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type="title"/>
          </p:nvPr>
        </p:nvSpPr>
        <p:spPr>
          <a:xfrm>
            <a:off x="742375" y="2098250"/>
            <a:ext cx="35391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Kebutuhan Perusahaan</a:t>
            </a:r>
            <a:endParaRPr/>
          </a:p>
        </p:txBody>
      </p:sp>
      <p:sp>
        <p:nvSpPr>
          <p:cNvPr id="370" name="Google Shape;370;p40"/>
          <p:cNvSpPr txBox="1"/>
          <p:nvPr>
            <p:ph idx="2" type="title"/>
          </p:nvPr>
        </p:nvSpPr>
        <p:spPr>
          <a:xfrm>
            <a:off x="742375" y="804425"/>
            <a:ext cx="208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/>
          <p:nvPr/>
        </p:nvSpPr>
        <p:spPr>
          <a:xfrm>
            <a:off x="1693525" y="1674175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1150229" y="1696675"/>
            <a:ext cx="16923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sp>
        <p:nvSpPr>
          <p:cNvPr id="377" name="Google Shape;377;p41"/>
          <p:cNvSpPr txBox="1"/>
          <p:nvPr>
            <p:ph idx="1" type="subTitle"/>
          </p:nvPr>
        </p:nvSpPr>
        <p:spPr>
          <a:xfrm>
            <a:off x="1195860" y="2269375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Renggangnya hubungan antara pelanggan dan perusahaan (</a:t>
            </a:r>
            <a:r>
              <a:rPr i="1" lang="en">
                <a:solidFill>
                  <a:srgbClr val="000000"/>
                </a:solidFill>
              </a:rPr>
              <a:t>customer-manager relationship</a:t>
            </a:r>
            <a:r>
              <a:rPr lang="en">
                <a:solidFill>
                  <a:srgbClr val="000000"/>
                </a:solidFill>
              </a:rPr>
              <a:t>) </a:t>
            </a:r>
            <a:endParaRPr sz="1800"/>
          </a:p>
        </p:txBody>
      </p:sp>
      <p:sp>
        <p:nvSpPr>
          <p:cNvPr id="378" name="Google Shape;378;p41"/>
          <p:cNvSpPr txBox="1"/>
          <p:nvPr>
            <p:ph idx="3" type="subTitle"/>
          </p:nvPr>
        </p:nvSpPr>
        <p:spPr>
          <a:xfrm>
            <a:off x="5095465" y="240390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Sistem koordinasi terbatas pada satu </a:t>
            </a:r>
            <a:r>
              <a:rPr i="1" lang="en">
                <a:solidFill>
                  <a:srgbClr val="000000"/>
                </a:solidFill>
              </a:rPr>
              <a:t>outlet</a:t>
            </a:r>
            <a:endParaRPr sz="1800"/>
          </a:p>
        </p:txBody>
      </p:sp>
      <p:sp>
        <p:nvSpPr>
          <p:cNvPr id="379" name="Google Shape;379;p4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Permasalahan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 txBox="1"/>
          <p:nvPr>
            <p:ph idx="5" type="subTitle"/>
          </p:nvPr>
        </p:nvSpPr>
        <p:spPr>
          <a:xfrm>
            <a:off x="3470185" y="3803750"/>
            <a:ext cx="2867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Migrasi harus dilakukan dalam interval waktu singkat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5489250" y="1696688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 txBox="1"/>
          <p:nvPr>
            <p:ph type="title"/>
          </p:nvPr>
        </p:nvSpPr>
        <p:spPr>
          <a:xfrm>
            <a:off x="5285406" y="1696675"/>
            <a:ext cx="1013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3932775" y="3231050"/>
            <a:ext cx="605700" cy="572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3470180" y="3253550"/>
            <a:ext cx="1530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M3</a:t>
            </a:r>
            <a:endParaRPr/>
          </a:p>
        </p:txBody>
      </p:sp>
      <p:pic>
        <p:nvPicPr>
          <p:cNvPr id="385" name="Google Shape;3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00" y="1618163"/>
            <a:ext cx="729725" cy="7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500" y="1674175"/>
            <a:ext cx="729725" cy="7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150" y="3152537"/>
            <a:ext cx="729725" cy="7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ormally Solicited Project Proposal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DA906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