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8" r:id="rId5"/>
    <p:sldId id="268" r:id="rId6"/>
    <p:sldId id="299" r:id="rId7"/>
    <p:sldId id="287" r:id="rId8"/>
    <p:sldId id="281" r:id="rId9"/>
    <p:sldId id="270" r:id="rId10"/>
    <p:sldId id="276" r:id="rId11"/>
    <p:sldId id="269" r:id="rId12"/>
    <p:sldId id="295" r:id="rId13"/>
    <p:sldId id="294" r:id="rId14"/>
    <p:sldId id="296" r:id="rId15"/>
    <p:sldId id="292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7004E6-C928-4F03-8646-FF293F7CE574}">
          <p14:sldIdLst>
            <p14:sldId id="258"/>
          </p14:sldIdLst>
        </p14:section>
        <p14:section name="Background" id="{17341743-147E-47CD-BD52-3F61389C64FC}">
          <p14:sldIdLst>
            <p14:sldId id="268"/>
            <p14:sldId id="299"/>
            <p14:sldId id="287"/>
            <p14:sldId id="281"/>
            <p14:sldId id="270"/>
          </p14:sldIdLst>
        </p14:section>
        <p14:section name="Introduction" id="{984D1D4A-4570-45A0-84E6-4E35D178B2E0}">
          <p14:sldIdLst>
            <p14:sldId id="276"/>
            <p14:sldId id="269"/>
            <p14:sldId id="295"/>
            <p14:sldId id="294"/>
            <p14:sldId id="296"/>
            <p14:sldId id="292"/>
            <p14:sldId id="274"/>
          </p14:sldIdLst>
        </p14:section>
        <p14:section name="Closing" id="{B916F591-03A9-4FBE-862A-53E0EE9B1A8C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1E44BC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73" d="100"/>
          <a:sy n="73" d="100"/>
        </p:scale>
        <p:origin x="8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4/11/2020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5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4/11/2020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arlissy.blogspot.com/2014/12/resolution-resources-manage-my-time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.wikipedia.org/wiki/Moskau_C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capital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Pitch deck v0.2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812" y="741608"/>
            <a:ext cx="5305661" cy="530566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4F4B4A-5297-476A-B512-E8C0F572C124}"/>
              </a:ext>
            </a:extLst>
          </p:cNvPr>
          <p:cNvSpPr/>
          <p:nvPr/>
        </p:nvSpPr>
        <p:spPr>
          <a:xfrm>
            <a:off x="10071464" y="401973"/>
            <a:ext cx="1645920" cy="653143"/>
          </a:xfrm>
          <a:prstGeom prst="rect">
            <a:avLst/>
          </a:prstGeom>
          <a:solidFill>
            <a:srgbClr val="2C567A"/>
          </a:solidFill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D97F10-08CF-4781-BBFF-5C7344D2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57C1-2370-4B3A-85B6-E7B98E44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platform</a:t>
            </a:r>
            <a:r>
              <a:rPr lang="en-US" sz="1600" dirty="0"/>
              <a:t> where </a:t>
            </a:r>
            <a:r>
              <a:rPr lang="en-US" sz="1600" i="1" dirty="0"/>
              <a:t>contributors</a:t>
            </a:r>
            <a:r>
              <a:rPr lang="en-US" sz="1600" dirty="0"/>
              <a:t> put all the </a:t>
            </a:r>
            <a:r>
              <a:rPr lang="en-US" sz="1600" i="1" dirty="0"/>
              <a:t>working files </a:t>
            </a:r>
            <a:r>
              <a:rPr lang="en-US" sz="1600" dirty="0"/>
              <a:t>and </a:t>
            </a:r>
            <a:r>
              <a:rPr lang="en-US" sz="1600" i="1" dirty="0"/>
              <a:t>documents</a:t>
            </a:r>
            <a:r>
              <a:rPr lang="en-US" sz="1600" dirty="0"/>
              <a:t>. It serves as </a:t>
            </a:r>
            <a:r>
              <a:rPr lang="en-US" sz="1600" i="1" dirty="0"/>
              <a:t>file</a:t>
            </a:r>
            <a:r>
              <a:rPr lang="en-US" sz="1600" dirty="0"/>
              <a:t> </a:t>
            </a:r>
            <a:r>
              <a:rPr lang="en-US" sz="1600" i="1" dirty="0"/>
              <a:t>system</a:t>
            </a:r>
            <a:r>
              <a:rPr lang="en-US" sz="1600" dirty="0"/>
              <a:t>, </a:t>
            </a:r>
            <a:r>
              <a:rPr lang="en-US" sz="1600" i="1" dirty="0"/>
              <a:t>storage</a:t>
            </a:r>
            <a:r>
              <a:rPr lang="en-US" sz="1600" dirty="0"/>
              <a:t>, </a:t>
            </a:r>
            <a:r>
              <a:rPr lang="en-US" sz="1600" i="1" dirty="0"/>
              <a:t>version</a:t>
            </a:r>
            <a:r>
              <a:rPr lang="en-US" sz="1600" dirty="0"/>
              <a:t> control, and </a:t>
            </a:r>
            <a:r>
              <a:rPr lang="en-US" sz="1600" i="1" dirty="0"/>
              <a:t>archive</a:t>
            </a:r>
            <a:r>
              <a:rPr lang="en-US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Recommended platforms: </a:t>
            </a:r>
            <a:r>
              <a:rPr lang="en-US" sz="1600" dirty="0" err="1"/>
              <a:t>Github</a:t>
            </a:r>
            <a:r>
              <a:rPr lang="en-US" sz="1600" dirty="0"/>
              <a:t>, </a:t>
            </a:r>
            <a:r>
              <a:rPr lang="en-US" sz="1600" dirty="0" err="1"/>
              <a:t>Sourcetree</a:t>
            </a:r>
            <a:r>
              <a:rPr lang="en-US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38626-C656-4108-A412-5C83FE4B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65BB6-D923-4B35-8C07-72159D1365C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Portfolio Repository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A88012-3138-4BFB-BDDC-311358F5FFE7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7" y="1399161"/>
            <a:ext cx="4487093" cy="30835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system </a:t>
            </a:r>
            <a:r>
              <a:rPr lang="en-US" dirty="0"/>
              <a:t>that defines how the Capital Project works, including citizenship, meetings, project execution and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Official members of the Capital Project is called </a:t>
            </a:r>
            <a:r>
              <a:rPr lang="en-US" b="1" dirty="0"/>
              <a:t>citizens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central system is maintained and refined by </a:t>
            </a:r>
            <a:r>
              <a:rPr lang="en-US" i="1" dirty="0"/>
              <a:t>citizens</a:t>
            </a:r>
            <a:r>
              <a:rPr lang="en-US" dirty="0"/>
              <a:t>. Review is conducted at least once every cycle.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162B3C-E502-494A-86A3-C86C4ABFCB56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The Central System</a:t>
            </a:r>
          </a:p>
        </p:txBody>
      </p:sp>
      <p:pic>
        <p:nvPicPr>
          <p:cNvPr id="14" name="Picture Placeholder 13" descr="Network">
            <a:extLst>
              <a:ext uri="{FF2B5EF4-FFF2-40B4-BE49-F238E27FC236}">
                <a16:creationId xmlns:a16="http://schemas.microsoft.com/office/drawing/2014/main" id="{F6EB5115-AFA1-4DA2-A829-D794E87EBD4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1" r="13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52CABB-81CC-4503-99E0-62F88773365C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 descr="Server">
            <a:extLst>
              <a:ext uri="{FF2B5EF4-FFF2-40B4-BE49-F238E27FC236}">
                <a16:creationId xmlns:a16="http://schemas.microsoft.com/office/drawing/2014/main" id="{6782B834-025A-4352-90DB-5EB4F68B803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74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52CABB-81CC-4503-99E0-62F88773365C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97F10-08CF-4781-BBFF-5C7344D2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57C1-2370-4B3A-85B6-E7B98E44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4379404" cy="435133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Cycle</a:t>
            </a:r>
            <a:r>
              <a:rPr lang="en-US" sz="1600" dirty="0"/>
              <a:t> is a time unit used in the Capital Project. 1 cycle is a </a:t>
            </a:r>
            <a:r>
              <a:rPr lang="en-US" sz="1600" i="1" dirty="0"/>
              <a:t>6-month period </a:t>
            </a:r>
            <a:r>
              <a:rPr lang="en-US" sz="1600" dirty="0"/>
              <a:t>(Jan - Jul, Jun - Dec).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cycle meeting </a:t>
            </a:r>
            <a:r>
              <a:rPr lang="en-US" sz="1600" dirty="0"/>
              <a:t>will be conducted every cycle to </a:t>
            </a:r>
            <a:r>
              <a:rPr lang="en-US" sz="1600" i="1" dirty="0"/>
              <a:t>review</a:t>
            </a:r>
            <a:r>
              <a:rPr lang="en-US" sz="1600" dirty="0"/>
              <a:t> the cycle and </a:t>
            </a:r>
            <a:r>
              <a:rPr lang="en-US" sz="1600" i="1" dirty="0"/>
              <a:t>plan</a:t>
            </a:r>
            <a:r>
              <a:rPr lang="en-US" sz="1600" dirty="0"/>
              <a:t> the next cycle.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Every cycle, each citizen should </a:t>
            </a:r>
            <a:r>
              <a:rPr lang="en-US" sz="1600" i="1" dirty="0"/>
              <a:t>create</a:t>
            </a:r>
            <a:r>
              <a:rPr lang="en-US" sz="1600" dirty="0"/>
              <a:t> </a:t>
            </a:r>
            <a:r>
              <a:rPr lang="en-US" sz="1600" b="1" dirty="0"/>
              <a:t>cycle commitments </a:t>
            </a:r>
            <a:r>
              <a:rPr lang="en-US" sz="1600" dirty="0"/>
              <a:t>and </a:t>
            </a:r>
            <a:r>
              <a:rPr lang="en-US" sz="1600" i="1" dirty="0"/>
              <a:t>review</a:t>
            </a:r>
            <a:r>
              <a:rPr lang="en-US" sz="1600" dirty="0"/>
              <a:t> his/her past cycle commitments.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Monthly meeting will be conducted every month to discuss </a:t>
            </a:r>
            <a:r>
              <a:rPr lang="en-US" sz="1600" i="1" dirty="0"/>
              <a:t>cycle progress</a:t>
            </a:r>
            <a:r>
              <a:rPr lang="en-US" sz="1600" dirty="0"/>
              <a:t>, </a:t>
            </a:r>
            <a:r>
              <a:rPr lang="en-US" sz="1600" i="1" dirty="0"/>
              <a:t>ongoing</a:t>
            </a:r>
            <a:r>
              <a:rPr lang="en-US" sz="1600" dirty="0"/>
              <a:t> and </a:t>
            </a:r>
            <a:r>
              <a:rPr lang="en-US" sz="1600" i="1" dirty="0"/>
              <a:t>future</a:t>
            </a:r>
            <a:r>
              <a:rPr lang="en-US" sz="1600" dirty="0"/>
              <a:t> </a:t>
            </a:r>
            <a:r>
              <a:rPr lang="en-US" sz="1600" i="1" dirty="0"/>
              <a:t>projects</a:t>
            </a:r>
            <a:r>
              <a:rPr lang="en-US" sz="16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38626-C656-4108-A412-5C83FE4B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Placeholder 6" descr="A clock in the middle of a watch&#10;&#10;Description automatically generated">
            <a:extLst>
              <a:ext uri="{FF2B5EF4-FFF2-40B4-BE49-F238E27FC236}">
                <a16:creationId xmlns:a16="http://schemas.microsoft.com/office/drawing/2014/main" id="{4D1E04DA-B62E-4FC9-B908-2CF9C23B30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625" r="23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85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>
            <a:extLst>
              <a:ext uri="{FF2B5EF4-FFF2-40B4-BE49-F238E27FC236}">
                <a16:creationId xmlns:a16="http://schemas.microsoft.com/office/drawing/2014/main" id="{E0336E88-51AA-4801-89EA-9CBA04E8B5D7}"/>
              </a:ext>
            </a:extLst>
          </p:cNvPr>
          <p:cNvSpPr/>
          <p:nvPr/>
        </p:nvSpPr>
        <p:spPr>
          <a:xfrm>
            <a:off x="1430388" y="2449004"/>
            <a:ext cx="3300860" cy="3142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F9107-DC8F-4E41-830E-243FF4D67646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DF945A-5290-44CE-AEAD-03DF8976025B}"/>
              </a:ext>
            </a:extLst>
          </p:cNvPr>
          <p:cNvSpPr/>
          <p:nvPr/>
        </p:nvSpPr>
        <p:spPr>
          <a:xfrm>
            <a:off x="1087954" y="1463040"/>
            <a:ext cx="9950160" cy="4794069"/>
          </a:xfrm>
          <a:prstGeom prst="rect">
            <a:avLst/>
          </a:prstGeom>
          <a:noFill/>
          <a:ln w="76200"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2C567A"/>
                </a:solidFill>
              </a:rPr>
              <a:t>The Capital Project Ecosystem</a:t>
            </a: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  <a:p>
            <a:pPr algn="ctr"/>
            <a:endParaRPr lang="en-US" dirty="0">
              <a:solidFill>
                <a:srgbClr val="2C567A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C33BA6-41C7-493D-AAC7-92CF8D2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Capital Project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2412C-BBEF-47DC-8730-A29BF943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00222-5628-4B39-86D4-FB6294A8C0B3}"/>
              </a:ext>
            </a:extLst>
          </p:cNvPr>
          <p:cNvSpPr/>
          <p:nvPr/>
        </p:nvSpPr>
        <p:spPr>
          <a:xfrm>
            <a:off x="6412908" y="4937018"/>
            <a:ext cx="914400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C567A"/>
                </a:solidFill>
              </a:rPr>
              <a:t>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EE300E-17FC-4B30-9A6B-E50698A81145}"/>
              </a:ext>
            </a:extLst>
          </p:cNvPr>
          <p:cNvSpPr/>
          <p:nvPr/>
        </p:nvSpPr>
        <p:spPr>
          <a:xfrm>
            <a:off x="5191532" y="2169533"/>
            <a:ext cx="3357155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Portfolio Repository System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37299FC3-8B06-4036-99CF-313E3B6D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1143" y="3148609"/>
            <a:ext cx="657497" cy="657497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984B56B5-EDAB-4702-9120-5F2892406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120" y="3148609"/>
            <a:ext cx="657497" cy="657497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BC3FC988-CFF1-44DE-97AD-E8F1545CF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097" y="3148608"/>
            <a:ext cx="657497" cy="6574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54EDDE-3D43-4687-A059-063F77B76AF3}"/>
              </a:ext>
            </a:extLst>
          </p:cNvPr>
          <p:cNvSpPr/>
          <p:nvPr/>
        </p:nvSpPr>
        <p:spPr>
          <a:xfrm>
            <a:off x="5191531" y="2804624"/>
            <a:ext cx="335715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Projects 1      Project 2      Project 3</a:t>
            </a:r>
          </a:p>
        </p:txBody>
      </p: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7709E7DD-0209-4C21-8ED3-0FEC15ED8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0645" y="4177027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8A337E-CE0A-4ACB-A69C-1D28799767B5}"/>
              </a:ext>
            </a:extLst>
          </p:cNvPr>
          <p:cNvSpPr/>
          <p:nvPr/>
        </p:nvSpPr>
        <p:spPr>
          <a:xfrm>
            <a:off x="7481155" y="4937017"/>
            <a:ext cx="914400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C567A"/>
                </a:solidFill>
              </a:rPr>
              <a:t>Solo</a:t>
            </a:r>
          </a:p>
        </p:txBody>
      </p:sp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FF0B046B-3980-4438-B870-2BEE2842C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2683" y="4182666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9A21543-46A0-4BBB-8AA0-BA7A979695F8}"/>
              </a:ext>
            </a:extLst>
          </p:cNvPr>
          <p:cNvSpPr/>
          <p:nvPr/>
        </p:nvSpPr>
        <p:spPr>
          <a:xfrm>
            <a:off x="5352683" y="4937016"/>
            <a:ext cx="914400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C567A"/>
                </a:solidFill>
              </a:rPr>
              <a:t>Solo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4A92EC-2FB5-4241-A67D-523D6B49FC6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09892" y="3806106"/>
            <a:ext cx="0" cy="47661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52D567-B291-48B0-BD8F-B5DA9D67918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809892" y="3806106"/>
            <a:ext cx="1068976" cy="476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8982A1-0B43-4AFE-9620-52D2B69F888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47845" y="3806105"/>
            <a:ext cx="1" cy="476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7C38E6-CD28-4889-BF4C-BD8EA32FE4F5}"/>
              </a:ext>
            </a:extLst>
          </p:cNvPr>
          <p:cNvCxnSpPr/>
          <p:nvPr/>
        </p:nvCxnSpPr>
        <p:spPr>
          <a:xfrm flipH="1">
            <a:off x="5809883" y="3806105"/>
            <a:ext cx="1068985" cy="47661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7EAC8D-8A4F-4E83-84E9-3CF7835B4EC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878868" y="3806105"/>
            <a:ext cx="1068978" cy="4740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7E6E7C-FE31-404D-AB56-D44A593B7720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6878869" y="3806106"/>
            <a:ext cx="1078467" cy="4843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Users">
            <a:extLst>
              <a:ext uri="{FF2B5EF4-FFF2-40B4-BE49-F238E27FC236}">
                <a16:creationId xmlns:a16="http://schemas.microsoft.com/office/drawing/2014/main" id="{629E114C-2959-4FFB-A863-2B288FB78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0930" y="4234811"/>
            <a:ext cx="914400" cy="9144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8B68F833-B197-4CB1-8CF3-630AAB4972F9}"/>
              </a:ext>
            </a:extLst>
          </p:cNvPr>
          <p:cNvSpPr/>
          <p:nvPr/>
        </p:nvSpPr>
        <p:spPr>
          <a:xfrm>
            <a:off x="2198154" y="2517713"/>
            <a:ext cx="177065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Cycle</a:t>
            </a:r>
          </a:p>
        </p:txBody>
      </p:sp>
      <p:pic>
        <p:nvPicPr>
          <p:cNvPr id="95" name="Graphic 94" descr="Meeting">
            <a:extLst>
              <a:ext uri="{FF2B5EF4-FFF2-40B4-BE49-F238E27FC236}">
                <a16:creationId xmlns:a16="http://schemas.microsoft.com/office/drawing/2014/main" id="{2DE568C8-68F7-4B37-9894-22D72BBEF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7816" y="2909598"/>
            <a:ext cx="766892" cy="766892"/>
          </a:xfrm>
          <a:prstGeom prst="rect">
            <a:avLst/>
          </a:prstGeom>
        </p:spPr>
      </p:pic>
      <p:pic>
        <p:nvPicPr>
          <p:cNvPr id="98" name="Graphic 97" descr="Circles with lines">
            <a:extLst>
              <a:ext uri="{FF2B5EF4-FFF2-40B4-BE49-F238E27FC236}">
                <a16:creationId xmlns:a16="http://schemas.microsoft.com/office/drawing/2014/main" id="{F12EFE7F-77CD-4B55-B4DE-3BAC0AC7E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05383" y="3906171"/>
            <a:ext cx="1756558" cy="1729032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282922A0-4D0A-4852-9FA4-7EDDAFC5077F}"/>
              </a:ext>
            </a:extLst>
          </p:cNvPr>
          <p:cNvSpPr/>
          <p:nvPr/>
        </p:nvSpPr>
        <p:spPr>
          <a:xfrm>
            <a:off x="1822104" y="3672937"/>
            <a:ext cx="129831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Meetings</a:t>
            </a:r>
          </a:p>
        </p:txBody>
      </p:sp>
      <p:pic>
        <p:nvPicPr>
          <p:cNvPr id="101" name="Graphic 100" descr="List">
            <a:extLst>
              <a:ext uri="{FF2B5EF4-FFF2-40B4-BE49-F238E27FC236}">
                <a16:creationId xmlns:a16="http://schemas.microsoft.com/office/drawing/2014/main" id="{35C704D0-25F3-451E-BB69-16CB085D63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0774" y="2955020"/>
            <a:ext cx="716134" cy="71613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173B7B6A-36C8-4531-AF17-98D7F584A659}"/>
              </a:ext>
            </a:extLst>
          </p:cNvPr>
          <p:cNvSpPr/>
          <p:nvPr/>
        </p:nvSpPr>
        <p:spPr>
          <a:xfrm>
            <a:off x="2910851" y="3672938"/>
            <a:ext cx="1515979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Commitments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A3D0385-9A7B-4226-9C41-B5CC9D3160B2}"/>
              </a:ext>
            </a:extLst>
          </p:cNvPr>
          <p:cNvGrpSpPr/>
          <p:nvPr/>
        </p:nvGrpSpPr>
        <p:grpSpPr>
          <a:xfrm>
            <a:off x="8463134" y="4932218"/>
            <a:ext cx="2553275" cy="1206940"/>
            <a:chOff x="8293009" y="4793992"/>
            <a:chExt cx="2553275" cy="120694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E7F4907-5248-4FC3-B2DB-9E0214D62C6E}"/>
                </a:ext>
              </a:extLst>
            </p:cNvPr>
            <p:cNvCxnSpPr/>
            <p:nvPr/>
          </p:nvCxnSpPr>
          <p:spPr>
            <a:xfrm>
              <a:off x="8293012" y="5315398"/>
              <a:ext cx="733959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3347DC-8A77-4C7E-9730-B1EDC8B1A5F8}"/>
                </a:ext>
              </a:extLst>
            </p:cNvPr>
            <p:cNvCxnSpPr/>
            <p:nvPr/>
          </p:nvCxnSpPr>
          <p:spPr>
            <a:xfrm>
              <a:off x="8293011" y="5569583"/>
              <a:ext cx="733959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DCC62F-B1B5-42A3-9553-75F986F72F92}"/>
                </a:ext>
              </a:extLst>
            </p:cNvPr>
            <p:cNvCxnSpPr/>
            <p:nvPr/>
          </p:nvCxnSpPr>
          <p:spPr>
            <a:xfrm>
              <a:off x="8293009" y="5823241"/>
              <a:ext cx="733959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5176257-8E42-40DC-A92E-279ADC626CBF}"/>
                </a:ext>
              </a:extLst>
            </p:cNvPr>
            <p:cNvSpPr/>
            <p:nvPr/>
          </p:nvSpPr>
          <p:spPr>
            <a:xfrm>
              <a:off x="9024095" y="5138233"/>
              <a:ext cx="1822189" cy="8626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Initiate &amp; Define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Create &amp; Execute</a:t>
              </a:r>
            </a:p>
            <a:p>
              <a:r>
                <a:rPr lang="en-US" sz="1600" dirty="0">
                  <a:solidFill>
                    <a:srgbClr val="FFC000"/>
                  </a:solidFill>
                </a:rPr>
                <a:t>Test &amp; Review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D8F4A0-CC0C-4506-B5BD-2ADB5792956A}"/>
                </a:ext>
              </a:extLst>
            </p:cNvPr>
            <p:cNvSpPr/>
            <p:nvPr/>
          </p:nvSpPr>
          <p:spPr>
            <a:xfrm>
              <a:off x="8723306" y="4793992"/>
              <a:ext cx="1515979" cy="391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</a:rPr>
                <a:t>Contributions</a:t>
              </a:r>
            </a:p>
          </p:txBody>
        </p:sp>
      </p:grpSp>
      <p:pic>
        <p:nvPicPr>
          <p:cNvPr id="109" name="Graphic 108" descr="Flowchart">
            <a:extLst>
              <a:ext uri="{FF2B5EF4-FFF2-40B4-BE49-F238E27FC236}">
                <a16:creationId xmlns:a16="http://schemas.microsoft.com/office/drawing/2014/main" id="{9B9CD82A-11E2-4823-B439-9DA3DCEABC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12116" y="3367234"/>
            <a:ext cx="914400" cy="9144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A147B9F0-B54A-453F-85FD-840878476135}"/>
              </a:ext>
            </a:extLst>
          </p:cNvPr>
          <p:cNvSpPr/>
          <p:nvPr/>
        </p:nvSpPr>
        <p:spPr>
          <a:xfrm>
            <a:off x="9007147" y="4159802"/>
            <a:ext cx="1515979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C567A"/>
                </a:solidFill>
              </a:rPr>
              <a:t>The Central System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689102-7FED-4674-B3BA-A855BC582BE4}"/>
              </a:ext>
            </a:extLst>
          </p:cNvPr>
          <p:cNvCxnSpPr>
            <a:cxnSpLocks/>
          </p:cNvCxnSpPr>
          <p:nvPr/>
        </p:nvCxnSpPr>
        <p:spPr>
          <a:xfrm>
            <a:off x="10139103" y="3837425"/>
            <a:ext cx="872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DBABFB8-BFB1-45B7-B73E-3AFFB0944999}"/>
              </a:ext>
            </a:extLst>
          </p:cNvPr>
          <p:cNvSpPr/>
          <p:nvPr/>
        </p:nvSpPr>
        <p:spPr>
          <a:xfrm>
            <a:off x="2460896" y="4591759"/>
            <a:ext cx="1242016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Monthly Meetings</a:t>
            </a:r>
          </a:p>
        </p:txBody>
      </p:sp>
    </p:spTree>
    <p:extLst>
      <p:ext uri="{BB962C8B-B14F-4D97-AF65-F5344CB8AC3E}">
        <p14:creationId xmlns:p14="http://schemas.microsoft.com/office/powerpoint/2010/main" val="18412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2" grpId="0" animBg="1"/>
      <p:bldP spid="16" grpId="0"/>
      <p:bldP spid="3" grpId="0" animBg="1"/>
      <p:bldP spid="22" grpId="0"/>
      <p:bldP spid="24" grpId="0"/>
      <p:bldP spid="26" grpId="0"/>
      <p:bldP spid="94" grpId="0"/>
      <p:bldP spid="99" grpId="0"/>
      <p:bldP spid="102" grpId="0"/>
      <p:bldP spid="110" grpId="0"/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Citizen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GRACE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Citizen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tba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TBA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tba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E22FE-CAB9-465A-AA42-04FD0B92D523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81E5D5-5E89-490E-BB2F-5DBDA9ADF2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71E9A6-5DE9-4207-89DD-A3AF466A5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3D7CCB5-F260-4352-B063-5CB0D9F94C6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26" name="Picture Placeholder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1E5217A-B503-449A-B323-4A7FE44A81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152" r="6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capitalproject@email.com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http://www.capitalproject.com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FB56F-40F9-47D9-A6A1-24A9C47E7EAC}"/>
              </a:ext>
            </a:extLst>
          </p:cNvPr>
          <p:cNvSpPr/>
          <p:nvPr/>
        </p:nvSpPr>
        <p:spPr>
          <a:xfrm>
            <a:off x="6378338" y="1843670"/>
            <a:ext cx="1733696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3872C-2328-484B-95F2-7B7E3630850F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rgbClr val="2C567A"/>
          </a:solidFill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&amp; work-life 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3207025"/>
            <a:ext cx="3082834" cy="901804"/>
          </a:xfrm>
        </p:spPr>
        <p:txBody>
          <a:bodyPr>
            <a:normAutofit/>
          </a:bodyPr>
          <a:lstStyle/>
          <a:p>
            <a:r>
              <a:rPr lang="en-US" sz="1400" dirty="0"/>
              <a:t>Compilation of materials that exemplifies skills, abilities, qualifications, education, training and experiences.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Portfolio career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 career that incorporates lots of different industries, roles, jobs, skills, and interests.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Skillset diversity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Innovation and experimentation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Personal branding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Broader experience range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Comprehensive services to clients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3BB14-1010-4BED-8984-6B11790920BF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4B7A87-D885-4A5F-9361-8A18BAA39F28}"/>
              </a:ext>
            </a:extLst>
          </p:cNvPr>
          <p:cNvSpPr/>
          <p:nvPr/>
        </p:nvSpPr>
        <p:spPr>
          <a:xfrm>
            <a:off x="4915104" y="1755239"/>
            <a:ext cx="2361792" cy="2353589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Work &amp; Career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265331-2265-4F16-9120-69533F8D7AB7}"/>
              </a:ext>
            </a:extLst>
          </p:cNvPr>
          <p:cNvSpPr/>
          <p:nvPr/>
        </p:nvSpPr>
        <p:spPr>
          <a:xfrm>
            <a:off x="3937214" y="2641830"/>
            <a:ext cx="2361792" cy="2353589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Home &amp;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Family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85234E-0442-4208-B412-CD4C75ED5A22}"/>
              </a:ext>
            </a:extLst>
          </p:cNvPr>
          <p:cNvSpPr/>
          <p:nvPr/>
        </p:nvSpPr>
        <p:spPr>
          <a:xfrm>
            <a:off x="4915104" y="3528419"/>
            <a:ext cx="2361792" cy="2353589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Community &amp; Connecting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44F82B-0AE6-41D6-8908-8FFF1371BB52}"/>
              </a:ext>
            </a:extLst>
          </p:cNvPr>
          <p:cNvSpPr/>
          <p:nvPr/>
        </p:nvSpPr>
        <p:spPr>
          <a:xfrm>
            <a:off x="5875412" y="2641829"/>
            <a:ext cx="2361792" cy="235358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Wellbeing &amp;</a:t>
            </a:r>
          </a:p>
          <a:p>
            <a:pPr algn="r"/>
            <a:r>
              <a:rPr lang="en-US" sz="1600" b="1" dirty="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1B448-F8F9-4B14-9C88-BB19DE4D0E79}"/>
              </a:ext>
            </a:extLst>
          </p:cNvPr>
          <p:cNvSpPr/>
          <p:nvPr/>
        </p:nvSpPr>
        <p:spPr>
          <a:xfrm>
            <a:off x="4915104" y="2635265"/>
            <a:ext cx="2361792" cy="23535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Work-Life Integration</a:t>
            </a:r>
          </a:p>
        </p:txBody>
      </p:sp>
      <p:pic>
        <p:nvPicPr>
          <p:cNvPr id="21" name="Picture Placeholder 20" descr="Bookmark">
            <a:extLst>
              <a:ext uri="{FF2B5EF4-FFF2-40B4-BE49-F238E27FC236}">
                <a16:creationId xmlns:a16="http://schemas.microsoft.com/office/drawing/2014/main" id="{5FB13956-0953-4418-95D0-51C697EB9AC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8" b="158"/>
          <a:stretch>
            <a:fillRect/>
          </a:stretch>
        </p:blipFill>
        <p:spPr/>
      </p:pic>
      <p:pic>
        <p:nvPicPr>
          <p:cNvPr id="24" name="Picture Placeholder 23" descr="Presentation with bar chart">
            <a:extLst>
              <a:ext uri="{FF2B5EF4-FFF2-40B4-BE49-F238E27FC236}">
                <a16:creationId xmlns:a16="http://schemas.microsoft.com/office/drawing/2014/main" id="{BD6A8704-F125-4B28-A80F-3974C18645E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58" b="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29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build="p"/>
      <p:bldP spid="8" grpId="0" build="p"/>
      <p:bldP spid="6" grpId="0" build="p"/>
      <p:bldP spid="10" grpId="0" animBg="1"/>
      <p:bldP spid="15" grpId="0" animBg="1"/>
      <p:bldP spid="16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Kaizen: Continual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796211"/>
          </a:xfrm>
        </p:spPr>
        <p:txBody>
          <a:bodyPr>
            <a:normAutofit/>
          </a:bodyPr>
          <a:lstStyle/>
          <a:p>
            <a:r>
              <a:rPr lang="en-US" sz="1400" dirty="0"/>
              <a:t>Ongoing incremental improvement of processes, constantly evaluated to increase efficiency, effectiveness and flexibility.</a:t>
            </a:r>
          </a:p>
          <a:p>
            <a:endParaRPr lang="en-US" sz="1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Feedback</a:t>
            </a:r>
            <a:r>
              <a:rPr lang="en-US" sz="1400" dirty="0"/>
              <a:t>: (self) reflection of processes.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Efficiency</a:t>
            </a:r>
            <a:r>
              <a:rPr lang="en-US" sz="1400" dirty="0"/>
              <a:t>: identification, reduction, and elimination of suboptimal processes.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Evolution</a:t>
            </a:r>
            <a:r>
              <a:rPr lang="en-US" sz="1400" dirty="0"/>
              <a:t>: incremental, continual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/>
          <a:lstStyle/>
          <a:p>
            <a:r>
              <a:rPr lang="en-US" dirty="0"/>
              <a:t>PDCA 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Plan</a:t>
            </a:r>
            <a:r>
              <a:rPr lang="en-US" sz="1400" dirty="0"/>
              <a:t>: Identify opportunity and plan for change.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Do</a:t>
            </a:r>
            <a:r>
              <a:rPr lang="en-US" sz="1400" dirty="0"/>
              <a:t>: Implement on small scale.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Check</a:t>
            </a:r>
            <a:r>
              <a:rPr lang="en-US" sz="1400" dirty="0"/>
              <a:t>: Use data to analyze results and determine whether it made a difference.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Act</a:t>
            </a:r>
            <a:r>
              <a:rPr lang="en-US" sz="1400" dirty="0"/>
              <a:t>: If successful, implement on wider scale and continuously assess results. If not, begin the cycle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3BB14-1010-4BED-8984-6B11790920BF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 descr="Bookmark">
            <a:extLst>
              <a:ext uri="{FF2B5EF4-FFF2-40B4-BE49-F238E27FC236}">
                <a16:creationId xmlns:a16="http://schemas.microsoft.com/office/drawing/2014/main" id="{8BB3BB14-A014-4611-B008-EB9DEB71B2D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8" b="158"/>
          <a:stretch>
            <a:fillRect/>
          </a:stretch>
        </p:blipFill>
        <p:spPr/>
      </p:pic>
      <p:pic>
        <p:nvPicPr>
          <p:cNvPr id="18" name="Picture Placeholder 17" descr="Unlock">
            <a:extLst>
              <a:ext uri="{FF2B5EF4-FFF2-40B4-BE49-F238E27FC236}">
                <a16:creationId xmlns:a16="http://schemas.microsoft.com/office/drawing/2014/main" id="{2227BA37-AA15-4A4E-AAC7-CA18233DA35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58" b="158"/>
          <a:stretch>
            <a:fillRect/>
          </a:stretch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A22E42-321B-427B-B5A3-58123946E29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ja-JP" dirty="0"/>
              <a:t>Kaizen</a:t>
            </a:r>
          </a:p>
        </p:txBody>
      </p:sp>
      <p:pic>
        <p:nvPicPr>
          <p:cNvPr id="1026" name="Picture 2" descr="How Premier Fixtures uses Japanese kaizen to improve efficiency ...">
            <a:extLst>
              <a:ext uri="{FF2B5EF4-FFF2-40B4-BE49-F238E27FC236}">
                <a16:creationId xmlns:a16="http://schemas.microsoft.com/office/drawing/2014/main" id="{328A246E-AFC5-475A-A0C4-6B0F74ED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581" y="2239809"/>
            <a:ext cx="3643313" cy="291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4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6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7729-2042-4882-AD15-26F2690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Breakdown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266ED-15CD-4718-A4B8-1E93B23B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F7888-99EB-45DC-B86D-5F60A09AA933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2C05E-55D1-4E1D-B193-E951E5B6E8F0}"/>
              </a:ext>
            </a:extLst>
          </p:cNvPr>
          <p:cNvSpPr/>
          <p:nvPr/>
        </p:nvSpPr>
        <p:spPr>
          <a:xfrm>
            <a:off x="5363954" y="1375448"/>
            <a:ext cx="144997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Intellectual Capital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6FFAB-2284-491A-863A-CBB02CC88337}"/>
              </a:ext>
            </a:extLst>
          </p:cNvPr>
          <p:cNvSpPr/>
          <p:nvPr/>
        </p:nvSpPr>
        <p:spPr>
          <a:xfrm>
            <a:off x="1086751" y="2518020"/>
            <a:ext cx="3232891" cy="317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Human Capital</a:t>
            </a:r>
          </a:p>
          <a:p>
            <a:pPr algn="ctr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Knowledge, skills,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Entrepreneurial spirit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Flexibility, time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Creativity &amp;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Attitude, mindset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Motivation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DAF21-8219-489D-A4F7-603EC8935D9E}"/>
              </a:ext>
            </a:extLst>
          </p:cNvPr>
          <p:cNvSpPr/>
          <p:nvPr/>
        </p:nvSpPr>
        <p:spPr>
          <a:xfrm>
            <a:off x="4472496" y="2518020"/>
            <a:ext cx="3232891" cy="317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Relational Capital</a:t>
            </a:r>
          </a:p>
          <a:p>
            <a:pPr algn="ctr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Formal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Informal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Partnerships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Trust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0F052-B82C-4903-95DC-1D7459EC1B91}"/>
              </a:ext>
            </a:extLst>
          </p:cNvPr>
          <p:cNvSpPr/>
          <p:nvPr/>
        </p:nvSpPr>
        <p:spPr>
          <a:xfrm>
            <a:off x="7858239" y="2522015"/>
            <a:ext cx="3232891" cy="316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Structural Capital</a:t>
            </a:r>
          </a:p>
          <a:p>
            <a:pPr algn="ctr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Organizational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Processes and routines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Formal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Informal routines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Management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Intellectual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and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Patents/copyrights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5032AE-2850-47F5-BCA7-A03EA15DA4D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138293" y="567370"/>
            <a:ext cx="515555" cy="33857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F846A59-0ADD-4449-B58A-2A9AE83D647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7522039" y="569369"/>
            <a:ext cx="519550" cy="33857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EF2698-013D-41F4-AC6C-8964BF1ACE2A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088942" y="2002465"/>
            <a:ext cx="1" cy="51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25C6E-9F44-4F11-9437-BB3ABBAC206D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capital project </a:t>
            </a:r>
            <a:r>
              <a:rPr lang="en-US" sz="1800" dirty="0"/>
              <a:t>is a </a:t>
            </a:r>
            <a:r>
              <a:rPr lang="en-US" sz="1800" i="1" dirty="0"/>
              <a:t>long-term project </a:t>
            </a:r>
            <a:r>
              <a:rPr lang="en-US" sz="1800" dirty="0"/>
              <a:t>to </a:t>
            </a:r>
            <a:r>
              <a:rPr lang="en-US" sz="1800" i="1" dirty="0"/>
              <a:t>build</a:t>
            </a:r>
            <a:r>
              <a:rPr lang="en-US" sz="1800" dirty="0"/>
              <a:t>, </a:t>
            </a:r>
            <a:r>
              <a:rPr lang="en-US" sz="1800" i="1" dirty="0"/>
              <a:t>improve</a:t>
            </a:r>
            <a:r>
              <a:rPr lang="en-US" sz="1800" dirty="0"/>
              <a:t>, </a:t>
            </a:r>
            <a:r>
              <a:rPr lang="en-US" sz="1800" i="1" dirty="0"/>
              <a:t>maintain</a:t>
            </a:r>
            <a:r>
              <a:rPr lang="en-US" sz="1800" dirty="0"/>
              <a:t>, or </a:t>
            </a:r>
            <a:r>
              <a:rPr lang="en-US" sz="1800" i="1" dirty="0"/>
              <a:t>develop</a:t>
            </a:r>
            <a:r>
              <a:rPr lang="en-US" sz="1800" dirty="0"/>
              <a:t> </a:t>
            </a:r>
            <a:r>
              <a:rPr lang="en-US" sz="1800" u="sng" dirty="0"/>
              <a:t>capital asset</a:t>
            </a:r>
            <a:r>
              <a:rPr lang="en-US" sz="1800" i="1" dirty="0"/>
              <a:t> </a:t>
            </a:r>
            <a:r>
              <a:rPr lang="en-US" sz="1800" dirty="0"/>
              <a:t>that involves significant and consistent investment.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Characteristics:</a:t>
            </a:r>
          </a:p>
          <a:p>
            <a:r>
              <a:rPr lang="en-US" sz="1800" dirty="0"/>
              <a:t>large scale</a:t>
            </a:r>
          </a:p>
          <a:p>
            <a:r>
              <a:rPr lang="en-US" sz="1800" dirty="0"/>
              <a:t>costs a lot of money, management, resources</a:t>
            </a:r>
          </a:p>
          <a:p>
            <a:r>
              <a:rPr lang="en-US" sz="1800" dirty="0"/>
              <a:t>lasts a long time</a:t>
            </a:r>
          </a:p>
          <a:p>
            <a:r>
              <a:rPr lang="en-US" sz="1800" dirty="0"/>
              <a:t>generally extremely complex</a:t>
            </a:r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Capital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3872C-2328-484B-95F2-7B7E3630850F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rgbClr val="2C567A"/>
          </a:solidFill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19" descr="A view of a city&#10;&#10;Description automatically generated">
            <a:extLst>
              <a:ext uri="{FF2B5EF4-FFF2-40B4-BE49-F238E27FC236}">
                <a16:creationId xmlns:a16="http://schemas.microsoft.com/office/drawing/2014/main" id="{0A7CB695-664E-41C3-B84D-07B668E871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70" b="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26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capital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503887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“An </a:t>
            </a:r>
            <a:r>
              <a:rPr lang="en-US" sz="2800" i="1" dirty="0"/>
              <a:t>online </a:t>
            </a:r>
            <a:r>
              <a:rPr lang="en-US" sz="2800" b="1" i="1" dirty="0"/>
              <a:t>ecosystem</a:t>
            </a:r>
            <a:r>
              <a:rPr lang="en-US" sz="2800" dirty="0"/>
              <a:t> that allows members to </a:t>
            </a:r>
            <a:r>
              <a:rPr lang="en-US" sz="2800" b="1" i="1" dirty="0"/>
              <a:t>contribute</a:t>
            </a:r>
            <a:r>
              <a:rPr lang="en-US" sz="2800" dirty="0"/>
              <a:t> in </a:t>
            </a:r>
            <a:r>
              <a:rPr lang="en-US" sz="2800" b="1" i="1" dirty="0"/>
              <a:t>IT</a:t>
            </a:r>
            <a:r>
              <a:rPr lang="en-US" sz="2800" dirty="0"/>
              <a:t> </a:t>
            </a:r>
            <a:r>
              <a:rPr lang="en-US" sz="2800" b="1" i="1" dirty="0"/>
              <a:t>projects</a:t>
            </a:r>
            <a:r>
              <a:rPr lang="en-US" sz="2800" dirty="0"/>
              <a:t> for community </a:t>
            </a:r>
            <a:r>
              <a:rPr lang="en-US" sz="2800" b="1" i="1" dirty="0"/>
              <a:t>learning </a:t>
            </a:r>
            <a:r>
              <a:rPr lang="en-US" sz="2800" dirty="0"/>
              <a:t>and </a:t>
            </a:r>
            <a:r>
              <a:rPr lang="en-US" sz="2800" b="1" i="1" dirty="0"/>
              <a:t>improvement</a:t>
            </a:r>
            <a:r>
              <a:rPr lang="en-US" sz="2800" dirty="0"/>
              <a:t>.”</a:t>
            </a: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D1DF5-8F9A-4E69-8253-6974C5D43BE3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ECD90-114B-4EAF-9745-3CD2DBEA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50C055-217D-49A3-B57C-032A82E5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4" y="1648691"/>
            <a:ext cx="10631905" cy="4528272"/>
          </a:xfrm>
        </p:spPr>
        <p:txBody>
          <a:bodyPr>
            <a:normAutofit/>
          </a:bodyPr>
          <a:lstStyle/>
          <a:p>
            <a:r>
              <a:rPr lang="en-US" sz="1600" dirty="0"/>
              <a:t>A series of tasks that is planned, designed, and executed to achieve a particular aim.</a:t>
            </a:r>
          </a:p>
          <a:p>
            <a:r>
              <a:rPr lang="en-US" sz="1600" dirty="0"/>
              <a:t>2 types of projects: </a:t>
            </a:r>
            <a:r>
              <a:rPr lang="en-US" sz="1600" i="1" dirty="0"/>
              <a:t>solo project </a:t>
            </a:r>
            <a:r>
              <a:rPr lang="en-US" sz="1600" dirty="0"/>
              <a:t>(designed and executed by 1 person) and </a:t>
            </a:r>
            <a:r>
              <a:rPr lang="en-US" sz="1600" i="1" dirty="0"/>
              <a:t>group project</a:t>
            </a:r>
            <a:r>
              <a:rPr lang="en-US" sz="1600" dirty="0"/>
              <a:t> (designed and executed by more than 1 person).</a:t>
            </a:r>
          </a:p>
          <a:p>
            <a:r>
              <a:rPr lang="en-US" sz="1600" dirty="0"/>
              <a:t>3 types of </a:t>
            </a:r>
            <a:r>
              <a:rPr lang="en-US" sz="1600" b="1" i="1" dirty="0"/>
              <a:t>contributors</a:t>
            </a:r>
            <a:r>
              <a:rPr lang="en-US" sz="16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 project is </a:t>
            </a:r>
            <a:r>
              <a:rPr lang="en-US" sz="1400" b="1" i="1" dirty="0"/>
              <a:t>initiated</a:t>
            </a:r>
            <a:r>
              <a:rPr lang="en-US" sz="1400" dirty="0"/>
              <a:t> by 1 or more </a:t>
            </a:r>
            <a:r>
              <a:rPr lang="en-US" sz="1400" b="1" dirty="0"/>
              <a:t>customers</a:t>
            </a:r>
            <a:r>
              <a:rPr lang="en-US" sz="1400" dirty="0"/>
              <a:t>. These customers are responsible to </a:t>
            </a:r>
            <a:r>
              <a:rPr lang="en-US" sz="1400" b="1" i="1" dirty="0"/>
              <a:t>define</a:t>
            </a:r>
            <a:r>
              <a:rPr lang="en-US" sz="1400" dirty="0"/>
              <a:t> the </a:t>
            </a:r>
            <a:r>
              <a:rPr lang="en-US" sz="1400" i="1" dirty="0"/>
              <a:t>project requirements</a:t>
            </a:r>
            <a:r>
              <a:rPr lang="en-US" sz="1400" dirty="0"/>
              <a:t>, project </a:t>
            </a:r>
            <a:r>
              <a:rPr lang="en-US" sz="1400" i="1" dirty="0"/>
              <a:t>specification</a:t>
            </a:r>
            <a:r>
              <a:rPr lang="en-US" sz="1400" dirty="0"/>
              <a:t> and </a:t>
            </a:r>
            <a:r>
              <a:rPr lang="en-US" sz="1400" i="1" dirty="0"/>
              <a:t>deliverable expectations</a:t>
            </a:r>
            <a:r>
              <a:rPr lang="en-US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 project is </a:t>
            </a:r>
            <a:r>
              <a:rPr lang="en-US" sz="1400" b="1" i="1" dirty="0"/>
              <a:t>executed</a:t>
            </a:r>
            <a:r>
              <a:rPr lang="en-US" sz="1400" dirty="0"/>
              <a:t> by 1 or more </a:t>
            </a:r>
            <a:r>
              <a:rPr lang="en-US" sz="1400" b="1" dirty="0"/>
              <a:t>creators</a:t>
            </a:r>
            <a:r>
              <a:rPr lang="en-US" sz="1400" dirty="0"/>
              <a:t> (co-creators). They are responsible to </a:t>
            </a:r>
            <a:r>
              <a:rPr lang="en-US" sz="1400" b="1" i="1" dirty="0"/>
              <a:t>design</a:t>
            </a:r>
            <a:r>
              <a:rPr lang="en-US" sz="1400" dirty="0"/>
              <a:t>, </a:t>
            </a:r>
            <a:r>
              <a:rPr lang="en-US" sz="1400" b="1" i="1" dirty="0"/>
              <a:t>create</a:t>
            </a:r>
            <a:r>
              <a:rPr lang="en-US" sz="1400" dirty="0"/>
              <a:t> and </a:t>
            </a:r>
            <a:r>
              <a:rPr lang="en-US" sz="1400" b="1" i="1" dirty="0"/>
              <a:t>finish</a:t>
            </a:r>
            <a:r>
              <a:rPr lang="en-US" sz="1400" dirty="0"/>
              <a:t> the project based on the project requirements.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 project’s deliverable is </a:t>
            </a:r>
            <a:r>
              <a:rPr lang="en-US" sz="1400" b="1" i="1" dirty="0"/>
              <a:t>tested</a:t>
            </a:r>
            <a:r>
              <a:rPr lang="en-US" sz="1400" dirty="0"/>
              <a:t> and </a:t>
            </a:r>
            <a:r>
              <a:rPr lang="en-US" sz="1400" b="1" i="1" dirty="0"/>
              <a:t>reviewed</a:t>
            </a:r>
            <a:r>
              <a:rPr lang="en-US" sz="1400" dirty="0"/>
              <a:t> by </a:t>
            </a:r>
            <a:r>
              <a:rPr lang="en-US" sz="1400" b="1" dirty="0"/>
              <a:t>consumers</a:t>
            </a:r>
            <a:r>
              <a:rPr lang="en-US" sz="1400" dirty="0"/>
              <a:t>. Consumers can </a:t>
            </a:r>
            <a:r>
              <a:rPr lang="en-US" sz="1400" b="1" i="1" dirty="0"/>
              <a:t>give</a:t>
            </a:r>
            <a:r>
              <a:rPr lang="en-US" sz="1400" dirty="0"/>
              <a:t> </a:t>
            </a:r>
            <a:r>
              <a:rPr lang="en-US" sz="1400" b="1" i="1" dirty="0"/>
              <a:t>score</a:t>
            </a:r>
            <a:r>
              <a:rPr lang="en-US" sz="1400" dirty="0"/>
              <a:t> and </a:t>
            </a:r>
            <a:r>
              <a:rPr lang="en-US" sz="1400" b="1" i="1" dirty="0"/>
              <a:t>feedback</a:t>
            </a:r>
            <a:r>
              <a:rPr lang="en-US" sz="1400" dirty="0"/>
              <a:t>, </a:t>
            </a:r>
            <a:r>
              <a:rPr lang="en-US" sz="1400" b="1" i="1" dirty="0"/>
              <a:t>pinpoint</a:t>
            </a:r>
            <a:r>
              <a:rPr lang="en-US" sz="1400" dirty="0"/>
              <a:t> </a:t>
            </a:r>
            <a:r>
              <a:rPr lang="en-US" sz="1400" b="1" i="1" dirty="0"/>
              <a:t>defects</a:t>
            </a:r>
            <a:r>
              <a:rPr lang="en-US" sz="1400" dirty="0"/>
              <a:t>/</a:t>
            </a:r>
            <a:r>
              <a:rPr lang="en-US" sz="1400" b="1" i="1" dirty="0"/>
              <a:t>errors</a:t>
            </a:r>
            <a:r>
              <a:rPr lang="en-US" sz="1400" dirty="0"/>
              <a:t>, and </a:t>
            </a:r>
            <a:r>
              <a:rPr lang="en-US" sz="1400" b="1" i="1" dirty="0"/>
              <a:t>give</a:t>
            </a:r>
            <a:r>
              <a:rPr lang="en-US" sz="1400" dirty="0"/>
              <a:t> </a:t>
            </a:r>
            <a:r>
              <a:rPr lang="en-US" sz="1400" b="1" i="1" dirty="0"/>
              <a:t>potential improvements </a:t>
            </a:r>
            <a:r>
              <a:rPr lang="en-US" sz="1400" dirty="0"/>
              <a:t>or </a:t>
            </a:r>
            <a:r>
              <a:rPr lang="en-US" sz="1400" b="1" i="1" dirty="0"/>
              <a:t>features</a:t>
            </a:r>
            <a:r>
              <a:rPr lang="en-US" sz="1400" dirty="0"/>
              <a:t> to add in future releases.</a:t>
            </a:r>
            <a:endParaRPr lang="en-US" sz="1200" dirty="0"/>
          </a:p>
          <a:p>
            <a:r>
              <a:rPr lang="en-US" sz="1600" dirty="0"/>
              <a:t>A person can be customer, creator, and/or consumer in the same project.</a:t>
            </a:r>
          </a:p>
          <a:p>
            <a:r>
              <a:rPr lang="en-US" sz="1600" dirty="0"/>
              <a:t>A project should have </a:t>
            </a:r>
            <a:r>
              <a:rPr lang="en-US" sz="1600" b="1" dirty="0"/>
              <a:t>deliverable</a:t>
            </a:r>
            <a:r>
              <a:rPr lang="en-US" sz="1600" dirty="0"/>
              <a:t> in form of document, video, website, or product (software/hardware).</a:t>
            </a:r>
          </a:p>
          <a:p>
            <a:r>
              <a:rPr lang="en-US" sz="1600" dirty="0"/>
              <a:t>Examples of projects: creating a cooking tutorial video; designing an infographic about first aid; building a reminder mobile application; creating a short movie; building a house alarm system.</a:t>
            </a:r>
          </a:p>
          <a:p>
            <a:r>
              <a:rPr lang="en-US" sz="1600" dirty="0"/>
              <a:t>A project’s complexity level will be assessed and categorized.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D9535BA-9D46-456E-8A06-0FA2D207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5B1C3-4099-410C-95FE-6D0BC5C53082}"/>
              </a:ext>
            </a:extLst>
          </p:cNvPr>
          <p:cNvSpPr/>
          <p:nvPr/>
        </p:nvSpPr>
        <p:spPr>
          <a:xfrm>
            <a:off x="264994" y="6129167"/>
            <a:ext cx="1645920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purl.org/dc/dcmitype/"/>
    <ds:schemaRef ds:uri="http://schemas.microsoft.com/office/2006/documentManagement/types"/>
    <ds:schemaRef ds:uri="http://purl.org/dc/elements/1.1/"/>
    <ds:schemaRef ds:uri="71af3243-3dd4-4a8d-8c0d-dd76da1f02a5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787</Words>
  <Application>Microsoft Office PowerPoint</Application>
  <PresentationFormat>Widescreen</PresentationFormat>
  <Paragraphs>174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Office Theme</vt:lpstr>
      <vt:lpstr>The capital project</vt:lpstr>
      <vt:lpstr>Background</vt:lpstr>
      <vt:lpstr>Portfolio &amp; work-life integration</vt:lpstr>
      <vt:lpstr>Kaizen: Continual Improvement</vt:lpstr>
      <vt:lpstr>Capital Breakdown</vt:lpstr>
      <vt:lpstr>capital project</vt:lpstr>
      <vt:lpstr>INTRODUCTION</vt:lpstr>
      <vt:lpstr>The capital project</vt:lpstr>
      <vt:lpstr>Project</vt:lpstr>
      <vt:lpstr>systems</vt:lpstr>
      <vt:lpstr>Cycle</vt:lpstr>
      <vt:lpstr>The Capital Project Ecosystem</vt:lpstr>
      <vt:lpstr>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2020-04-05T02:25:55Z</dcterms:created>
  <dcterms:modified xsi:type="dcterms:W3CDTF">2020-04-11T13:25:04Z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iteId">
    <vt:lpwstr>e0793d39-0939-496d-b129-198edd916feb</vt:lpwstr>
  </property>
  <property fmtid="{D5CDD505-2E9C-101B-9397-08002B2CF9AE}" pid="5" name="MSIP_Label_1bc0f418-96a4-4caf-9d7c-ccc5ec7f9d91_SetDate">
    <vt:lpwstr>2020-04-05T02:26:07.4059746Z</vt:lpwstr>
  </property>
  <property fmtid="{D5CDD505-2E9C-101B-9397-08002B2CF9AE}" pid="6" name="MSIP_Label_1bc0f418-96a4-4caf-9d7c-ccc5ec7f9d91_Name">
    <vt:lpwstr>Unrestricted</vt:lpwstr>
  </property>
  <property fmtid="{D5CDD505-2E9C-101B-9397-08002B2CF9AE}" pid="7" name="MSIP_Label_1bc0f418-96a4-4caf-9d7c-ccc5ec7f9d91_ActionId">
    <vt:lpwstr>98a8d3c5-7fd2-442d-8cc7-9661fa18a095</vt:lpwstr>
  </property>
  <property fmtid="{D5CDD505-2E9C-101B-9397-08002B2CF9AE}" pid="8" name="MSIP_Label_1bc0f418-96a4-4caf-9d7c-ccc5ec7f9d91_Extended_MSFT_Method">
    <vt:lpwstr>Manual</vt:lpwstr>
  </property>
  <property fmtid="{D5CDD505-2E9C-101B-9397-08002B2CF9AE}" pid="9" name="Sensitivity">
    <vt:lpwstr>Unrestricted</vt:lpwstr>
  </property>
</Properties>
</file>