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erriweather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utto" userId="11c9a30b-d675-436c-866e-7193e370f963" providerId="ADAL" clId="{0FAF3DB9-F9DF-4925-98F3-45FFA67CD400}"/>
    <pc:docChg chg="modSld">
      <pc:chgData name="Bryan Butto" userId="11c9a30b-d675-436c-866e-7193e370f963" providerId="ADAL" clId="{0FAF3DB9-F9DF-4925-98F3-45FFA67CD400}" dt="2022-03-01T19:50:13.924" v="1" actId="20577"/>
      <pc:docMkLst>
        <pc:docMk/>
      </pc:docMkLst>
      <pc:sldChg chg="modSp">
        <pc:chgData name="Bryan Butto" userId="11c9a30b-d675-436c-866e-7193e370f963" providerId="ADAL" clId="{0FAF3DB9-F9DF-4925-98F3-45FFA67CD400}" dt="2022-03-01T19:50:13.924" v="1" actId="20577"/>
        <pc:sldMkLst>
          <pc:docMk/>
          <pc:sldMk cId="0" sldId="256"/>
        </pc:sldMkLst>
        <pc:spChg chg="mod">
          <ac:chgData name="Bryan Butto" userId="11c9a30b-d675-436c-866e-7193e370f963" providerId="ADAL" clId="{0FAF3DB9-F9DF-4925-98F3-45FFA67CD400}" dt="2022-03-01T19:50:13.924" v="1" actId="20577"/>
          <ac:spMkLst>
            <pc:docMk/>
            <pc:sldMk cId="0" sldId="256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cafd930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5cafd930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cafd930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cafd930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6f2168e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6f2168e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6f2168e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6f2168e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6f2168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6f2168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6f2168e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76f2168e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cafd930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5cafd930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cafd930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5cafd930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6f2168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6f2168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6f2168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6f2168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5cafd930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5cafd930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cafd93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5cafd93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5cafd93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5cafd93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cafd930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5cafd930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cafd930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cafd930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cafd930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cafd930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6f2168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6f2168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6f2168e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6f2168e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MGMT 671 - Capstone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 Butto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Diagnostics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572000" y="1121525"/>
            <a:ext cx="41664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Tableau scatterplot for balance vs. income broken out by student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with lower incomes tend to be students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311400"/>
            <a:ext cx="3826950" cy="24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11400"/>
            <a:ext cx="3706500" cy="24249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51575" y="1121525"/>
            <a:ext cx="3826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Tableau scatterplot for balance vs. income broken out by default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 with higher balances tend to be more likely to default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805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 total models run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different types of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linear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non-linear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 tree based models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00" y="2527975"/>
            <a:ext cx="7515801" cy="19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805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Boxplots for accuracy and Kappa of training set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38" y="2063188"/>
            <a:ext cx="26574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350" y="2053675"/>
            <a:ext cx="27622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363" y="1278388"/>
            <a:ext cx="26098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21009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 different models were run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Penalized Logistic Regression, Logistic Regression, and Neural Networks performed the best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&gt; 97.1%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Kappa &gt; 0.39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Partial Least Squares, Nearest Shrunken Centroid (PAM), and Bagged Trees performed the worst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&lt; 96.7%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4272825"/>
            <a:ext cx="6534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249" y="500925"/>
            <a:ext cx="17966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performed in the top 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performed in the bottom 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Non-linear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performance in comparison to other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Neural Networks performed in top 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 based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Performed averaged to below average in comparison to other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Bagged Trees performed in bottom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Confusion matrix for Penalized Logistic Regression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98.7% accuracy to predict customers who did not default on their credit card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78.6% accuracy to predict customers who did default on their credit card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accurate in predicting customers who did not default on their credit card due to more than 96% of observations falling in that category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63" y="1646250"/>
            <a:ext cx="22574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Results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ranged from 96.68% - 97.16%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52475"/>
            <a:ext cx="3766700" cy="34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949" y="1352475"/>
            <a:ext cx="3425854" cy="34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Conclusions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19 models built were able to accurately predict credit card default between 96.68% and 97.16%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Penalized Logistic Regression was the most accurate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97.16%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Balance was the best predictor variable for credit card default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27200" y="4467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Tuning parameters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Extended Grid searches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other possible variables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Marital status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Education level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Credit card limit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27200" y="4467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dataset. ISLR library. R package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Classification for credit card default - GitHub Pages. (n.d.). Retrieved February 26, 2022, from http://inseaddataanalytics.github.io/INSEADAnalytics/CourseSessions/ClassificationProcessCreditCardDefault.html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Selener. (2019, May 19). Prediction of credit card default. Kaggle. Retrieved February 26, 2022, from https://www.kaggle.com/selener/prediction-of-credit-card-default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 card default is costly to lenders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to determine which customers are likely to default and which are not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will classify customers as likely to default “yes” or “no”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Objective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Set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Diagnostics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Modeling Results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the results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Conclusions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Studies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predict whether someone will default on their credit card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predictor variables that may affect credit card default are student, balance, and income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Objective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build a classification model that can predict whether someone will default on their credit card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determine which factors (student, balance, income) best predict credit card default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425"/>
            <a:ext cx="1044350" cy="6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175"/>
            <a:ext cx="4461950" cy="41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Data set – </a:t>
            </a:r>
            <a:r>
              <a:rPr lang="en" sz="1700"/>
              <a:t>Default dataset from the ISLR library in R</a:t>
            </a:r>
            <a:endParaRPr sz="1700"/>
          </a:p>
          <a:p>
            <a:pPr marL="914400" lvl="1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data set is composed of 10,000 observations of credit card data</a:t>
            </a:r>
            <a:endParaRPr sz="1700"/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Response variable – </a:t>
            </a:r>
            <a:r>
              <a:rPr lang="en" sz="1700"/>
              <a:t>default, which is categorical variable (yes, no)</a:t>
            </a:r>
            <a:endParaRPr sz="1700"/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Predictor variables </a:t>
            </a:r>
            <a:endParaRPr sz="1700"/>
          </a:p>
          <a:p>
            <a:pPr marL="914400" lvl="1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student – yes or no if the person is a student</a:t>
            </a:r>
            <a:endParaRPr sz="1700"/>
          </a:p>
          <a:p>
            <a:pPr marL="914400" lvl="1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balance – the average balance that the customer has remaining on their credit card after making their monthly payment</a:t>
            </a:r>
            <a:endParaRPr sz="1700"/>
          </a:p>
          <a:p>
            <a:pPr marL="914400" lvl="1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income – the customer’s income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Diagnostics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703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 of default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 of student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the disparity of observations for default and student variables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75" y="1853500"/>
            <a:ext cx="29146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313" y="1848738"/>
            <a:ext cx="28670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63" y="1342357"/>
            <a:ext cx="4260275" cy="30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Diagnostics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703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Histogram of balance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Skewed right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number of customers with zero balance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Histogram of income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tiers of peaks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Around $20,000</a:t>
            </a:r>
            <a:endParaRPr/>
          </a:p>
          <a:p>
            <a:pPr marL="1371600" lvl="2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Around $40,000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88" y="1838662"/>
            <a:ext cx="29527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313" y="1843424"/>
            <a:ext cx="2867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25" y="1366700"/>
            <a:ext cx="4170299" cy="21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Diagnostics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703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Density plots for default vs predictor variables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Default appears to be more likely with a higher balance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05850"/>
            <a:ext cx="2869625" cy="29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950" y="2105850"/>
            <a:ext cx="2924150" cy="29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272" y="2070958"/>
            <a:ext cx="2924150" cy="299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788" y="1311463"/>
            <a:ext cx="72104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Merriweather</vt:lpstr>
      <vt:lpstr>Roboto</vt:lpstr>
      <vt:lpstr>Paradigm</vt:lpstr>
      <vt:lpstr>Credit Card Default</vt:lpstr>
      <vt:lpstr>Executive Summary</vt:lpstr>
      <vt:lpstr>Agenda</vt:lpstr>
      <vt:lpstr>Study Objective</vt:lpstr>
      <vt:lpstr>Data Set</vt:lpstr>
      <vt:lpstr>Data Set</vt:lpstr>
      <vt:lpstr>Data Diagnostics</vt:lpstr>
      <vt:lpstr>Data Diagnostics</vt:lpstr>
      <vt:lpstr>Data Diagnostics</vt:lpstr>
      <vt:lpstr>Data Diagnostics</vt:lpstr>
      <vt:lpstr>Modeling Results</vt:lpstr>
      <vt:lpstr>Modeling Results</vt:lpstr>
      <vt:lpstr>Modeling Results</vt:lpstr>
      <vt:lpstr>Modeling Results</vt:lpstr>
      <vt:lpstr>Modeling Results</vt:lpstr>
      <vt:lpstr>Plotting the Results</vt:lpstr>
      <vt:lpstr>Study Conclusions</vt:lpstr>
      <vt:lpstr>Future Studies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</dc:title>
  <cp:lastModifiedBy>Bryan Butto</cp:lastModifiedBy>
  <cp:revision>1</cp:revision>
  <dcterms:modified xsi:type="dcterms:W3CDTF">2022-03-01T19:50:15Z</dcterms:modified>
</cp:coreProperties>
</file>