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3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6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1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5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0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3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50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91CB1A-9306-4857-9DB8-02D295B50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88" y="1062038"/>
            <a:ext cx="4352925" cy="2566987"/>
          </a:xfrm>
        </p:spPr>
        <p:txBody>
          <a:bodyPr>
            <a:normAutofit/>
          </a:bodyPr>
          <a:lstStyle/>
          <a:p>
            <a:pPr algn="l"/>
            <a:r>
              <a:rPr lang="es-ES" sz="5000" b="1" dirty="0"/>
              <a:t>U.D. 5                     </a:t>
            </a:r>
            <a:br>
              <a:rPr lang="es-ES" sz="5000" dirty="0"/>
            </a:br>
            <a:r>
              <a:rPr lang="es-ES" sz="5000" dirty="0"/>
              <a:t>  </a:t>
            </a:r>
            <a:r>
              <a:rPr lang="es-ES" sz="5000" b="1" dirty="0"/>
              <a:t>EL SER HUMANO </a:t>
            </a:r>
            <a:br>
              <a:rPr lang="es-ES" sz="5000" b="1" dirty="0"/>
            </a:br>
            <a:r>
              <a:rPr lang="es-ES" sz="5000" b="1" dirty="0"/>
              <a:t>UN SER SOCIAL </a:t>
            </a:r>
            <a:endParaRPr lang="es-GT" sz="5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EC6A4A-BB10-431F-8855-A38609E83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881" y="4058937"/>
            <a:ext cx="4352925" cy="1533995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3200" b="1" dirty="0"/>
              <a:t>MATRIMONIO Y FAMILIA</a:t>
            </a:r>
          </a:p>
          <a:p>
            <a:pPr algn="l"/>
            <a:r>
              <a:rPr lang="es-ES" sz="3200" b="1" dirty="0"/>
              <a:t>EL AMOR PERSONAL EROS Y ÁGAPE  </a:t>
            </a:r>
            <a:endParaRPr lang="es-GT" sz="3200" b="1" dirty="0"/>
          </a:p>
        </p:txBody>
      </p:sp>
      <p:pic>
        <p:nvPicPr>
          <p:cNvPr id="5" name="Imagen 4" descr="Un grupo de niños sonriendo&#10;&#10;Descripción generada automáticamente">
            <a:extLst>
              <a:ext uri="{FF2B5EF4-FFF2-40B4-BE49-F238E27FC236}">
                <a16:creationId xmlns:a16="http://schemas.microsoft.com/office/drawing/2014/main" id="{33B61049-4BFF-4967-871E-1404D4FDF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89" r="7927" b="-2"/>
          <a:stretch/>
        </p:blipFill>
        <p:spPr>
          <a:xfrm>
            <a:off x="5605700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CD392-79E6-4B22-92B6-C662F0B8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162" y="94695"/>
            <a:ext cx="6934940" cy="757561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Bradley Hand ITC" panose="03070402050302030203" pitchFamily="66" charset="0"/>
              </a:rPr>
              <a:t>El Amor Personal  a) Dimensiones III</a:t>
            </a:r>
            <a:endParaRPr lang="es-GT" sz="3600" dirty="0"/>
          </a:p>
        </p:txBody>
      </p:sp>
      <p:pic>
        <p:nvPicPr>
          <p:cNvPr id="7" name="Marcador de contenido 6" descr="Un par de personas sentadas en una banca&#10;&#10;Descripción generada automáticamente con confianza media">
            <a:extLst>
              <a:ext uri="{FF2B5EF4-FFF2-40B4-BE49-F238E27FC236}">
                <a16:creationId xmlns:a16="http://schemas.microsoft.com/office/drawing/2014/main" id="{D975768E-3E0D-4421-98E9-37173D0DE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9900" y="658811"/>
            <a:ext cx="4972049" cy="2494537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74FF7A-BA9E-4E5C-B910-0918D1500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044" y="559293"/>
            <a:ext cx="6338656" cy="6204012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sz="1800" dirty="0"/>
              <a:t>Parecen 2 amores contrapuestos, antagónicos </a:t>
            </a:r>
          </a:p>
          <a:p>
            <a:pPr marL="285750" indent="-285750" algn="just">
              <a:buFontTx/>
              <a:buChar char="-"/>
            </a:pPr>
            <a:r>
              <a:rPr lang="es-ES" sz="1800" dirty="0"/>
              <a:t>A) El EROS = amor egoísta e imperfecto</a:t>
            </a:r>
          </a:p>
          <a:p>
            <a:pPr marL="285750" indent="-285750" algn="just">
              <a:buFontTx/>
              <a:buChar char="-"/>
            </a:pPr>
            <a:r>
              <a:rPr lang="es-ES" sz="1800" dirty="0"/>
              <a:t>B) El ÁGAPE (o CÁRITAS) = amor perfecto y desinteresado </a:t>
            </a:r>
          </a:p>
          <a:p>
            <a:pPr marL="285750" indent="-285750" algn="just">
              <a:buFontTx/>
              <a:buChar char="-"/>
            </a:pPr>
            <a:r>
              <a:rPr lang="es-ES" sz="1800" dirty="0"/>
              <a:t>En el debate filosófico y teológico se piensa que lo típicamente cristiano sería el 2do. Y no el 1ro. </a:t>
            </a:r>
          </a:p>
          <a:p>
            <a:pPr marL="285750" indent="-285750" algn="just">
              <a:buFontTx/>
              <a:buChar char="-"/>
            </a:pPr>
            <a:r>
              <a:rPr lang="es-ES" sz="1800" dirty="0"/>
              <a:t>Pero en realidad, ambos van unidos ya que el EROS, conduce al ÁGAPE</a:t>
            </a:r>
          </a:p>
          <a:p>
            <a:pPr marL="285750" indent="-285750" algn="just">
              <a:buFontTx/>
              <a:buChar char="-"/>
            </a:pPr>
            <a:r>
              <a:rPr lang="es-ES" sz="1800" dirty="0"/>
              <a:t>La salida de SÍ MISMO, que es la culminación del EROS, lleva al descubrimiento del OTRO </a:t>
            </a:r>
          </a:p>
          <a:p>
            <a:pPr marL="285750" indent="-285750" algn="just">
              <a:buFontTx/>
              <a:buChar char="-"/>
            </a:pPr>
            <a:r>
              <a:rPr lang="es-ES" sz="1800" dirty="0"/>
              <a:t>Ese descubrimiento hace que el enamorado se plantee menos cuestiones sobre sí mismo, para buscar, cada vez más, la FELICIDAD del OTRO</a:t>
            </a:r>
          </a:p>
          <a:p>
            <a:pPr marL="285750" indent="-285750" algn="just">
              <a:buFontTx/>
              <a:buChar char="-"/>
            </a:pPr>
            <a:r>
              <a:rPr lang="es-GT" sz="1800" dirty="0"/>
              <a:t>Puede llamarse AMOR al deseo de plenitud propia si no se separa del ÁGAPE como forma genuina de amar del S.H.</a:t>
            </a:r>
          </a:p>
          <a:p>
            <a:pPr marL="285750" indent="-285750" algn="just">
              <a:buFontTx/>
              <a:buChar char="-"/>
            </a:pPr>
            <a:r>
              <a:rPr lang="es-GT" sz="1800" dirty="0"/>
              <a:t>No es AMOR VERDADERO el que sólo aspira a la plenitud propia sin tener en cuenta la ajena</a:t>
            </a:r>
          </a:p>
          <a:p>
            <a:pPr marL="285750" indent="-285750" algn="just">
              <a:buFontTx/>
              <a:buChar char="-"/>
            </a:pPr>
            <a:r>
              <a:rPr lang="es-GT" sz="1800" dirty="0"/>
              <a:t>Así, el ÁGAPE se inserta en el EROS inicial para no desvirtuarse x q de otro modo el amor degenera y al separarse ambas dimensiones, las dos terminan por agotarse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08081B-9D60-4FB3-9386-88B54802DBE2}"/>
              </a:ext>
            </a:extLst>
          </p:cNvPr>
          <p:cNvSpPr txBox="1"/>
          <p:nvPr/>
        </p:nvSpPr>
        <p:spPr>
          <a:xfrm>
            <a:off x="6480700" y="3250167"/>
            <a:ext cx="5569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s-GT" dirty="0"/>
              <a:t>A) Un EROS que no conduce al ÁGAPE se convierte eventualmente en búsqueda </a:t>
            </a:r>
            <a:r>
              <a:rPr lang="es-GT" dirty="0" err="1"/>
              <a:t>egopista</a:t>
            </a:r>
            <a:r>
              <a:rPr lang="es-GT" dirty="0"/>
              <a:t> de la felicidad propia, en un “estar enamorado” como finalidad del amor, sin dirigirse a la persona del otro.</a:t>
            </a:r>
          </a:p>
          <a:p>
            <a:pPr marL="742950" lvl="1" indent="-285750">
              <a:buFontTx/>
              <a:buChar char="-"/>
            </a:pPr>
            <a:r>
              <a:rPr lang="es-GT" dirty="0"/>
              <a:t>B) Mientras que una pura DONACIÓN de SÍ MISMO con la renuncia de la propia felicidad, lleva a una visión poco humana y descarnada del amor ya que el hombre no puede elegir no ser feliz.</a:t>
            </a:r>
          </a:p>
          <a:p>
            <a:pPr lvl="1"/>
            <a:r>
              <a:rPr lang="es-GT" dirty="0"/>
              <a:t>La felicidad en el amor se logra al no buscarla en sí misma sino sólo aceptándola como don por el amor desinteresado </a:t>
            </a:r>
          </a:p>
        </p:txBody>
      </p:sp>
    </p:spTree>
    <p:extLst>
      <p:ext uri="{BB962C8B-B14F-4D97-AF65-F5344CB8AC3E}">
        <p14:creationId xmlns:p14="http://schemas.microsoft.com/office/powerpoint/2010/main" val="271760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221BD-57D8-4950-BC53-A0EC766C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687" y="78418"/>
            <a:ext cx="6383045" cy="686541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>
                <a:latin typeface="Bradley Hand ITC" panose="03070402050302030203" pitchFamily="66" charset="0"/>
              </a:rPr>
              <a:t>El Amor Personal  b) Niveles I</a:t>
            </a:r>
            <a:endParaRPr lang="es-GT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D17713-4E4A-4B73-902A-3E8979EC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281125"/>
            <a:ext cx="5095783" cy="6365289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En la Filosofía Clásica se asume que para que haya verdadero amor personal, debe existir semejanza entre quien ama y quien es amado.</a:t>
            </a:r>
          </a:p>
          <a:p>
            <a:pPr algn="just"/>
            <a:r>
              <a:rPr lang="es-ES" sz="1800" dirty="0"/>
              <a:t>Aristóteles: “la más sublime forma de amistad es la que se parece al amor que uno siente por uno mismo”</a:t>
            </a:r>
          </a:p>
          <a:p>
            <a:pPr algn="just"/>
            <a:r>
              <a:rPr lang="es-ES" sz="1800" dirty="0"/>
              <a:t>Tomás de Aquino: “ El amigo es </a:t>
            </a:r>
            <a:r>
              <a:rPr lang="es-ES" sz="1800" dirty="0" err="1"/>
              <a:t>queirdo</a:t>
            </a:r>
            <a:r>
              <a:rPr lang="es-ES" sz="1800" dirty="0"/>
              <a:t> como la persona para la que se desea algo; de esta misma manera se ama el hombre a sí mismo”</a:t>
            </a:r>
          </a:p>
          <a:p>
            <a:pPr algn="just"/>
            <a:r>
              <a:rPr lang="es-ES" sz="1800" dirty="0"/>
              <a:t>Muestran que solo amando a otros podemos amarnos a nosotros mismos de forma adecuada</a:t>
            </a:r>
          </a:p>
          <a:p>
            <a:pPr algn="just"/>
            <a:r>
              <a:rPr lang="es-ES" sz="1800" dirty="0"/>
              <a:t>Podemos distinguir hasta 3 niveles de amor personal dependiendo de la persona a la que se dirige: </a:t>
            </a:r>
          </a:p>
          <a:p>
            <a:pPr algn="just"/>
            <a:r>
              <a:rPr lang="es-ES" sz="1800" dirty="0"/>
              <a:t>A/ AMOR NATURAL O AMOR FAMILIAR (ya se avanzó en las lecturas de Ayerra y </a:t>
            </a:r>
            <a:r>
              <a:rPr lang="es-ES" sz="1800" dirty="0" err="1"/>
              <a:t>Garcia</a:t>
            </a:r>
            <a:r>
              <a:rPr lang="es-ES" sz="1800" dirty="0"/>
              <a:t>-Monje)</a:t>
            </a:r>
          </a:p>
          <a:p>
            <a:pPr algn="just"/>
            <a:r>
              <a:rPr lang="es-ES" sz="1800" dirty="0"/>
              <a:t>B/ LA AMISTAD </a:t>
            </a:r>
          </a:p>
          <a:p>
            <a:pPr algn="just"/>
            <a:r>
              <a:rPr lang="es-ES" sz="1800" dirty="0"/>
              <a:t>C/ EL AMOR CONYUGAL (Avanzamos su contenido en las primera parte de la presentación)</a:t>
            </a:r>
          </a:p>
          <a:p>
            <a:pPr algn="just"/>
            <a:r>
              <a:rPr lang="es-ES" sz="1800" dirty="0"/>
              <a:t>Algunas matizaciones a continuación:</a:t>
            </a:r>
          </a:p>
          <a:p>
            <a:endParaRPr lang="es-GT" sz="18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F9D596-025D-4C50-BBB2-595CF7DF3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33135" y="764960"/>
            <a:ext cx="6622741" cy="5671352"/>
          </a:xfrm>
        </p:spPr>
        <p:txBody>
          <a:bodyPr>
            <a:normAutofit/>
          </a:bodyPr>
          <a:lstStyle/>
          <a:p>
            <a:pPr algn="just"/>
            <a:r>
              <a:rPr lang="es-ES" sz="1800" b="1" dirty="0"/>
              <a:t>A/ AMOR NATURAL O FAMILIAR: Semejante en toda la  humanidad</a:t>
            </a:r>
          </a:p>
          <a:p>
            <a:pPr algn="just"/>
            <a:r>
              <a:rPr lang="es-ES" sz="1800" b="1" dirty="0"/>
              <a:t>-Este amor funda la SOLIDARIDAD entre los hombres </a:t>
            </a:r>
          </a:p>
          <a:p>
            <a:pPr algn="just"/>
            <a:r>
              <a:rPr lang="es-ES" sz="1800" b="1" dirty="0"/>
              <a:t>-Aún existe mayor semejanza en la PATRIA  (donde además se da una comunicación de bienes)</a:t>
            </a:r>
          </a:p>
          <a:p>
            <a:pPr algn="just"/>
            <a:r>
              <a:rPr lang="es-ES" sz="1800" b="1" dirty="0"/>
              <a:t>-Y aún mayor en la COMUNIDAD FAMILIAR </a:t>
            </a:r>
          </a:p>
          <a:p>
            <a:pPr algn="just"/>
            <a:r>
              <a:rPr lang="es-ES" sz="1800" b="1" dirty="0"/>
              <a:t>-La FAMILIA = 1er. Ámbito de SOCIALIZACIÓN y PERSONALIZACIÓN: aprende lenguaje, capta valores, comprende valor de ser amado por sí, percibe su dignidad y valor frente a los demás</a:t>
            </a:r>
          </a:p>
          <a:p>
            <a:pPr algn="just"/>
            <a:r>
              <a:rPr lang="es-ES" sz="1800" b="1" dirty="0"/>
              <a:t>-Es un amor natural abocado a los orígenes y ahí también se conecta con la Religión, ya que el S. H. x su contingencia se remite necesariamente </a:t>
            </a:r>
            <a:r>
              <a:rPr lang="es-ES" sz="1800" b="1" dirty="0" err="1"/>
              <a:t>auna</a:t>
            </a:r>
            <a:r>
              <a:rPr lang="es-ES" sz="1800" b="1" dirty="0"/>
              <a:t> </a:t>
            </a:r>
            <a:r>
              <a:rPr lang="es-ES" sz="1800" b="1" dirty="0" err="1"/>
              <a:t>realida</a:t>
            </a:r>
            <a:r>
              <a:rPr lang="es-ES" sz="1800" b="1" dirty="0"/>
              <a:t> fundante absoluta</a:t>
            </a:r>
          </a:p>
          <a:p>
            <a:pPr algn="just"/>
            <a:r>
              <a:rPr lang="es-ES" sz="1800" b="1" dirty="0"/>
              <a:t>-La Religión es también ámbito privilegiado de la realización personal ya que el S.H. está </a:t>
            </a:r>
            <a:r>
              <a:rPr lang="es-ES" sz="1800" b="1" dirty="0" err="1"/>
              <a:t>re-ligado</a:t>
            </a:r>
            <a:r>
              <a:rPr lang="es-ES" sz="1800" b="1" dirty="0"/>
              <a:t> con Dios (en el fondo de todo como fundamento último)</a:t>
            </a:r>
            <a:endParaRPr lang="es-GT" sz="1800" b="1" dirty="0"/>
          </a:p>
        </p:txBody>
      </p:sp>
      <p:pic>
        <p:nvPicPr>
          <p:cNvPr id="6" name="Imagen 5" descr="Un grupo de personas de pie sobre superficie terrosa&#10;&#10;Descripción generada automáticamente con confianza media">
            <a:extLst>
              <a:ext uri="{FF2B5EF4-FFF2-40B4-BE49-F238E27FC236}">
                <a16:creationId xmlns:a16="http://schemas.microsoft.com/office/drawing/2014/main" id="{C63582D8-DF62-4D9C-A58D-AF106BBE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501" y="5024760"/>
            <a:ext cx="6649375" cy="162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4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8218D-640F-4935-ABD5-4E4E0DA7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583" y="33293"/>
            <a:ext cx="5862638" cy="577048"/>
          </a:xfrm>
        </p:spPr>
        <p:txBody>
          <a:bodyPr>
            <a:normAutofit/>
          </a:bodyPr>
          <a:lstStyle/>
          <a:p>
            <a:r>
              <a:rPr lang="es-ES" sz="3400" b="1" dirty="0">
                <a:latin typeface="Bradley Hand ITC" panose="03070402050302030203" pitchFamily="66" charset="0"/>
              </a:rPr>
              <a:t>El Amor Personal  b) Niveles II</a:t>
            </a:r>
            <a:endParaRPr lang="es-GT" sz="3400" b="1" dirty="0"/>
          </a:p>
        </p:txBody>
      </p:sp>
      <p:pic>
        <p:nvPicPr>
          <p:cNvPr id="8" name="Marcador de posición de imagen 7" descr="Grupo de personas en medio de campo&#10;&#10;Descripción generada automáticamente con confianza media">
            <a:extLst>
              <a:ext uri="{FF2B5EF4-FFF2-40B4-BE49-F238E27FC236}">
                <a16:creationId xmlns:a16="http://schemas.microsoft.com/office/drawing/2014/main" id="{C759BC17-6350-4468-BEF3-16A14AB1D3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806" r="3806"/>
          <a:stretch>
            <a:fillRect/>
          </a:stretch>
        </p:blipFill>
        <p:spPr>
          <a:xfrm>
            <a:off x="6096000" y="642938"/>
            <a:ext cx="5862638" cy="422275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9E5B56-D5F2-4F80-B435-DCA7686CA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106532"/>
            <a:ext cx="6169239" cy="6578353"/>
          </a:xfrm>
        </p:spPr>
        <p:txBody>
          <a:bodyPr>
            <a:normAutofit fontScale="92500" lnSpcReduction="10000"/>
          </a:bodyPr>
          <a:lstStyle/>
          <a:p>
            <a:r>
              <a:rPr lang="es-ES" sz="1800" b="1" dirty="0"/>
              <a:t>B) La AMISTAD: Se da cuando el Amor se dirige a personas no unidas x una comunidad de origen.</a:t>
            </a:r>
          </a:p>
          <a:p>
            <a:r>
              <a:rPr lang="es-ES" sz="1800" b="1" dirty="0"/>
              <a:t>Cicerón: “No es ora cosa que una consonancia absoluta de pareceres sobre las cosas divinas y humanas, unida  a la benevolencia y amor recíprocos”.</a:t>
            </a:r>
          </a:p>
          <a:p>
            <a:endParaRPr lang="es-ES" sz="1800" b="1" dirty="0"/>
          </a:p>
          <a:p>
            <a:r>
              <a:rPr lang="es-GT" sz="1800" b="1" dirty="0"/>
              <a:t>Aristóteles en “Ética a Nicómaco” realiza un tratado filosófico sobre la amistad, y afirma: “para la amistad es preciso que haya benevolencia recíproca y que cada uno desee el bien del otro sin que esto le sea desconocido”</a:t>
            </a:r>
          </a:p>
          <a:p>
            <a:r>
              <a:rPr lang="es-GT" sz="1800" b="1" dirty="0"/>
              <a:t>De estas definiciones se extraen 3 rasgos de la AMISTAD:</a:t>
            </a:r>
          </a:p>
          <a:p>
            <a:endParaRPr lang="es-GT" sz="1800" b="1" dirty="0"/>
          </a:p>
          <a:p>
            <a:r>
              <a:rPr lang="es-GT" sz="1800" b="1" dirty="0"/>
              <a:t>a/ LA RECIPROCIDAD: Sin ella no hay amistad. El mero afecto no es amistad. Deseamos las cosas por su utilidad, pero queremos a las personas x lo q. son en sí mismas. La AMISTAD despierta sentimientos de RECIPROCIDAD que constituyen la estructura social con relaciones justas. La RECIPROCIDAD en el AMOR es una forma de JUSTICIA CONMUTATIVA.</a:t>
            </a:r>
          </a:p>
          <a:p>
            <a:endParaRPr lang="es-GT" sz="1800" b="1" dirty="0"/>
          </a:p>
          <a:p>
            <a:r>
              <a:rPr lang="es-GT" sz="1800" b="1" dirty="0" err="1"/>
              <a:t>b/</a:t>
            </a:r>
            <a:r>
              <a:rPr lang="es-GT" sz="1800" b="1" dirty="0"/>
              <a:t> EL CONOCIMIENTO MUTUO DE LA AMISTAD: Para una AMISTAD verdadera, la BENEVOLENCIA debe ser conocida x ambos. “Un hombre llega a ser amigo cuando, siendo amado, ama a su vez, y esta correspondencia no escapa a ninguno de ellos” (Ética a Eudemo, Aristóteles). Para que se de este conocimiento debe darse una comunicación de la intimidad, lo cual es muy difícil. Por ello no es posible tener muchos amigos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5DD411-6836-47E2-9F39-EBDC953FC704}"/>
              </a:ext>
            </a:extLst>
          </p:cNvPr>
          <p:cNvSpPr txBox="1"/>
          <p:nvPr/>
        </p:nvSpPr>
        <p:spPr>
          <a:xfrm>
            <a:off x="6096000" y="4937219"/>
            <a:ext cx="5942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c/ La CONVIVENCIA: Entre amigos debe haber algo vivido en común. Convivencia que debe basarse en el bien útil, el bien disfrutable o la virtud, siendo la última la más perfecta ya que las 2 primeras desaparecen al desaparecer la utilidad común o dejar de ser agradables el uno al otro.  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193024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8072D-9470-48C3-86AC-000A37F6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49" y="94695"/>
            <a:ext cx="11533571" cy="437965"/>
          </a:xfrm>
        </p:spPr>
        <p:txBody>
          <a:bodyPr>
            <a:noAutofit/>
          </a:bodyPr>
          <a:lstStyle/>
          <a:p>
            <a:pPr algn="ctr"/>
            <a:r>
              <a:rPr lang="es-ES" sz="3600" b="1" dirty="0">
                <a:latin typeface="Bradley Hand ITC" panose="03070402050302030203" pitchFamily="66" charset="0"/>
              </a:rPr>
              <a:t>El Amor Personal  b) Niveles IV</a:t>
            </a:r>
            <a:endParaRPr lang="es-GT" sz="3600" dirty="0"/>
          </a:p>
        </p:txBody>
      </p:sp>
      <p:pic>
        <p:nvPicPr>
          <p:cNvPr id="6" name="Marcador de posición de imagen 5" descr="La espalda de una persona&#10;&#10;Descripción generada automáticamente con confianza baja">
            <a:extLst>
              <a:ext uri="{FF2B5EF4-FFF2-40B4-BE49-F238E27FC236}">
                <a16:creationId xmlns:a16="http://schemas.microsoft.com/office/drawing/2014/main" id="{CFA0F3E5-29E6-4B62-8C45-DA7C518C8F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227" b="29227"/>
          <a:stretch>
            <a:fillRect/>
          </a:stretch>
        </p:blipFill>
        <p:spPr>
          <a:xfrm>
            <a:off x="328010" y="3913571"/>
            <a:ext cx="11534775" cy="2700337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9F0A7C-DEF2-4989-A33D-85E2D1A47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9214" y="532660"/>
            <a:ext cx="11533571" cy="3380911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s-ES" sz="2000" b="1" dirty="0"/>
              <a:t>En conclusión: La AMISTAD PERFECTA  es la que desarrolla una INTERCOMUNICACIÓN ÍNTIMA, GRATUITA (desinteresada) y ABIERTA (no excluye a otros). </a:t>
            </a:r>
          </a:p>
          <a:p>
            <a:pPr marL="285750" indent="-285750">
              <a:buFontTx/>
              <a:buChar char="-"/>
            </a:pPr>
            <a:r>
              <a:rPr lang="es-ES" sz="2000" b="1" dirty="0"/>
              <a:t>Se desea el BIEN del AMIGO x q se considera como “OTRO YO”</a:t>
            </a:r>
          </a:p>
          <a:p>
            <a:pPr marL="285750" indent="-285750">
              <a:buFontTx/>
              <a:buChar char="-"/>
            </a:pPr>
            <a:endParaRPr lang="es-ES" sz="2000" b="1" dirty="0"/>
          </a:p>
          <a:p>
            <a:pPr marL="285750" indent="-285750">
              <a:buFontTx/>
              <a:buChar char="-"/>
            </a:pPr>
            <a:r>
              <a:rPr lang="es-ES" sz="2000" b="1" dirty="0"/>
              <a:t>C) EL AMOR CONYUGAL: (Ya se revisó anteriormente). Recordar:</a:t>
            </a:r>
          </a:p>
          <a:p>
            <a:pPr marL="285750" indent="-285750">
              <a:buFontTx/>
              <a:buChar char="-"/>
            </a:pPr>
            <a:r>
              <a:rPr lang="es-ES" sz="2000" b="1" dirty="0"/>
              <a:t>Se trata de un AMOR de AMISTAD transformado </a:t>
            </a:r>
            <a:r>
              <a:rPr lang="es-ES" sz="2000" b="1" dirty="0" err="1"/>
              <a:t>xq</a:t>
            </a:r>
            <a:r>
              <a:rPr lang="es-ES" sz="2000" b="1" dirty="0"/>
              <a:t> incorpora la SEXUALIDAD </a:t>
            </a:r>
          </a:p>
          <a:p>
            <a:pPr marL="285750" indent="-285750">
              <a:buFontTx/>
              <a:buChar char="-"/>
            </a:pPr>
            <a:r>
              <a:rPr lang="es-ES" sz="2000" b="1" dirty="0"/>
              <a:t>De este AMOR CONYUGAL nace la COMUNIDAD FAMILIAR </a:t>
            </a:r>
          </a:p>
          <a:p>
            <a:pPr marL="285750" indent="-285750">
              <a:buFontTx/>
              <a:buChar char="-"/>
            </a:pPr>
            <a:r>
              <a:rPr lang="es-ES" sz="2000" b="1" dirty="0"/>
              <a:t>Es un AMOR EXCLUYENTE </a:t>
            </a:r>
            <a:r>
              <a:rPr lang="es-ES" sz="2000" b="1" dirty="0" err="1"/>
              <a:t>xq</a:t>
            </a:r>
            <a:r>
              <a:rPr lang="es-ES" sz="2000" b="1" dirty="0"/>
              <a:t> implica una ELECCIÓN</a:t>
            </a:r>
          </a:p>
          <a:p>
            <a:pPr marL="285750" indent="-285750">
              <a:buFontTx/>
              <a:buChar char="-"/>
            </a:pPr>
            <a:r>
              <a:rPr lang="es-ES" sz="2000" b="1" dirty="0"/>
              <a:t>Ya analizamos el MATRIMONIO como 1er. Ámbito natural en el que se desarrollan esas relaciones </a:t>
            </a:r>
          </a:p>
          <a:p>
            <a:endParaRPr lang="es-ES" sz="2000" b="1" dirty="0"/>
          </a:p>
          <a:p>
            <a:pPr marL="285750" indent="-285750">
              <a:buFontTx/>
              <a:buChar char="-"/>
            </a:pPr>
            <a:endParaRPr lang="es-ES" sz="1600" b="1" dirty="0"/>
          </a:p>
          <a:p>
            <a:pPr marL="285750" indent="-285750">
              <a:buFontTx/>
              <a:buChar char="-"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745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12101-FA9E-4961-96F2-312A22AB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98268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7200" dirty="0"/>
              <a:t>MUCHAS GRACIAS POR SU ATENCIÓN </a:t>
            </a:r>
            <a:endParaRPr lang="es-GT" sz="7200" dirty="0"/>
          </a:p>
        </p:txBody>
      </p:sp>
    </p:spTree>
    <p:extLst>
      <p:ext uri="{BB962C8B-B14F-4D97-AF65-F5344CB8AC3E}">
        <p14:creationId xmlns:p14="http://schemas.microsoft.com/office/powerpoint/2010/main" val="75093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otas de goma en la puerta trasera">
            <a:extLst>
              <a:ext uri="{FF2B5EF4-FFF2-40B4-BE49-F238E27FC236}">
                <a16:creationId xmlns:a16="http://schemas.microsoft.com/office/drawing/2014/main" id="{CEFC95E5-FA9B-43DB-860A-070283549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700" b="6394"/>
          <a:stretch/>
        </p:blipFill>
        <p:spPr>
          <a:xfrm>
            <a:off x="20" y="0"/>
            <a:ext cx="12191980" cy="575273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8E990F-B22A-42EF-9EAC-58AAA33F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924" y="361950"/>
            <a:ext cx="8381999" cy="106952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400" dirty="0"/>
              <a:t>1. MATRIMONIO Y FAMILIA 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3D7925-4C39-497F-83E5-E629FAE12094}"/>
              </a:ext>
            </a:extLst>
          </p:cNvPr>
          <p:cNvSpPr txBox="1"/>
          <p:nvPr/>
        </p:nvSpPr>
        <p:spPr>
          <a:xfrm>
            <a:off x="372862" y="1793421"/>
            <a:ext cx="969441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</a:t>
            </a:r>
            <a:r>
              <a:rPr lang="es-ES" sz="2800" b="1" dirty="0"/>
              <a:t>AMOR CONYUGAL = TIPO DE RELACIÓN INTERPERSONAL</a:t>
            </a:r>
          </a:p>
          <a:p>
            <a:r>
              <a:rPr lang="es-ES" sz="2800" b="1" dirty="0"/>
              <a:t>- CARACTERÍSTICAS: </a:t>
            </a:r>
          </a:p>
          <a:p>
            <a:pPr lvl="1"/>
            <a:r>
              <a:rPr lang="es-ES" sz="2800" b="1" dirty="0"/>
              <a:t>A) ES UN AMOR DE AMISTAD HOMBRE-MUJER </a:t>
            </a:r>
          </a:p>
          <a:p>
            <a:pPr lvl="1"/>
            <a:r>
              <a:rPr lang="es-ES" sz="2800" b="1" dirty="0"/>
              <a:t>B) LLEVADO AL EXTREMO DEL DON DE SÍ </a:t>
            </a:r>
          </a:p>
          <a:p>
            <a:pPr lvl="1"/>
            <a:r>
              <a:rPr lang="es-ES" sz="2800" b="1" dirty="0"/>
              <a:t>C) QUE SE SIRVE DEL VÍNCULO AFECTIVO-SEXUAL PARA SU NACIMIENTO, SUBSISTENCIA Y PERFECCIÓN </a:t>
            </a:r>
            <a:endParaRPr lang="es-GT" sz="2800" b="1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388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11B30-E934-4421-B063-99735A5B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90" y="545977"/>
            <a:ext cx="4687410" cy="572609"/>
          </a:xfrm>
        </p:spPr>
        <p:txBody>
          <a:bodyPr>
            <a:noAutofit/>
          </a:bodyPr>
          <a:lstStyle/>
          <a:p>
            <a:r>
              <a:rPr lang="es-ES" sz="3600" dirty="0"/>
              <a:t>MATRIMONIO Y FAMILIA II </a:t>
            </a:r>
            <a:br>
              <a:rPr lang="es-ES" sz="3600" dirty="0"/>
            </a:br>
            <a:endParaRPr lang="es-GT" sz="36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0E2311-A73D-48A1-9701-0A31893F2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4CBBD3B-FA55-4187-980C-DB85E5E0F9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34000" y="1524000"/>
            <a:ext cx="60960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EL MATRIMONIO ES UN COMPROMISO VOLUNTARIO Y LIBRE DE LOS CONTRAYENTES POR EL QUE DECIDEN QUERERSE Y ENTREGARSE EL UNO AL OTRO EN EXCLUSIVIDAD Y PERMANENCIA </a:t>
            </a:r>
            <a:endParaRPr lang="es-GT" sz="3600" b="1" dirty="0"/>
          </a:p>
        </p:txBody>
      </p:sp>
      <p:pic>
        <p:nvPicPr>
          <p:cNvPr id="8" name="Imagen 7" descr="Una persona haciendo gestos con la ca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0E9F86A5-DE3D-4558-B4AC-84BC16B49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" y="1278384"/>
            <a:ext cx="4970016" cy="5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8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8E1D9-DEB4-4FCC-BB70-6BBA341D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48" y="152402"/>
            <a:ext cx="4387048" cy="1524000"/>
          </a:xfrm>
        </p:spPr>
        <p:txBody>
          <a:bodyPr/>
          <a:lstStyle/>
          <a:p>
            <a:r>
              <a:rPr lang="es-ES" dirty="0"/>
              <a:t>MATRIMONIO Y FAMILIA III</a:t>
            </a:r>
            <a:endParaRPr lang="es-GT" dirty="0"/>
          </a:p>
        </p:txBody>
      </p:sp>
      <p:pic>
        <p:nvPicPr>
          <p:cNvPr id="7" name="Marcador de contenido 6" descr="Una persona con una bicicleta&#10;&#10;Descripción generada automáticamente">
            <a:extLst>
              <a:ext uri="{FF2B5EF4-FFF2-40B4-BE49-F238E27FC236}">
                <a16:creationId xmlns:a16="http://schemas.microsoft.com/office/drawing/2014/main" id="{8297A6F6-0EE7-487D-BEE5-35335398C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7938" y="568172"/>
            <a:ext cx="5836235" cy="5779362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9C0B61-7542-4A98-B880-ADC1612A7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6065" y="798990"/>
            <a:ext cx="5899935" cy="590660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s-ES" sz="2400" dirty="0"/>
              <a:t>PROMETER/COMPROMETERSE = INCLUIR EL FUTURO EN EL AMOR PRESENTE 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EL SÍ MATRIMONIAL = COMPROMISO Y EXPRESIÓN DE LIBERTAD RADICAL 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LIBERTAD Y COMPROMISO NO SE OPONEN, A LA INVERSA: EL COMPROMISO ES LA REALIZACIÓN DE LA LIBERTAD EN EL TIEMPO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PRETENDER MANTENER “LIBRE” DE COMPROMISOS A LA LIBERTAD = UN CONCEPTO ERRÓNEO DE ÉSTA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LA LIBERTAD SE ACTUALIZA CUANDO DE AUTODETERMINA O SE “AUTODESTINA” A UN FIN LIBREMENTE DESEADO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NO ES AUSENCIA DE VÍNCULOS SINO ASUNCIÓN LIBRE DE ÉSTOS 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LO CONTRARIO NO ES LIBERTAD SINO SOMETIMIENTO A </a:t>
            </a:r>
            <a:r>
              <a:rPr lang="es-ES" sz="2000" dirty="0"/>
              <a:t>CIRCUNSTANCIAS CAMBIANTES (GIRASOL) </a:t>
            </a:r>
          </a:p>
          <a:p>
            <a:pPr marL="285750" indent="-285750">
              <a:buFontTx/>
              <a:buChar char="-"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7943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A50836-96E6-42E1-8051-FB525FD6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81025"/>
            <a:ext cx="6095524" cy="1247775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/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MATRIMONIO Y FAMILIA IV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Marcador de posición de imagen 5" descr="Imagen que contiene interior, mujer, computer, hombre&#10;&#10;Descripción generada automáticamente">
            <a:extLst>
              <a:ext uri="{FF2B5EF4-FFF2-40B4-BE49-F238E27FC236}">
                <a16:creationId xmlns:a16="http://schemas.microsoft.com/office/drawing/2014/main" id="{FAE26465-CCCA-45E8-A99E-ADD38BE4BF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663" r="25008" b="1"/>
          <a:stretch/>
        </p:blipFill>
        <p:spPr>
          <a:xfrm>
            <a:off x="314325" y="581025"/>
            <a:ext cx="5781675" cy="5695950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578879-3D0F-4547-A25F-5E038244D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1" y="952500"/>
            <a:ext cx="5895974" cy="569595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EL PACTO MATRIMONIAL = CONSENTIMIENTO ENTRE AMBAS PARTES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DEFINICIÓN:  “EL ACTO DE VOLUNTAD X EL QUE EL VARÓN Y LA MUJER SE DAN Y ACEPTAN PLENA, PERPETUA Y EXCLUSIVAMENTE COMO TALES EN TODO CUANTO CONCIERNE A AQUELLA UNIÓN DE VIDA ORIENTADA AL BIEN DE LOS ESPOSOS Y A LA GENERACIÓN Y EDIUCACIÓN INTEGRALES DE LOS HIJOS”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ES UNA COMUNIDAD XQ LO PROPIO DE UNA INSTITUCIÓN COMUNITARIA ES “QUERER LOS MISMOS FINES Y VALORES, Y COMPARTIR LOS MEDIOS DE QUE SE DISPONENGAN PARA LOGRARLO”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Y EN LA FAMILIA HAY UN BIEN COMÚN, EL HOGAR, EN EL CUAL SE LLEVA A CABO UNA TAREA, UNA OBRA Y UNA VIDA COMUNES, COMPARTIDAS ENTRE TODOS LOS MIEMBROS DE LA FAMILIA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9030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A33DFC-0710-4E4F-9C30-90B4C928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4410075" cy="253999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MATRIMONIO Y FAMILIA V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Marcador de posición de imagen 5" descr="Un par de personas sentadas en una mesa&#10;&#10;Descripción generada automáticamente con confianza baja">
            <a:extLst>
              <a:ext uri="{FF2B5EF4-FFF2-40B4-BE49-F238E27FC236}">
                <a16:creationId xmlns:a16="http://schemas.microsoft.com/office/drawing/2014/main" id="{3F1E9AA0-F278-4875-B46F-7EA3BEB541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917" r="6919" b="2"/>
          <a:stretch/>
        </p:blipFill>
        <p:spPr>
          <a:xfrm>
            <a:off x="5334476" y="114300"/>
            <a:ext cx="6552724" cy="6505575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9EC126-EEEE-4C7B-B306-412A5149A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26" y="942975"/>
            <a:ext cx="4924424" cy="5600700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LA FAMILIA ES ADEMÁS, NATURAL YA QUE SU ESTRUCTURA INTERNA NO ES DECIDIDA ARBITRARIAMENTE X EL HOMBRE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NO HAY “MODELOS” DIFERENTES DE FAMILIA SEGÚN CIRCUNSTANCIAS HISTÓRICAS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HAY DISTINTOS TIPOS DE UNIONES HOMBRE Y MUJER, PERO LA INSTITUCIÓN DE LA FAMILIA, ES ESTABLE Y MONÓGAMA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LA COMUNIDAD FAMILIAR = 1ER ÁMBITO DE SOCIALIZACIÓN HUMANA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SIN FAMILIA EL S.H. ES INVIABLE, INCLUSO BIOLOGICAMENTE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TAMBIÉN ES EL DEPÓSITO DE VALORES MÁS PROFUNDOS Y ASUMIDOS POR SUS MIEMBROS X ½ DE LA EDUCACIÓN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2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243E4-6B15-4048-8F19-28B4589D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6" y="171450"/>
            <a:ext cx="5419722" cy="600907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MATRIMONIO Y FAMILIA VI</a:t>
            </a:r>
            <a:endParaRPr lang="es-GT" dirty="0"/>
          </a:p>
        </p:txBody>
      </p:sp>
      <p:pic>
        <p:nvPicPr>
          <p:cNvPr id="10" name="Marcador de posición de imagen 9" descr="Hombre sonriendo mostrando sus dientes&#10;&#10;Descripción generada automáticamente">
            <a:extLst>
              <a:ext uri="{FF2B5EF4-FFF2-40B4-BE49-F238E27FC236}">
                <a16:creationId xmlns:a16="http://schemas.microsoft.com/office/drawing/2014/main" id="{629D9DA7-02B1-4286-B152-090169DD24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9440" r="29440"/>
          <a:stretch>
            <a:fillRect/>
          </a:stretch>
        </p:blipFill>
        <p:spPr>
          <a:xfrm>
            <a:off x="0" y="1"/>
            <a:ext cx="4349750" cy="685800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5B5386-BD88-400C-B177-9AF884528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0059" y="772358"/>
            <a:ext cx="7759082" cy="591419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ES" sz="1800" dirty="0"/>
              <a:t>EL MATRIMONIO TIENE UNA DOBLE FUNCIÓN: </a:t>
            </a:r>
          </a:p>
          <a:p>
            <a:r>
              <a:rPr lang="es-ES" sz="1800" dirty="0"/>
              <a:t>A) RECONOCER, PROTEGER Y HACER POSIBLE Y ESTABLE LA UNIÓN DE LOS ESPOSOS</a:t>
            </a:r>
          </a:p>
          <a:p>
            <a:r>
              <a:rPr lang="es-ES" sz="1800" dirty="0"/>
              <a:t>B) ASEGURAR LA SUPERVIVENCIA Y CRIANZA DE LOS HIJOS</a:t>
            </a:r>
          </a:p>
          <a:p>
            <a:r>
              <a:rPr lang="es-ES" sz="1800" dirty="0"/>
              <a:t>- POR TANTO LOS FINES O BIENES DEL MATRIMONIO SON DOS:</a:t>
            </a:r>
          </a:p>
          <a:p>
            <a:r>
              <a:rPr lang="es-ES" sz="1800" dirty="0"/>
              <a:t>A) PROCREACIÓN Y EDUCACIÓN DE LOS HIJOS = BIEN PRIMARIO</a:t>
            </a:r>
          </a:p>
          <a:p>
            <a:r>
              <a:rPr lang="es-ES" sz="1800" dirty="0"/>
              <a:t>B) AMOR MUTUO ENTRE LOS ESPOSOS = BIEN SECUNDARIO </a:t>
            </a:r>
          </a:p>
          <a:p>
            <a:pPr marL="285750" indent="-285750">
              <a:buFontTx/>
              <a:buChar char="-"/>
            </a:pPr>
            <a:r>
              <a:rPr lang="es-ES" sz="1800" dirty="0"/>
              <a:t>ENTIÉNDASE SECUNDARIO COMO: ORDENADO AL FIN PRIMARIO (NO COMO MENOS IMPORTANTE)</a:t>
            </a:r>
          </a:p>
          <a:p>
            <a:pPr marL="285750" indent="-285750">
              <a:buFontTx/>
              <a:buChar char="-"/>
            </a:pPr>
            <a:r>
              <a:rPr lang="es-ES" sz="1800" dirty="0"/>
              <a:t>LA COMUNIDAD DE VDA ENTRE VARÓN Y MUJER QUE IMPLICA LA AMISTAD CONYUGAL = MEJORES CONDICIONES PARA GENERACIÓN Y EDUCACIÓN DE HIJOS </a:t>
            </a:r>
          </a:p>
          <a:p>
            <a:pPr marL="285750" indent="-285750">
              <a:buFontTx/>
              <a:buChar char="-"/>
            </a:pPr>
            <a:r>
              <a:rPr lang="es-GT" sz="1800" dirty="0"/>
              <a:t>POR ELLO, LA AMISTAD CONYUGAL = FIN SECUNDARIO O HUMANO DEL MATRIMONIO </a:t>
            </a:r>
          </a:p>
          <a:p>
            <a:pPr marL="285750" indent="-285750">
              <a:buFontTx/>
              <a:buChar char="-"/>
            </a:pPr>
            <a:r>
              <a:rPr lang="es-GT" sz="1800" dirty="0"/>
              <a:t>“EL FIN DEL MATRIMONIO ES ÚNICO: EL AMOR MANIFESTADO EN DOS VERTIENTES; LA PRIMERA CORRESPONDE AL AMOR RECÍPROCO DE LOS ESPOSOS; LA SEGUNDA, DERIVADA DE LA ANTERIOR, SE DIRIGE A LOS HIJOS” (K. WOJTYLA)</a:t>
            </a:r>
          </a:p>
        </p:txBody>
      </p:sp>
    </p:spTree>
    <p:extLst>
      <p:ext uri="{BB962C8B-B14F-4D97-AF65-F5344CB8AC3E}">
        <p14:creationId xmlns:p14="http://schemas.microsoft.com/office/powerpoint/2010/main" val="159559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D3A18-54F1-4A89-A2D7-11D8B721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125"/>
            <a:ext cx="12191999" cy="588887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Bradley Hand ITC" panose="03070402050302030203" pitchFamily="66" charset="0"/>
              </a:rPr>
              <a:t>2. EL AMOR PERSONAL: EROS Y ÁGAPE</a:t>
            </a:r>
            <a:br>
              <a:rPr lang="es-ES" sz="3600" b="1" dirty="0">
                <a:latin typeface="Bradley Hand ITC" panose="03070402050302030203" pitchFamily="66" charset="0"/>
              </a:rPr>
            </a:br>
            <a:r>
              <a:rPr lang="es-ES" sz="3600" b="1" dirty="0">
                <a:latin typeface="Bradley Hand ITC" panose="03070402050302030203" pitchFamily="66" charset="0"/>
              </a:rPr>
              <a:t>                a) Dimensiones I</a:t>
            </a:r>
            <a:endParaRPr lang="es-GT" sz="3600" b="1" dirty="0">
              <a:latin typeface="Bradley Hand ITC" panose="03070402050302030203" pitchFamily="66" charset="0"/>
            </a:endParaRPr>
          </a:p>
        </p:txBody>
      </p:sp>
      <p:pic>
        <p:nvPicPr>
          <p:cNvPr id="8" name="Marcador de contenido 7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BBB3F50C-6016-4A03-916E-54EFEEBA3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3562" y="870012"/>
            <a:ext cx="5046956" cy="205601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62465A-FFEB-4194-B5B2-9E9AE511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482" y="1225117"/>
            <a:ext cx="6420036" cy="5458289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s-ES" sz="1800" dirty="0"/>
              <a:t>Filosofía clásica: AMAR = Acto de Voluntad x el q persona tiende a poseer un Bien</a:t>
            </a:r>
          </a:p>
          <a:p>
            <a:pPr marL="285750" indent="-285750">
              <a:buFontTx/>
              <a:buChar char="-"/>
            </a:pPr>
            <a:r>
              <a:rPr lang="es-ES" sz="1800" dirty="0"/>
              <a:t>Bien que puede ser querido en sí mismo o como ½ para alcanzar Bien posterior </a:t>
            </a:r>
          </a:p>
          <a:p>
            <a:pPr marL="285750" indent="-285750">
              <a:buFontTx/>
              <a:buChar char="-"/>
            </a:pPr>
            <a:r>
              <a:rPr lang="es-ES" sz="1800" dirty="0"/>
              <a:t>Esta es la diferencia entre AMOR estricto sensu e INTERÉS</a:t>
            </a:r>
          </a:p>
          <a:p>
            <a:pPr marL="285750" indent="-285750">
              <a:buFontTx/>
              <a:buChar char="-"/>
            </a:pPr>
            <a:r>
              <a:rPr lang="es-ES" sz="1800" dirty="0"/>
              <a:t>Ambos = actos de la Voluntad pero…..</a:t>
            </a:r>
          </a:p>
          <a:p>
            <a:pPr marL="285750" indent="-285750">
              <a:buFontTx/>
              <a:buChar char="-"/>
            </a:pPr>
            <a:r>
              <a:rPr lang="es-ES" sz="1800" dirty="0"/>
              <a:t>A/ Interés  = querer algo como ½ para alcanzar otra x lo q lo deseado, se INSTRUMENTALIZA </a:t>
            </a:r>
          </a:p>
          <a:p>
            <a:pPr marL="285750" indent="-285750">
              <a:buFontTx/>
              <a:buChar char="-"/>
            </a:pPr>
            <a:r>
              <a:rPr lang="es-ES" sz="1800" dirty="0"/>
              <a:t>B/ Amor = querer algo x lo q es EN SÍ MISMO = desinteresado / valor intrínseco </a:t>
            </a:r>
          </a:p>
          <a:p>
            <a:pPr marL="285750" indent="-285750">
              <a:buFontTx/>
              <a:buChar char="-"/>
            </a:pPr>
            <a:r>
              <a:rPr lang="es-ES" sz="1800" dirty="0"/>
              <a:t>EL AMOR DIGNO y VERDADERO supone sea dirigido a alguien personal (PERSONA) </a:t>
            </a:r>
            <a:r>
              <a:rPr lang="es-ES" sz="1800" dirty="0" err="1"/>
              <a:t>Ej</a:t>
            </a:r>
            <a:r>
              <a:rPr lang="es-ES" sz="1800" dirty="0"/>
              <a:t> amar a los padres no = amar a un animal o un objeto </a:t>
            </a:r>
          </a:p>
          <a:p>
            <a:pPr marL="285750" indent="-285750">
              <a:buFontTx/>
              <a:buChar char="-"/>
            </a:pPr>
            <a:r>
              <a:rPr lang="es-ES" sz="1800" dirty="0"/>
              <a:t>Amor se acompaña de gozo / alegría x sentir lo q se ama y q se es amado </a:t>
            </a:r>
          </a:p>
          <a:p>
            <a:pPr marL="285750" indent="-285750">
              <a:buFontTx/>
              <a:buChar char="-"/>
            </a:pPr>
            <a:r>
              <a:rPr lang="es-ES" sz="1800" dirty="0"/>
              <a:t>Pero este afecto no es esencial y puede desaparecer sin disminuir el amor </a:t>
            </a:r>
          </a:p>
          <a:p>
            <a:pPr marL="285750" indent="-285750">
              <a:buFontTx/>
              <a:buChar char="-"/>
            </a:pPr>
            <a:r>
              <a:rPr lang="es-ES" sz="1800" dirty="0"/>
              <a:t>Desde P. de V. fenomenológico no es sencillo distinguir amor verdadero del amor interesado </a:t>
            </a:r>
          </a:p>
          <a:p>
            <a:pPr marL="285750" indent="-285750">
              <a:buFontTx/>
              <a:buChar char="-"/>
            </a:pPr>
            <a:endParaRPr lang="es-GT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F8F438-DC80-44A3-B2F3-CE821AC7BBF8}"/>
              </a:ext>
            </a:extLst>
          </p:cNvPr>
          <p:cNvSpPr txBox="1"/>
          <p:nvPr/>
        </p:nvSpPr>
        <p:spPr>
          <a:xfrm>
            <a:off x="6773662" y="2965142"/>
            <a:ext cx="5126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En Fenomenología del Amor identificamos 2 PLANOS:</a:t>
            </a:r>
          </a:p>
          <a:p>
            <a:pPr marL="285750" indent="-285750">
              <a:buFontTx/>
              <a:buChar char="-"/>
            </a:pPr>
            <a:r>
              <a:rPr lang="es-ES" dirty="0"/>
              <a:t>a/ CONCIENCIA de AMOR </a:t>
            </a:r>
            <a:r>
              <a:rPr lang="es-ES" dirty="0" err="1"/>
              <a:t>ciando</a:t>
            </a:r>
            <a:r>
              <a:rPr lang="es-ES" dirty="0"/>
              <a:t> hay ALTERIDAD (si queremos a alguien, queremos su bien)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b/</a:t>
            </a:r>
            <a:r>
              <a:rPr lang="es-ES" dirty="0"/>
              <a:t> EXPERIENCIA de nuestro PROPIO BIEN o FELICIDAD al amar a esa PERSONA</a:t>
            </a:r>
            <a:endParaRPr lang="es-GT" dirty="0"/>
          </a:p>
        </p:txBody>
      </p:sp>
      <p:pic>
        <p:nvPicPr>
          <p:cNvPr id="10" name="Imagen 9" descr="Imagen que contiene edificio, exterior, camino, coche&#10;&#10;Descripción generada automáticamente">
            <a:extLst>
              <a:ext uri="{FF2B5EF4-FFF2-40B4-BE49-F238E27FC236}">
                <a16:creationId xmlns:a16="http://schemas.microsoft.com/office/drawing/2014/main" id="{1C3F57F7-4CF1-40EC-B27F-F7BD3D1A5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89" y="4996467"/>
            <a:ext cx="5535229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9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624FE-A551-4C49-B05E-54FA6798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920" y="249314"/>
            <a:ext cx="7208667" cy="478655"/>
          </a:xfrm>
        </p:spPr>
        <p:txBody>
          <a:bodyPr>
            <a:noAutofit/>
          </a:bodyPr>
          <a:lstStyle/>
          <a:p>
            <a:pPr algn="ctr"/>
            <a:r>
              <a:rPr lang="es-ES" sz="3600" b="1" dirty="0">
                <a:latin typeface="Bradley Hand ITC" panose="03070402050302030203" pitchFamily="66" charset="0"/>
              </a:rPr>
              <a:t>El Amor Personal  a) Dimensiones II</a:t>
            </a:r>
            <a:endParaRPr lang="es-GT" sz="3600" dirty="0"/>
          </a:p>
        </p:txBody>
      </p:sp>
      <p:pic>
        <p:nvPicPr>
          <p:cNvPr id="9" name="Marcador de posición de imagen 8" descr="Un hombre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B7027781-A755-4EEF-8137-DAA1552410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217" r="16217"/>
          <a:stretch>
            <a:fillRect/>
          </a:stretch>
        </p:blipFill>
        <p:spPr>
          <a:xfrm>
            <a:off x="113237" y="59531"/>
            <a:ext cx="3198812" cy="6738938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3AEF5B-D337-4718-A395-9B0651AA4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1472" y="861134"/>
            <a:ext cx="8700115" cy="5877017"/>
          </a:xfrm>
        </p:spPr>
        <p:txBody>
          <a:bodyPr>
            <a:noAutofit/>
          </a:bodyPr>
          <a:lstStyle/>
          <a:p>
            <a:pPr algn="just"/>
            <a:r>
              <a:rPr lang="es-ES" sz="1800" dirty="0"/>
              <a:t>- Acorde a los 2 PLANOS, se distinguen 2 DIMENSIONES EN EL AMOR:</a:t>
            </a:r>
          </a:p>
          <a:p>
            <a:pPr algn="just"/>
            <a:r>
              <a:rPr lang="es-ES" sz="1800" dirty="0"/>
              <a:t>A/ EROS o AMOR DE CONSCUPISCENCIA = inclinación a la PROPIA PLENITUD o “AMOR POSESIVO”</a:t>
            </a:r>
          </a:p>
          <a:p>
            <a:pPr marL="285750" indent="-285750" algn="just">
              <a:buFontTx/>
              <a:buChar char="-"/>
            </a:pPr>
            <a:r>
              <a:rPr lang="es-ES" sz="1800" dirty="0"/>
              <a:t>Al amar se desea la propia felicidad, el propio Bien</a:t>
            </a:r>
          </a:p>
          <a:p>
            <a:pPr marL="285750" indent="-285750" algn="just">
              <a:buFontTx/>
              <a:buChar char="-"/>
            </a:pPr>
            <a:r>
              <a:rPr lang="es-ES" sz="1800" dirty="0"/>
              <a:t>Es el paradigma del amor en el mundo griego (“Entusiasmo y delirio divino: sobre el diálogo platónico Fedro”. </a:t>
            </a:r>
            <a:r>
              <a:rPr lang="es-ES" sz="1800" dirty="0" err="1"/>
              <a:t>Pieper</a:t>
            </a:r>
            <a:r>
              <a:rPr lang="es-ES" sz="1800" dirty="0"/>
              <a:t>, J.)</a:t>
            </a:r>
          </a:p>
          <a:p>
            <a:pPr marL="285750" indent="-285750" algn="just">
              <a:buFontTx/>
              <a:buChar char="-"/>
            </a:pPr>
            <a:r>
              <a:rPr lang="es-ES" sz="1800" dirty="0"/>
              <a:t>El “EROS” era como un arrebato amoroso impuesto al hombre como una “locura divina” prevalente sobre la razón </a:t>
            </a:r>
          </a:p>
          <a:p>
            <a:pPr marL="285750" indent="-285750" algn="just">
              <a:buFontTx/>
              <a:buChar char="-"/>
            </a:pPr>
            <a:r>
              <a:rPr lang="es-ES" sz="1800" dirty="0"/>
              <a:t>Equivale al estado del que “está enamorado”, en cierto sentido = “fuera de sí”</a:t>
            </a:r>
          </a:p>
          <a:p>
            <a:pPr marL="285750" indent="-285750" algn="just">
              <a:buFontTx/>
              <a:buChar char="-"/>
            </a:pPr>
            <a:r>
              <a:rPr lang="es-ES" sz="1800" dirty="0"/>
              <a:t>¿Puede considerarse una concepción egoísta del amor?: Tal vez sí, </a:t>
            </a:r>
            <a:r>
              <a:rPr lang="es-ES" sz="1800" dirty="0" err="1"/>
              <a:t>xq</a:t>
            </a:r>
            <a:r>
              <a:rPr lang="es-ES" sz="1800" dirty="0"/>
              <a:t> las cosas son queridas para mí…pero ¿y las personas?, ¿es lícito amar a las personas “para mí”?</a:t>
            </a:r>
          </a:p>
          <a:p>
            <a:pPr algn="just"/>
            <a:r>
              <a:rPr lang="es-ES" sz="1800" dirty="0"/>
              <a:t>B/ ÁGAPE o AMOR DE BENVOLENCIA = inclinación a querer el BIEN del OTRO = que el amado crezca y se desarrolle.</a:t>
            </a:r>
          </a:p>
          <a:p>
            <a:pPr marL="285750" indent="-285750" algn="just">
              <a:buFontTx/>
              <a:buChar char="-"/>
            </a:pPr>
            <a:r>
              <a:rPr lang="es-ES" sz="1800" dirty="0"/>
              <a:t>Así se afirma el amado en sí mismo, en su alteridad y de manera desinteresada.</a:t>
            </a:r>
          </a:p>
          <a:p>
            <a:pPr marL="285750" indent="-285750" algn="just">
              <a:buFontTx/>
              <a:buChar char="-"/>
            </a:pPr>
            <a:r>
              <a:rPr lang="es-ES" sz="1800" dirty="0"/>
              <a:t>El Ágape se convierte en la expresión característica del concepto bíblico del AMOR</a:t>
            </a:r>
          </a:p>
          <a:p>
            <a:pPr marL="285750" indent="-285750" algn="just">
              <a:buFontTx/>
              <a:buChar char="-"/>
            </a:pPr>
            <a:r>
              <a:rPr lang="es-ES" sz="1800" dirty="0"/>
              <a:t>Por oposición al amor interesado y egoísta, Ágape expresa la experiencia del </a:t>
            </a:r>
            <a:r>
              <a:rPr lang="es-ES" sz="1800" dirty="0" err="1"/>
              <a:t>ampr</a:t>
            </a:r>
            <a:r>
              <a:rPr lang="es-ES" sz="1800" dirty="0"/>
              <a:t> que se ha convertido en descubrimiento del otro.</a:t>
            </a:r>
          </a:p>
          <a:p>
            <a:pPr marL="285750" indent="-285750" algn="just">
              <a:buFontTx/>
              <a:buChar char="-"/>
            </a:pPr>
            <a:r>
              <a:rPr lang="es-ES" sz="1800" dirty="0"/>
              <a:t>El amor es ocuparse del otro y preocuparse por el otro </a:t>
            </a:r>
          </a:p>
          <a:p>
            <a:pPr marL="285750" indent="-285750">
              <a:buFontTx/>
              <a:buChar char="-"/>
            </a:pPr>
            <a:r>
              <a:rPr lang="es-ES" sz="1800" dirty="0"/>
              <a:t>Ya no pretende el bien propio, ni sumirse en la “locura” de la felicidad propia, sino que ansía el bien del amado: el amor pasa a ser RENUNCIA de SÍ MISMO.</a:t>
            </a:r>
            <a:endParaRPr lang="es-GT" sz="1800" dirty="0"/>
          </a:p>
        </p:txBody>
      </p:sp>
    </p:spTree>
    <p:extLst>
      <p:ext uri="{BB962C8B-B14F-4D97-AF65-F5344CB8AC3E}">
        <p14:creationId xmlns:p14="http://schemas.microsoft.com/office/powerpoint/2010/main" val="218454509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436</TotalTime>
  <Words>2131</Words>
  <Application>Microsoft Office PowerPoint</Application>
  <PresentationFormat>Panorámica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Nova Cond</vt:lpstr>
      <vt:lpstr>Bradley Hand ITC</vt:lpstr>
      <vt:lpstr>Impact</vt:lpstr>
      <vt:lpstr>TornVTI</vt:lpstr>
      <vt:lpstr>U.D. 5                        EL SER HUMANO  UN SER SOCIAL </vt:lpstr>
      <vt:lpstr>1. MATRIMONIO Y FAMILIA I</vt:lpstr>
      <vt:lpstr>MATRIMONIO Y FAMILIA II  </vt:lpstr>
      <vt:lpstr>MATRIMONIO Y FAMILIA III</vt:lpstr>
      <vt:lpstr>        MATRIMONIO Y FAMILIA IV  </vt:lpstr>
      <vt:lpstr>MATRIMONIO Y FAMILIA V    </vt:lpstr>
      <vt:lpstr>MATRIMONIO Y FAMILIA VI</vt:lpstr>
      <vt:lpstr>2. EL AMOR PERSONAL: EROS Y ÁGAPE                 a) Dimensiones I</vt:lpstr>
      <vt:lpstr>El Amor Personal  a) Dimensiones II</vt:lpstr>
      <vt:lpstr>El Amor Personal  a) Dimensiones III</vt:lpstr>
      <vt:lpstr>El Amor Personal  b) Niveles I</vt:lpstr>
      <vt:lpstr>El Amor Personal  b) Niveles II</vt:lpstr>
      <vt:lpstr>El Amor Personal  b) Niveles IV</vt:lpstr>
      <vt:lpstr>MUCHAS GRACIAS POR SU ATENCIÓN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U.D. 5                        EL SER HUMANO  UN SER SOCIAL</dc:title>
  <dc:creator>faller fait</dc:creator>
  <cp:lastModifiedBy>faller fait</cp:lastModifiedBy>
  <cp:revision>43</cp:revision>
  <dcterms:created xsi:type="dcterms:W3CDTF">2021-03-01T21:43:18Z</dcterms:created>
  <dcterms:modified xsi:type="dcterms:W3CDTF">2021-03-09T01:02:37Z</dcterms:modified>
</cp:coreProperties>
</file>