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9B347087-DEE1-4F23-8486-A2690AA19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BB81AE-EE4A-4AA4-8941-104B6C94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5" name="Imagen 4" descr="Arma de fuego&#10;&#10;Descripción generada automáticamente con confianza baja">
            <a:extLst>
              <a:ext uri="{FF2B5EF4-FFF2-40B4-BE49-F238E27FC236}">
                <a16:creationId xmlns:a16="http://schemas.microsoft.com/office/drawing/2014/main" id="{A4E10A63-298E-40DA-A9C5-C654093E29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8917" r="1" b="9790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A791FC-1AEF-4561-93B5-6B9E981BB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21280" y="3594428"/>
            <a:ext cx="69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15">
            <a:extLst>
              <a:ext uri="{FF2B5EF4-FFF2-40B4-BE49-F238E27FC236}">
                <a16:creationId xmlns:a16="http://schemas.microsoft.com/office/drawing/2014/main" id="{AAA2202F-2A68-464D-8E53-CEBE9303D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129734-DF6D-46B8-A0E0-4F178B3AD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19" name="Rounded Rectangle 21">
              <a:extLst>
                <a:ext uri="{FF2B5EF4-FFF2-40B4-BE49-F238E27FC236}">
                  <a16:creationId xmlns:a16="http://schemas.microsoft.com/office/drawing/2014/main" id="{6A986578-4991-4E9B-94B7-056F6B09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57D0097-ACF2-46A6-804C-C5D55A18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1" name="Rounded Rectangle 27">
              <a:extLst>
                <a:ext uri="{FF2B5EF4-FFF2-40B4-BE49-F238E27FC236}">
                  <a16:creationId xmlns:a16="http://schemas.microsoft.com/office/drawing/2014/main" id="{A71DA5EB-109A-4C2F-A093-7E5F6490B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A85B8CE-EB01-4DD0-8B39-D413503D7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591EBBF-0ADA-4049-A35A-382B8FFAB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403" y="844649"/>
            <a:ext cx="8229600" cy="234526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sz="5000" b="1" dirty="0">
                <a:solidFill>
                  <a:schemeClr val="bg1"/>
                </a:solidFill>
              </a:rPr>
              <a:t>LA RELACIÓN SIMBÓLICA DEL SER HUMANO CON EL MUNDO</a:t>
            </a:r>
            <a:endParaRPr lang="es-GT" sz="5000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E42DE0-8349-4ABB-ACB3-1D18FC8FF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3003" y="3498620"/>
            <a:ext cx="7772400" cy="2762999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s-ES" sz="2400" b="1" dirty="0">
                <a:solidFill>
                  <a:schemeClr val="bg1"/>
                </a:solidFill>
              </a:rPr>
              <a:t>1. La capacidad simbólica:</a:t>
            </a:r>
          </a:p>
          <a:p>
            <a:pPr marL="457200" indent="-457200" algn="l">
              <a:lnSpc>
                <a:spcPct val="90000"/>
              </a:lnSpc>
              <a:buAutoNum type="alphaLcParenR"/>
            </a:pPr>
            <a:r>
              <a:rPr lang="es-ES" sz="2400" b="1" dirty="0">
                <a:solidFill>
                  <a:schemeClr val="bg1"/>
                </a:solidFill>
              </a:rPr>
              <a:t>¿Qué es el símbolo?</a:t>
            </a:r>
          </a:p>
          <a:p>
            <a:pPr marL="457200" indent="-457200" algn="l">
              <a:lnSpc>
                <a:spcPct val="90000"/>
              </a:lnSpc>
              <a:buAutoNum type="alphaLcParenR"/>
            </a:pPr>
            <a:r>
              <a:rPr lang="es-ES" sz="2400" b="1" dirty="0">
                <a:solidFill>
                  <a:schemeClr val="bg1"/>
                </a:solidFill>
              </a:rPr>
              <a:t> Símbolo y humanización </a:t>
            </a:r>
          </a:p>
          <a:p>
            <a:pPr algn="l">
              <a:lnSpc>
                <a:spcPct val="90000"/>
              </a:lnSpc>
            </a:pPr>
            <a:r>
              <a:rPr lang="es-ES" sz="2400" b="1" dirty="0">
                <a:solidFill>
                  <a:schemeClr val="bg1"/>
                </a:solidFill>
              </a:rPr>
              <a:t>2. El Lenguaje:</a:t>
            </a:r>
          </a:p>
          <a:p>
            <a:pPr marL="457200" indent="-457200" algn="l">
              <a:lnSpc>
                <a:spcPct val="90000"/>
              </a:lnSpc>
              <a:buAutoNum type="alphaLcParenR"/>
            </a:pPr>
            <a:r>
              <a:rPr lang="es-ES" sz="2400" b="1" dirty="0">
                <a:solidFill>
                  <a:schemeClr val="bg1"/>
                </a:solidFill>
              </a:rPr>
              <a:t>La comunicación como necesidad en los seres vivos</a:t>
            </a:r>
          </a:p>
          <a:p>
            <a:pPr marL="457200" indent="-457200" algn="l">
              <a:lnSpc>
                <a:spcPct val="90000"/>
              </a:lnSpc>
              <a:buAutoNum type="alphaLcParenR"/>
            </a:pPr>
            <a:r>
              <a:rPr lang="es-ES" sz="2400" b="1" dirty="0">
                <a:solidFill>
                  <a:schemeClr val="bg1"/>
                </a:solidFill>
              </a:rPr>
              <a:t>El lenguaje humano</a:t>
            </a:r>
            <a:endParaRPr lang="es-GT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72044-FBB2-4B16-859D-5DECE430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812" y="816745"/>
            <a:ext cx="9601196" cy="49271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b) EL LENGUAJE HUMANO III</a:t>
            </a:r>
            <a:endParaRPr lang="es-GT" sz="32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460761A-9FBA-4C7E-B067-2C951CAED71A}"/>
              </a:ext>
            </a:extLst>
          </p:cNvPr>
          <p:cNvSpPr txBox="1"/>
          <p:nvPr/>
        </p:nvSpPr>
        <p:spPr>
          <a:xfrm>
            <a:off x="2681056" y="2814221"/>
            <a:ext cx="652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287883-53E8-4AF9-A758-308E5EA72E9F}"/>
              </a:ext>
            </a:extLst>
          </p:cNvPr>
          <p:cNvSpPr txBox="1"/>
          <p:nvPr/>
        </p:nvSpPr>
        <p:spPr>
          <a:xfrm>
            <a:off x="821703" y="1581054"/>
            <a:ext cx="10548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El LENGUAJE es capaz de expresar casi todas las dimensiones intrínsecamente humanas</a:t>
            </a:r>
            <a:endParaRPr lang="es-GT" sz="2000" b="1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31D9E3B4-C885-4E79-AEA4-17CB82113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32" y="2113795"/>
            <a:ext cx="8719794" cy="41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8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DC8D5-4667-4456-AACD-86A9B832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950" y="2777066"/>
            <a:ext cx="9601196" cy="1303867"/>
          </a:xfrm>
        </p:spPr>
        <p:txBody>
          <a:bodyPr/>
          <a:lstStyle/>
          <a:p>
            <a:r>
              <a:rPr lang="es-ES" b="1" dirty="0"/>
              <a:t>Muchas gracias por su atención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103865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355F1-8BCA-4E99-B4F5-D0ED374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75647"/>
          </a:xfrm>
        </p:spPr>
        <p:txBody>
          <a:bodyPr>
            <a:normAutofit/>
          </a:bodyPr>
          <a:lstStyle/>
          <a:p>
            <a:r>
              <a:rPr lang="es-ES" b="1" dirty="0"/>
              <a:t>1. LA CAPACIDAD SIMBÓLICA </a:t>
            </a:r>
            <a:endParaRPr lang="es-GT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C0D3F3-E4F9-49F0-8AFF-3DBD0C8AA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970844"/>
            <a:ext cx="6968971" cy="4110226"/>
          </a:xfrm>
        </p:spPr>
        <p:txBody>
          <a:bodyPr>
            <a:normAutofit/>
          </a:bodyPr>
          <a:lstStyle/>
          <a:p>
            <a:r>
              <a:rPr lang="en-US" dirty="0" err="1"/>
              <a:t>Aristóteles</a:t>
            </a:r>
            <a:r>
              <a:rPr lang="en-US" dirty="0"/>
              <a:t>: S. H. = animal </a:t>
            </a:r>
            <a:r>
              <a:rPr lang="en-US" dirty="0" err="1"/>
              <a:t>racional</a:t>
            </a:r>
            <a:r>
              <a:rPr lang="en-US" dirty="0"/>
              <a:t> </a:t>
            </a:r>
          </a:p>
          <a:p>
            <a:r>
              <a:rPr lang="en-US" dirty="0"/>
              <a:t>Ernst Cassirer: </a:t>
            </a:r>
            <a:r>
              <a:rPr lang="en-US" dirty="0" err="1"/>
              <a:t>definición</a:t>
            </a:r>
            <a:r>
              <a:rPr lang="en-US" dirty="0"/>
              <a:t> </a:t>
            </a:r>
            <a:r>
              <a:rPr lang="en-US" dirty="0" err="1"/>
              <a:t>insuficiente</a:t>
            </a:r>
            <a:r>
              <a:rPr lang="en-US" dirty="0"/>
              <a:t> </a:t>
            </a:r>
            <a:r>
              <a:rPr lang="en-US" dirty="0" err="1"/>
              <a:t>xq</a:t>
            </a:r>
            <a:r>
              <a:rPr lang="en-US" dirty="0"/>
              <a:t> S.H. </a:t>
            </a:r>
            <a:r>
              <a:rPr lang="en-US" dirty="0" err="1"/>
              <a:t>además</a:t>
            </a:r>
            <a:r>
              <a:rPr lang="en-US" dirty="0"/>
              <a:t>, se </a:t>
            </a:r>
            <a:r>
              <a:rPr lang="en-US" dirty="0" err="1"/>
              <a:t>caracteriza</a:t>
            </a:r>
            <a:r>
              <a:rPr lang="en-US" dirty="0"/>
              <a:t> x CAPACIDAD SIMBÓLICA</a:t>
            </a:r>
          </a:p>
          <a:p>
            <a:r>
              <a:rPr lang="en-US" dirty="0" err="1"/>
              <a:t>Construye</a:t>
            </a:r>
            <a:r>
              <a:rPr lang="en-US" dirty="0"/>
              <a:t> </a:t>
            </a:r>
            <a:r>
              <a:rPr lang="en-US" dirty="0" err="1"/>
              <a:t>formas</a:t>
            </a:r>
            <a:r>
              <a:rPr lang="en-US" dirty="0"/>
              <a:t> </a:t>
            </a:r>
            <a:r>
              <a:rPr lang="en-US" dirty="0" err="1"/>
              <a:t>simbólicas</a:t>
            </a:r>
            <a:r>
              <a:rPr lang="en-US" dirty="0"/>
              <a:t>: </a:t>
            </a:r>
            <a:r>
              <a:rPr lang="en-US" dirty="0" err="1"/>
              <a:t>lenguaje</a:t>
            </a:r>
            <a:r>
              <a:rPr lang="en-US" dirty="0"/>
              <a:t>, </a:t>
            </a:r>
            <a:r>
              <a:rPr lang="en-US" dirty="0" err="1"/>
              <a:t>arte</a:t>
            </a:r>
            <a:r>
              <a:rPr lang="en-US" dirty="0"/>
              <a:t>, </a:t>
            </a:r>
            <a:r>
              <a:rPr lang="en-US" dirty="0" err="1"/>
              <a:t>mitos</a:t>
            </a:r>
            <a:r>
              <a:rPr lang="en-US" dirty="0"/>
              <a:t>, religion, </a:t>
            </a:r>
            <a:r>
              <a:rPr lang="en-US" dirty="0" err="1"/>
              <a:t>ciencia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Símbolos</a:t>
            </a:r>
            <a:r>
              <a:rPr lang="en-US" dirty="0"/>
              <a:t> que dan </a:t>
            </a:r>
            <a:r>
              <a:rPr lang="en-US" dirty="0" err="1"/>
              <a:t>sentido</a:t>
            </a:r>
            <a:r>
              <a:rPr lang="en-US" dirty="0"/>
              <a:t> 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mundo</a:t>
            </a:r>
            <a:r>
              <a:rPr lang="en-US" dirty="0"/>
              <a:t> = </a:t>
            </a:r>
            <a:r>
              <a:rPr lang="en-US" dirty="0" err="1"/>
              <a:t>organiza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experiencia</a:t>
            </a:r>
            <a:endParaRPr lang="en-US" dirty="0"/>
          </a:p>
          <a:p>
            <a:r>
              <a:rPr lang="en-US" dirty="0"/>
              <a:t>Surge la </a:t>
            </a:r>
            <a:r>
              <a:rPr lang="en-US" dirty="0" err="1"/>
              <a:t>cultura</a:t>
            </a:r>
            <a:r>
              <a:rPr lang="en-US" dirty="0"/>
              <a:t> o la </a:t>
            </a:r>
            <a:r>
              <a:rPr lang="en-US" dirty="0" err="1"/>
              <a:t>civilización</a:t>
            </a:r>
            <a:r>
              <a:rPr lang="en-US" dirty="0"/>
              <a:t> que </a:t>
            </a:r>
            <a:r>
              <a:rPr lang="en-US" dirty="0" err="1"/>
              <a:t>superan</a:t>
            </a:r>
            <a:r>
              <a:rPr lang="en-US" dirty="0"/>
              <a:t> </a:t>
            </a:r>
            <a:r>
              <a:rPr lang="en-US" dirty="0" err="1"/>
              <a:t>límites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</a:t>
            </a:r>
            <a:r>
              <a:rPr lang="en-US" dirty="0" err="1"/>
              <a:t>orgánica</a:t>
            </a:r>
            <a:endParaRPr lang="en-US" dirty="0"/>
          </a:p>
        </p:txBody>
      </p:sp>
      <p:pic>
        <p:nvPicPr>
          <p:cNvPr id="5" name="Marcador de contenido 4" descr="Imagen que contiene tela&#10;&#10;Descripción generada automáticamente">
            <a:extLst>
              <a:ext uri="{FF2B5EF4-FFF2-40B4-BE49-F238E27FC236}">
                <a16:creationId xmlns:a16="http://schemas.microsoft.com/office/drawing/2014/main" id="{462AD8AB-A3F0-4CBC-938C-6F506DE8F4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35" r="1" b="22520"/>
          <a:stretch/>
        </p:blipFill>
        <p:spPr>
          <a:xfrm>
            <a:off x="8085026" y="2701180"/>
            <a:ext cx="2739728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24747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55A80B0-D469-4EDB-857A-1A7D0B44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472" y="745068"/>
            <a:ext cx="4044803" cy="6074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700" b="1" dirty="0"/>
              <a:t>a) </a:t>
            </a:r>
            <a:r>
              <a:rPr lang="en-US" sz="2400" b="1" dirty="0"/>
              <a:t>¿QUÉ ES EL SÍMBOLO?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Imagen que contiene Forma&#10;&#10;Descripción generada automáticamente">
            <a:extLst>
              <a:ext uri="{FF2B5EF4-FFF2-40B4-BE49-F238E27FC236}">
                <a16:creationId xmlns:a16="http://schemas.microsoft.com/office/drawing/2014/main" id="{0095171C-0C41-4188-B03B-F8A5677DF0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5"/>
          <a:srcRect l="8967" r="-1" b="-1"/>
          <a:stretch/>
        </p:blipFill>
        <p:spPr>
          <a:xfrm>
            <a:off x="1246135" y="1090415"/>
            <a:ext cx="5789195" cy="451688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A34A1D-8EE1-4E89-9DA0-4B19048C6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9472" y="1488018"/>
            <a:ext cx="4044803" cy="43878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 err="1"/>
              <a:t>Elemento</a:t>
            </a:r>
            <a:r>
              <a:rPr lang="en-US" sz="2000" dirty="0"/>
              <a:t> </a:t>
            </a:r>
            <a:r>
              <a:rPr lang="en-US" sz="2000" dirty="0" err="1"/>
              <a:t>sustitutivo</a:t>
            </a:r>
            <a:r>
              <a:rPr lang="en-US" sz="2000" dirty="0"/>
              <a:t> con que el S.H. se </a:t>
            </a:r>
            <a:r>
              <a:rPr lang="en-US" sz="2000" dirty="0" err="1"/>
              <a:t>refiere</a:t>
            </a:r>
            <a:r>
              <a:rPr lang="en-US" sz="2000" dirty="0"/>
              <a:t> a algo </a:t>
            </a:r>
            <a:r>
              <a:rPr lang="en-US" sz="2000" dirty="0" err="1"/>
              <a:t>alejado</a:t>
            </a:r>
            <a:r>
              <a:rPr lang="en-US" sz="2000" dirty="0"/>
              <a:t> </a:t>
            </a:r>
            <a:r>
              <a:rPr lang="en-US" sz="2000" dirty="0" err="1"/>
              <a:t>espacial</a:t>
            </a:r>
            <a:r>
              <a:rPr lang="en-US" sz="2000" dirty="0"/>
              <a:t> o </a:t>
            </a:r>
            <a:r>
              <a:rPr lang="en-US" sz="2000" dirty="0" err="1"/>
              <a:t>temporalmente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Diferente</a:t>
            </a:r>
            <a:r>
              <a:rPr lang="en-US" sz="2000" dirty="0"/>
              <a:t> del </a:t>
            </a:r>
            <a:r>
              <a:rPr lang="en-US" sz="2000" dirty="0" err="1"/>
              <a:t>elemento</a:t>
            </a:r>
            <a:r>
              <a:rPr lang="en-US" sz="2000" dirty="0"/>
              <a:t> </a:t>
            </a:r>
            <a:r>
              <a:rPr lang="en-US" sz="2000" dirty="0" err="1"/>
              <a:t>simbolizado</a:t>
            </a:r>
            <a:endParaRPr lang="en-US" sz="2000" dirty="0"/>
          </a:p>
          <a:p>
            <a:r>
              <a:rPr lang="en-US" sz="2000" dirty="0" err="1"/>
              <a:t>Creado</a:t>
            </a:r>
            <a:r>
              <a:rPr lang="en-US" sz="2000" dirty="0"/>
              <a:t> </a:t>
            </a:r>
            <a:r>
              <a:rPr lang="en-US" sz="2000" dirty="0" err="1"/>
              <a:t>artificialmente</a:t>
            </a:r>
            <a:r>
              <a:rPr lang="en-US" sz="2000" dirty="0"/>
              <a:t> por el S.H. </a:t>
            </a:r>
          </a:p>
          <a:p>
            <a:r>
              <a:rPr lang="en-US" sz="2000" dirty="0" err="1"/>
              <a:t>Significado</a:t>
            </a:r>
            <a:r>
              <a:rPr lang="en-US" sz="2000" dirty="0"/>
              <a:t>: Individual o social, </a:t>
            </a:r>
            <a:r>
              <a:rPr lang="en-US" sz="2000" dirty="0" err="1"/>
              <a:t>admitido</a:t>
            </a:r>
            <a:r>
              <a:rPr lang="en-US" sz="2000" dirty="0"/>
              <a:t> </a:t>
            </a:r>
            <a:r>
              <a:rPr lang="en-US" sz="2000" dirty="0" err="1"/>
              <a:t>convencionalmente</a:t>
            </a:r>
            <a:endParaRPr lang="en-US" sz="2000" dirty="0"/>
          </a:p>
          <a:p>
            <a:r>
              <a:rPr lang="en-US" sz="2000" dirty="0" err="1"/>
              <a:t>Transmitido</a:t>
            </a:r>
            <a:r>
              <a:rPr lang="en-US" sz="2000" dirty="0"/>
              <a:t> x </a:t>
            </a:r>
            <a:r>
              <a:rPr lang="en-US" sz="2000" dirty="0" err="1"/>
              <a:t>aprendizaje</a:t>
            </a:r>
            <a:r>
              <a:rPr lang="en-US" sz="2000" dirty="0"/>
              <a:t> </a:t>
            </a:r>
          </a:p>
          <a:p>
            <a:r>
              <a:rPr lang="en-US" sz="2000" dirty="0"/>
              <a:t>Podemos </a:t>
            </a:r>
            <a:r>
              <a:rPr lang="en-US" sz="2000" dirty="0" err="1"/>
              <a:t>expresar</a:t>
            </a:r>
            <a:r>
              <a:rPr lang="en-US" sz="2000" dirty="0"/>
              <a:t> </a:t>
            </a:r>
            <a:r>
              <a:rPr lang="en-US" sz="2000" dirty="0" err="1"/>
              <a:t>todo</a:t>
            </a:r>
            <a:r>
              <a:rPr lang="en-US" sz="2000" dirty="0"/>
              <a:t> con </a:t>
            </a:r>
            <a:r>
              <a:rPr lang="en-US" sz="2000" dirty="0" err="1"/>
              <a:t>ellos</a:t>
            </a:r>
            <a:r>
              <a:rPr lang="en-US" sz="2000" dirty="0"/>
              <a:t>: </a:t>
            </a:r>
            <a:r>
              <a:rPr lang="en-US" sz="2000" dirty="0" err="1"/>
              <a:t>acciones</a:t>
            </a:r>
            <a:r>
              <a:rPr lang="en-US" sz="2000" dirty="0"/>
              <a:t>, </a:t>
            </a:r>
            <a:r>
              <a:rPr lang="en-US" sz="2000" dirty="0" err="1"/>
              <a:t>emociones</a:t>
            </a:r>
            <a:r>
              <a:rPr lang="en-US" sz="2000" dirty="0"/>
              <a:t>, </a:t>
            </a:r>
            <a:r>
              <a:rPr lang="en-US" sz="2000" dirty="0" err="1"/>
              <a:t>deseos</a:t>
            </a:r>
            <a:r>
              <a:rPr lang="en-US" sz="2000" dirty="0"/>
              <a:t>..….</a:t>
            </a:r>
          </a:p>
          <a:p>
            <a:r>
              <a:rPr lang="en-US" sz="2000" dirty="0" err="1"/>
              <a:t>Relación</a:t>
            </a:r>
            <a:r>
              <a:rPr lang="en-US" sz="2000" dirty="0"/>
              <a:t> S.H/</a:t>
            </a:r>
            <a:r>
              <a:rPr lang="en-US" sz="2000" dirty="0" err="1"/>
              <a:t>Símbolos</a:t>
            </a:r>
            <a:r>
              <a:rPr lang="en-US" sz="2000" dirty="0"/>
              <a:t> = </a:t>
            </a:r>
            <a:r>
              <a:rPr lang="en-US" sz="2000" dirty="0" err="1"/>
              <a:t>estrecha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839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D3D2C68-3DF2-4439-B257-87DCB2C7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85" y="704841"/>
            <a:ext cx="4751262" cy="81069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b="1" dirty="0"/>
              <a:t>b) SÍMBOLO Y HUMANIZACIÓN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91D072-6391-4DF9-9745-C6AFA7335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738" y="1515533"/>
            <a:ext cx="4751263" cy="45614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/>
              <a:t>La </a:t>
            </a:r>
            <a:r>
              <a:rPr lang="en-US" sz="2000" dirty="0" err="1"/>
              <a:t>capacidad</a:t>
            </a:r>
            <a:r>
              <a:rPr lang="en-US" sz="2000" dirty="0"/>
              <a:t> </a:t>
            </a:r>
            <a:r>
              <a:rPr lang="en-US" sz="2000" dirty="0" err="1"/>
              <a:t>simbólica</a:t>
            </a:r>
            <a:r>
              <a:rPr lang="en-US" sz="2000" dirty="0"/>
              <a:t> del S.H. = </a:t>
            </a:r>
            <a:r>
              <a:rPr lang="en-US" sz="2000" dirty="0" err="1"/>
              <a:t>cualidad</a:t>
            </a:r>
            <a:r>
              <a:rPr lang="en-US" sz="2000" dirty="0"/>
              <a:t> que </a:t>
            </a:r>
            <a:r>
              <a:rPr lang="en-US" sz="2000" dirty="0" err="1"/>
              <a:t>más</a:t>
            </a:r>
            <a:r>
              <a:rPr lang="en-US" sz="2000" dirty="0"/>
              <a:t> le ha </a:t>
            </a:r>
            <a:r>
              <a:rPr lang="en-US" sz="2000" dirty="0" err="1"/>
              <a:t>permitido</a:t>
            </a:r>
            <a:r>
              <a:rPr lang="en-US" sz="2000" dirty="0"/>
              <a:t>, </a:t>
            </a:r>
            <a:r>
              <a:rPr lang="en-US" sz="2000" dirty="0" err="1"/>
              <a:t>adaptarse</a:t>
            </a:r>
            <a:r>
              <a:rPr lang="en-US" sz="2000" dirty="0"/>
              <a:t> al medio,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proceso</a:t>
            </a:r>
            <a:r>
              <a:rPr lang="en-US" sz="2000" dirty="0"/>
              <a:t> de </a:t>
            </a:r>
            <a:r>
              <a:rPr lang="en-US" sz="2000" dirty="0" err="1"/>
              <a:t>humanización</a:t>
            </a:r>
            <a:endParaRPr lang="en-US" sz="2000" dirty="0"/>
          </a:p>
          <a:p>
            <a:r>
              <a:rPr lang="en-US" sz="2000" dirty="0"/>
              <a:t>A/. </a:t>
            </a:r>
            <a:r>
              <a:rPr lang="en-US" sz="2000" dirty="0" err="1"/>
              <a:t>Ir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allá</a:t>
            </a:r>
            <a:r>
              <a:rPr lang="en-US" sz="2000" dirty="0"/>
              <a:t> de lo </a:t>
            </a:r>
            <a:r>
              <a:rPr lang="en-US" sz="2000" dirty="0" err="1"/>
              <a:t>concreto</a:t>
            </a:r>
            <a:r>
              <a:rPr lang="en-US" sz="2000" dirty="0"/>
              <a:t> e </a:t>
            </a:r>
            <a:r>
              <a:rPr lang="en-US" sz="2000" dirty="0" err="1"/>
              <a:t>inmediato</a:t>
            </a:r>
            <a:r>
              <a:rPr lang="en-US" sz="2000" dirty="0"/>
              <a:t> y </a:t>
            </a:r>
            <a:r>
              <a:rPr lang="en-US" sz="2000" dirty="0" err="1"/>
              <a:t>poder</a:t>
            </a:r>
            <a:r>
              <a:rPr lang="en-US" sz="2000" dirty="0"/>
              <a:t> </a:t>
            </a:r>
            <a:r>
              <a:rPr lang="en-US" sz="2000" dirty="0" err="1"/>
              <a:t>pensar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abstracto</a:t>
            </a:r>
            <a:r>
              <a:rPr lang="en-US" sz="2000" dirty="0"/>
              <a:t>, lo </a:t>
            </a:r>
            <a:r>
              <a:rPr lang="en-US" sz="2000" dirty="0" err="1"/>
              <a:t>posible</a:t>
            </a:r>
            <a:r>
              <a:rPr lang="en-US" sz="2000" dirty="0"/>
              <a:t> y </a:t>
            </a:r>
            <a:r>
              <a:rPr lang="en-US" sz="2000" dirty="0" err="1"/>
              <a:t>futuro</a:t>
            </a:r>
            <a:endParaRPr lang="en-US" sz="2000" dirty="0"/>
          </a:p>
          <a:p>
            <a:r>
              <a:rPr lang="en-US" sz="2000" dirty="0"/>
              <a:t>B./ </a:t>
            </a:r>
            <a:r>
              <a:rPr lang="en-US" sz="2000" dirty="0" err="1"/>
              <a:t>Compartir</a:t>
            </a:r>
            <a:r>
              <a:rPr lang="en-US" sz="2000" dirty="0"/>
              <a:t> </a:t>
            </a:r>
            <a:r>
              <a:rPr lang="en-US" sz="2000" dirty="0" err="1"/>
              <a:t>experiencias</a:t>
            </a:r>
            <a:r>
              <a:rPr lang="en-US" sz="2000" dirty="0"/>
              <a:t> y </a:t>
            </a:r>
            <a:r>
              <a:rPr lang="en-US" sz="2000" dirty="0" err="1"/>
              <a:t>conocimientos</a:t>
            </a:r>
            <a:r>
              <a:rPr lang="en-US" sz="2000" dirty="0"/>
              <a:t>, y ser </a:t>
            </a:r>
            <a:r>
              <a:rPr lang="en-US" sz="2000" dirty="0" err="1"/>
              <a:t>fundamentales</a:t>
            </a:r>
            <a:r>
              <a:rPr lang="en-US" sz="2000" dirty="0"/>
              <a:t> para la </a:t>
            </a:r>
            <a:r>
              <a:rPr lang="en-US" sz="2000" dirty="0" err="1"/>
              <a:t>comunicación</a:t>
            </a:r>
            <a:endParaRPr lang="en-US" sz="2000" dirty="0"/>
          </a:p>
          <a:p>
            <a:r>
              <a:rPr lang="en-US" sz="2000" dirty="0"/>
              <a:t>Para </a:t>
            </a:r>
            <a:r>
              <a:rPr lang="en-US" sz="2000" dirty="0" err="1"/>
              <a:t>antropólogos</a:t>
            </a:r>
            <a:r>
              <a:rPr lang="en-US" sz="2000" dirty="0"/>
              <a:t>, </a:t>
            </a:r>
            <a:r>
              <a:rPr lang="en-US" sz="2000" dirty="0" err="1"/>
              <a:t>filósofos</a:t>
            </a:r>
            <a:r>
              <a:rPr lang="en-US" sz="2000" dirty="0"/>
              <a:t>, </a:t>
            </a:r>
            <a:r>
              <a:rPr lang="en-US" sz="2000" dirty="0" err="1"/>
              <a:t>sociólogos</a:t>
            </a:r>
            <a:r>
              <a:rPr lang="en-US" sz="2000" dirty="0"/>
              <a:t>, </a:t>
            </a:r>
            <a:r>
              <a:rPr lang="en-US" sz="2000" dirty="0" err="1"/>
              <a:t>todas</a:t>
            </a:r>
            <a:r>
              <a:rPr lang="en-US" sz="2000" dirty="0"/>
              <a:t> las </a:t>
            </a:r>
            <a:r>
              <a:rPr lang="en-US" sz="2000" dirty="0" err="1"/>
              <a:t>conductas</a:t>
            </a:r>
            <a:r>
              <a:rPr lang="en-US" sz="2000" dirty="0"/>
              <a:t> </a:t>
            </a:r>
            <a:r>
              <a:rPr lang="en-US" sz="2000" dirty="0" err="1"/>
              <a:t>humanas</a:t>
            </a:r>
            <a:r>
              <a:rPr lang="en-US" sz="2000" dirty="0"/>
              <a:t> = </a:t>
            </a:r>
            <a:r>
              <a:rPr lang="en-US" sz="2000" dirty="0" err="1"/>
              <a:t>simbólicas</a:t>
            </a:r>
            <a:endParaRPr lang="en-US" sz="2000" dirty="0"/>
          </a:p>
          <a:p>
            <a:r>
              <a:rPr lang="en-US" sz="2000" dirty="0"/>
              <a:t>El hombre </a:t>
            </a:r>
            <a:r>
              <a:rPr lang="en-US" sz="2000" dirty="0" err="1"/>
              <a:t>busca</a:t>
            </a:r>
            <a:r>
              <a:rPr lang="en-US" sz="2000" dirty="0"/>
              <a:t> la </a:t>
            </a:r>
            <a:r>
              <a:rPr lang="en-US" sz="2000" dirty="0" err="1"/>
              <a:t>trascendencia</a:t>
            </a:r>
            <a:r>
              <a:rPr lang="en-US" sz="2000" dirty="0"/>
              <a:t> de sus </a:t>
            </a:r>
            <a:r>
              <a:rPr lang="en-US" sz="2000" dirty="0" err="1"/>
              <a:t>actos</a:t>
            </a:r>
            <a:r>
              <a:rPr lang="en-US" sz="2000" dirty="0"/>
              <a:t> y </a:t>
            </a:r>
            <a:r>
              <a:rPr lang="en-US" sz="2000" dirty="0" err="1"/>
              <a:t>conocimiento</a:t>
            </a:r>
            <a:r>
              <a:rPr lang="en-US" sz="2000" dirty="0"/>
              <a:t> x ½ de </a:t>
            </a:r>
            <a:r>
              <a:rPr lang="en-US" sz="2000" dirty="0" err="1"/>
              <a:t>símbolos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  <p:pic>
        <p:nvPicPr>
          <p:cNvPr id="6" name="Marcador de contenido 5" descr="Imagen que contiene exterior, montaña, edificio, desierto&#10;&#10;Descripción generada automáticamente">
            <a:extLst>
              <a:ext uri="{FF2B5EF4-FFF2-40B4-BE49-F238E27FC236}">
                <a16:creationId xmlns:a16="http://schemas.microsoft.com/office/drawing/2014/main" id="{FE1A59EE-BE8D-426E-A382-06D60FB529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5"/>
          <a:srcRect l="13750" r="23661" b="-1"/>
          <a:stretch/>
        </p:blipFill>
        <p:spPr>
          <a:xfrm>
            <a:off x="5418668" y="982131"/>
            <a:ext cx="546946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41144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073DD7-43E6-46D5-BFF3-C3871273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4" y="696911"/>
            <a:ext cx="3360772" cy="57044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sz="3200" b="1" dirty="0"/>
              <a:t>2. EL LENGUAJE </a:t>
            </a:r>
            <a:endParaRPr lang="es-GT" sz="3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B4571FCA-4146-4BD7-803D-75B2853BDF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28" r="10806" b="1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699472-77BD-4D02-AED3-ED0470D79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0425" y="1190625"/>
            <a:ext cx="4170931" cy="49704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Supone la + alta expresión de la capacidad simbólica del S.H.</a:t>
            </a:r>
          </a:p>
          <a:p>
            <a:pPr>
              <a:lnSpc>
                <a:spcPct val="90000"/>
              </a:lnSpc>
            </a:pPr>
            <a:r>
              <a:rPr lang="es-ES" dirty="0"/>
              <a:t>X +el podemos realizar los 2 procesos fundamentales de la naturaleza humana</a:t>
            </a:r>
          </a:p>
          <a:p>
            <a:pPr>
              <a:lnSpc>
                <a:spcPct val="90000"/>
              </a:lnSpc>
            </a:pPr>
            <a:r>
              <a:rPr lang="es-ES" dirty="0"/>
              <a:t>a/Nombrar y dar significado a todo: materiales y espiritual</a:t>
            </a:r>
            <a:r>
              <a:rPr lang="es-ES" u="sng" dirty="0"/>
              <a:t>e</a:t>
            </a:r>
            <a:r>
              <a:rPr lang="es-ES" dirty="0"/>
              <a:t>s </a:t>
            </a:r>
          </a:p>
          <a:p>
            <a:pPr>
              <a:lnSpc>
                <a:spcPct val="90000"/>
              </a:lnSpc>
            </a:pPr>
            <a:r>
              <a:rPr lang="es-ES" dirty="0"/>
              <a:t>b/Crear y reproducir los conocimientos compartidos</a:t>
            </a:r>
          </a:p>
          <a:p>
            <a:pPr>
              <a:lnSpc>
                <a:spcPct val="90000"/>
              </a:lnSpc>
            </a:pPr>
            <a:r>
              <a:rPr lang="es-ES" dirty="0"/>
              <a:t>Media y determina todos los órdenes de vida del S.H., desde aspectos biológicos hasta conductas complejas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0283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68259F8-DC16-490D-8C16-4AAF0589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504" y="718607"/>
            <a:ext cx="10675482" cy="52281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700" b="1" dirty="0"/>
              <a:t>a) LA COMUNICACIÓN COMO NECESIDAD ENTRE SERES VIVOS I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2A9AAB-6A56-4734-9CE9-456880EB1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504" y="1350432"/>
            <a:ext cx="6790764" cy="452543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>
              <a:buFont typeface="Arial"/>
              <a:buChar char="•"/>
            </a:pPr>
            <a:r>
              <a:rPr lang="en-US" dirty="0"/>
              <a:t> </a:t>
            </a:r>
            <a:r>
              <a:rPr lang="en-US" sz="2000" dirty="0" err="1"/>
              <a:t>Todo</a:t>
            </a:r>
            <a:r>
              <a:rPr lang="en-US" sz="2000" dirty="0"/>
              <a:t> ser vivo </a:t>
            </a:r>
            <a:r>
              <a:rPr lang="en-US" sz="2000" dirty="0" err="1"/>
              <a:t>desarrolla</a:t>
            </a:r>
            <a:r>
              <a:rPr lang="en-US" sz="2000" dirty="0"/>
              <a:t> un </a:t>
            </a:r>
            <a:r>
              <a:rPr lang="en-US" sz="2000" dirty="0" err="1"/>
              <a:t>mundo</a:t>
            </a:r>
            <a:r>
              <a:rPr lang="en-US" sz="2000" dirty="0"/>
              <a:t> interior </a:t>
            </a:r>
            <a:r>
              <a:rPr lang="en-US" sz="2000" dirty="0" err="1"/>
              <a:t>propio</a:t>
            </a:r>
            <a:r>
              <a:rPr lang="en-US" sz="2000" dirty="0"/>
              <a:t> o “CONCIENCIA INDIVIDUAL” que </a:t>
            </a:r>
            <a:r>
              <a:rPr lang="en-US" sz="2000" dirty="0" err="1"/>
              <a:t>contacta</a:t>
            </a:r>
            <a:r>
              <a:rPr lang="en-US" sz="2000" dirty="0"/>
              <a:t> con el </a:t>
            </a:r>
            <a:r>
              <a:rPr lang="en-US" sz="2000" dirty="0" err="1"/>
              <a:t>mundo</a:t>
            </a:r>
            <a:r>
              <a:rPr lang="en-US" sz="2000" dirty="0"/>
              <a:t> </a:t>
            </a:r>
            <a:r>
              <a:rPr lang="en-US" sz="2000" dirty="0" err="1"/>
              <a:t>físico</a:t>
            </a:r>
            <a:r>
              <a:rPr lang="en-US" sz="2000" dirty="0"/>
              <a:t> x </a:t>
            </a:r>
            <a:r>
              <a:rPr lang="en-US" sz="2000" dirty="0" err="1"/>
              <a:t>órganos</a:t>
            </a:r>
            <a:r>
              <a:rPr lang="en-US" sz="2000" dirty="0"/>
              <a:t> </a:t>
            </a:r>
            <a:r>
              <a:rPr lang="en-US" sz="2000" dirty="0" err="1"/>
              <a:t>sensoriales</a:t>
            </a:r>
            <a:r>
              <a:rPr lang="en-US" sz="2000" dirty="0"/>
              <a:t> </a:t>
            </a:r>
          </a:p>
          <a:p>
            <a:pPr algn="l">
              <a:buFont typeface="Arial"/>
              <a:buChar char="•"/>
            </a:pPr>
            <a:r>
              <a:rPr lang="en-US" sz="2000" dirty="0"/>
              <a:t>Para </a:t>
            </a:r>
            <a:r>
              <a:rPr lang="en-US" sz="2000" dirty="0" err="1"/>
              <a:t>sobrevivir</a:t>
            </a:r>
            <a:r>
              <a:rPr lang="en-US" sz="2000" dirty="0"/>
              <a:t>/</a:t>
            </a:r>
            <a:r>
              <a:rPr lang="en-US" sz="2000" dirty="0" err="1"/>
              <a:t>evolucionar</a:t>
            </a:r>
            <a:r>
              <a:rPr lang="en-US" sz="2000" dirty="0"/>
              <a:t>, </a:t>
            </a:r>
            <a:r>
              <a:rPr lang="en-US" sz="2000" dirty="0" err="1"/>
              <a:t>necesita</a:t>
            </a:r>
            <a:r>
              <a:rPr lang="en-US" sz="2000" dirty="0"/>
              <a:t> </a:t>
            </a:r>
            <a:r>
              <a:rPr lang="en-US" sz="2000" dirty="0" err="1"/>
              <a:t>también</a:t>
            </a:r>
            <a:r>
              <a:rPr lang="en-US" sz="2000" dirty="0"/>
              <a:t> </a:t>
            </a:r>
            <a:r>
              <a:rPr lang="en-US" sz="2000" dirty="0" err="1"/>
              <a:t>contactar</a:t>
            </a:r>
            <a:r>
              <a:rPr lang="en-US" sz="2000" dirty="0"/>
              <a:t> con </a:t>
            </a:r>
            <a:r>
              <a:rPr lang="en-US" sz="2000" dirty="0" err="1"/>
              <a:t>demás</a:t>
            </a:r>
            <a:r>
              <a:rPr lang="en-US" sz="2000" dirty="0"/>
              <a:t> </a:t>
            </a:r>
            <a:r>
              <a:rPr lang="en-US" sz="2000" dirty="0" err="1"/>
              <a:t>individuos</a:t>
            </a:r>
            <a:r>
              <a:rPr lang="en-US" sz="2000" dirty="0"/>
              <a:t> y </a:t>
            </a:r>
            <a:r>
              <a:rPr lang="en-US" sz="2000" dirty="0" err="1"/>
              <a:t>especies</a:t>
            </a:r>
            <a:r>
              <a:rPr lang="en-US" sz="2000" dirty="0"/>
              <a:t>, para </a:t>
            </a:r>
            <a:r>
              <a:rPr lang="en-US" sz="2000" dirty="0" err="1"/>
              <a:t>entablar</a:t>
            </a:r>
            <a:r>
              <a:rPr lang="en-US" sz="2000" dirty="0"/>
              <a:t> </a:t>
            </a:r>
            <a:r>
              <a:rPr lang="en-US" sz="2000" dirty="0" err="1"/>
              <a:t>relaciones</a:t>
            </a:r>
            <a:r>
              <a:rPr lang="en-US" sz="2000" dirty="0"/>
              <a:t> </a:t>
            </a:r>
          </a:p>
          <a:p>
            <a:pPr algn="l">
              <a:buFont typeface="Arial"/>
              <a:buChar char="•"/>
            </a:pPr>
            <a:r>
              <a:rPr lang="en-US" sz="2000" dirty="0"/>
              <a:t>Vida, INDIVIDUAL y SOCIAL, </a:t>
            </a:r>
            <a:r>
              <a:rPr lang="en-US" sz="2000" dirty="0" err="1"/>
              <a:t>implica</a:t>
            </a:r>
            <a:r>
              <a:rPr lang="en-US" sz="2000" dirty="0"/>
              <a:t> ACTIVIDADES de COOPERACIÓN y/o COMPETITIVAS con los </a:t>
            </a:r>
            <a:r>
              <a:rPr lang="en-US" sz="2000" dirty="0" err="1"/>
              <a:t>demás</a:t>
            </a:r>
            <a:r>
              <a:rPr lang="en-US" sz="2000" dirty="0"/>
              <a:t>, </a:t>
            </a:r>
            <a:r>
              <a:rPr lang="en-US" sz="2000" dirty="0" err="1"/>
              <a:t>imposibles</a:t>
            </a:r>
            <a:r>
              <a:rPr lang="en-US" sz="2000" dirty="0"/>
              <a:t> sin la COMUNICACIÓN</a:t>
            </a:r>
          </a:p>
          <a:p>
            <a:pPr algn="l">
              <a:buFont typeface="Arial"/>
              <a:buChar char="•"/>
            </a:pPr>
            <a:r>
              <a:rPr lang="en-US" sz="2000" dirty="0"/>
              <a:t>COMUNICACIÓN = </a:t>
            </a:r>
            <a:r>
              <a:rPr lang="en-US" sz="2000" dirty="0" err="1"/>
              <a:t>necesidad</a:t>
            </a:r>
            <a:r>
              <a:rPr lang="en-US" sz="2000" dirty="0"/>
              <a:t> ineludible para el DESARROLLO de INDIVIDUO y SOCIEDAD x la q </a:t>
            </a:r>
            <a:r>
              <a:rPr lang="en-US" sz="2000" dirty="0" err="1"/>
              <a:t>podemos</a:t>
            </a:r>
            <a:r>
              <a:rPr lang="en-US" sz="2000" dirty="0"/>
              <a:t> </a:t>
            </a:r>
            <a:r>
              <a:rPr lang="en-US" sz="2000" dirty="0" err="1"/>
              <a:t>compartir</a:t>
            </a:r>
            <a:r>
              <a:rPr lang="en-US" sz="2000" dirty="0"/>
              <a:t> </a:t>
            </a:r>
            <a:r>
              <a:rPr lang="en-US" sz="2000" dirty="0" err="1"/>
              <a:t>universos</a:t>
            </a:r>
            <a:r>
              <a:rPr lang="en-US" sz="2000" dirty="0"/>
              <a:t> </a:t>
            </a:r>
            <a:r>
              <a:rPr lang="en-US" sz="2000" dirty="0" err="1"/>
              <a:t>mentales</a:t>
            </a:r>
            <a:endParaRPr lang="en-US" sz="2000" dirty="0"/>
          </a:p>
          <a:p>
            <a:pPr algn="l">
              <a:buFont typeface="Arial"/>
              <a:buChar char="•"/>
            </a:pPr>
            <a:r>
              <a:rPr lang="en-US" sz="2000" dirty="0"/>
              <a:t>COMUNICACIÓN = </a:t>
            </a:r>
            <a:r>
              <a:rPr lang="en-US" sz="2000" dirty="0" err="1"/>
              <a:t>proceso</a:t>
            </a:r>
            <a:r>
              <a:rPr lang="en-US" sz="2000" dirty="0"/>
              <a:t> x el q un </a:t>
            </a:r>
            <a:r>
              <a:rPr lang="en-US" sz="2000" dirty="0" err="1"/>
              <a:t>individuo</a:t>
            </a:r>
            <a:r>
              <a:rPr lang="en-US" sz="2000" dirty="0"/>
              <a:t> (EMISOR), </a:t>
            </a:r>
            <a:r>
              <a:rPr lang="en-US" sz="2000" dirty="0" err="1"/>
              <a:t>envía</a:t>
            </a:r>
            <a:r>
              <a:rPr lang="en-US" sz="2000" dirty="0"/>
              <a:t> una SEÑAL a </a:t>
            </a:r>
            <a:r>
              <a:rPr lang="en-US" sz="2000" dirty="0" err="1"/>
              <a:t>otro</a:t>
            </a:r>
            <a:r>
              <a:rPr lang="en-US" sz="2000" dirty="0"/>
              <a:t> </a:t>
            </a:r>
            <a:r>
              <a:rPr lang="en-US" sz="2000" dirty="0" err="1"/>
              <a:t>individuo</a:t>
            </a:r>
            <a:r>
              <a:rPr lang="en-US" sz="2000" dirty="0"/>
              <a:t> (RECEPTOR)</a:t>
            </a:r>
          </a:p>
          <a:p>
            <a:pPr algn="l">
              <a:buFont typeface="Arial"/>
              <a:buChar char="•"/>
            </a:pPr>
            <a:r>
              <a:rPr lang="en-US" sz="2000" dirty="0" err="1"/>
              <a:t>Cuando</a:t>
            </a:r>
            <a:r>
              <a:rPr lang="en-US" sz="2000" dirty="0"/>
              <a:t> la SEÑAL es </a:t>
            </a:r>
            <a:r>
              <a:rPr lang="en-US" sz="2000" dirty="0" err="1"/>
              <a:t>captada</a:t>
            </a:r>
            <a:r>
              <a:rPr lang="en-US" sz="2000" dirty="0"/>
              <a:t> con </a:t>
            </a:r>
            <a:r>
              <a:rPr lang="en-US" sz="2000" dirty="0" err="1"/>
              <a:t>éxito</a:t>
            </a:r>
            <a:r>
              <a:rPr lang="en-US" sz="2000" dirty="0"/>
              <a:t>, </a:t>
            </a:r>
            <a:r>
              <a:rPr lang="en-US" sz="2000" dirty="0" err="1"/>
              <a:t>provoca</a:t>
            </a:r>
            <a:r>
              <a:rPr lang="en-US" sz="2000" dirty="0"/>
              <a:t> </a:t>
            </a:r>
            <a:r>
              <a:rPr lang="en-US" sz="2000" dirty="0" err="1"/>
              <a:t>cambio</a:t>
            </a:r>
            <a:r>
              <a:rPr lang="en-US" sz="2000" dirty="0"/>
              <a:t> de </a:t>
            </a:r>
            <a:r>
              <a:rPr lang="en-US" sz="2000" dirty="0" err="1"/>
              <a:t>comportamiento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/>
              <a:t> RECEPTOR </a:t>
            </a:r>
            <a:r>
              <a:rPr lang="en-US" sz="2000" dirty="0"/>
              <a:t>y </a:t>
            </a:r>
            <a:r>
              <a:rPr lang="en-US" sz="2000" dirty="0" err="1"/>
              <a:t>éste</a:t>
            </a:r>
            <a:r>
              <a:rPr lang="en-US" sz="2000" dirty="0"/>
              <a:t> </a:t>
            </a:r>
            <a:r>
              <a:rPr lang="en-US" sz="2000" dirty="0" err="1"/>
              <a:t>pasa</a:t>
            </a:r>
            <a:r>
              <a:rPr lang="en-US" sz="2000" dirty="0"/>
              <a:t> a ser EMISOR de una </a:t>
            </a:r>
            <a:r>
              <a:rPr lang="en-US" sz="2000" dirty="0" err="1"/>
              <a:t>nueva</a:t>
            </a:r>
            <a:r>
              <a:rPr lang="en-US" sz="2000" dirty="0"/>
              <a:t> </a:t>
            </a:r>
            <a:r>
              <a:rPr lang="en-US" sz="2000" dirty="0" err="1"/>
              <a:t>situiación</a:t>
            </a:r>
            <a:r>
              <a:rPr lang="en-US" sz="2000" dirty="0"/>
              <a:t> de </a:t>
            </a:r>
            <a:r>
              <a:rPr lang="en-US" sz="2000" dirty="0" err="1"/>
              <a:t>comunicación</a:t>
            </a:r>
            <a:r>
              <a:rPr lang="en-US" sz="2000" dirty="0"/>
              <a:t> (RESPUESTA)</a:t>
            </a:r>
          </a:p>
        </p:txBody>
      </p:sp>
      <p:pic>
        <p:nvPicPr>
          <p:cNvPr id="6" name="Marcador de contenido 5" descr="Imagen de la pantalla de un celular en la mano&#10;&#10;Descripción generada automáticamente con confianza media">
            <a:extLst>
              <a:ext uri="{FF2B5EF4-FFF2-40B4-BE49-F238E27FC236}">
                <a16:creationId xmlns:a16="http://schemas.microsoft.com/office/drawing/2014/main" id="{BCC3B40A-F802-48E3-9599-B22B63E5B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22057" r="29922" b="-1"/>
          <a:stretch/>
        </p:blipFill>
        <p:spPr>
          <a:xfrm>
            <a:off x="7653035" y="1350431"/>
            <a:ext cx="3783951" cy="45254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60516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DFD1B-8232-4505-880F-80FAB365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76" y="620579"/>
            <a:ext cx="10635448" cy="648928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a) LA COMUNICACIÓN COMO NECESIDAD ENTRE SERES VIVOS II</a:t>
            </a:r>
            <a:endParaRPr lang="es-GT" sz="2800" b="1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6DBB13-474C-42DB-9B92-06B39FB8E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8299" y="3429000"/>
            <a:ext cx="5235426" cy="2632604"/>
          </a:xfrm>
        </p:spPr>
        <p:txBody>
          <a:bodyPr/>
          <a:lstStyle/>
          <a:p>
            <a:r>
              <a:rPr lang="es-ES" sz="2400" dirty="0"/>
              <a:t>No obstante no debemos confundir ciertas formas complejas de comunicación como el baile de la abeja cuando regresa al panal para comunicar el hallazgo de alimento a las demás, con un verdadero “lenguaje” como el de los humanos</a:t>
            </a:r>
            <a:endParaRPr lang="es-GT" sz="2400" dirty="0"/>
          </a:p>
        </p:txBody>
      </p:sp>
      <p:pic>
        <p:nvPicPr>
          <p:cNvPr id="8" name="Marcador de contenido 7" descr="Una flor amarilla&#10;&#10;Descripción generada automáticamente">
            <a:extLst>
              <a:ext uri="{FF2B5EF4-FFF2-40B4-BE49-F238E27FC236}">
                <a16:creationId xmlns:a16="http://schemas.microsoft.com/office/drawing/2014/main" id="{1C65E58F-BD9C-4AD0-B9E6-40AC021FCB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8889" y="3428999"/>
            <a:ext cx="5299409" cy="2632603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746801-049F-4901-BFDE-7EA8A754C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670" y="1269507"/>
            <a:ext cx="4718304" cy="1695635"/>
          </a:xfrm>
        </p:spPr>
        <p:txBody>
          <a:bodyPr/>
          <a:lstStyle/>
          <a:p>
            <a:endParaRPr lang="es-GT" dirty="0"/>
          </a:p>
        </p:txBody>
      </p:sp>
      <p:pic>
        <p:nvPicPr>
          <p:cNvPr id="10" name="Marcador de contenido 9" descr="Un perro sentado en el pasto&#10;&#10;Descripción generada automáticamente">
            <a:extLst>
              <a:ext uri="{FF2B5EF4-FFF2-40B4-BE49-F238E27FC236}">
                <a16:creationId xmlns:a16="http://schemas.microsoft.com/office/drawing/2014/main" id="{55C84C1F-98F1-45CD-B2FA-DFB1FDBFF1E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8298" y="1269506"/>
            <a:ext cx="5235426" cy="2485747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5D63347-767A-4EB7-8F08-15013873351F}"/>
              </a:ext>
            </a:extLst>
          </p:cNvPr>
          <p:cNvSpPr txBox="1"/>
          <p:nvPr/>
        </p:nvSpPr>
        <p:spPr>
          <a:xfrm>
            <a:off x="878890" y="1447060"/>
            <a:ext cx="513481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Los tipos de señales = muy variados en mundo animal: táctiles, químicas, auditivas, visuales, etc.</a:t>
            </a:r>
          </a:p>
          <a:p>
            <a:r>
              <a:rPr lang="es-ES" sz="2000" dirty="0"/>
              <a:t>La capacidad de COMUNICACIÓN = común a todas las especies</a:t>
            </a:r>
          </a:p>
          <a:p>
            <a:r>
              <a:rPr lang="es-ES" sz="2000" dirty="0"/>
              <a:t>Algunos lenguajes animales son muy complejos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20399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80788-12DA-4833-80FE-F00E7A29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58823"/>
            <a:ext cx="9601196" cy="446618"/>
          </a:xfrm>
        </p:spPr>
        <p:txBody>
          <a:bodyPr>
            <a:normAutofit fontScale="90000"/>
          </a:bodyPr>
          <a:lstStyle/>
          <a:p>
            <a:r>
              <a:rPr lang="es-ES" sz="3200" b="1" dirty="0"/>
              <a:t>                       b) EL LENGUAJE HUMANO I</a:t>
            </a:r>
            <a:endParaRPr lang="es-GT" sz="3200" b="1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606ED04-6483-40C8-9B1E-81582477CE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32" r="9738" b="2"/>
          <a:stretch/>
        </p:blipFill>
        <p:spPr>
          <a:xfrm>
            <a:off x="745724" y="758823"/>
            <a:ext cx="3151573" cy="5203827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9CDC9-D048-4B26-A304-E2592DB95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526" y="1276350"/>
            <a:ext cx="7077070" cy="45995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000" dirty="0"/>
              <a:t>El hombre = único animal que habla</a:t>
            </a:r>
          </a:p>
          <a:p>
            <a:pPr>
              <a:lnSpc>
                <a:spcPct val="90000"/>
              </a:lnSpc>
            </a:pPr>
            <a:r>
              <a:rPr lang="es-ES" sz="2000" dirty="0"/>
              <a:t>Los rasgos que lo distinguen de la comunicación animal, son:</a:t>
            </a:r>
          </a:p>
          <a:p>
            <a:pPr>
              <a:lnSpc>
                <a:spcPct val="90000"/>
              </a:lnSpc>
            </a:pPr>
            <a:r>
              <a:rPr lang="es-ES" sz="2000" dirty="0"/>
              <a:t>1. La COMUNICACIÓN ANIMAL tiene una ÚNICA ARTICULACIÓN, formada x una serie limitada de unidades, mientras que el LENGUAJE HUMANO es DOBLEMENTE ARTICULADO, pudiendo generar un número ilimitado de mensajes</a:t>
            </a:r>
          </a:p>
          <a:p>
            <a:pPr>
              <a:lnSpc>
                <a:spcPct val="90000"/>
              </a:lnSpc>
            </a:pPr>
            <a:r>
              <a:rPr lang="es-ES" sz="2000" dirty="0"/>
              <a:t>2. EL LENGUAJE HUMANO es SIMBÓLICO se construye x ½ de SIGNOS, que son OBJETOS o HECHOS FÍSICOS que se refiere a ALGO DIFERENTE a ÉL. En el SIGNO se puede diferenciar el SIGNIFICADO = lo que queremos expresar, del SIGNIFICANTE = lo que usamos para expresarlo (la palabra, una imagen, </a:t>
            </a:r>
            <a:r>
              <a:rPr lang="es-ES" sz="2000" dirty="0" err="1"/>
              <a:t>etc</a:t>
            </a:r>
            <a:r>
              <a:rPr lang="es-ES" sz="2000" dirty="0"/>
              <a:t>)</a:t>
            </a:r>
            <a:endParaRPr lang="es-GT" sz="2000" dirty="0"/>
          </a:p>
        </p:txBody>
      </p:sp>
    </p:spTree>
    <p:extLst>
      <p:ext uri="{BB962C8B-B14F-4D97-AF65-F5344CB8AC3E}">
        <p14:creationId xmlns:p14="http://schemas.microsoft.com/office/powerpoint/2010/main" val="150663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189F40D-2750-46AF-A5BF-52D2AD4E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67" y="801042"/>
            <a:ext cx="6532900" cy="3621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100" b="1" dirty="0"/>
              <a:t>b) EL LENGUAJE HUMANO II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72E754-67AE-4CE0-A55E-83EFAC252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1260629"/>
            <a:ext cx="6795412" cy="479632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buFont typeface="Arial"/>
              <a:buChar char="•"/>
            </a:pPr>
            <a:r>
              <a:rPr lang="en-US" dirty="0"/>
              <a:t>Para que </a:t>
            </a:r>
            <a:r>
              <a:rPr lang="en-US" dirty="0" err="1"/>
              <a:t>exista</a:t>
            </a:r>
            <a:r>
              <a:rPr lang="en-US" dirty="0"/>
              <a:t> COMUNICACIÓN debe </a:t>
            </a:r>
            <a:r>
              <a:rPr lang="en-US" dirty="0" err="1"/>
              <a:t>haber</a:t>
            </a:r>
            <a:r>
              <a:rPr lang="en-US" dirty="0"/>
              <a:t> un INTÉRPRETE que </a:t>
            </a:r>
            <a:r>
              <a:rPr lang="en-US" dirty="0" err="1"/>
              <a:t>conozca</a:t>
            </a:r>
            <a:r>
              <a:rPr lang="en-US" dirty="0"/>
              <a:t> y </a:t>
            </a:r>
            <a:r>
              <a:rPr lang="en-US" dirty="0" err="1"/>
              <a:t>comprenda</a:t>
            </a:r>
            <a:r>
              <a:rPr lang="en-US" dirty="0"/>
              <a:t> el SIGNIFICADO del SIGNO = la </a:t>
            </a:r>
            <a:r>
              <a:rPr lang="en-US" dirty="0" err="1"/>
              <a:t>relación</a:t>
            </a:r>
            <a:r>
              <a:rPr lang="en-US" dirty="0"/>
              <a:t> entre SIGNIFICANTE y SIGNIFICADO</a:t>
            </a:r>
          </a:p>
          <a:p>
            <a:pPr algn="l">
              <a:buFont typeface="Arial"/>
              <a:buChar char="•"/>
            </a:pPr>
            <a:r>
              <a:rPr lang="en-US" dirty="0"/>
              <a:t>Los </a:t>
            </a:r>
            <a:r>
              <a:rPr lang="en-US" dirty="0" err="1"/>
              <a:t>animales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comunicar</a:t>
            </a:r>
            <a:r>
              <a:rPr lang="en-US" dirty="0"/>
              <a:t> </a:t>
            </a:r>
            <a:r>
              <a:rPr lang="en-US" dirty="0" err="1"/>
              <a:t>peligro</a:t>
            </a:r>
            <a:r>
              <a:rPr lang="en-US" dirty="0"/>
              <a:t>, </a:t>
            </a:r>
            <a:r>
              <a:rPr lang="en-US" dirty="0" err="1"/>
              <a:t>necesidades</a:t>
            </a:r>
            <a:r>
              <a:rPr lang="en-US" dirty="0"/>
              <a:t>, etc. </a:t>
            </a:r>
            <a:r>
              <a:rPr lang="en-US" dirty="0" err="1"/>
              <a:t>pero</a:t>
            </a:r>
            <a:r>
              <a:rPr lang="en-US" dirty="0"/>
              <a:t> son SEÑALES </a:t>
            </a:r>
            <a:r>
              <a:rPr lang="en-US" dirty="0" err="1"/>
              <a:t>genéticamente</a:t>
            </a:r>
            <a:r>
              <a:rPr lang="en-US" dirty="0"/>
              <a:t> </a:t>
            </a:r>
            <a:r>
              <a:rPr lang="en-US" dirty="0" err="1"/>
              <a:t>condicionadas</a:t>
            </a:r>
            <a:r>
              <a:rPr lang="en-US" dirty="0"/>
              <a:t>, INNATAS, </a:t>
            </a:r>
            <a:r>
              <a:rPr lang="en-US" dirty="0" err="1"/>
              <a:t>comunes</a:t>
            </a:r>
            <a:r>
              <a:rPr lang="en-US" dirty="0"/>
              <a:t> a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especie</a:t>
            </a:r>
            <a:endParaRPr lang="en-US" dirty="0"/>
          </a:p>
          <a:p>
            <a:pPr algn="l">
              <a:buFont typeface="Arial"/>
              <a:buChar char="•"/>
            </a:pPr>
            <a:r>
              <a:rPr lang="en-US" dirty="0"/>
              <a:t>La </a:t>
            </a:r>
            <a:r>
              <a:rPr lang="en-US" dirty="0" err="1"/>
              <a:t>comunicación</a:t>
            </a:r>
            <a:r>
              <a:rPr lang="en-US" dirty="0"/>
              <a:t> animal es = NATURAL</a:t>
            </a:r>
          </a:p>
          <a:p>
            <a:pPr algn="l">
              <a:buFont typeface="Arial"/>
              <a:buChar char="•"/>
            </a:pPr>
            <a:r>
              <a:rPr lang="en-US" dirty="0" err="1"/>
              <a:t>En</a:t>
            </a:r>
            <a:r>
              <a:rPr lang="en-US" dirty="0"/>
              <a:t> LENGUAJE SIMBÓLICO del S.H. no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relación</a:t>
            </a:r>
            <a:r>
              <a:rPr lang="en-US" dirty="0"/>
              <a:t> NATURAL entre SIGNIFICANTE y SIGNIFICADO  o entre SÍMBOLO y REFERENTE </a:t>
            </a:r>
          </a:p>
          <a:p>
            <a:pPr algn="l">
              <a:buFont typeface="Arial"/>
              <a:buChar char="•"/>
            </a:pPr>
            <a:r>
              <a:rPr lang="en-US" dirty="0" err="1"/>
              <a:t>En</a:t>
            </a:r>
            <a:r>
              <a:rPr lang="en-US" dirty="0"/>
              <a:t> LENGUAJE SIMBÓLICO, se produce una RELACIÓN CONVENCIONAL y ARBITRARIA, </a:t>
            </a:r>
            <a:r>
              <a:rPr lang="en-US" dirty="0" err="1"/>
              <a:t>permitiendo</a:t>
            </a:r>
            <a:r>
              <a:rPr lang="en-US" dirty="0"/>
              <a:t>:</a:t>
            </a:r>
          </a:p>
          <a:p>
            <a:pPr algn="l">
              <a:buFont typeface="Arial"/>
              <a:buChar char="•"/>
            </a:pPr>
            <a:r>
              <a:rPr lang="en-US" dirty="0"/>
              <a:t>1. </a:t>
            </a:r>
            <a:r>
              <a:rPr lang="en-US" dirty="0" err="1"/>
              <a:t>Elaborar</a:t>
            </a:r>
            <a:r>
              <a:rPr lang="en-US" dirty="0"/>
              <a:t> REPRESENTACIONES ABSTRACTAS Y TEÓRICAS </a:t>
            </a:r>
          </a:p>
          <a:p>
            <a:pPr algn="l">
              <a:buFont typeface="Arial"/>
              <a:buChar char="•"/>
            </a:pPr>
            <a:r>
              <a:rPr lang="en-US" dirty="0"/>
              <a:t>2. </a:t>
            </a:r>
            <a:r>
              <a:rPr lang="en-US" dirty="0" err="1"/>
              <a:t>Representar</a:t>
            </a:r>
            <a:r>
              <a:rPr lang="en-US" dirty="0"/>
              <a:t> LA VISIÓN de REALIDAD de sus </a:t>
            </a:r>
            <a:r>
              <a:rPr lang="en-US" dirty="0" err="1"/>
              <a:t>hablantes</a:t>
            </a:r>
            <a:r>
              <a:rPr lang="en-US" dirty="0"/>
              <a:t> </a:t>
            </a:r>
          </a:p>
          <a:p>
            <a:pPr algn="l">
              <a:buFont typeface="Arial"/>
              <a:buChar char="•"/>
            </a:pPr>
            <a:r>
              <a:rPr lang="en-US" dirty="0"/>
              <a:t>3. </a:t>
            </a:r>
            <a:r>
              <a:rPr lang="en-US" dirty="0" err="1"/>
              <a:t>Crear</a:t>
            </a:r>
            <a:r>
              <a:rPr lang="en-US" dirty="0"/>
              <a:t> NUEVAS PALABRAS y SIGNIFICADOS </a:t>
            </a:r>
          </a:p>
          <a:p>
            <a:pPr algn="l">
              <a:buFont typeface="Arial"/>
              <a:buChar char="•"/>
            </a:pPr>
            <a:r>
              <a:rPr lang="en-US" dirty="0"/>
              <a:t>4. </a:t>
            </a:r>
            <a:r>
              <a:rPr lang="en-US" dirty="0" err="1"/>
              <a:t>Inventar</a:t>
            </a:r>
            <a:r>
              <a:rPr lang="en-US" dirty="0"/>
              <a:t> REALIDADES IMAGINARIAS </a:t>
            </a:r>
          </a:p>
          <a:p>
            <a:pPr algn="l"/>
            <a:endParaRPr lang="en-US" dirty="0"/>
          </a:p>
        </p:txBody>
      </p:sp>
      <p:pic>
        <p:nvPicPr>
          <p:cNvPr id="6" name="Marcador de contenido 5" descr="Imagen que contiene texto, señal, paraguas&#10;&#10;Descripción generada automáticamente">
            <a:extLst>
              <a:ext uri="{FF2B5EF4-FFF2-40B4-BE49-F238E27FC236}">
                <a16:creationId xmlns:a16="http://schemas.microsoft.com/office/drawing/2014/main" id="{288F6A8E-DADD-4810-8B5D-092321383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18095" b="-1"/>
          <a:stretch/>
        </p:blipFill>
        <p:spPr>
          <a:xfrm>
            <a:off x="7483876" y="982131"/>
            <a:ext cx="4066198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977396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372</TotalTime>
  <Words>834</Words>
  <Application>Microsoft Office PowerPoint</Application>
  <PresentationFormat>Panorámica</PresentationFormat>
  <Paragraphs>63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Orgánico</vt:lpstr>
      <vt:lpstr>LA RELACIÓN SIMBÓLICA DEL SER HUMANO CON EL MUNDO</vt:lpstr>
      <vt:lpstr>1. LA CAPACIDAD SIMBÓLICA </vt:lpstr>
      <vt:lpstr>a) ¿QUÉ ES EL SÍMBOLO?</vt:lpstr>
      <vt:lpstr>b) SÍMBOLO Y HUMANIZACIÓN</vt:lpstr>
      <vt:lpstr>2. EL LENGUAJE </vt:lpstr>
      <vt:lpstr>a) LA COMUNICACIÓN COMO NECESIDAD ENTRE SERES VIVOS I</vt:lpstr>
      <vt:lpstr>a) LA COMUNICACIÓN COMO NECESIDAD ENTRE SERES VIVOS II</vt:lpstr>
      <vt:lpstr>                       b) EL LENGUAJE HUMANO I</vt:lpstr>
      <vt:lpstr>    b) EL LENGUAJE HUMANO II</vt:lpstr>
      <vt:lpstr>b) EL LENGUAJE HUMANO III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RELACIÓN SIMBÓLICA DEL SER HUMANO CON EL MUNDO</dc:title>
  <dc:creator>faller fait</dc:creator>
  <cp:lastModifiedBy>faller fait</cp:lastModifiedBy>
  <cp:revision>32</cp:revision>
  <dcterms:created xsi:type="dcterms:W3CDTF">2021-02-17T19:04:57Z</dcterms:created>
  <dcterms:modified xsi:type="dcterms:W3CDTF">2021-02-22T19:43:41Z</dcterms:modified>
</cp:coreProperties>
</file>