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2" r:id="rId3"/>
  </p:sldMasterIdLst>
  <p:notesMasterIdLst>
    <p:notesMasterId r:id="rId58"/>
  </p:notesMasterIdLst>
  <p:sldIdLst>
    <p:sldId id="257" r:id="rId4"/>
    <p:sldId id="264" r:id="rId5"/>
    <p:sldId id="265" r:id="rId6"/>
    <p:sldId id="266" r:id="rId7"/>
    <p:sldId id="329" r:id="rId8"/>
    <p:sldId id="267" r:id="rId9"/>
    <p:sldId id="316" r:id="rId10"/>
    <p:sldId id="268" r:id="rId11"/>
    <p:sldId id="317" r:id="rId12"/>
    <p:sldId id="327" r:id="rId13"/>
    <p:sldId id="318" r:id="rId14"/>
    <p:sldId id="319" r:id="rId15"/>
    <p:sldId id="320" r:id="rId16"/>
    <p:sldId id="269" r:id="rId17"/>
    <p:sldId id="321" r:id="rId18"/>
    <p:sldId id="328" r:id="rId19"/>
    <p:sldId id="322" r:id="rId20"/>
    <p:sldId id="323" r:id="rId21"/>
    <p:sldId id="324" r:id="rId22"/>
    <p:sldId id="325" r:id="rId23"/>
    <p:sldId id="270" r:id="rId24"/>
    <p:sldId id="314" r:id="rId25"/>
    <p:sldId id="280" r:id="rId26"/>
    <p:sldId id="281" r:id="rId27"/>
    <p:sldId id="282" r:id="rId28"/>
    <p:sldId id="283" r:id="rId29"/>
    <p:sldId id="284" r:id="rId30"/>
    <p:sldId id="285" r:id="rId31"/>
    <p:sldId id="286" r:id="rId32"/>
    <p:sldId id="287" r:id="rId33"/>
    <p:sldId id="289" r:id="rId34"/>
    <p:sldId id="292" r:id="rId35"/>
    <p:sldId id="293" r:id="rId36"/>
    <p:sldId id="296" r:id="rId37"/>
    <p:sldId id="297" r:id="rId38"/>
    <p:sldId id="300" r:id="rId39"/>
    <p:sldId id="302" r:id="rId40"/>
    <p:sldId id="303" r:id="rId41"/>
    <p:sldId id="304" r:id="rId42"/>
    <p:sldId id="305" r:id="rId43"/>
    <p:sldId id="308" r:id="rId44"/>
    <p:sldId id="309" r:id="rId45"/>
    <p:sldId id="271" r:id="rId46"/>
    <p:sldId id="315" r:id="rId47"/>
    <p:sldId id="310" r:id="rId48"/>
    <p:sldId id="311" r:id="rId49"/>
    <p:sldId id="312" r:id="rId50"/>
    <p:sldId id="313" r:id="rId51"/>
    <p:sldId id="272" r:id="rId52"/>
    <p:sldId id="326" r:id="rId53"/>
    <p:sldId id="273" r:id="rId54"/>
    <p:sldId id="276" r:id="rId55"/>
    <p:sldId id="277" r:id="rId56"/>
    <p:sldId id="278" r:id="rId57"/>
  </p:sldIdLst>
  <p:sldSz cx="16257588" cy="9144000"/>
  <p:notesSz cx="6858000" cy="9144000"/>
  <p:defaultTextStyle>
    <a:defPPr>
      <a:defRPr lang="en-GB"/>
    </a:defPPr>
    <a:lvl1pPr algn="l" defTabSz="457200" rtl="0" fontAlgn="base">
      <a:spcBef>
        <a:spcPct val="0"/>
      </a:spcBef>
      <a:spcAft>
        <a:spcPct val="0"/>
      </a:spcAft>
      <a:defRPr sz="3200" kern="1200">
        <a:solidFill>
          <a:schemeClr val="bg1"/>
        </a:solidFill>
        <a:latin typeface="Gill Sans"/>
        <a:ea typeface="ヒラギノ角ゴ ProN W6"/>
        <a:cs typeface="ヒラギノ角ゴ ProN W6"/>
      </a:defRPr>
    </a:lvl1pPr>
    <a:lvl2pPr marL="742950" indent="-285750" algn="l" defTabSz="457200" rtl="0" fontAlgn="base">
      <a:spcBef>
        <a:spcPct val="0"/>
      </a:spcBef>
      <a:spcAft>
        <a:spcPct val="0"/>
      </a:spcAft>
      <a:defRPr sz="3200" kern="1200">
        <a:solidFill>
          <a:schemeClr val="bg1"/>
        </a:solidFill>
        <a:latin typeface="Gill Sans"/>
        <a:ea typeface="ヒラギノ角ゴ ProN W6"/>
        <a:cs typeface="ヒラギノ角ゴ ProN W6"/>
      </a:defRPr>
    </a:lvl2pPr>
    <a:lvl3pPr marL="11430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3pPr>
    <a:lvl4pPr marL="16002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4pPr>
    <a:lvl5pPr marL="2057400" indent="-228600" algn="l" defTabSz="457200" rtl="0" fontAlgn="base">
      <a:spcBef>
        <a:spcPct val="0"/>
      </a:spcBef>
      <a:spcAft>
        <a:spcPct val="0"/>
      </a:spcAft>
      <a:defRPr sz="3200" kern="1200">
        <a:solidFill>
          <a:schemeClr val="bg1"/>
        </a:solidFill>
        <a:latin typeface="Gill Sans"/>
        <a:ea typeface="ヒラギノ角ゴ ProN W6"/>
        <a:cs typeface="ヒラギノ角ゴ ProN W6"/>
      </a:defRPr>
    </a:lvl5pPr>
    <a:lvl6pPr marL="2286000" algn="l" defTabSz="914400" rtl="0" eaLnBrk="1" latinLnBrk="0" hangingPunct="1">
      <a:defRPr sz="3200" kern="1200">
        <a:solidFill>
          <a:schemeClr val="bg1"/>
        </a:solidFill>
        <a:latin typeface="Gill Sans"/>
        <a:ea typeface="ヒラギノ角ゴ ProN W6"/>
        <a:cs typeface="ヒラギノ角ゴ ProN W6"/>
      </a:defRPr>
    </a:lvl6pPr>
    <a:lvl7pPr marL="2743200" algn="l" defTabSz="914400" rtl="0" eaLnBrk="1" latinLnBrk="0" hangingPunct="1">
      <a:defRPr sz="3200" kern="1200">
        <a:solidFill>
          <a:schemeClr val="bg1"/>
        </a:solidFill>
        <a:latin typeface="Gill Sans"/>
        <a:ea typeface="ヒラギノ角ゴ ProN W6"/>
        <a:cs typeface="ヒラギノ角ゴ ProN W6"/>
      </a:defRPr>
    </a:lvl7pPr>
    <a:lvl8pPr marL="3200400" algn="l" defTabSz="914400" rtl="0" eaLnBrk="1" latinLnBrk="0" hangingPunct="1">
      <a:defRPr sz="3200" kern="1200">
        <a:solidFill>
          <a:schemeClr val="bg1"/>
        </a:solidFill>
        <a:latin typeface="Gill Sans"/>
        <a:ea typeface="ヒラギノ角ゴ ProN W6"/>
        <a:cs typeface="ヒラギノ角ゴ ProN W6"/>
      </a:defRPr>
    </a:lvl8pPr>
    <a:lvl9pPr marL="3657600" algn="l" defTabSz="914400" rtl="0" eaLnBrk="1" latinLnBrk="0" hangingPunct="1">
      <a:defRPr sz="3200" kern="1200">
        <a:solidFill>
          <a:schemeClr val="bg1"/>
        </a:solidFill>
        <a:latin typeface="Gill Sans"/>
        <a:ea typeface="ヒラギノ角ゴ ProN W6"/>
        <a:cs typeface="ヒラギノ角ゴ ProN W6"/>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8000"/>
    <a:srgbClr val="000000"/>
    <a:srgbClr val="999999"/>
    <a:srgbClr val="666666"/>
    <a:srgbClr val="004080"/>
    <a:srgbClr val="BEA24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3" autoAdjust="0"/>
    <p:restoredTop sz="94660"/>
  </p:normalViewPr>
  <p:slideViewPr>
    <p:cSldViewPr>
      <p:cViewPr varScale="1">
        <p:scale>
          <a:sx n="70" d="100"/>
          <a:sy n="70" d="100"/>
        </p:scale>
        <p:origin x="-36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24" d="100"/>
        <a:sy n="124" d="100"/>
      </p:scale>
      <p:origin x="0" y="4672"/>
    </p:cViewPr>
  </p:sorter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p:cNvSpPr>
          <p:nvPr>
            <p:ph type="sldImg"/>
          </p:nvPr>
        </p:nvSpPr>
        <p:spPr bwMode="auto">
          <a:xfrm>
            <a:off x="0" y="695325"/>
            <a:ext cx="0" cy="0"/>
          </a:xfrm>
          <a:prstGeom prst="rect">
            <a:avLst/>
          </a:prstGeom>
          <a:noFill/>
          <a:ln w="9525">
            <a:noFill/>
            <a:round/>
            <a:headEnd/>
            <a:tailEnd/>
          </a:ln>
        </p:spPr>
      </p:sp>
      <p:sp>
        <p:nvSpPr>
          <p:cNvPr id="8194"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nl-BE" noProof="0" smtClean="0"/>
          </a:p>
        </p:txBody>
      </p:sp>
    </p:spTree>
    <p:extLst>
      <p:ext uri="{BB962C8B-B14F-4D97-AF65-F5344CB8AC3E}">
        <p14:creationId xmlns:p14="http://schemas.microsoft.com/office/powerpoint/2010/main" xmlns="" val="157987120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txBox="1">
            <a:spLocks noGrp="1" noRot="1" noChangeAspect="1" noChangeArrowheads="1" noTextEdit="1"/>
          </p:cNvSpPr>
          <p:nvPr>
            <p:ph type="sldImg"/>
          </p:nvPr>
        </p:nvSpPr>
        <p:spPr>
          <a:xfrm>
            <a:off x="0" y="695325"/>
            <a:ext cx="1588" cy="1588"/>
          </a:xfrm>
          <a:solidFill>
            <a:srgbClr val="FFFFFF"/>
          </a:solidFill>
          <a:ln>
            <a:solidFill>
              <a:srgbClr val="000000"/>
            </a:solidFill>
            <a:miter lim="800000"/>
          </a:ln>
        </p:spPr>
      </p:sp>
      <p:sp>
        <p:nvSpPr>
          <p:cNvPr id="14339" name="Rectangle 2"/>
          <p:cNvSpPr txBox="1">
            <a:spLocks noGrp="1" noChangeArrowheads="1"/>
          </p:cNvSpPr>
          <p:nvPr>
            <p:ph type="body" idx="1"/>
          </p:nvPr>
        </p:nvSpPr>
        <p:spPr>
          <a:xfrm>
            <a:off x="685800" y="4343400"/>
            <a:ext cx="5486400" cy="4114800"/>
          </a:xfrm>
          <a:noFill/>
          <a:ln/>
        </p:spPr>
        <p:txBody>
          <a:bodyPr wrap="none" anchor="ctr"/>
          <a:lstStyle/>
          <a:p>
            <a:endParaRPr lang="nl-BE"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 : One instance per connection. @</a:t>
            </a:r>
            <a:r>
              <a:rPr lang="en-US" dirty="0" err="1" smtClean="0"/>
              <a:t>WebSocketClose</a:t>
            </a:r>
            <a:r>
              <a:rPr lang="en-US" dirty="0" smtClean="0"/>
              <a:t>,</a:t>
            </a:r>
            <a:r>
              <a:rPr lang="en-US" baseline="0" dirty="0" smtClean="0"/>
              <a:t> @</a:t>
            </a:r>
            <a:r>
              <a:rPr lang="en-US" baseline="0" dirty="0" err="1" smtClean="0"/>
              <a:t>WebSocketError</a:t>
            </a:r>
            <a:r>
              <a:rPr lang="en-US" baseline="0" dirty="0" smtClean="0"/>
              <a:t> will not have Session parameter.</a:t>
            </a:r>
            <a:endParaRPr lang="en-US" dirty="0"/>
          </a:p>
        </p:txBody>
      </p:sp>
    </p:spTree>
    <p:extLst>
      <p:ext uri="{BB962C8B-B14F-4D97-AF65-F5344CB8AC3E}">
        <p14:creationId xmlns:p14="http://schemas.microsoft.com/office/powerpoint/2010/main" xmlns="" val="408905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p>
          <a:p>
            <a:endParaRPr lang="en-US" baseline="0" dirty="0" smtClean="0"/>
          </a:p>
          <a:p>
            <a:r>
              <a:rPr lang="en-US" baseline="0" dirty="0" smtClean="0"/>
              <a:t>No metadata, kind of tricky to do </a:t>
            </a:r>
            <a:r>
              <a:rPr lang="en-US" baseline="0" dirty="0" err="1" smtClean="0"/>
              <a:t>willDecode</a:t>
            </a:r>
            <a:r>
              <a:rPr lang="en-US" baseline="0" dirty="0" smtClean="0"/>
              <a:t>()</a:t>
            </a:r>
            <a:endParaRPr lang="en-US" dirty="0"/>
          </a:p>
        </p:txBody>
      </p:sp>
    </p:spTree>
    <p:extLst>
      <p:ext uri="{BB962C8B-B14F-4D97-AF65-F5344CB8AC3E}">
        <p14:creationId xmlns:p14="http://schemas.microsoft.com/office/powerpoint/2010/main" xmlns="" val="3613587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ByteBuffer</a:t>
            </a:r>
            <a:r>
              <a:rPr lang="en-US" dirty="0" smtClean="0"/>
              <a:t>,</a:t>
            </a:r>
            <a:r>
              <a:rPr lang="en-US" baseline="0" dirty="0" smtClean="0"/>
              <a:t> </a:t>
            </a:r>
            <a:r>
              <a:rPr lang="en-US" baseline="0" dirty="0" err="1" smtClean="0"/>
              <a:t>InputStream</a:t>
            </a:r>
            <a:r>
              <a:rPr lang="en-US" baseline="0" dirty="0" smtClean="0"/>
              <a:t>, String, Reader</a:t>
            </a:r>
            <a:endParaRPr lang="en-US" dirty="0"/>
          </a:p>
        </p:txBody>
      </p:sp>
    </p:spTree>
    <p:extLst>
      <p:ext uri="{BB962C8B-B14F-4D97-AF65-F5344CB8AC3E}">
        <p14:creationId xmlns:p14="http://schemas.microsoft.com/office/powerpoint/2010/main" xmlns="" val="3613587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88938" y="685800"/>
            <a:ext cx="6064250" cy="3411538"/>
          </a:xfrm>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Historically, creating web applications that need bidirectional</a:t>
            </a:r>
          </a:p>
          <a:p>
            <a:r>
              <a:rPr lang="en-US" sz="2400" dirty="0" smtClean="0"/>
              <a:t>   communication between a client and a server (e.g., instant messaging</a:t>
            </a:r>
          </a:p>
          <a:p>
            <a:r>
              <a:rPr lang="en-US" sz="2400" dirty="0" smtClean="0"/>
              <a:t>   and gaming applications) has required an abuse of HTTP to poll the</a:t>
            </a:r>
          </a:p>
          <a:p>
            <a:r>
              <a:rPr lang="en-US" sz="2400" dirty="0" smtClean="0"/>
              <a:t>   server for updates while sending upstream notifications as distinct</a:t>
            </a:r>
          </a:p>
          <a:p>
            <a:r>
              <a:rPr lang="en-US" sz="2400" dirty="0" smtClean="0"/>
              <a:t>   HTTP calls</a:t>
            </a:r>
          </a:p>
          <a:p>
            <a:endParaRPr lang="en-US" sz="2400" dirty="0" smtClean="0"/>
          </a:p>
          <a:p>
            <a:r>
              <a:rPr lang="en-US" sz="2400" dirty="0" smtClean="0"/>
              <a:t>This results in a variety of problems:</a:t>
            </a:r>
          </a:p>
          <a:p>
            <a:endParaRPr lang="en-US" sz="2400" dirty="0" smtClean="0"/>
          </a:p>
          <a:p>
            <a:r>
              <a:rPr lang="en-US" sz="2400" dirty="0" smtClean="0"/>
              <a:t>   o  The server is forced to use a number of different underlying TCP</a:t>
            </a:r>
          </a:p>
          <a:p>
            <a:r>
              <a:rPr lang="en-US" sz="2400" dirty="0" smtClean="0"/>
              <a:t>      connections for each client: one for sending information to the</a:t>
            </a:r>
          </a:p>
          <a:p>
            <a:r>
              <a:rPr lang="en-US" sz="2400" dirty="0" smtClean="0"/>
              <a:t>      client and a new one for each incoming message.</a:t>
            </a:r>
          </a:p>
          <a:p>
            <a:endParaRPr lang="en-US" sz="2400" dirty="0" smtClean="0"/>
          </a:p>
          <a:p>
            <a:r>
              <a:rPr lang="en-US" sz="2400" dirty="0" smtClean="0"/>
              <a:t>   o  The wire protocol has a high overhead, with each client-to-server</a:t>
            </a:r>
          </a:p>
          <a:p>
            <a:r>
              <a:rPr lang="en-US" sz="2400" dirty="0" smtClean="0"/>
              <a:t>      message having an HTTP header.</a:t>
            </a:r>
          </a:p>
          <a:p>
            <a:endParaRPr lang="en-US" sz="2400" dirty="0" smtClean="0"/>
          </a:p>
          <a:p>
            <a:r>
              <a:rPr lang="en-US" sz="2400" dirty="0" smtClean="0"/>
              <a:t>   o  The client-side script is forced to maintain a mapping from the</a:t>
            </a:r>
          </a:p>
          <a:p>
            <a:r>
              <a:rPr lang="en-US" sz="2400" dirty="0" smtClean="0"/>
              <a:t>      outgoing connections to the incoming connection to track replies.</a:t>
            </a:r>
          </a:p>
          <a:p>
            <a:endParaRPr lang="en-US" sz="2400" dirty="0" smtClean="0"/>
          </a:p>
          <a:p>
            <a:r>
              <a:rPr lang="en-US" sz="2400" dirty="0" smtClean="0"/>
              <a:t>   A simpler solution would be to use a single TCP connection for</a:t>
            </a:r>
          </a:p>
          <a:p>
            <a:r>
              <a:rPr lang="en-US" sz="2400" dirty="0" smtClean="0"/>
              <a:t>   traffic in both directions.  This is what the WebSocket Protocol</a:t>
            </a:r>
          </a:p>
          <a:p>
            <a:r>
              <a:rPr lang="en-US" sz="2400" dirty="0" smtClean="0"/>
              <a:t>   provides.</a:t>
            </a:r>
          </a:p>
          <a:p>
            <a:endParaRPr lang="en-US" sz="2400" dirty="0" smtClean="0"/>
          </a:p>
          <a:p>
            <a:r>
              <a:rPr lang="en-US" sz="2400" dirty="0" smtClean="0"/>
              <a:t>Combined with the WebSocket API [WSAPI], it provides an alternative to HTTP polling for two-way communication from a web page</a:t>
            </a:r>
            <a:r>
              <a:rPr lang="en-US" sz="2400" baseline="0" dirty="0" smtClean="0"/>
              <a:t> </a:t>
            </a:r>
            <a:r>
              <a:rPr lang="en-US" sz="2400" dirty="0" smtClean="0"/>
              <a:t>to a remote server.</a:t>
            </a:r>
          </a:p>
          <a:p>
            <a:endParaRPr lang="en-US" sz="2400" dirty="0" smtClean="0"/>
          </a:p>
          <a:p>
            <a:r>
              <a:rPr lang="en-US" sz="2400" dirty="0" smtClean="0"/>
              <a:t>The same technique can be used for a variety of web applications: games, stock tickers, multiuser applications with simultaneous</a:t>
            </a:r>
            <a:r>
              <a:rPr lang="en-US" sz="2400" baseline="0" dirty="0" smtClean="0"/>
              <a:t> </a:t>
            </a:r>
            <a:r>
              <a:rPr lang="en-US" sz="2400" dirty="0" smtClean="0"/>
              <a:t>editing, user interfaces exposing server-side services in real time, etc.</a:t>
            </a:r>
          </a:p>
          <a:p>
            <a:endParaRPr lang="en-US" sz="2400" dirty="0" smtClean="0"/>
          </a:p>
          <a:p>
            <a:r>
              <a:rPr lang="en-US" sz="2400" dirty="0" smtClean="0"/>
              <a:t>   The WebSocket Protocol is designed to supersede existing bidirectional communication technologies that use HTTP as a transport</a:t>
            </a:r>
          </a:p>
          <a:p>
            <a:r>
              <a:rPr lang="en-US" sz="2400" dirty="0" smtClean="0"/>
              <a:t>   layer to benefit from existing infrastructure (proxies, filtering, authentication).  Such technologies were implemented as trade-offs between efficiency and reliability because HTTP was not initially</a:t>
            </a:r>
          </a:p>
          <a:p>
            <a:r>
              <a:rPr lang="en-US" sz="2400" dirty="0" smtClean="0"/>
              <a:t>   meant to be used for bidirectional communication (see [RFC6202] for further discussion).  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a:t>
            </a:r>
          </a:p>
          <a:p>
            <a:endParaRPr lang="en-US" sz="2400" dirty="0" smtClean="0"/>
          </a:p>
          <a:p>
            <a:r>
              <a:rPr lang="en-US" sz="2400" kern="1200" dirty="0" smtClean="0">
                <a:solidFill>
                  <a:schemeClr val="tx1"/>
                </a:solidFill>
                <a:effectLst/>
                <a:latin typeface="+mn-lt"/>
                <a:ea typeface="+mn-ea"/>
                <a:cs typeface="+mn-cs"/>
              </a:rPr>
              <a:t>The WebSocket Protocol attempts to address the goals of existing bidirectional HTTP technologies in the context of the existing HTTP infrastructure; as such, it is designed to work over HTTP ports 80 and 443 as well as to support HTTP proxies and intermediaries, even if this implies some complexity specific to the current environment. However, the design does not limit WebSocket to HTTP, and future implementations could use a simpler handshake over a dedicated port without reinventing the entire protocol. This last point is important because the traffic patterns of interactive messaging do not closely match standard HTTP traffic and can induce unusual loads on some components. </a:t>
            </a:r>
            <a:endParaRPr lang="en-US" sz="2400" dirty="0" smtClean="0"/>
          </a:p>
          <a:p>
            <a:endParaRPr lang="en-US" sz="2400"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pPr/>
              <a:t>23</a:t>
            </a:fld>
            <a:endParaRPr lang="en-US"/>
          </a:p>
        </p:txBody>
      </p:sp>
    </p:spTree>
    <p:extLst>
      <p:ext uri="{BB962C8B-B14F-4D97-AF65-F5344CB8AC3E}">
        <p14:creationId xmlns:p14="http://schemas.microsoft.com/office/powerpoint/2010/main" xmlns="" val="264893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SSE &amp; </a:t>
            </a:r>
            <a:r>
              <a:rPr lang="en-US" dirty="0" err="1" smtClean="0"/>
              <a:t>WebSocket</a:t>
            </a:r>
            <a:endParaRPr lang="en-US" baseline="0" dirty="0" smtClean="0"/>
          </a:p>
          <a:p>
            <a:endParaRPr lang="en-US" dirty="0" smtClean="0"/>
          </a:p>
          <a:p>
            <a:r>
              <a:rPr lang="en-US" dirty="0" smtClean="0"/>
              <a:t>The protocol has two parts: a handshake and the data transfer.</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Combined with the WebSocket API [WSAPI], it provides an alternative to HTTP polling for two-way communication from a web page</a:t>
            </a:r>
            <a:r>
              <a:rPr lang="en-US" baseline="0" dirty="0" smtClean="0"/>
              <a:t> </a:t>
            </a:r>
            <a:r>
              <a:rPr lang="en-US" dirty="0" smtClean="0"/>
              <a:t>to a remote server.</a:t>
            </a:r>
          </a:p>
          <a:p>
            <a:endParaRPr lang="en-US" dirty="0" smtClean="0"/>
          </a:p>
          <a:p>
            <a:r>
              <a:rPr lang="en-US" dirty="0" smtClean="0"/>
              <a:t>Once the client and server have both sent their handshakes, and if</a:t>
            </a:r>
          </a:p>
          <a:p>
            <a:r>
              <a:rPr lang="en-US" dirty="0" smtClean="0"/>
              <a:t>   the handshake was successful, then the data transfer part starts.</a:t>
            </a:r>
          </a:p>
          <a:p>
            <a:r>
              <a:rPr lang="en-US" dirty="0" smtClean="0"/>
              <a:t>   This is a two-way communication channel where each side can,</a:t>
            </a:r>
          </a:p>
          <a:p>
            <a:r>
              <a:rPr lang="en-US" dirty="0" smtClean="0"/>
              <a:t>   independently from the other, send data at will.</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24</a:t>
            </a:fld>
            <a:endParaRPr lang="en-US"/>
          </a:p>
        </p:txBody>
      </p:sp>
    </p:spTree>
    <p:extLst>
      <p:ext uri="{BB962C8B-B14F-4D97-AF65-F5344CB8AC3E}">
        <p14:creationId xmlns:p14="http://schemas.microsoft.com/office/powerpoint/2010/main" xmlns="" val="34449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protocol consists of an opening handshake followed by basic message framing, layered over TCP.</a:t>
            </a:r>
          </a:p>
          <a:p>
            <a:endParaRPr lang="en-US" dirty="0" smtClean="0"/>
          </a:p>
          <a:p>
            <a:r>
              <a:rPr lang="en-US" dirty="0" smtClean="0"/>
              <a:t>In compliance with [RFC2616], header fields in the handshake may be sent by the client in any order, so the order in which different</a:t>
            </a:r>
            <a:r>
              <a:rPr lang="en-US" baseline="0" dirty="0" smtClean="0"/>
              <a:t> </a:t>
            </a:r>
            <a:r>
              <a:rPr lang="en-US" dirty="0" smtClean="0"/>
              <a:t>header fields are received is not significant.</a:t>
            </a:r>
          </a:p>
          <a:p>
            <a:endParaRPr lang="en-US" b="0" dirty="0" smtClean="0"/>
          </a:p>
          <a:p>
            <a:r>
              <a:rPr lang="en-US" b="0" dirty="0" smtClean="0"/>
              <a:t>The leading line from the client follows the Request-Line format. The leading line from the server follows the Status-Line format. </a:t>
            </a:r>
            <a:r>
              <a:rPr lang="en-US" b="0" baseline="0" dirty="0" smtClean="0"/>
              <a:t> </a:t>
            </a:r>
            <a:r>
              <a:rPr lang="en-US" b="0" dirty="0" smtClean="0"/>
              <a:t>After the leading line in both cases come an unordered set of header</a:t>
            </a:r>
            <a:r>
              <a:rPr lang="en-US" b="0" baseline="0" dirty="0" smtClean="0"/>
              <a:t> </a:t>
            </a:r>
            <a:r>
              <a:rPr lang="en-US" b="0" dirty="0" smtClean="0"/>
              <a:t>fields. </a:t>
            </a:r>
          </a:p>
          <a:p>
            <a:endParaRPr lang="en-US" b="0" dirty="0" smtClean="0"/>
          </a:p>
          <a:p>
            <a:r>
              <a:rPr lang="en-US" b="0" dirty="0" smtClean="0"/>
              <a:t>The "Request-URI" of the GET method [RFC2616] is used to identify the</a:t>
            </a:r>
            <a:r>
              <a:rPr lang="en-US" b="0" baseline="0" dirty="0" smtClean="0"/>
              <a:t> </a:t>
            </a:r>
            <a:r>
              <a:rPr lang="en-US" b="0" dirty="0" smtClean="0"/>
              <a:t>endpoint of the WebSocket connection, both to allow multiple domains to be served from one IP address and to allow multiple WebSocket</a:t>
            </a:r>
            <a:r>
              <a:rPr lang="en-US" b="0" baseline="0" dirty="0" smtClean="0"/>
              <a:t> </a:t>
            </a:r>
            <a:r>
              <a:rPr lang="en-US" b="0" dirty="0" smtClean="0"/>
              <a:t>endpoints to be served by a single server.</a:t>
            </a:r>
          </a:p>
          <a:p>
            <a:endParaRPr lang="en-US" b="0" dirty="0" smtClean="0"/>
          </a:p>
          <a:p>
            <a:r>
              <a:rPr lang="en-US" b="0" dirty="0" smtClean="0"/>
              <a:t>The client includes the hostname in the |Host| header field of its</a:t>
            </a:r>
            <a:r>
              <a:rPr lang="en-US" b="0" baseline="0" dirty="0" smtClean="0"/>
              <a:t> </a:t>
            </a:r>
            <a:r>
              <a:rPr lang="en-US" b="0" dirty="0" smtClean="0"/>
              <a:t>handshake as per [RFC2616], so that both the client and the server</a:t>
            </a:r>
            <a:r>
              <a:rPr lang="en-US" b="0" baseline="0" dirty="0" smtClean="0"/>
              <a:t> </a:t>
            </a:r>
            <a:r>
              <a:rPr lang="en-US" b="0" dirty="0" smtClean="0"/>
              <a:t>can verify that they agree on which host is in use.</a:t>
            </a:r>
          </a:p>
          <a:p>
            <a:endParaRPr lang="en-US" b="0" dirty="0" smtClean="0"/>
          </a:p>
          <a:p>
            <a:r>
              <a:rPr lang="en-US" b="0" dirty="0" smtClean="0"/>
              <a:t>HTTP defines an upgrade mechanism using Upgrade: header. This is typically used for to</a:t>
            </a:r>
            <a:r>
              <a:rPr lang="en-US" b="0" baseline="0" dirty="0" smtClean="0"/>
              <a:t> </a:t>
            </a:r>
            <a:r>
              <a:rPr lang="en-US" b="0" dirty="0" smtClean="0"/>
              <a:t>upgrade a client to a newer http protocol version or switch to a different protocol, such as HTTP over TLS. The Upgrade general-header allows the client to specify what additional communication protocols it supports and would like to use</a:t>
            </a:r>
            <a:r>
              <a:rPr lang="en-US" b="0" baseline="0" dirty="0" smtClean="0"/>
              <a:t> </a:t>
            </a:r>
            <a:r>
              <a:rPr lang="en-US" b="0" dirty="0" smtClean="0"/>
              <a:t>if the server finds it appropriate to switch protocols. This mechanism</a:t>
            </a:r>
            <a:r>
              <a:rPr lang="en-US" b="0" baseline="0" dirty="0" smtClean="0"/>
              <a:t> is used for upgrading to WebSocket.</a:t>
            </a:r>
            <a:endParaRPr lang="en-US" b="0" dirty="0" smtClean="0"/>
          </a:p>
          <a:p>
            <a:endParaRPr lang="en-US" b="0" dirty="0" smtClean="0"/>
          </a:p>
          <a:p>
            <a:r>
              <a:rPr lang="en-US" b="0" dirty="0" smtClean="0"/>
              <a:t>Additional header fields are used to select options in the WebSocket</a:t>
            </a:r>
            <a:r>
              <a:rPr lang="en-US" b="0" baseline="0" dirty="0" smtClean="0"/>
              <a:t> </a:t>
            </a:r>
            <a:r>
              <a:rPr lang="en-US" b="0" dirty="0" smtClean="0"/>
              <a:t>Protocol.</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Sec-WebSocket-Key is used in the creation of the server's handshake to indicate an acceptance of the connection. This helps ensure that the server does not accept connections from non-WebSocket clients (e.g.  HTTP clients) that are being abused to send data to unsuspecting WebSocket servers.  This prevents an attacker from tricking a WebSocket server by sending it carefully-crafted packets using |</a:t>
            </a:r>
            <a:r>
              <a:rPr lang="en-US" b="0" dirty="0" err="1" smtClean="0"/>
              <a:t>XMLHttpRequest</a:t>
            </a:r>
            <a:r>
              <a:rPr lang="en-US" b="0" dirty="0" smtClean="0"/>
              <a:t>| [</a:t>
            </a:r>
            <a:r>
              <a:rPr lang="en-US" b="0" dirty="0" err="1" smtClean="0"/>
              <a:t>XMLHttpRequest</a:t>
            </a:r>
            <a:r>
              <a:rPr lang="en-US" b="0" dirty="0" smtClean="0"/>
              <a:t>] or a |form| submission. To prove that the handshake was received, the server has to take two pieces of information and combine them to form a response.  The first piece of information comes from the |Sec-WebSocket-Key| header field in the client handshake. For this header field, the server has to take the value (as present in the header field, e.g. the base64-encoded [RFC4648] version minus any leading and trailing whitespace), and concatenate this with the Globally Unique Identifier (GUID, [RFC4122]) "258EAFA5-E914-47DA-95CA-C5AB0DC85B11" in string form, which is unlikely to be used by network endpoints that do not understand the WebSocket protocol.  A SHA-1 hash (160 bits), base64-encoded (see Section 4 of [RFC4648]), of this concatenation is then returned in the server's handshake.</a:t>
            </a:r>
          </a:p>
          <a:p>
            <a:endParaRPr lang="en-US" b="0" dirty="0" smtClean="0"/>
          </a:p>
          <a:p>
            <a:r>
              <a:rPr lang="en-US" b="0" dirty="0" smtClean="0"/>
              <a:t>The |Sec-WebSocket-Protocol| request-header field can be used to indicate what </a:t>
            </a:r>
            <a:r>
              <a:rPr lang="en-US" b="0" dirty="0" err="1" smtClean="0"/>
              <a:t>subprotocols</a:t>
            </a:r>
            <a:r>
              <a:rPr lang="en-US" b="0" dirty="0" smtClean="0"/>
              <a:t> (application-level protocols layered over the WebSocket protocol) are acceptable to the client.</a:t>
            </a:r>
            <a:r>
              <a:rPr lang="en-US" b="0" baseline="0" dirty="0" smtClean="0"/>
              <a:t> </a:t>
            </a:r>
            <a:r>
              <a:rPr lang="en-US" b="0" dirty="0" smtClean="0"/>
              <a:t>The server selects one or none of the acceptable protocols and echoes that value in its handshake to indicate that it has selected that protocol.</a:t>
            </a:r>
          </a:p>
          <a:p>
            <a:endParaRPr lang="en-US" b="0" dirty="0" smtClean="0"/>
          </a:p>
          <a:p>
            <a:r>
              <a:rPr lang="en-US" b="0" dirty="0" smtClean="0"/>
              <a:t>The |Sec-WebSocket-Version| header field in the client's handshake includes the version of the WebSocket protocol the client is attempting to communicate with.</a:t>
            </a:r>
          </a:p>
          <a:p>
            <a:endParaRPr lang="en-US" b="0" dirty="0" smtClean="0"/>
          </a:p>
          <a:p>
            <a:r>
              <a:rPr lang="en-US" b="0" dirty="0" smtClean="0"/>
              <a:t>The |Origin| header field is used to protect against unauthorized cross-origin use of a WebSocket server by scripts using the |WebSocket| API in a Web browser.</a:t>
            </a:r>
          </a:p>
          <a:p>
            <a:endParaRPr lang="en-US" b="0" dirty="0" smtClean="0"/>
          </a:p>
          <a:p>
            <a:r>
              <a:rPr lang="en-US" b="0" dirty="0" smtClean="0"/>
              <a:t>The |Sec-WebSocket-Extensions| header field is used in the WebSocket opening handshake.  It is initially sent from the client to the server, and then subsequently sent from the server to the client, to agree on a set of protocol-level extensions to use for the duration of the connection.</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27</a:t>
            </a:fld>
            <a:endParaRPr lang="en-US"/>
          </a:p>
        </p:txBody>
      </p:sp>
    </p:spTree>
    <p:extLst>
      <p:ext uri="{BB962C8B-B14F-4D97-AF65-F5344CB8AC3E}">
        <p14:creationId xmlns:p14="http://schemas.microsoft.com/office/powerpoint/2010/main" xmlns="" val="165746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handshake from the server is much simpler than the client handshake.  The first line is an HTTP Status-Line, with the status code 101.</a:t>
            </a:r>
            <a:r>
              <a:rPr lang="en-US" baseline="0" dirty="0" smtClean="0"/>
              <a:t> </a:t>
            </a:r>
            <a:r>
              <a:rPr lang="en-US" dirty="0" smtClean="0"/>
              <a:t>Any status code other than 101 indicates that the WebSocket handshake has not completed and that the semantics of HTTP still apply.  The headers follow the status code.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 |Sec-WebSocket-Accept| header field indicates whether the server is willing to accept the connection.  If present, this header field must include a hash of the client's nonce sent in |Sec-WebSocket-Key| along with a predefined GUID. Any other value must not be interpreted as an acceptance of the connection by the</a:t>
            </a:r>
            <a:r>
              <a:rPr lang="en-US" b="0" baseline="0" dirty="0" smtClean="0"/>
              <a:t> </a:t>
            </a:r>
            <a:r>
              <a:rPr lang="en-US" b="0" dirty="0" smtClean="0"/>
              <a:t>server.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These fields are checked by the WebSocket client for scripted pages. If the |Sec-WebSocket-Accept| value does not match the expected value, if the header field is missing, or if the HTTP status code is not 101, the connection will not be established, and WebSocket frames will not be 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Option fields can also be included.  In this version of the protocol, the main option field is |Sec-WebSocket-Protocol|, which indicates the </a:t>
            </a:r>
            <a:r>
              <a:rPr lang="en-US" b="0" dirty="0" err="1" smtClean="0"/>
              <a:t>subprotocol</a:t>
            </a:r>
            <a:r>
              <a:rPr lang="en-US" b="0" dirty="0" smtClean="0"/>
              <a:t> that the server has selected.  WebSocket clients   verify that the server included one of the values that was specified in the WebSocket client's handshake.  A server that speaks multiple </a:t>
            </a:r>
            <a:r>
              <a:rPr lang="en-US" b="0" dirty="0" err="1" smtClean="0"/>
              <a:t>subprotocols</a:t>
            </a:r>
            <a:r>
              <a:rPr lang="en-US" b="0" dirty="0" smtClean="0"/>
              <a:t> has to make sure it selects one based on the client's handshake and specifies it in its handshake.</a:t>
            </a:r>
          </a:p>
          <a:p>
            <a:endParaRPr lang="en-US" b="0" dirty="0" smtClean="0"/>
          </a:p>
          <a:p>
            <a:r>
              <a:rPr lang="en-US" b="0" dirty="0" smtClean="0"/>
              <a:t>The WebSocket protocol specification defines Ping and Pong frames that can be used for keep-alive, heart-beats, network status probing, latency instrumentation, and so forth. These are not currently exposed in the API.</a:t>
            </a:r>
          </a:p>
          <a:p>
            <a:endParaRPr lang="en-US" b="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Once the client and server have both sent their handshakes, and if the handshake was successful, then the data transfer part starts. This is a two-way communication channel where each side can, independently from the other, send data at will. The header fields in the handshake may be sent by the client in any order, so the order in which different header fields are received is not significant.</a:t>
            </a:r>
          </a:p>
          <a:p>
            <a:endParaRPr lang="en-US" b="0" dirty="0" smtClean="0"/>
          </a:p>
          <a:p>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28</a:t>
            </a:fld>
            <a:endParaRPr lang="en-US"/>
          </a:p>
        </p:txBody>
      </p:sp>
    </p:spTree>
    <p:extLst>
      <p:ext uri="{BB962C8B-B14F-4D97-AF65-F5344CB8AC3E}">
        <p14:creationId xmlns:p14="http://schemas.microsoft.com/office/powerpoint/2010/main" xmlns="" val="148109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successful handshake, clients and servers transfer data back and forth in conceptual units referred to in this specification as "messages".  On the wire, a message is composed of one or more frames.  The WebSocket message does not necessarily correspond to a particular network layer framing, as a fragmented message may be coalesced or split by an intermediary.</a:t>
            </a:r>
          </a:p>
          <a:p>
            <a:endParaRPr lang="en-US" dirty="0" smtClean="0"/>
          </a:p>
          <a:p>
            <a:r>
              <a:rPr lang="en-US" dirty="0" smtClean="0"/>
              <a:t>A frame has an associated type.  Each frame belonging to the same message contains the same type of data.  Broadly speaking, there are types for textual data (which is interpreted as UTF-8 [RFC3629] text), binary data (whose interpretation is left up to the application), and control frames (which are not intended to carry data for the application but instead for protocol-level signaling,    such as to signal that the connection should be closed).  This version of the protocol defines six frame types and leaves ten reserved for future use.</a:t>
            </a:r>
          </a:p>
          <a:p>
            <a:endParaRPr lang="en-US" dirty="0" smtClean="0"/>
          </a:p>
          <a:p>
            <a:endParaRPr lang="en-US" dirty="0" smtClean="0"/>
          </a:p>
          <a:p>
            <a:r>
              <a:rPr lang="en-US" dirty="0" smtClean="0"/>
              <a:t>Closing Handshake:</a:t>
            </a:r>
          </a:p>
          <a:p>
            <a:endParaRPr lang="en-US" dirty="0" smtClean="0"/>
          </a:p>
          <a:p>
            <a:r>
              <a:rPr lang="en-US" dirty="0" smtClean="0"/>
              <a:t>The closing handshake is far simpler than the opening handshake.</a:t>
            </a:r>
          </a:p>
          <a:p>
            <a:endParaRPr lang="en-US" dirty="0" smtClean="0"/>
          </a:p>
          <a:p>
            <a:r>
              <a:rPr lang="en-US" dirty="0" smtClean="0"/>
              <a:t>Either peer can send a control frame with data containing a specified control sequence to begin the closing handshake (detailed in Section 5.5.1).  Upon receiving such a frame, the other peer sends a Close frame in response, if it hasn't already sent one.  Upon receiving _that_ control frame, the first peer then closes the connection, safe in the knowledge that no further data is forthcoming.</a:t>
            </a:r>
            <a:r>
              <a:rPr lang="en-US" baseline="0" dirty="0" smtClean="0"/>
              <a:t> </a:t>
            </a:r>
            <a:r>
              <a:rPr lang="en-US" dirty="0" smtClean="0"/>
              <a:t>After sending a control frame indicating the connection should be closed, a peer does not send any further data; after receiving a control frame indicating the connection should be closed, a peer discards any further data received.</a:t>
            </a:r>
          </a:p>
          <a:p>
            <a:endParaRPr lang="en-US" dirty="0" smtClean="0"/>
          </a:p>
          <a:p>
            <a:r>
              <a:rPr lang="en-US" dirty="0" smtClean="0"/>
              <a:t>It is safe for both peers to initiate this handshake simultaneously.</a:t>
            </a:r>
          </a:p>
          <a:p>
            <a:endParaRPr lang="en-US" dirty="0" smtClean="0"/>
          </a:p>
          <a:p>
            <a:r>
              <a:rPr lang="en-US" dirty="0" smtClean="0"/>
              <a:t>The closing handshake is intended to complement the TCP closing handshake (FIN/ACK), on the basis that the TCP closing handshake is not always reliable end-to-end, especially in the presence of</a:t>
            </a:r>
            <a:r>
              <a:rPr lang="en-US" baseline="0" dirty="0" smtClean="0"/>
              <a:t> </a:t>
            </a:r>
            <a:r>
              <a:rPr lang="en-US" dirty="0" smtClean="0"/>
              <a:t>intercepting proxies and other intermediaries.</a:t>
            </a:r>
          </a:p>
          <a:p>
            <a:endParaRPr lang="en-US" dirty="0" smtClean="0"/>
          </a:p>
          <a:p>
            <a:r>
              <a:rPr lang="en-US" dirty="0" smtClean="0"/>
              <a:t>By sending a Close frame and waiting for a Close frame in response, certain cases are avoided where data may be unnecessarily lost.  For instance, on some platforms, if a socket is closed with data in the receive queue, a RST packet is sent, which will then cause </a:t>
            </a:r>
            <a:r>
              <a:rPr lang="en-US" dirty="0" err="1" smtClean="0"/>
              <a:t>recv</a:t>
            </a:r>
            <a:r>
              <a:rPr lang="en-US" dirty="0" smtClean="0"/>
              <a:t>() to fail for the party that received the RST, even if there was data waiting to be read.</a:t>
            </a:r>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8D4F6B3C-E1CB-8B46-8ACB-F6EEEFB71C82}" type="slidenum">
              <a:rPr lang="en-US" smtClean="0"/>
              <a:pPr/>
              <a:t>30</a:t>
            </a:fld>
            <a:endParaRPr lang="en-US"/>
          </a:p>
        </p:txBody>
      </p:sp>
    </p:spTree>
    <p:extLst>
      <p:ext uri="{BB962C8B-B14F-4D97-AF65-F5344CB8AC3E}">
        <p14:creationId xmlns:p14="http://schemas.microsoft.com/office/powerpoint/2010/main" xmlns="" val="147205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 WebSocket Protocol, data is transmitted using a sequence of frames. To avoid confusing network intermediaries (such as intercepting proxies) and for security reasons that are further discussed in Section 10.3, a client MUST mask all frames that it sends to the server (see Section 5.3 for further details).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Note that masking is done whether or not the WebSocket Protocol is running over TLS. A server MUST NOT mask any frames that it sends to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Mask all data from the client to the server, so that the remote script (attacker) does not have control over how the data being sent appears on the wire and thus cannot construct a message that could be misinterpreted by an intermediary as an HTTP request. Clients MUST choose a new masking key for each frame, using an algorithm that cannot be predicted by end applications that provide data. For example, each masking could be drawn from a cryptographically strong random number generator. </a:t>
            </a:r>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31</a:t>
            </a:fld>
            <a:endParaRPr lang="en-US"/>
          </a:p>
        </p:txBody>
      </p:sp>
    </p:spTree>
    <p:extLst>
      <p:ext uri="{BB962C8B-B14F-4D97-AF65-F5344CB8AC3E}">
        <p14:creationId xmlns:p14="http://schemas.microsoft.com/office/powerpoint/2010/main" xmlns="" val="248920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EDR used</a:t>
            </a:r>
            <a:r>
              <a:rPr lang="en-US" baseline="0" dirty="0" smtClean="0"/>
              <a:t> </a:t>
            </a:r>
            <a:r>
              <a:rPr lang="en-US" baseline="0" dirty="0" err="1" smtClean="0"/>
              <a:t>java.net.websocket</a:t>
            </a:r>
            <a:r>
              <a:rPr lang="en-US" baseline="0" dirty="0" smtClean="0"/>
              <a:t>.   Now </a:t>
            </a:r>
            <a:r>
              <a:rPr lang="en-US" dirty="0" err="1" smtClean="0"/>
              <a:t>Javax.websocket</a:t>
            </a:r>
            <a:r>
              <a:rPr lang="en-US" dirty="0" smtClean="0"/>
              <a:t> </a:t>
            </a:r>
            <a:endParaRPr lang="en-US" dirty="0"/>
          </a:p>
        </p:txBody>
      </p:sp>
    </p:spTree>
    <p:extLst>
      <p:ext uri="{BB962C8B-B14F-4D97-AF65-F5344CB8AC3E}">
        <p14:creationId xmlns:p14="http://schemas.microsoft.com/office/powerpoint/2010/main" xmlns="" val="2335954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encoders parameter contains a (possibly empty) list of Java classes that are to act as encoder components for this endpoint. These classes must implement some form of the Encoder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encode application objects of matching </a:t>
            </a:r>
            <a:r>
              <a:rPr lang="en-US" sz="1200" kern="1200" dirty="0" err="1" smtClean="0">
                <a:solidFill>
                  <a:schemeClr val="tx1"/>
                </a:solidFill>
                <a:effectLst/>
                <a:latin typeface="+mn-lt"/>
                <a:ea typeface="+mn-ea"/>
                <a:cs typeface="+mn-cs"/>
              </a:rPr>
              <a:t>parametrized</a:t>
            </a:r>
            <a:r>
              <a:rPr lang="en-US" sz="1200" kern="1200" dirty="0" smtClean="0">
                <a:solidFill>
                  <a:schemeClr val="tx1"/>
                </a:solidFill>
                <a:effectLst/>
                <a:latin typeface="+mn-lt"/>
                <a:ea typeface="+mn-ea"/>
                <a:cs typeface="+mn-cs"/>
              </a:rPr>
              <a:t> type as the encoder when they are attempted to be sent using the </a:t>
            </a:r>
            <a:r>
              <a:rPr lang="en-US" sz="1200" kern="1200" dirty="0" err="1" smtClean="0">
                <a:solidFill>
                  <a:schemeClr val="tx1"/>
                </a:solidFill>
                <a:effectLst/>
                <a:latin typeface="+mn-lt"/>
                <a:ea typeface="+mn-ea"/>
                <a:cs typeface="+mn-cs"/>
              </a:rPr>
              <a:t>RemoteEndpoint</a:t>
            </a:r>
            <a:r>
              <a:rPr lang="en-US" sz="1200" kern="1200" dirty="0" smtClean="0">
                <a:solidFill>
                  <a:schemeClr val="tx1"/>
                </a:solidFill>
                <a:effectLst/>
                <a:latin typeface="+mn-lt"/>
                <a:ea typeface="+mn-ea"/>
                <a:cs typeface="+mn-cs"/>
              </a:rPr>
              <a:t>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decoders parameter contains a (possibly empty) list of Java classes that are to act as decoder components for this endpoint. These classes must implement some form of the Decoder interface, and have public no-</a:t>
            </a:r>
            <a:r>
              <a:rPr lang="en-US" sz="1200" kern="1200" dirty="0" err="1" smtClean="0">
                <a:solidFill>
                  <a:schemeClr val="tx1"/>
                </a:solidFill>
                <a:effectLst/>
                <a:latin typeface="+mn-lt"/>
                <a:ea typeface="+mn-ea"/>
                <a:cs typeface="+mn-cs"/>
              </a:rPr>
              <a:t>arg</a:t>
            </a:r>
            <a:r>
              <a:rPr lang="en-US" sz="1200" kern="1200" dirty="0" smtClean="0">
                <a:solidFill>
                  <a:schemeClr val="tx1"/>
                </a:solidFill>
                <a:effectLst/>
                <a:latin typeface="+mn-lt"/>
                <a:ea typeface="+mn-ea"/>
                <a:cs typeface="+mn-cs"/>
              </a:rPr>
              <a:t> constructors and be visible within the </a:t>
            </a:r>
            <a:r>
              <a:rPr lang="en-US" sz="1200" kern="1200" dirty="0" err="1" smtClean="0">
                <a:solidFill>
                  <a:schemeClr val="tx1"/>
                </a:solidFill>
                <a:effectLst/>
                <a:latin typeface="+mn-lt"/>
                <a:ea typeface="+mn-ea"/>
                <a:cs typeface="+mn-cs"/>
              </a:rPr>
              <a:t>classpath</a:t>
            </a:r>
            <a:r>
              <a:rPr lang="en-US" sz="1200" kern="1200" dirty="0" smtClean="0">
                <a:solidFill>
                  <a:schemeClr val="tx1"/>
                </a:solidFill>
                <a:effectLst/>
                <a:latin typeface="+mn-lt"/>
                <a:ea typeface="+mn-ea"/>
                <a:cs typeface="+mn-cs"/>
              </a:rPr>
              <a:t> of the application that this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is part of. The implementation must attempt to decode web socket messages using the first appropriate decoder in the list and pass the message in decoded object form to the </a:t>
            </a:r>
            <a:r>
              <a:rPr lang="en-US" sz="1200" kern="1200" dirty="0" err="1" smtClean="0">
                <a:solidFill>
                  <a:schemeClr val="tx1"/>
                </a:solidFill>
                <a:effectLst/>
                <a:latin typeface="+mn-lt"/>
                <a:ea typeface="+mn-ea"/>
                <a:cs typeface="+mn-cs"/>
              </a:rPr>
              <a:t>websocket</a:t>
            </a:r>
            <a:r>
              <a:rPr lang="en-US" sz="1200" kern="1200" dirty="0" smtClean="0">
                <a:solidFill>
                  <a:schemeClr val="tx1"/>
                </a:solidFill>
                <a:effectLst/>
                <a:latin typeface="+mn-lt"/>
                <a:ea typeface="+mn-ea"/>
                <a:cs typeface="+mn-cs"/>
              </a:rPr>
              <a:t> endpoint [WSC-17]. The implementation uses the </a:t>
            </a:r>
            <a:r>
              <a:rPr lang="en-US" sz="1200" kern="1200" dirty="0" err="1" smtClean="0">
                <a:solidFill>
                  <a:schemeClr val="tx1"/>
                </a:solidFill>
                <a:effectLst/>
                <a:latin typeface="+mn-lt"/>
                <a:ea typeface="+mn-ea"/>
                <a:cs typeface="+mn-cs"/>
              </a:rPr>
              <a:t>willDecode</a:t>
            </a:r>
            <a:r>
              <a:rPr lang="en-US" sz="1200" kern="1200" dirty="0" smtClean="0">
                <a:solidFill>
                  <a:schemeClr val="tx1"/>
                </a:solidFill>
                <a:effectLst/>
                <a:latin typeface="+mn-lt"/>
                <a:ea typeface="+mn-ea"/>
                <a:cs typeface="+mn-cs"/>
              </a:rPr>
              <a:t>() method on the decoder to determine if the Decoder will match the incoming message.</a:t>
            </a:r>
            <a:endParaRPr lang="en-US" dirty="0" smtClean="0"/>
          </a:p>
          <a:p>
            <a:endParaRPr lang="en-US" dirty="0"/>
          </a:p>
        </p:txBody>
      </p:sp>
      <p:sp>
        <p:nvSpPr>
          <p:cNvPr id="4" name="Slide Number Placeholder 3"/>
          <p:cNvSpPr>
            <a:spLocks noGrp="1"/>
          </p:cNvSpPr>
          <p:nvPr>
            <p:ph type="sldNum" sz="quarter" idx="10"/>
          </p:nvPr>
        </p:nvSpPr>
        <p:spPr>
          <a:xfrm>
            <a:off x="3885010" y="8684684"/>
            <a:ext cx="2971800" cy="457200"/>
          </a:xfrm>
          <a:prstGeom prst="rect">
            <a:avLst/>
          </a:prstGeom>
        </p:spPr>
        <p:txBody>
          <a:bodyPr/>
          <a:lstStyle/>
          <a:p>
            <a:fld id="{36E82501-53DA-4152-84B0-51135B15EEA8}" type="slidenum">
              <a:rPr lang="en-US" smtClean="0"/>
              <a:pPr/>
              <a:t>39</a:t>
            </a:fld>
            <a:endParaRPr lang="en-US"/>
          </a:p>
        </p:txBody>
      </p:sp>
    </p:spTree>
    <p:extLst>
      <p:ext uri="{BB962C8B-B14F-4D97-AF65-F5344CB8AC3E}">
        <p14:creationId xmlns:p14="http://schemas.microsoft.com/office/powerpoint/2010/main" xmlns="" val="206701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0090" y="436513"/>
            <a:ext cx="14631804" cy="72248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430090" y="2705957"/>
            <a:ext cx="14631829" cy="54446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430090" y="1152384"/>
            <a:ext cx="14631829" cy="541867"/>
          </a:xfrm>
        </p:spPr>
        <p:txBody>
          <a:bodyPr anchor="t" anchorCtr="0">
            <a:noAutofit/>
          </a:bodyPr>
          <a:lstStyle>
            <a:lvl1pPr marL="0" indent="0">
              <a:spcAft>
                <a:spcPts val="0"/>
              </a:spcAft>
              <a:buFontTx/>
              <a:buNone/>
              <a:defRPr sz="3600">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smtClean="0"/>
              <a:t>Click to edit Master text styles</a:t>
            </a:r>
          </a:p>
        </p:txBody>
      </p:sp>
      <p:sp>
        <p:nvSpPr>
          <p:cNvPr id="8" name="Rectangle 7"/>
          <p:cNvSpPr/>
          <p:nvPr userDrawn="1"/>
        </p:nvSpPr>
        <p:spPr>
          <a:xfrm>
            <a:off x="0" y="0"/>
            <a:ext cx="1024228" cy="991616"/>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62562" tIns="81281" rIns="162562" bIns="81281" rtlCol="0" anchor="ctr"/>
          <a:lstStyle/>
          <a:p>
            <a:pPr algn="ctr"/>
            <a:endParaRPr lang="en-US"/>
          </a:p>
        </p:txBody>
      </p:sp>
    </p:spTree>
    <p:extLst>
      <p:ext uri="{BB962C8B-B14F-4D97-AF65-F5344CB8AC3E}">
        <p14:creationId xmlns:p14="http://schemas.microsoft.com/office/powerpoint/2010/main" xmlns="" val="28750397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219200" y="2840038"/>
            <a:ext cx="13819188" cy="1960562"/>
          </a:xfrm>
        </p:spPr>
        <p:txBody>
          <a:bodyPr/>
          <a:lstStyle/>
          <a:p>
            <a:r>
              <a:rPr lang="nl-NL" smtClean="0"/>
              <a:t>Klik om de stijl te bewerken</a:t>
            </a:r>
            <a:endParaRPr lang="nl-BE"/>
          </a:p>
        </p:txBody>
      </p:sp>
      <p:sp>
        <p:nvSpPr>
          <p:cNvPr id="3" name="Ondertitel 2"/>
          <p:cNvSpPr>
            <a:spLocks noGrp="1"/>
          </p:cNvSpPr>
          <p:nvPr>
            <p:ph type="subTitle" idx="1"/>
          </p:nvPr>
        </p:nvSpPr>
        <p:spPr>
          <a:xfrm>
            <a:off x="2438400" y="5181600"/>
            <a:ext cx="11380788"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1284288" y="5875338"/>
            <a:ext cx="13819187" cy="1816100"/>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1284288" y="3875088"/>
            <a:ext cx="13819187"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736600" y="2057400"/>
            <a:ext cx="7307263"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4" name="Tijdelijke aanduiding voor inhoud 3"/>
          <p:cNvSpPr>
            <a:spLocks noGrp="1"/>
          </p:cNvSpPr>
          <p:nvPr>
            <p:ph sz="half" idx="2"/>
          </p:nvPr>
        </p:nvSpPr>
        <p:spPr>
          <a:xfrm>
            <a:off x="8196263" y="2057400"/>
            <a:ext cx="7308850" cy="5302250"/>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12800" y="366713"/>
            <a:ext cx="14631988" cy="1524000"/>
          </a:xfrm>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812800" y="2046288"/>
            <a:ext cx="7183438"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4" name="Tijdelijke aanduiding voor inhoud 3"/>
          <p:cNvSpPr>
            <a:spLocks noGrp="1"/>
          </p:cNvSpPr>
          <p:nvPr>
            <p:ph sz="half" idx="2"/>
          </p:nvPr>
        </p:nvSpPr>
        <p:spPr>
          <a:xfrm>
            <a:off x="812800" y="2900363"/>
            <a:ext cx="7183438"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tekst 4"/>
          <p:cNvSpPr>
            <a:spLocks noGrp="1"/>
          </p:cNvSpPr>
          <p:nvPr>
            <p:ph type="body" sz="quarter" idx="3"/>
          </p:nvPr>
        </p:nvSpPr>
        <p:spPr>
          <a:xfrm>
            <a:off x="8258175" y="2046288"/>
            <a:ext cx="7186613" cy="854075"/>
          </a:xfrm>
        </p:spPr>
        <p:txBody>
          <a:bodyPr anchor="b"/>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smtClean="0"/>
              <a:t>Klik om de modelstijlen te bewerken</a:t>
            </a:r>
          </a:p>
        </p:txBody>
      </p:sp>
      <p:sp>
        <p:nvSpPr>
          <p:cNvPr id="6" name="Tijdelijke aanduiding voor inhoud 5"/>
          <p:cNvSpPr>
            <a:spLocks noGrp="1"/>
          </p:cNvSpPr>
          <p:nvPr>
            <p:ph sz="quarter" idx="4"/>
          </p:nvPr>
        </p:nvSpPr>
        <p:spPr>
          <a:xfrm>
            <a:off x="8258175" y="2900363"/>
            <a:ext cx="7186613" cy="5267325"/>
          </a:xfrm>
        </p:spPr>
        <p:txBody>
          <a:bodyPr/>
          <a:lstStyle>
            <a:lvl1pPr>
              <a:defRPr sz="3600"/>
            </a:lvl1pPr>
            <a:lvl2pPr>
              <a:defRPr sz="3600"/>
            </a:lvl2pPr>
            <a:lvl3pPr>
              <a:defRPr sz="3600"/>
            </a:lvl3pPr>
            <a:lvl4pPr>
              <a:defRPr sz="3600"/>
            </a:lvl4pPr>
            <a:lvl5pPr>
              <a:defRPr sz="3600"/>
            </a:lvl5pPr>
            <a:lvl6pPr>
              <a:defRPr sz="1600"/>
            </a:lvl6pPr>
            <a:lvl7pPr>
              <a:defRPr sz="1600"/>
            </a:lvl7pPr>
            <a:lvl8pPr>
              <a:defRPr sz="1600"/>
            </a:lvl8pPr>
            <a:lvl9pPr>
              <a:defRPr sz="16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3.pn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11.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2" name="Rectangle 2"/>
          <p:cNvSpPr>
            <a:spLocks noGrp="1" noChangeArrowheads="1"/>
          </p:cNvSpPr>
          <p:nvPr>
            <p:ph type="body" idx="1"/>
          </p:nvPr>
        </p:nvSpPr>
        <p:spPr bwMode="auto">
          <a:xfrm>
            <a:off x="2311400" y="5969000"/>
            <a:ext cx="79613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grpSp>
        <p:nvGrpSpPr>
          <p:cNvPr id="2054" name="Group 4"/>
          <p:cNvGrpSpPr>
            <a:grpSpLocks/>
          </p:cNvGrpSpPr>
          <p:nvPr/>
        </p:nvGrpSpPr>
        <p:grpSpPr bwMode="auto">
          <a:xfrm>
            <a:off x="12477750" y="-436563"/>
            <a:ext cx="4227513" cy="10017126"/>
            <a:chOff x="7860" y="-275"/>
            <a:chExt cx="2663" cy="6310"/>
          </a:xfrm>
        </p:grpSpPr>
        <p:pic>
          <p:nvPicPr>
            <p:cNvPr id="2056" name="Picture 5"/>
            <p:cNvPicPr>
              <a:picLocks noChangeAspect="1" noChangeArrowheads="1"/>
            </p:cNvPicPr>
            <p:nvPr/>
          </p:nvPicPr>
          <p:blipFill>
            <a:blip r:embed="rId4" cstate="print"/>
            <a:srcRect/>
            <a:stretch>
              <a:fillRect/>
            </a:stretch>
          </p:blipFill>
          <p:spPr bwMode="auto">
            <a:xfrm>
              <a:off x="8100" y="-34"/>
              <a:ext cx="2183" cy="5828"/>
            </a:xfrm>
            <a:prstGeom prst="rect">
              <a:avLst/>
            </a:prstGeom>
            <a:noFill/>
            <a:ln w="9525">
              <a:noFill/>
              <a:round/>
              <a:headEnd/>
              <a:tailEnd/>
            </a:ln>
          </p:spPr>
        </p:pic>
        <p:pic>
          <p:nvPicPr>
            <p:cNvPr id="2057" name="Picture 6"/>
            <p:cNvPicPr>
              <a:picLocks noChangeAspect="1" noChangeArrowheads="1"/>
            </p:cNvPicPr>
            <p:nvPr/>
          </p:nvPicPr>
          <p:blipFill>
            <a:blip r:embed="rId5" cstate="print"/>
            <a:srcRect/>
            <a:stretch>
              <a:fillRect/>
            </a:stretch>
          </p:blipFill>
          <p:spPr bwMode="auto">
            <a:xfrm>
              <a:off x="7860" y="-275"/>
              <a:ext cx="2663" cy="6310"/>
            </a:xfrm>
            <a:prstGeom prst="rect">
              <a:avLst/>
            </a:prstGeom>
            <a:noFill/>
            <a:ln w="9525">
              <a:noFill/>
              <a:round/>
              <a:headEnd/>
              <a:tailEnd/>
            </a:ln>
          </p:spPr>
        </p:pic>
      </p:grpSp>
      <p:sp>
        <p:nvSpPr>
          <p:cNvPr id="2055" name="Rectangle 7"/>
          <p:cNvSpPr>
            <a:spLocks noGrp="1" noChangeArrowheads="1"/>
          </p:cNvSpPr>
          <p:nvPr>
            <p:ph type="title"/>
          </p:nvPr>
        </p:nvSpPr>
        <p:spPr bwMode="auto">
          <a:xfrm>
            <a:off x="1079500" y="150813"/>
            <a:ext cx="10260013" cy="3084512"/>
          </a:xfrm>
          <a:prstGeom prst="rect">
            <a:avLst/>
          </a:prstGeom>
          <a:noFill/>
          <a:ln w="9525">
            <a:noFill/>
            <a:round/>
            <a:headEnd/>
            <a:tailEnd/>
          </a:ln>
        </p:spPr>
        <p:txBody>
          <a:bodyPr vert="horz" wrap="square" lIns="50760" tIns="50760" rIns="50760" bIns="50760" numCol="1" anchor="b"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2pPr>
      <a:lvl3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3pPr>
      <a:lvl4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4pPr>
      <a:lvl5pPr algn="ctr" defTabSz="457200" rtl="0" eaLnBrk="0" fontAlgn="base" hangingPunct="0">
        <a:spcBef>
          <a:spcPct val="0"/>
        </a:spcBef>
        <a:spcAft>
          <a:spcPct val="0"/>
        </a:spcAft>
        <a:buClr>
          <a:srgbClr val="000000"/>
        </a:buClr>
        <a:buSzPct val="100000"/>
        <a:buFont typeface="Times New Roman" pitchFamily="18" charset="0"/>
        <a:defRPr sz="4700" b="1">
          <a:solidFill>
            <a:srgbClr val="1A1718"/>
          </a:solidFill>
          <a:latin typeface="Gill Sans" charset="0"/>
          <a:ea typeface="ヒラギノ角ゴ ProN W6" charset="0"/>
          <a:cs typeface="ヒラギノ角ゴ ProN W6"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700" b="1">
          <a:solidFill>
            <a:srgbClr val="1A1718"/>
          </a:solidFill>
          <a:latin typeface="Gill Sans" charset="0"/>
          <a:ea typeface="ヒラギノ角ゴ ProN W6" charset="0"/>
          <a:cs typeface="ヒラギノ角ゴ ProN W6" charset="0"/>
        </a:defRPr>
      </a:lvl9pPr>
    </p:titleStyle>
    <p:bodyStyle>
      <a:lvl1pPr marL="342900" indent="-3429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1pPr>
      <a:lvl2pPr marL="742950" indent="-28575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2pPr>
      <a:lvl3pPr marL="11430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3pPr>
      <a:lvl4pPr marL="16002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4pPr>
      <a:lvl5pPr marL="2057400" indent="-228600" algn="ctr" defTabSz="457200" rtl="0" eaLnBrk="0" fontAlgn="base" hangingPunct="0">
        <a:spcBef>
          <a:spcPct val="0"/>
        </a:spcBef>
        <a:spcAft>
          <a:spcPct val="0"/>
        </a:spcAft>
        <a:buClr>
          <a:srgbClr val="000000"/>
        </a:buClr>
        <a:buSzPct val="100000"/>
        <a:buFont typeface="Times New Roman" pitchFamily="18" charset="0"/>
        <a:buChar char="»"/>
        <a:defRPr sz="3000" b="1">
          <a:solidFill>
            <a:srgbClr val="1A1718"/>
          </a:solidFill>
          <a:latin typeface="+mn-lt"/>
          <a:ea typeface="+mn-ea"/>
          <a:cs typeface="+mn-cs"/>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3000" b="1">
          <a:solidFill>
            <a:srgbClr val="1A1718"/>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3077"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dirty="0" smtClean="0"/>
              <a:t>Click to edit the title text format</a:t>
            </a:r>
          </a:p>
        </p:txBody>
      </p:sp>
      <p:sp>
        <p:nvSpPr>
          <p:cNvPr id="3078" name="Rectangle 4"/>
          <p:cNvSpPr>
            <a:spLocks noGrp="1" noChangeArrowheads="1"/>
          </p:cNvSpPr>
          <p:nvPr>
            <p:ph type="body" idx="1"/>
          </p:nvPr>
        </p:nvSpPr>
        <p:spPr bwMode="auto">
          <a:xfrm>
            <a:off x="736600" y="2057400"/>
            <a:ext cx="14768513" cy="530225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pic>
        <p:nvPicPr>
          <p:cNvPr id="3080" name="Picture 6"/>
          <p:cNvPicPr>
            <a:picLocks noChangeAspect="1" noChangeArrowheads="1"/>
          </p:cNvPicPr>
          <p:nvPr/>
        </p:nvPicPr>
        <p:blipFill>
          <a:blip r:embed="rId10" cstate="print"/>
          <a:srcRect/>
          <a:stretch>
            <a:fillRect/>
          </a:stretch>
        </p:blipFill>
        <p:spPr bwMode="auto">
          <a:xfrm>
            <a:off x="-50800" y="1570038"/>
            <a:ext cx="16368713" cy="1143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7" r:id="rId8"/>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536575" indent="-536575"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1pPr>
      <a:lvl2pPr marL="987425" indent="-530225" algn="l" defTabSz="457200" rtl="0" eaLnBrk="0" fontAlgn="base" hangingPunct="0">
        <a:spcBef>
          <a:spcPts val="1000"/>
        </a:spcBef>
        <a:spcAft>
          <a:spcPct val="0"/>
        </a:spcAft>
        <a:buClr>
          <a:srgbClr val="000000"/>
        </a:buClr>
        <a:buSzPct val="100000"/>
        <a:buFont typeface="Lucida Grande"/>
        <a:buChar char="-"/>
        <a:defRPr sz="3600">
          <a:solidFill>
            <a:srgbClr val="000000"/>
          </a:solidFill>
          <a:latin typeface="+mn-lt"/>
          <a:ea typeface="+mn-ea"/>
          <a:cs typeface="+mn-cs"/>
        </a:defRPr>
      </a:lvl2pPr>
      <a:lvl3pPr marL="1439863" indent="-525463" algn="l" defTabSz="457200" rtl="0" eaLnBrk="0" fontAlgn="base" hangingPunct="0">
        <a:spcBef>
          <a:spcPts val="1000"/>
        </a:spcBef>
        <a:spcAft>
          <a:spcPct val="0"/>
        </a:spcAft>
        <a:buClr>
          <a:srgbClr val="000000"/>
        </a:buClr>
        <a:buSzPct val="100000"/>
        <a:buFont typeface="Courier New"/>
        <a:buChar char="o"/>
        <a:defRPr sz="3600">
          <a:solidFill>
            <a:srgbClr val="000000"/>
          </a:solidFill>
          <a:latin typeface="+mn-lt"/>
          <a:ea typeface="+mn-ea"/>
          <a:cs typeface="+mn-cs"/>
        </a:defRPr>
      </a:lvl3pPr>
      <a:lvl4pPr marL="1876425" indent="-504825" algn="l" defTabSz="457200" rtl="0" eaLnBrk="0" fontAlgn="base" hangingPunct="0">
        <a:spcBef>
          <a:spcPts val="1000"/>
        </a:spcBef>
        <a:spcAft>
          <a:spcPct val="0"/>
        </a:spcAft>
        <a:buClr>
          <a:srgbClr val="000000"/>
        </a:buClr>
        <a:buSzPct val="100000"/>
        <a:buFont typeface="Arial"/>
        <a:buChar char="•"/>
        <a:defRPr sz="3600">
          <a:solidFill>
            <a:srgbClr val="000000"/>
          </a:solidFill>
          <a:latin typeface="+mn-lt"/>
          <a:ea typeface="+mn-ea"/>
          <a:cs typeface="+mn-cs"/>
        </a:defRPr>
      </a:lvl4pPr>
      <a:lvl5pPr marL="2328863" indent="-500063" algn="l" defTabSz="457200" rtl="0" eaLnBrk="0" fontAlgn="base" hangingPunct="0">
        <a:spcBef>
          <a:spcPts val="1000"/>
        </a:spcBef>
        <a:spcAft>
          <a:spcPct val="0"/>
        </a:spcAft>
        <a:buClr>
          <a:srgbClr val="000000"/>
        </a:buClr>
        <a:buSzPct val="100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52400" y="-12700"/>
            <a:ext cx="16395700" cy="1638300"/>
          </a:xfrm>
          <a:prstGeom prst="rect">
            <a:avLst/>
          </a:prstGeom>
          <a:solidFill>
            <a:srgbClr val="FFFFFF">
              <a:alpha val="50000"/>
            </a:srgbClr>
          </a:solidFill>
          <a:ln w="9525">
            <a:noFill/>
            <a:round/>
            <a:headEnd/>
            <a:tailEnd/>
          </a:ln>
          <a:effectLst/>
        </p:spPr>
        <p:txBody>
          <a:bodyPr wrap="none" anchor="ctr"/>
          <a:lstStyle/>
          <a:p>
            <a:pPr algn="ctr">
              <a:buClr>
                <a:srgbClr val="000000"/>
              </a:buClr>
              <a:buSzPct val="100000"/>
              <a:buFont typeface="Times New Roman" pitchFamily="16" charset="0"/>
              <a:buNone/>
              <a:defRPr/>
            </a:pPr>
            <a:endParaRPr lang="nl-BE">
              <a:latin typeface="Gill Sans" charset="0"/>
              <a:ea typeface="+mn-ea"/>
              <a:cs typeface="+mn-cs"/>
            </a:endParaRPr>
          </a:p>
        </p:txBody>
      </p:sp>
      <p:sp>
        <p:nvSpPr>
          <p:cNvPr id="4101" name="Rectangle 3"/>
          <p:cNvSpPr>
            <a:spLocks noGrp="1" noChangeArrowheads="1"/>
          </p:cNvSpPr>
          <p:nvPr>
            <p:ph type="title"/>
          </p:nvPr>
        </p:nvSpPr>
        <p:spPr bwMode="auto">
          <a:xfrm>
            <a:off x="292100" y="76200"/>
            <a:ext cx="15657513" cy="1497013"/>
          </a:xfrm>
          <a:prstGeom prst="rect">
            <a:avLst/>
          </a:prstGeom>
          <a:noFill/>
          <a:ln w="9525">
            <a:noFill/>
            <a:round/>
            <a:headEnd/>
            <a:tailEnd/>
          </a:ln>
        </p:spPr>
        <p:txBody>
          <a:bodyPr vert="horz" wrap="square" lIns="50760" tIns="50760" rIns="50760" bIns="50760" numCol="1" anchor="ctr" anchorCtr="0" compatLnSpc="1">
            <a:prstTxWarp prst="textNoShape">
              <a:avLst/>
            </a:prstTxWarp>
          </a:bodyPr>
          <a:lstStyle/>
          <a:p>
            <a:pPr lvl="0"/>
            <a:r>
              <a:rPr lang="en-GB" smtClean="0"/>
              <a:t>Click to edit the title text format</a:t>
            </a:r>
          </a:p>
        </p:txBody>
      </p:sp>
      <p:pic>
        <p:nvPicPr>
          <p:cNvPr id="4103" name="Picture 5"/>
          <p:cNvPicPr>
            <a:picLocks noChangeAspect="1" noChangeArrowheads="1"/>
          </p:cNvPicPr>
          <p:nvPr/>
        </p:nvPicPr>
        <p:blipFill>
          <a:blip r:embed="rId3" cstate="print"/>
          <a:srcRect/>
          <a:stretch>
            <a:fillRect/>
          </a:stretch>
        </p:blipFill>
        <p:spPr bwMode="auto">
          <a:xfrm>
            <a:off x="-50800" y="1570038"/>
            <a:ext cx="16368713" cy="114300"/>
          </a:xfrm>
          <a:prstGeom prst="rect">
            <a:avLst/>
          </a:prstGeom>
          <a:noFill/>
          <a:ln w="9525">
            <a:noFill/>
            <a:round/>
            <a:headEnd/>
            <a:tailEnd/>
          </a:ln>
        </p:spPr>
      </p:pic>
      <p:grpSp>
        <p:nvGrpSpPr>
          <p:cNvPr id="4104" name="Group 6"/>
          <p:cNvGrpSpPr>
            <a:grpSpLocks/>
          </p:cNvGrpSpPr>
          <p:nvPr/>
        </p:nvGrpSpPr>
        <p:grpSpPr bwMode="auto">
          <a:xfrm>
            <a:off x="508000" y="1768475"/>
            <a:ext cx="15441613" cy="7067550"/>
            <a:chOff x="320" y="1114"/>
            <a:chExt cx="9727" cy="4452"/>
          </a:xfrm>
        </p:grpSpPr>
        <p:sp>
          <p:nvSpPr>
            <p:cNvPr id="5127" name="Rectangle 7"/>
            <p:cNvSpPr>
              <a:spLocks noChangeArrowheads="1"/>
            </p:cNvSpPr>
            <p:nvPr/>
          </p:nvSpPr>
          <p:spPr bwMode="auto">
            <a:xfrm>
              <a:off x="400" y="1172"/>
              <a:ext cx="9567" cy="4230"/>
            </a:xfrm>
            <a:prstGeom prst="rect">
              <a:avLst/>
            </a:prstGeom>
            <a:solidFill>
              <a:srgbClr val="F5F7DC">
                <a:alpha val="50000"/>
              </a:srgbClr>
            </a:solidFill>
            <a:ln w="9525">
              <a:noFill/>
              <a:round/>
              <a:headEnd/>
              <a:tailEnd/>
            </a:ln>
            <a:effectLst/>
          </p:spPr>
          <p:txBody>
            <a:bodyPr lIns="0" tIns="0" rIns="0" bIns="0" anchor="ct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Lst>
                <a:defRPr/>
              </a:pPr>
              <a:endParaRPr lang="en-US">
                <a:solidFill>
                  <a:srgbClr val="000000"/>
                </a:solidFill>
                <a:latin typeface="Gill Sans" charset="0"/>
                <a:ea typeface="Gill Sans" charset="0"/>
                <a:cs typeface="Gill Sans" charset="0"/>
              </a:endParaRPr>
            </a:p>
          </p:txBody>
        </p:sp>
        <p:pic>
          <p:nvPicPr>
            <p:cNvPr id="4107" name="Picture 8"/>
            <p:cNvPicPr>
              <a:picLocks noChangeAspect="1" noChangeArrowheads="1"/>
            </p:cNvPicPr>
            <p:nvPr/>
          </p:nvPicPr>
          <p:blipFill>
            <a:blip r:embed="rId4" cstate="print"/>
            <a:srcRect/>
            <a:stretch>
              <a:fillRect/>
            </a:stretch>
          </p:blipFill>
          <p:spPr bwMode="auto">
            <a:xfrm>
              <a:off x="320" y="1114"/>
              <a:ext cx="9727" cy="4452"/>
            </a:xfrm>
            <a:prstGeom prst="rect">
              <a:avLst/>
            </a:prstGeom>
            <a:noFill/>
            <a:ln w="9525">
              <a:noFill/>
              <a:round/>
              <a:headEnd/>
              <a:tailEnd/>
            </a:ln>
          </p:spPr>
        </p:pic>
      </p:grpSp>
      <p:sp>
        <p:nvSpPr>
          <p:cNvPr id="4105" name="Rectangle 9"/>
          <p:cNvSpPr>
            <a:spLocks noGrp="1" noChangeArrowheads="1"/>
          </p:cNvSpPr>
          <p:nvPr>
            <p:ph type="body" idx="1"/>
          </p:nvPr>
        </p:nvSpPr>
        <p:spPr bwMode="auto">
          <a:xfrm>
            <a:off x="812800" y="1860550"/>
            <a:ext cx="15009813" cy="65500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2pPr>
      <a:lvl3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3pPr>
      <a:lvl4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4pPr>
      <a:lvl5pPr algn="l" defTabSz="457200" rtl="0" eaLnBrk="0" fontAlgn="base" hangingPunct="0">
        <a:spcBef>
          <a:spcPct val="0"/>
        </a:spcBef>
        <a:spcAft>
          <a:spcPct val="0"/>
        </a:spcAft>
        <a:buClr>
          <a:srgbClr val="000000"/>
        </a:buClr>
        <a:buSzPct val="100000"/>
        <a:buFont typeface="Times New Roman" pitchFamily="18" charset="0"/>
        <a:defRPr sz="6500">
          <a:solidFill>
            <a:srgbClr val="000000"/>
          </a:solidFill>
          <a:latin typeface="Arial Bold" charset="0"/>
          <a:ea typeface="ヒラギノ角ゴ ProN W6" charset="0"/>
          <a:cs typeface="ヒラギノ角ゴ ProN W6"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6500">
          <a:solidFill>
            <a:srgbClr val="000000"/>
          </a:solidFill>
          <a:latin typeface="Arial Bold" charset="0"/>
          <a:ea typeface="ヒラギノ角ゴ ProN W6" charset="0"/>
          <a:cs typeface="ヒラギノ角ゴ ProN W6"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23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300">
          <a:solidFill>
            <a:srgbClr val="000000"/>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jersey.java.net" TargetMode="External"/><Relationship Id="rId2" Type="http://schemas.openxmlformats.org/officeDocument/2006/relationships/hyperlink" Target="http://jax-rs-spec.java.ne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hyperlink" Target="http://java.net/projects/websocket-spec" TargetMode="External"/><Relationship Id="rId2" Type="http://schemas.openxmlformats.org/officeDocument/2006/relationships/hyperlink" Target="http://jcp.org/en/jsr/detail?id=356" TargetMode="Externa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java.net/projects/websocket-sdk" TargetMode="External"/><Relationship Id="rId2" Type="http://schemas.openxmlformats.org/officeDocument/2006/relationships/hyperlink" Target="http://java.net/projects/tyrus" TargetMode="Externa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ersey/hol-sse-websocket"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tyrus.java.net" TargetMode="External"/><Relationship Id="rId2" Type="http://schemas.openxmlformats.org/officeDocument/2006/relationships/hyperlink" Target="http://websocket-spec.java.net"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jsonp.java.net" TargetMode="External"/><Relationship Id="rId2" Type="http://schemas.openxmlformats.org/officeDocument/2006/relationships/hyperlink" Target="http://json-processing-spec.java.net" TargetMode="External"/><Relationship Id="rId1" Type="http://schemas.openxmlformats.org/officeDocument/2006/relationships/slideLayout" Target="../slideLayouts/slideLayout4.xml"/><Relationship Id="rId4" Type="http://schemas.openxmlformats.org/officeDocument/2006/relationships/hyperlink" Target="http://json-processing-spec.java.net/nonav/releases/1.0/edr/javadocs/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jersey/hol-sse-websocket"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mailto:users@jersey.java.net" TargetMode="External"/><Relationship Id="rId2" Type="http://schemas.openxmlformats.org/officeDocument/2006/relationships/hyperlink" Target="http://jersey.java.net" TargetMode="External"/><Relationship Id="rId1" Type="http://schemas.openxmlformats.org/officeDocument/2006/relationships/slideLayout" Target="../slideLayouts/slideLayout4.xml"/><Relationship Id="rId6" Type="http://schemas.openxmlformats.org/officeDocument/2006/relationships/hyperlink" Target="http://jsonp.java.net" TargetMode="External"/><Relationship Id="rId5" Type="http://schemas.openxmlformats.org/officeDocument/2006/relationships/hyperlink" Target="http://tyrus.java.net" TargetMode="External"/><Relationship Id="rId4" Type="http://schemas.openxmlformats.org/officeDocument/2006/relationships/hyperlink" Target="http://github.com/jerse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079500" y="150813"/>
            <a:ext cx="10261600" cy="3086100"/>
          </a:xfrm>
          <a:prstGeom prst="rect">
            <a:avLst/>
          </a:prstGeom>
          <a:noFill/>
          <a:ln w="9525">
            <a:noFill/>
            <a:round/>
            <a:headEnd/>
            <a:tailEnd/>
          </a:ln>
        </p:spPr>
        <p:txBody>
          <a:bodyPr lIns="50760" tIns="50760" rIns="50760" bIns="50760" anchor="b"/>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Lst>
            </a:pPr>
            <a:r>
              <a:rPr lang="en-US" sz="4800" b="1" dirty="0">
                <a:solidFill>
                  <a:srgbClr val="FF6600"/>
                </a:solidFill>
              </a:rPr>
              <a:t>Developing JAX-RS Web Application Utilizing SSE and </a:t>
            </a:r>
            <a:r>
              <a:rPr lang="en-US" sz="4800" b="1" dirty="0" err="1">
                <a:solidFill>
                  <a:srgbClr val="FF6600"/>
                </a:solidFill>
              </a:rPr>
              <a:t>WebSocket</a:t>
            </a:r>
            <a:endParaRPr lang="en-US" sz="4800" b="1" dirty="0">
              <a:solidFill>
                <a:srgbClr val="FF6600"/>
              </a:solidFill>
            </a:endParaRPr>
          </a:p>
        </p:txBody>
      </p:sp>
      <p:sp>
        <p:nvSpPr>
          <p:cNvPr id="7171" name="Text Box 2"/>
          <p:cNvSpPr txBox="1">
            <a:spLocks noChangeArrowheads="1"/>
          </p:cNvSpPr>
          <p:nvPr/>
        </p:nvSpPr>
        <p:spPr bwMode="auto">
          <a:xfrm>
            <a:off x="127000" y="4572000"/>
            <a:ext cx="12687300" cy="4292600"/>
          </a:xfrm>
          <a:prstGeom prst="rect">
            <a:avLst/>
          </a:prstGeom>
          <a:noFill/>
          <a:ln w="9525">
            <a:noFill/>
            <a:round/>
            <a:headEnd/>
            <a:tailEnd/>
          </a:ln>
        </p:spPr>
        <p:txBody>
          <a:bodyPr lIns="50760" tIns="50760" rIns="50760" bIns="50760"/>
          <a:lstStyle/>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Romain</a:t>
            </a:r>
            <a:r>
              <a:rPr lang="en-US" sz="4100" b="1" dirty="0" smtClean="0">
                <a:solidFill>
                  <a:srgbClr val="1A1718"/>
                </a:solidFill>
              </a:rPr>
              <a:t> </a:t>
            </a:r>
            <a:r>
              <a:rPr lang="en-US" sz="4100" b="1" dirty="0" err="1" smtClean="0">
                <a:solidFill>
                  <a:srgbClr val="1A1718"/>
                </a:solidFill>
              </a:rPr>
              <a:t>Grecourt</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err="1" smtClean="0">
                <a:solidFill>
                  <a:srgbClr val="1A1718"/>
                </a:solidFill>
              </a:rPr>
              <a:t>Jitendra</a:t>
            </a:r>
            <a:r>
              <a:rPr lang="en-US" sz="4100" b="1" dirty="0" smtClean="0">
                <a:solidFill>
                  <a:srgbClr val="1A1718"/>
                </a:solidFill>
              </a:rPr>
              <a:t> </a:t>
            </a:r>
            <a:r>
              <a:rPr lang="en-US" sz="4100" b="1" dirty="0" err="1" smtClean="0">
                <a:solidFill>
                  <a:srgbClr val="1A1718"/>
                </a:solidFill>
              </a:rPr>
              <a:t>Kotamraju</a:t>
            </a:r>
            <a:endParaRPr lang="en-US" sz="41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100" b="1" dirty="0" smtClean="0">
                <a:solidFill>
                  <a:srgbClr val="1A1718"/>
                </a:solidFill>
              </a:rPr>
              <a:t>Marek Potociar</a:t>
            </a:r>
            <a:endParaRPr lang="en-US" sz="41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6000" b="1" dirty="0" smtClean="0">
                <a:solidFill>
                  <a:srgbClr val="1A1718"/>
                </a:solidFill>
              </a:rPr>
              <a:t>Oracle</a:t>
            </a:r>
            <a:endParaRPr lang="en-US" sz="3000" b="1" dirty="0" smtClean="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endParaRPr lang="en-US" sz="3000" b="1" dirty="0">
              <a:solidFill>
                <a:srgbClr val="1A1718"/>
              </a:solidFill>
            </a:endParaRPr>
          </a:p>
          <a:p>
            <a:pPr algn="ctr">
              <a:buSzPct val="100000"/>
              <a:tabLst>
                <a:tab pos="0" algn="l"/>
                <a:tab pos="569913" algn="l"/>
                <a:tab pos="1484313" algn="l"/>
                <a:tab pos="2398713" algn="l"/>
                <a:tab pos="3313113" algn="l"/>
                <a:tab pos="4227513" algn="l"/>
                <a:tab pos="5141913" algn="l"/>
                <a:tab pos="6056313" algn="l"/>
                <a:tab pos="6970713" algn="l"/>
                <a:tab pos="7885113" algn="l"/>
                <a:tab pos="8799513" algn="l"/>
                <a:tab pos="9713913" algn="l"/>
                <a:tab pos="10134600" algn="l"/>
                <a:tab pos="10858500" algn="l"/>
                <a:tab pos="11582400" algn="l"/>
                <a:tab pos="12306300" algn="l"/>
              </a:tabLst>
            </a:pPr>
            <a:r>
              <a:rPr lang="en-US" sz="4000" b="1" dirty="0" smtClean="0">
                <a:solidFill>
                  <a:srgbClr val="FF6600"/>
                </a:solidFill>
              </a:rPr>
              <a:t>@</a:t>
            </a:r>
            <a:r>
              <a:rPr lang="en-US" sz="4000" b="1" dirty="0" err="1" smtClean="0">
                <a:solidFill>
                  <a:srgbClr val="FF6600"/>
                </a:solidFill>
              </a:rPr>
              <a:t>gf_jersey</a:t>
            </a:r>
            <a:endParaRPr lang="en-US" sz="4000" b="1" dirty="0">
              <a:solidFill>
                <a:srgbClr val="FF6600"/>
              </a:solidFill>
            </a:endParaRPr>
          </a:p>
        </p:txBody>
      </p:sp>
    </p:spTree>
  </p:cSld>
  <p:clrMapOvr>
    <a:masterClrMapping/>
  </p:clrMapOvr>
  <p:transition>
    <p:dissolv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Resources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smtClean="0">
                <a:solidFill>
                  <a:srgbClr val="BEA243"/>
                </a:solidFill>
              </a:rPr>
              <a:t>@</a:t>
            </a:r>
            <a:r>
              <a:rPr lang="en-US" b="1" dirty="0">
                <a:solidFill>
                  <a:srgbClr val="BEA243"/>
                </a:solidFill>
              </a:rPr>
              <a:t>Path</a:t>
            </a:r>
            <a:r>
              <a:rPr lang="en-US" b="1" dirty="0" smtClean="0">
                <a:solidFill>
                  <a:scrgbClr r="0" g="0" b="0"/>
                </a:solidFill>
              </a:rPr>
              <a:t>(</a:t>
            </a:r>
            <a:r>
              <a:rPr lang="en-US" b="1" dirty="0" smtClean="0">
                <a:solidFill>
                  <a:srgbClr val="008000"/>
                </a:solidFill>
              </a:rPr>
              <a:t>“orders”</a:t>
            </a:r>
            <a:r>
              <a:rPr lang="en-US" b="1" dirty="0" smtClean="0">
                <a:solidFill>
                  <a:scrgbClr r="0" g="0" b="0"/>
                </a:solidFill>
              </a:rPr>
              <a:t>)</a:t>
            </a:r>
            <a:endParaRPr lang="en-US" b="1" dirty="0">
              <a:solidFill>
                <a:scrgbClr r="0" g="0" b="0"/>
              </a:solidFill>
            </a:endParaRPr>
          </a:p>
          <a:p>
            <a:r>
              <a:rPr lang="en-US" b="1" dirty="0" smtClean="0">
                <a:solidFill>
                  <a:srgbClr val="BEA243"/>
                </a:solidFill>
              </a:rPr>
              <a:t>@</a:t>
            </a:r>
            <a:r>
              <a:rPr lang="en-US" b="1" dirty="0">
                <a:solidFill>
                  <a:srgbClr val="BEA243"/>
                </a:solidFill>
              </a:rPr>
              <a:t>Produces</a:t>
            </a:r>
            <a:r>
              <a:rPr lang="en-US" b="1" dirty="0">
                <a:solidFill>
                  <a:schemeClr val="tx1"/>
                </a:solidFill>
              </a:rPr>
              <a:t>(</a:t>
            </a:r>
            <a:r>
              <a:rPr lang="en-US" b="1" dirty="0">
                <a:solidFill>
                  <a:srgbClr val="008000"/>
                </a:solidFill>
              </a:rPr>
              <a:t>“application/xml”</a:t>
            </a:r>
            <a:r>
              <a:rPr lang="en-US" b="1" dirty="0" smtClean="0"/>
              <a:t>)</a:t>
            </a:r>
            <a:endParaRPr lang="en-US" b="1" dirty="0" smtClean="0">
              <a:solidFill>
                <a:srgbClr val="BEA243"/>
              </a:solidFill>
            </a:endParaRPr>
          </a:p>
          <a:p>
            <a:r>
              <a:rPr lang="en-US" b="1" dirty="0" smtClean="0">
                <a:solidFill>
                  <a:srgbClr val="BEA243"/>
                </a:solidFill>
              </a:rPr>
              <a:t>@Consumes</a:t>
            </a:r>
            <a:r>
              <a:rPr lang="en-US" b="1" dirty="0" smtClean="0">
                <a:solidFill>
                  <a:schemeClr val="tx1"/>
                </a:solidFill>
              </a:rPr>
              <a:t>(</a:t>
            </a:r>
            <a:r>
              <a:rPr lang="en-US" b="1" dirty="0">
                <a:solidFill>
                  <a:srgbClr val="008000"/>
                </a:solidFill>
              </a:rPr>
              <a:t>“application/xml”</a:t>
            </a:r>
            <a:r>
              <a:rPr lang="en-US" b="1" dirty="0"/>
              <a:t>)</a:t>
            </a:r>
            <a:r>
              <a:rPr lang="en-US" b="1" dirty="0" smtClean="0"/>
              <a:t> </a:t>
            </a:r>
          </a:p>
          <a:p>
            <a:r>
              <a:rPr lang="en-US" b="1" dirty="0" smtClean="0">
                <a:solidFill>
                  <a:srgbClr val="004080"/>
                </a:solidFill>
              </a:rPr>
              <a:t>public </a:t>
            </a:r>
            <a:r>
              <a:rPr lang="en-US" b="1" dirty="0">
                <a:solidFill>
                  <a:srgbClr val="004080"/>
                </a:solidFill>
              </a:rPr>
              <a:t>class</a:t>
            </a:r>
            <a:r>
              <a:rPr lang="en-US" b="1" dirty="0">
                <a:solidFill>
                  <a:scrgbClr r="0" g="0" b="0"/>
                </a:solidFill>
              </a:rPr>
              <a:t> </a:t>
            </a:r>
            <a:r>
              <a:rPr lang="en-US" b="1" dirty="0" err="1">
                <a:solidFill>
                  <a:scrgbClr r="0" g="0" b="0"/>
                </a:solidFill>
              </a:rPr>
              <a:t>OrderResource</a:t>
            </a:r>
            <a:r>
              <a:rPr lang="en-US" b="1" dirty="0">
                <a:solidFill>
                  <a:scrgbClr r="0" g="0" b="0"/>
                </a:solidFill>
              </a:rPr>
              <a:t> </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@GET</a:t>
            </a:r>
          </a:p>
          <a:p>
            <a:r>
              <a:rPr lang="en-US" b="1" dirty="0">
                <a:solidFill>
                  <a:srgbClr val="BEA243"/>
                </a:solidFill>
              </a:rPr>
              <a:t> </a:t>
            </a:r>
            <a:r>
              <a:rPr lang="en-US" b="1" dirty="0" smtClean="0">
                <a:solidFill>
                  <a:srgbClr val="BEA243"/>
                </a:solidFill>
              </a:rPr>
              <a:t>   </a:t>
            </a:r>
            <a:r>
              <a:rPr lang="en-US" b="1" dirty="0">
                <a:solidFill>
                  <a:srgbClr val="004080"/>
                </a:solidFill>
              </a:rPr>
              <a:t>public</a:t>
            </a:r>
            <a:r>
              <a:rPr lang="en-US" b="1" dirty="0">
                <a:solidFill>
                  <a:scrgbClr r="0" g="0" b="0"/>
                </a:solidFill>
              </a:rPr>
              <a:t> </a:t>
            </a:r>
            <a:r>
              <a:rPr lang="en-US" b="1" dirty="0" smtClean="0">
                <a:solidFill>
                  <a:scrgbClr r="0" g="0" b="0"/>
                </a:solidFill>
              </a:rPr>
              <a:t>List&lt;Order&gt; </a:t>
            </a:r>
            <a:r>
              <a:rPr lang="en-US" b="1" dirty="0" err="1" smtClean="0">
                <a:solidFill>
                  <a:scrgbClr r="0" g="0" b="0"/>
                </a:solidFill>
              </a:rPr>
              <a:t>getOrders</a:t>
            </a:r>
            <a:r>
              <a:rPr lang="en-US" b="1" dirty="0" smtClean="0">
                <a:solidFill>
                  <a:scrgbClr r="0" g="0" b="0"/>
                </a:solidFill>
              </a:rPr>
              <a:t>() </a:t>
            </a:r>
            <a:r>
              <a:rPr lang="en-US" b="1" dirty="0">
                <a:solidFill>
                  <a:scrgbClr r="0" g="0" b="0"/>
                </a:solidFill>
              </a:rPr>
              <a:t>{ … }</a:t>
            </a:r>
            <a:endParaRPr lang="en-US" b="1" dirty="0" smtClean="0">
              <a:solidFill>
                <a:scrgbClr r="0" g="0" b="0"/>
              </a:solidFill>
            </a:endParaRPr>
          </a:p>
          <a:p>
            <a:r>
              <a:rPr lang="en-US" b="1" dirty="0" smtClean="0">
                <a:solidFill>
                  <a:scrgbClr r="0" g="0" b="0"/>
                </a:solidFill>
              </a:rPr>
              <a:t>    </a:t>
            </a:r>
          </a:p>
          <a:p>
            <a:r>
              <a:rPr lang="en-US" b="1" dirty="0" smtClean="0">
                <a:solidFill>
                  <a:srgbClr val="BEA243"/>
                </a:solidFill>
              </a:rPr>
              <a:t>    @GET</a:t>
            </a:r>
          </a:p>
          <a:p>
            <a:r>
              <a:rPr lang="en-US" b="1" dirty="0">
                <a:solidFill>
                  <a:srgbClr val="BEA243"/>
                </a:solidFill>
              </a:rPr>
              <a:t> </a:t>
            </a:r>
            <a:r>
              <a:rPr lang="en-US" b="1" dirty="0" smtClean="0">
                <a:solidFill>
                  <a:srgbClr val="BEA243"/>
                </a:solidFill>
              </a:rPr>
              <a:t>   @Path</a:t>
            </a:r>
            <a:r>
              <a:rPr lang="en-US" b="1" dirty="0" smtClean="0">
                <a:solidFill>
                  <a:schemeClr val="tx1"/>
                </a:solidFill>
              </a:rPr>
              <a:t>(</a:t>
            </a:r>
            <a:r>
              <a:rPr lang="en-US" b="1" dirty="0" smtClean="0">
                <a:solidFill>
                  <a:srgbClr val="008000"/>
                </a:solidFill>
              </a:rPr>
              <a:t>“{</a:t>
            </a:r>
            <a:r>
              <a:rPr lang="en-US" b="1" dirty="0">
                <a:solidFill>
                  <a:srgbClr val="008000"/>
                </a:solidFill>
              </a:rPr>
              <a:t>id</a:t>
            </a:r>
            <a:r>
              <a:rPr lang="en-US" b="1" dirty="0" smtClean="0">
                <a:solidFill>
                  <a:srgbClr val="008000"/>
                </a:solidFill>
              </a:rPr>
              <a:t>}”</a:t>
            </a:r>
            <a:r>
              <a:rPr lang="en-US" b="1" dirty="0" smtClean="0">
                <a:solidFill>
                  <a:schemeClr val="tx1"/>
                </a:solidFill>
              </a:rPr>
              <a:t>)</a:t>
            </a:r>
          </a:p>
          <a:p>
            <a:r>
              <a:rPr lang="en-US" b="1" dirty="0" smtClean="0">
                <a:solidFill>
                  <a:srgbClr val="004080"/>
                </a:solidFill>
              </a:rPr>
              <a:t>    public</a:t>
            </a:r>
            <a:r>
              <a:rPr lang="en-US" b="1" dirty="0" smtClean="0">
                <a:solidFill>
                  <a:scrgbClr r="0" g="0" b="0"/>
                </a:solidFill>
              </a:rPr>
              <a:t> Order </a:t>
            </a:r>
            <a:r>
              <a:rPr lang="en-US" b="1" dirty="0" err="1">
                <a:solidFill>
                  <a:scrgbClr r="0" g="0" b="0"/>
                </a:solidFill>
              </a:rPr>
              <a:t>getOrder</a:t>
            </a:r>
            <a:r>
              <a:rPr lang="en-US" b="1" dirty="0">
                <a:solidFill>
                  <a:scrgbClr r="0" g="0" b="0"/>
                </a:solidFill>
              </a:rPr>
              <a:t>(</a:t>
            </a:r>
            <a:r>
              <a:rPr lang="en-US" b="1" dirty="0">
                <a:solidFill>
                  <a:srgbClr val="BEA243"/>
                </a:solidFill>
              </a:rPr>
              <a:t>@</a:t>
            </a:r>
            <a:r>
              <a:rPr lang="en-US" b="1" dirty="0" err="1">
                <a:solidFill>
                  <a:srgbClr val="BEA243"/>
                </a:solidFill>
              </a:rPr>
              <a:t>PathParam</a:t>
            </a:r>
            <a:r>
              <a:rPr lang="en-US" b="1" dirty="0" smtClean="0">
                <a:solidFill>
                  <a:scrgbClr r="0" g="0" b="0"/>
                </a:solidFill>
              </a:rPr>
              <a:t>(</a:t>
            </a:r>
            <a:r>
              <a:rPr lang="en-US" b="1" dirty="0" smtClean="0">
                <a:solidFill>
                  <a:srgbClr val="008000"/>
                </a:solidFill>
              </a:rPr>
              <a:t>“id”</a:t>
            </a:r>
            <a:r>
              <a:rPr lang="en-US" b="1" dirty="0" smtClean="0">
                <a:solidFill>
                  <a:scrgbClr r="0" g="0" b="0"/>
                </a:solidFill>
              </a:rPr>
              <a:t>) </a:t>
            </a:r>
            <a:r>
              <a:rPr lang="en-US" b="1" dirty="0">
                <a:solidFill>
                  <a:scrgbClr r="0" g="0" b="0"/>
                </a:solidFill>
              </a:rPr>
              <a:t>String </a:t>
            </a:r>
            <a:r>
              <a:rPr lang="en-US" b="1" dirty="0" err="1" smtClean="0">
                <a:solidFill>
                  <a:scrgbClr r="0" g="0" b="0"/>
                </a:solidFill>
              </a:rPr>
              <a:t>orderId</a:t>
            </a:r>
            <a:r>
              <a:rPr lang="en-US" b="1" dirty="0" smtClean="0">
                <a:solidFill>
                  <a:scrgbClr r="0" g="0" b="0"/>
                </a:solidFill>
              </a:rPr>
              <a:t>,</a:t>
            </a:r>
          </a:p>
          <a:p>
            <a:r>
              <a:rPr lang="en-US" b="1" dirty="0">
                <a:solidFill>
                  <a:scrgbClr r="0" g="0" b="0"/>
                </a:solidFill>
              </a:rPr>
              <a:t> </a:t>
            </a:r>
            <a:r>
              <a:rPr lang="en-US" b="1" dirty="0" smtClean="0">
                <a:solidFill>
                  <a:scrgbClr r="0" g="0" b="0"/>
                </a:solidFill>
              </a:rPr>
              <a:t>                         </a:t>
            </a:r>
            <a:r>
              <a:rPr lang="en-US" b="1" dirty="0" smtClean="0">
                <a:solidFill>
                  <a:srgbClr val="BEA243"/>
                </a:solidFill>
              </a:rPr>
              <a:t>@</a:t>
            </a:r>
            <a:r>
              <a:rPr lang="en-US" b="1" dirty="0" err="1" smtClean="0">
                <a:solidFill>
                  <a:srgbClr val="BEA243"/>
                </a:solidFill>
              </a:rPr>
              <a:t>HeaderParam</a:t>
            </a:r>
            <a:r>
              <a:rPr lang="en-US" b="1" dirty="0" smtClean="0">
                <a:solidFill>
                  <a:scrgbClr r="0" g="0" b="0"/>
                </a:solidFill>
              </a:rPr>
              <a:t>(</a:t>
            </a:r>
            <a:r>
              <a:rPr lang="en-US" b="1" dirty="0" smtClean="0">
                <a:solidFill>
                  <a:srgbClr val="008000"/>
                </a:solidFill>
              </a:rPr>
              <a:t>“From”</a:t>
            </a:r>
            <a:r>
              <a:rPr lang="en-US" b="1" dirty="0" smtClean="0">
                <a:solidFill>
                  <a:scrgbClr r="0" g="0" b="0"/>
                </a:solidFill>
              </a:rPr>
              <a:t>) </a:t>
            </a:r>
            <a:r>
              <a:rPr lang="en-US" b="1" dirty="0" smtClean="0">
                <a:solidFill>
                  <a:srgbClr val="BEA243"/>
                </a:solidFill>
              </a:rPr>
              <a:t>@Default</a:t>
            </a:r>
            <a:r>
              <a:rPr lang="en-US" b="1" dirty="0" smtClean="0">
                <a:solidFill>
                  <a:scrgbClr r="0" g="0" b="0"/>
                </a:solidFill>
              </a:rPr>
              <a:t>(</a:t>
            </a:r>
            <a:r>
              <a:rPr lang="en-US" b="1" dirty="0" smtClean="0">
                <a:solidFill>
                  <a:srgbClr val="008000"/>
                </a:solidFill>
              </a:rPr>
              <a:t>“unknown”</a:t>
            </a:r>
            <a:r>
              <a:rPr lang="en-US" b="1" dirty="0" smtClean="0">
                <a:solidFill>
                  <a:scrgbClr r="0" g="0" b="0"/>
                </a:solidFill>
              </a:rPr>
              <a:t>) String from) </a:t>
            </a:r>
            <a:r>
              <a:rPr lang="en-US" b="1" dirty="0">
                <a:solidFill>
                  <a:scrgbClr r="0" g="0" b="0"/>
                </a:solidFill>
              </a:rPr>
              <a:t>{ … }</a:t>
            </a:r>
          </a:p>
          <a:p>
            <a:endParaRPr lang="en-US" b="1" dirty="0">
              <a:solidFill>
                <a:scrgbClr r="0" g="0" b="0"/>
              </a:solidFill>
            </a:endParaRPr>
          </a:p>
          <a:p>
            <a:r>
              <a:rPr lang="en-US" b="1" dirty="0">
                <a:solidFill>
                  <a:scrgbClr r="0" g="0" b="0"/>
                </a:solidFill>
              </a:rPr>
              <a:t>    </a:t>
            </a:r>
            <a:r>
              <a:rPr lang="en-US" b="1" dirty="0">
                <a:solidFill>
                  <a:srgbClr val="BEA243"/>
                </a:solidFill>
              </a:rPr>
              <a:t>@Path</a:t>
            </a:r>
            <a:r>
              <a:rPr lang="en-US" b="1" dirty="0" smtClean="0">
                <a:solidFill>
                  <a:scrgbClr r="0" g="0" b="0"/>
                </a:solidFill>
              </a:rPr>
              <a:t>(</a:t>
            </a:r>
            <a:r>
              <a:rPr lang="en-US" b="1" dirty="0" smtClean="0">
                <a:solidFill>
                  <a:srgbClr val="008000"/>
                </a:solidFill>
              </a:rPr>
              <a:t>“{id}/customer”</a:t>
            </a:r>
            <a:r>
              <a:rPr lang="en-US" b="1" dirty="0" smtClean="0">
                <a:solidFill>
                  <a:scrgbClr r="0" g="0" b="0"/>
                </a:solidFill>
              </a:rPr>
              <a:t>)</a:t>
            </a:r>
            <a:endParaRPr lang="en-US" b="1" dirty="0">
              <a:solidFill>
                <a:scrgbClr r="0" g="0" b="0"/>
              </a:solidFill>
            </a:endParaRPr>
          </a:p>
          <a:p>
            <a:r>
              <a:rPr lang="en-US" b="1" dirty="0">
                <a:solidFill>
                  <a:scrgbClr r="0" g="0" b="0"/>
                </a:solidFill>
              </a:rPr>
              <a:t>    </a:t>
            </a:r>
            <a:r>
              <a:rPr lang="en-US" b="1" dirty="0" smtClean="0">
                <a:solidFill>
                  <a:srgbClr val="004080"/>
                </a:solidFill>
              </a:rPr>
              <a:t>public </a:t>
            </a:r>
            <a:r>
              <a:rPr lang="en-US" b="1" dirty="0" err="1" smtClean="0">
                <a:solidFill>
                  <a:scrgbClr r="0" g="0" b="0"/>
                </a:solidFill>
              </a:rPr>
              <a:t>CustomerResource</a:t>
            </a:r>
            <a:r>
              <a:rPr lang="en-US" b="1" dirty="0" smtClean="0">
                <a:solidFill>
                  <a:scrgbClr r="0" g="0" b="0"/>
                </a:solidFill>
              </a:rPr>
              <a:t> </a:t>
            </a:r>
            <a:r>
              <a:rPr lang="en-US" b="1" dirty="0">
                <a:solidFill>
                  <a:scrgbClr r="0" g="0" b="0"/>
                </a:solidFill>
              </a:rPr>
              <a:t>customer(…) { … </a:t>
            </a:r>
            <a:r>
              <a:rPr lang="en-US" b="1" dirty="0" smtClean="0">
                <a:solidFill>
                  <a:scrgbClr r="0" g="0" b="0"/>
                </a:solidFill>
              </a:rPr>
              <a:t>}</a:t>
            </a:r>
          </a:p>
          <a:p>
            <a:endParaRPr lang="en-US" b="1" dirty="0">
              <a:solidFill>
                <a:scrgbClr r="0" g="0" b="0"/>
              </a:solidFill>
            </a:endParaRPr>
          </a:p>
          <a:p>
            <a:r>
              <a:rPr lang="en-US" b="1" dirty="0" smtClean="0">
                <a:solidFill>
                  <a:scrgbClr r="0" g="0" b="0"/>
                </a:solidFill>
              </a:rPr>
              <a:t>    …</a:t>
            </a:r>
            <a:endParaRPr lang="en-US" b="1" dirty="0">
              <a:solidFill>
                <a:scrgbClr r="0" g="0" b="0"/>
              </a:solidFill>
            </a:endParaRPr>
          </a:p>
          <a:p>
            <a:r>
              <a:rPr lang="en-US" b="1" dirty="0" smtClean="0">
                <a:solidFill>
                  <a:scrgbClr r="0" g="0" b="0"/>
                </a:solidFill>
              </a:rPr>
              <a:t>}</a:t>
            </a:r>
          </a:p>
          <a:p>
            <a:endParaRPr lang="en-US" b="1" dirty="0" smtClean="0">
              <a:solidFill>
                <a:scrgbClr r="0" g="0" b="0"/>
              </a:solidFill>
            </a:endParaRPr>
          </a:p>
          <a:p>
            <a:endParaRPr lang="en-US" b="1" dirty="0">
              <a:solidFill>
                <a:scrgbClr r="0" g="0" b="0"/>
              </a:solidFill>
            </a:endParaRPr>
          </a:p>
          <a:p>
            <a:endParaRPr lang="en-US" b="1" dirty="0">
              <a:solidFill>
                <a:scrgbClr r="0" g="0" b="0"/>
              </a:solidFill>
            </a:endParaRPr>
          </a:p>
        </p:txBody>
      </p:sp>
    </p:spTree>
    <p:extLst>
      <p:ext uri="{BB962C8B-B14F-4D97-AF65-F5344CB8AC3E}">
        <p14:creationId xmlns:p14="http://schemas.microsoft.com/office/powerpoint/2010/main" xmlns="" val="2626179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 JAX-RS 1.x</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Injectable information</a:t>
            </a:r>
          </a:p>
          <a:p>
            <a:pPr lvl="1"/>
            <a:r>
              <a:rPr lang="en-US" dirty="0" smtClean="0"/>
              <a:t>Request, </a:t>
            </a:r>
            <a:r>
              <a:rPr lang="en-US" dirty="0" err="1" smtClean="0"/>
              <a:t>HttpHeaders</a:t>
            </a:r>
            <a:r>
              <a:rPr lang="en-US" dirty="0" smtClean="0"/>
              <a:t>, </a:t>
            </a:r>
            <a:r>
              <a:rPr lang="en-US" dirty="0" err="1" smtClean="0"/>
              <a:t>UriInfo</a:t>
            </a:r>
            <a:r>
              <a:rPr lang="en-US" dirty="0" smtClean="0"/>
              <a:t>, …</a:t>
            </a:r>
          </a:p>
          <a:p>
            <a:r>
              <a:rPr lang="en-US" dirty="0" smtClean="0"/>
              <a:t>Advanced HTTP response construction</a:t>
            </a:r>
          </a:p>
          <a:p>
            <a:pPr lvl="1"/>
            <a:r>
              <a:rPr lang="en-US" dirty="0" smtClean="0"/>
              <a:t>Response, </a:t>
            </a:r>
            <a:r>
              <a:rPr lang="en-US" dirty="0" err="1" smtClean="0"/>
              <a:t>ResponseBuilder</a:t>
            </a:r>
            <a:endParaRPr lang="en-US" dirty="0" smtClean="0"/>
          </a:p>
          <a:p>
            <a:r>
              <a:rPr lang="en-US" dirty="0" smtClean="0"/>
              <a:t>Message content handlers (</a:t>
            </a:r>
            <a:r>
              <a:rPr lang="en-US" dirty="0" err="1" smtClean="0"/>
              <a:t>a.k.a</a:t>
            </a:r>
            <a:r>
              <a:rPr lang="en-US" dirty="0" smtClean="0"/>
              <a:t> entity providers)</a:t>
            </a:r>
          </a:p>
          <a:p>
            <a:pPr lvl="1"/>
            <a:r>
              <a:rPr lang="en-US" dirty="0" err="1" smtClean="0"/>
              <a:t>MessageBodyReader</a:t>
            </a:r>
            <a:r>
              <a:rPr lang="en-US" dirty="0" smtClean="0"/>
              <a:t> &amp; </a:t>
            </a:r>
            <a:r>
              <a:rPr lang="en-US" dirty="0" err="1" smtClean="0"/>
              <a:t>MessageBodyWriter</a:t>
            </a:r>
            <a:endParaRPr lang="en-US" dirty="0" smtClean="0"/>
          </a:p>
          <a:p>
            <a:r>
              <a:rPr lang="en-US" dirty="0" smtClean="0"/>
              <a:t>Error handlers</a:t>
            </a:r>
          </a:p>
          <a:p>
            <a:pPr lvl="1"/>
            <a:r>
              <a:rPr lang="en-US" dirty="0" err="1" smtClean="0"/>
              <a:t>ExceptionMapper</a:t>
            </a:r>
            <a:endParaRPr lang="en-US" dirty="0" smtClean="0"/>
          </a:p>
          <a:p>
            <a:r>
              <a:rPr lang="en-US" dirty="0" smtClean="0"/>
              <a:t>Other APIs aiding HTTP request/response processing</a:t>
            </a:r>
          </a:p>
          <a:p>
            <a:endParaRPr lang="en-US" dirty="0" smtClean="0"/>
          </a:p>
          <a:p>
            <a:endParaRPr lang="en-US" dirty="0"/>
          </a:p>
        </p:txBody>
      </p:sp>
    </p:spTree>
    <p:extLst>
      <p:ext uri="{BB962C8B-B14F-4D97-AF65-F5344CB8AC3E}">
        <p14:creationId xmlns:p14="http://schemas.microsoft.com/office/powerpoint/2010/main" xmlns="" val="414082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2.0 Client API</a:t>
            </a:r>
            <a:endParaRPr lang="en-US" dirty="0"/>
          </a:p>
        </p:txBody>
      </p:sp>
      <p:sp>
        <p:nvSpPr>
          <p:cNvPr id="3" name="Content Placeholder 2"/>
          <p:cNvSpPr>
            <a:spLocks noGrp="1"/>
          </p:cNvSpPr>
          <p:nvPr>
            <p:ph idx="1"/>
          </p:nvPr>
        </p:nvSpPr>
        <p:spPr/>
        <p:txBody>
          <a:bodyPr>
            <a:normAutofit fontScale="92500"/>
          </a:bodyPr>
          <a:lstStyle/>
          <a:p>
            <a:r>
              <a:rPr lang="en-US" dirty="0" smtClean="0"/>
              <a:t>Accessing HTTP-based (RESTful) services from Java</a:t>
            </a:r>
          </a:p>
          <a:p>
            <a:r>
              <a:rPr lang="en-US" dirty="0" smtClean="0"/>
              <a:t>Low-level, fluent API</a:t>
            </a:r>
          </a:p>
          <a:p>
            <a:r>
              <a:rPr lang="en-US" dirty="0" smtClean="0"/>
              <a:t>Synchronous &amp; Asynchronous (Future </a:t>
            </a:r>
            <a:r>
              <a:rPr lang="en-US" dirty="0"/>
              <a:t>&amp;</a:t>
            </a:r>
            <a:r>
              <a:rPr lang="en-US" dirty="0" smtClean="0"/>
              <a:t> callback) programming models</a:t>
            </a:r>
          </a:p>
          <a:p>
            <a:r>
              <a:rPr lang="en-US" dirty="0"/>
              <a:t>Re-</a:t>
            </a:r>
            <a:r>
              <a:rPr lang="en-US" dirty="0" smtClean="0"/>
              <a:t>using server-side components and concepts</a:t>
            </a:r>
          </a:p>
          <a:p>
            <a:pPr lvl="1"/>
            <a:r>
              <a:rPr lang="en-US" dirty="0"/>
              <a:t>Response</a:t>
            </a:r>
          </a:p>
          <a:p>
            <a:pPr lvl="1"/>
            <a:r>
              <a:rPr lang="en-US" dirty="0" smtClean="0"/>
              <a:t>Message content handlers</a:t>
            </a:r>
          </a:p>
          <a:p>
            <a:pPr lvl="1"/>
            <a:r>
              <a:rPr lang="en-US" dirty="0" smtClean="0"/>
              <a:t>Reader/Writer Interceptors</a:t>
            </a:r>
          </a:p>
          <a:p>
            <a:pPr lvl="1"/>
            <a:r>
              <a:rPr lang="en-US" dirty="0" smtClean="0"/>
              <a:t>Filters (conceptually)</a:t>
            </a:r>
            <a:endParaRPr lang="en-US" dirty="0"/>
          </a:p>
        </p:txBody>
      </p:sp>
    </p:spTree>
    <p:extLst>
      <p:ext uri="{BB962C8B-B14F-4D97-AF65-F5344CB8AC3E}">
        <p14:creationId xmlns:p14="http://schemas.microsoft.com/office/powerpoint/2010/main" xmlns="" val="340417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Client API Components</a:t>
            </a:r>
            <a:endParaRPr lang="en-US" dirty="0"/>
          </a:p>
        </p:txBody>
      </p:sp>
      <p:sp>
        <p:nvSpPr>
          <p:cNvPr id="3" name="Content Placeholder 2"/>
          <p:cNvSpPr>
            <a:spLocks noGrp="1"/>
          </p:cNvSpPr>
          <p:nvPr>
            <p:ph idx="1"/>
          </p:nvPr>
        </p:nvSpPr>
        <p:spPr/>
        <p:txBody>
          <a:bodyPr/>
          <a:lstStyle/>
          <a:p>
            <a:r>
              <a:rPr lang="en-US" dirty="0" err="1"/>
              <a:t>ClientFactory</a:t>
            </a:r>
            <a:endParaRPr lang="en-US" dirty="0"/>
          </a:p>
          <a:p>
            <a:pPr lvl="1"/>
            <a:r>
              <a:rPr lang="en-US" dirty="0"/>
              <a:t>Bootstrapping (analogy of </a:t>
            </a:r>
            <a:r>
              <a:rPr lang="en-US" dirty="0" err="1"/>
              <a:t>RuntimeDeleate</a:t>
            </a:r>
            <a:r>
              <a:rPr lang="en-US" dirty="0"/>
              <a:t>)</a:t>
            </a:r>
          </a:p>
          <a:p>
            <a:r>
              <a:rPr lang="en-US" dirty="0" smtClean="0"/>
              <a:t>Client</a:t>
            </a:r>
            <a:endParaRPr lang="en-US" dirty="0"/>
          </a:p>
          <a:p>
            <a:pPr lvl="1"/>
            <a:r>
              <a:rPr lang="en-US" dirty="0"/>
              <a:t>Main </a:t>
            </a:r>
            <a:r>
              <a:rPr lang="en-US" dirty="0" smtClean="0"/>
              <a:t>API entry </a:t>
            </a:r>
            <a:r>
              <a:rPr lang="en-US" dirty="0"/>
              <a:t>point</a:t>
            </a:r>
          </a:p>
          <a:p>
            <a:pPr lvl="1"/>
            <a:r>
              <a:rPr lang="en-US" dirty="0"/>
              <a:t>Connection management, </a:t>
            </a:r>
            <a:r>
              <a:rPr lang="en-US" dirty="0" smtClean="0"/>
              <a:t>configurable</a:t>
            </a:r>
            <a:endParaRPr lang="en-US" dirty="0"/>
          </a:p>
          <a:p>
            <a:r>
              <a:rPr lang="en-US" dirty="0"/>
              <a:t>Web Target</a:t>
            </a:r>
          </a:p>
          <a:p>
            <a:pPr lvl="1"/>
            <a:r>
              <a:rPr lang="en-US" dirty="0"/>
              <a:t>URI, URI template abstraction (“glorified URI”)</a:t>
            </a:r>
          </a:p>
          <a:p>
            <a:pPr lvl="1"/>
            <a:r>
              <a:rPr lang="en-US" dirty="0" smtClean="0"/>
              <a:t>Configurable</a:t>
            </a:r>
            <a:endParaRPr lang="en-US" dirty="0"/>
          </a:p>
        </p:txBody>
      </p:sp>
    </p:spTree>
    <p:extLst>
      <p:ext uri="{BB962C8B-B14F-4D97-AF65-F5344CB8AC3E}">
        <p14:creationId xmlns:p14="http://schemas.microsoft.com/office/powerpoint/2010/main" xmlns="" val="158839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 2.0 Client API</a:t>
            </a:r>
            <a:endParaRPr lang="en-US" dirty="0"/>
          </a:p>
        </p:txBody>
      </p:sp>
      <p:sp>
        <p:nvSpPr>
          <p:cNvPr id="8" name="Content Placeholder 7"/>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Client </a:t>
            </a:r>
            <a:r>
              <a:rPr lang="en-US" sz="2400" b="1" dirty="0">
                <a:solidFill>
                  <a:schemeClr val="tx1"/>
                </a:solidFill>
                <a:cs typeface="Courier New"/>
              </a:rPr>
              <a:t>client = </a:t>
            </a:r>
            <a:r>
              <a:rPr lang="en-US" sz="2400" b="1" dirty="0" err="1">
                <a:solidFill>
                  <a:schemeClr val="tx1"/>
                </a:solidFill>
                <a:cs typeface="Courier New"/>
              </a:rPr>
              <a:t>ClientFactory.newClient</a:t>
            </a:r>
            <a:r>
              <a:rPr lang="en-US" sz="2400" b="1" dirty="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a:solidFill>
                  <a:schemeClr val="tx1"/>
                </a:solidFill>
                <a:cs typeface="Courier New"/>
              </a:rPr>
              <a:t>WebTarget</a:t>
            </a:r>
            <a:r>
              <a:rPr lang="en-US" sz="2400" b="1" dirty="0">
                <a:solidFill>
                  <a:schemeClr val="tx1"/>
                </a:solidFill>
                <a:cs typeface="Courier New"/>
              </a:rPr>
              <a:t> </a:t>
            </a:r>
            <a:r>
              <a:rPr lang="en-US" sz="2400" b="1" dirty="0" err="1" smtClean="0">
                <a:solidFill>
                  <a:schemeClr val="tx1"/>
                </a:solidFill>
                <a:cs typeface="Courier New"/>
              </a:rPr>
              <a:t>ordersTarget</a:t>
            </a:r>
            <a:r>
              <a:rPr lang="en-US" sz="2400" b="1" dirty="0" smtClean="0">
                <a:solidFill>
                  <a:schemeClr val="tx1"/>
                </a:solidFill>
                <a:cs typeface="Courier New"/>
              </a:rPr>
              <a:t> </a:t>
            </a:r>
            <a:r>
              <a:rPr lang="en-US" sz="2400" b="1" dirty="0">
                <a:solidFill>
                  <a:schemeClr val="tx1"/>
                </a:solidFill>
                <a:cs typeface="Courier New"/>
              </a:rPr>
              <a:t>= </a:t>
            </a:r>
            <a:r>
              <a:rPr lang="en-US" sz="2400" b="1" dirty="0" err="1">
                <a:solidFill>
                  <a:schemeClr val="tx1"/>
                </a:solidFill>
                <a:cs typeface="Courier New"/>
              </a:rPr>
              <a:t>client.target</a:t>
            </a:r>
            <a:r>
              <a:rPr lang="en-US" sz="2400" b="1" dirty="0">
                <a:solidFill>
                  <a:schemeClr val="tx1"/>
                </a:solidFill>
                <a:cs typeface="Courier New"/>
              </a:rPr>
              <a:t>(</a:t>
            </a:r>
            <a:r>
              <a:rPr lang="en-US" sz="2400" b="1" dirty="0">
                <a:solidFill>
                  <a:srgbClr val="008000"/>
                </a:solidFill>
                <a:cs typeface="Courier New"/>
              </a:rPr>
              <a:t>“http://</a:t>
            </a:r>
            <a:r>
              <a:rPr lang="en-US" sz="2400" b="1" dirty="0" err="1">
                <a:solidFill>
                  <a:srgbClr val="008000"/>
                </a:solidFill>
                <a:cs typeface="Courier New"/>
              </a:rPr>
              <a:t>example.com</a:t>
            </a:r>
            <a:r>
              <a:rPr lang="en-US" sz="2400" b="1" dirty="0" smtClean="0">
                <a:solidFill>
                  <a:srgbClr val="008000"/>
                </a:solidFill>
                <a:cs typeface="Courier New"/>
              </a:rPr>
              <a:t>/</a:t>
            </a:r>
            <a:r>
              <a:rPr lang="en-US" sz="2400" b="1" dirty="0" err="1" smtClean="0">
                <a:solidFill>
                  <a:srgbClr val="008000"/>
                </a:solidFill>
                <a:cs typeface="Courier New"/>
              </a:rPr>
              <a:t>eshop</a:t>
            </a:r>
            <a:r>
              <a:rPr lang="en-US" sz="2400" b="1" dirty="0">
                <a:solidFill>
                  <a:srgbClr val="008000"/>
                </a:solidFill>
                <a:cs typeface="Courier New"/>
              </a:rPr>
              <a:t>/</a:t>
            </a:r>
            <a:r>
              <a:rPr lang="en-US" sz="2400" b="1" dirty="0" smtClean="0">
                <a:solidFill>
                  <a:srgbClr val="008000"/>
                </a:solidFill>
                <a:cs typeface="Courier New"/>
              </a:rPr>
              <a:t>orders”</a:t>
            </a:r>
            <a:r>
              <a:rPr lang="en-US" sz="2400" b="1" dirty="0" smtClean="0">
                <a:solidFill>
                  <a:schemeClr val="tx1"/>
                </a:solidFill>
                <a:cs typeface="Courier New"/>
              </a:rPr>
              <a:t>);</a:t>
            </a: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err="1" smtClean="0">
                <a:solidFill>
                  <a:schemeClr val="tx1"/>
                </a:solidFill>
                <a:cs typeface="Courier New"/>
              </a:rPr>
              <a:t>WebTarget</a:t>
            </a:r>
            <a:r>
              <a:rPr lang="en-US" sz="2400" b="1" dirty="0" smtClean="0">
                <a:solidFill>
                  <a:schemeClr val="tx1"/>
                </a:solidFill>
                <a:cs typeface="Courier New"/>
              </a:rPr>
              <a:t> </a:t>
            </a:r>
            <a:r>
              <a:rPr lang="en-US" sz="2400" b="1" dirty="0" err="1">
                <a:solidFill>
                  <a:schemeClr val="tx1"/>
                </a:solidFill>
                <a:cs typeface="Courier New"/>
              </a:rPr>
              <a:t>orderTarget</a:t>
            </a:r>
            <a:r>
              <a:rPr lang="en-US" sz="2400" b="1" dirty="0">
                <a:solidFill>
                  <a:schemeClr val="tx1"/>
                </a:solidFill>
                <a:cs typeface="Courier New"/>
              </a:rPr>
              <a:t> </a:t>
            </a:r>
            <a:r>
              <a:rPr lang="en-US" sz="2400" b="1" dirty="0" smtClean="0">
                <a:solidFill>
                  <a:schemeClr val="tx1"/>
                </a:solidFill>
                <a:cs typeface="Courier New"/>
              </a:rPr>
              <a:t>= </a:t>
            </a:r>
            <a:r>
              <a:rPr lang="en-US" sz="2400" b="1" dirty="0" err="1" smtClean="0">
                <a:solidFill>
                  <a:schemeClr val="tx1"/>
                </a:solidFill>
                <a:cs typeface="Courier New"/>
              </a:rPr>
              <a:t>ordersTarget.path</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order = </a:t>
            </a:r>
            <a:r>
              <a:rPr lang="en-US" sz="2400" b="1" dirty="0" err="1" smtClean="0">
                <a:solidFill>
                  <a:schemeClr val="tx1"/>
                </a:solidFill>
                <a:cs typeface="Courier New"/>
              </a:rPr>
              <a:t>orderTarget.resolveTemplate</a:t>
            </a:r>
            <a:r>
              <a:rPr lang="en-US" sz="2400" b="1" dirty="0" smtClean="0">
                <a:solidFill>
                  <a:schemeClr val="tx1"/>
                </a:solidFill>
                <a:cs typeface="Courier New"/>
              </a:rPr>
              <a:t>(</a:t>
            </a:r>
            <a:r>
              <a:rPr lang="en-US" sz="2400" b="1" dirty="0" smtClean="0">
                <a:solidFill>
                  <a:srgbClr val="008000"/>
                </a:solidFill>
                <a:cs typeface="Courier New"/>
              </a:rPr>
              <a:t>“id”</a:t>
            </a:r>
            <a:r>
              <a:rPr lang="en-US" sz="2400" b="1" dirty="0" smtClean="0">
                <a:solidFill>
                  <a:schemeClr val="tx1"/>
                </a:solidFill>
                <a:cs typeface="Courier New"/>
              </a:rPr>
              <a:t>, </a:t>
            </a:r>
            <a:r>
              <a:rPr lang="en-US" sz="2400" b="1" dirty="0" smtClean="0">
                <a:solidFill>
                  <a:srgbClr val="008000"/>
                </a:solidFill>
                <a:cs typeface="Courier New"/>
              </a:rPr>
              <a:t>“1234”</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.request(</a:t>
            </a:r>
            <a:r>
              <a:rPr lang="en-US" sz="2400" b="1" dirty="0" smtClean="0">
                <a:solidFill>
                  <a:srgbClr val="008000"/>
                </a:solidFill>
                <a:cs typeface="Courier New"/>
              </a:rPr>
              <a:t>“application/xml”</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.get(</a:t>
            </a:r>
            <a:r>
              <a:rPr lang="en-US" sz="2400" b="1" dirty="0" err="1" smtClean="0">
                <a:solidFill>
                  <a:schemeClr val="tx1"/>
                </a:solidFill>
                <a:cs typeface="Courier New"/>
              </a:rPr>
              <a:t>Order.</a:t>
            </a:r>
            <a:r>
              <a:rPr lang="en-US" sz="2400" b="1" dirty="0" err="1" smtClean="0">
                <a:solidFill>
                  <a:srgbClr val="004080"/>
                </a:solidFill>
                <a:cs typeface="Courier New"/>
              </a:rPr>
              <a:t>class</a:t>
            </a:r>
            <a:r>
              <a:rPr lang="en-US" sz="2400" b="1" dirty="0" smtClean="0">
                <a:solidFill>
                  <a:schemeClr val="tx1"/>
                </a:solidFill>
                <a:cs typeface="Courier New"/>
              </a:rPr>
              <a:t>);</a:t>
            </a:r>
          </a:p>
        </p:txBody>
      </p:sp>
    </p:spTree>
    <p:extLst>
      <p:ext uri="{BB962C8B-B14F-4D97-AF65-F5344CB8AC3E}">
        <p14:creationId xmlns:p14="http://schemas.microsoft.com/office/powerpoint/2010/main" xmlns="" val="2187278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Order </a:t>
            </a:r>
            <a:r>
              <a:rPr lang="en-US" sz="2400" b="1" dirty="0" err="1" smtClean="0">
                <a:solidFill>
                  <a:schemeClr val="tx1"/>
                </a:solidFill>
                <a:cs typeface="Courier New"/>
              </a:rPr>
              <a:t>newOrder</a:t>
            </a:r>
            <a:r>
              <a:rPr lang="en-US" sz="2400" b="1" dirty="0" smtClean="0">
                <a:solidFill>
                  <a:schemeClr val="tx1"/>
                </a:solidFill>
                <a:cs typeface="Courier New"/>
              </a:rPr>
              <a:t> = </a:t>
            </a:r>
            <a:r>
              <a:rPr lang="en-US" sz="2400" b="1" dirty="0" smtClean="0">
                <a:solidFill>
                  <a:srgbClr val="004080"/>
                </a:solidFill>
                <a:cs typeface="Courier New"/>
              </a:rPr>
              <a:t>new</a:t>
            </a:r>
            <a:r>
              <a:rPr lang="en-US" sz="2400" b="1" dirty="0" smtClean="0">
                <a:solidFill>
                  <a:schemeClr val="tx1"/>
                </a:solidFill>
                <a:cs typeface="Courier New"/>
              </a:rPr>
              <a:t> Order(…);</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Response response = </a:t>
            </a:r>
            <a:r>
              <a:rPr lang="en-US" sz="2400" b="1" dirty="0" err="1" smtClean="0">
                <a:solidFill>
                  <a:schemeClr val="tx1"/>
                </a:solidFill>
                <a:cs typeface="Courier New"/>
              </a:rPr>
              <a:t>ordersTarget.request</a:t>
            </a:r>
            <a:r>
              <a:rPr lang="en-US" sz="2400" b="1" dirty="0" smtClean="0">
                <a:solidFill>
                  <a:schemeClr val="tx1"/>
                </a:solidFill>
                <a:cs typeface="Courier New"/>
              </a:rPr>
              <a:t>(</a:t>
            </a:r>
            <a:r>
              <a:rPr lang="en-US" sz="2400" b="1" dirty="0" smtClean="0">
                <a:solidFill>
                  <a:srgbClr val="008000"/>
                </a:solidFill>
                <a:cs typeface="Courier New"/>
              </a:rPr>
              <a:t>“text/plain”</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.post(</a:t>
            </a:r>
            <a:r>
              <a:rPr lang="en-US" sz="2400" b="1" dirty="0" err="1" smtClean="0">
                <a:solidFill>
                  <a:schemeClr val="tx1"/>
                </a:solidFill>
                <a:cs typeface="Courier New"/>
              </a:rPr>
              <a:t>Entity.xml</a:t>
            </a:r>
            <a:r>
              <a:rPr lang="en-US" sz="2400" b="1" dirty="0" smtClean="0">
                <a:solidFill>
                  <a:schemeClr val="tx1"/>
                </a:solidFill>
                <a:cs typeface="Courier New"/>
              </a:rPr>
              <a:t>(</a:t>
            </a:r>
            <a:r>
              <a:rPr lang="en-US" sz="2400" b="1" dirty="0" err="1" smtClean="0">
                <a:solidFill>
                  <a:schemeClr val="tx1"/>
                </a:solidFill>
                <a:cs typeface="Courier New"/>
              </a:rPr>
              <a:t>newOrder</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if (</a:t>
            </a:r>
            <a:r>
              <a:rPr lang="en-US" sz="2400" b="1" dirty="0" err="1" smtClean="0">
                <a:solidFill>
                  <a:schemeClr val="tx1"/>
                </a:solidFill>
                <a:cs typeface="Courier New"/>
              </a:rPr>
              <a:t>response.getStatus</a:t>
            </a:r>
            <a:r>
              <a:rPr lang="en-US" sz="2400" b="1" dirty="0" smtClean="0">
                <a:solidFill>
                  <a:schemeClr val="tx1"/>
                </a:solidFill>
                <a:cs typeface="Courier New"/>
              </a:rPr>
              <a:t>() == 200) {</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a:solidFill>
                  <a:schemeClr val="tx1"/>
                </a:solidFill>
                <a:cs typeface="Courier New"/>
              </a:rPr>
              <a:t>String </a:t>
            </a:r>
            <a:r>
              <a:rPr lang="en-US" sz="2400" b="1" dirty="0" err="1">
                <a:solidFill>
                  <a:schemeClr val="tx1"/>
                </a:solidFill>
                <a:cs typeface="Courier New"/>
              </a:rPr>
              <a:t>orderId</a:t>
            </a:r>
            <a:r>
              <a:rPr lang="en-US" sz="2400" b="1" dirty="0">
                <a:solidFill>
                  <a:schemeClr val="tx1"/>
                </a:solidFill>
                <a:cs typeface="Courier New"/>
              </a:rPr>
              <a:t> = </a:t>
            </a:r>
            <a:r>
              <a:rPr lang="en-US" sz="2400" b="1" dirty="0" err="1">
                <a:solidFill>
                  <a:schemeClr val="tx1"/>
                </a:solidFill>
                <a:cs typeface="Courier New"/>
              </a:rPr>
              <a:t>response.readEntity</a:t>
            </a:r>
            <a:r>
              <a:rPr lang="en-US" sz="2400" b="1" dirty="0">
                <a:solidFill>
                  <a:schemeClr val="tx1"/>
                </a:solidFill>
                <a:cs typeface="Courier New"/>
              </a:rPr>
              <a:t>(</a:t>
            </a:r>
            <a:r>
              <a:rPr lang="en-US" sz="2400" b="1" dirty="0" err="1">
                <a:solidFill>
                  <a:schemeClr val="tx1"/>
                </a:solidFill>
                <a:cs typeface="Courier New"/>
              </a:rPr>
              <a:t>String.</a:t>
            </a:r>
            <a:r>
              <a:rPr lang="en-US" sz="2400" b="1" dirty="0" err="1">
                <a:solidFill>
                  <a:srgbClr val="004080"/>
                </a:solidFill>
                <a:cs typeface="Courier New"/>
              </a:rPr>
              <a:t>class</a:t>
            </a:r>
            <a:r>
              <a:rPr lang="en-US" sz="2400" b="1" dirty="0">
                <a:solidFill>
                  <a:schemeClr val="tx1"/>
                </a:solidFill>
                <a:cs typeface="Courier New"/>
              </a:rPr>
              <a: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a:solidFill>
                  <a:schemeClr val="tx1"/>
                </a:solidFill>
                <a:cs typeface="Courier New"/>
              </a:rPr>
              <a:t> </a:t>
            </a:r>
            <a:r>
              <a:rPr lang="en-US" sz="2400" b="1" dirty="0" smtClean="0">
                <a:solidFill>
                  <a:schemeClr val="tx1"/>
                </a:solidFill>
                <a:cs typeface="Courier New"/>
              </a:rPr>
              <a:t>   Link </a:t>
            </a:r>
            <a:r>
              <a:rPr lang="en-US" sz="2400" b="1" dirty="0" err="1" smtClean="0">
                <a:solidFill>
                  <a:schemeClr val="tx1"/>
                </a:solidFill>
                <a:cs typeface="Courier New"/>
              </a:rPr>
              <a:t>paymentLink</a:t>
            </a:r>
            <a:r>
              <a:rPr lang="en-US" sz="2400" b="1" dirty="0" smtClean="0">
                <a:solidFill>
                  <a:schemeClr val="tx1"/>
                </a:solidFill>
                <a:cs typeface="Courier New"/>
              </a:rPr>
              <a:t> = </a:t>
            </a:r>
            <a:r>
              <a:rPr lang="en-US" sz="2400" b="1" dirty="0" err="1" smtClean="0">
                <a:solidFill>
                  <a:schemeClr val="tx1"/>
                </a:solidFill>
                <a:cs typeface="Courier New"/>
              </a:rPr>
              <a:t>response.getLink</a:t>
            </a:r>
            <a:r>
              <a:rPr lang="en-US" sz="2400" b="1" dirty="0" smtClean="0">
                <a:solidFill>
                  <a:schemeClr val="tx1"/>
                </a:solidFill>
                <a:cs typeface="Courier New"/>
              </a:rPr>
              <a:t>(</a:t>
            </a:r>
            <a:r>
              <a:rPr lang="en-US" sz="2400" b="1" dirty="0" smtClean="0">
                <a:solidFill>
                  <a:srgbClr val="008000"/>
                </a:solidFill>
                <a:cs typeface="Courier New"/>
              </a:rPr>
              <a:t>“payment”</a:t>
            </a:r>
            <a:r>
              <a:rPr lang="en-US" sz="2400" b="1" dirty="0" smtClean="0">
                <a:solidFill>
                  <a:schemeClr val="tx1"/>
                </a:solidFill>
                <a:cs typeface="Courier New"/>
              </a:rPr>
              <a: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endParaRPr lang="en-US" sz="2400" b="1" dirty="0" smtClean="0">
              <a:solidFill>
                <a:schemeClr val="tx1"/>
              </a:solidFill>
              <a:cs typeface="Courier New"/>
            </a:endParaRP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    </a:t>
            </a:r>
            <a:r>
              <a:rPr lang="en-US" sz="2400" b="1" dirty="0" err="1" smtClean="0">
                <a:solidFill>
                  <a:schemeClr val="tx1"/>
                </a:solidFill>
                <a:cs typeface="Courier New"/>
              </a:rPr>
              <a:t>client.target</a:t>
            </a:r>
            <a:r>
              <a:rPr lang="en-US" sz="2400" b="1" dirty="0" smtClean="0">
                <a:solidFill>
                  <a:schemeClr val="tx1"/>
                </a:solidFill>
                <a:cs typeface="Courier New"/>
              </a:rPr>
              <a:t>(</a:t>
            </a:r>
            <a:r>
              <a:rPr lang="en-US" sz="2400" b="1" dirty="0" err="1" smtClean="0">
                <a:solidFill>
                  <a:schemeClr val="tx1"/>
                </a:solidFill>
                <a:cs typeface="Courier New"/>
              </a:rPr>
              <a:t>paymentLink</a:t>
            </a:r>
            <a:r>
              <a:rPr lang="en-US" sz="2400" b="1" dirty="0" smtClean="0">
                <a:solidFill>
                  <a:schemeClr val="tx1"/>
                </a:solidFill>
                <a:cs typeface="Courier New"/>
              </a:rPr>
              <a:t>).request()…</a:t>
            </a:r>
          </a:p>
          <a:p>
            <a:pPr>
              <a:tabLst>
                <a:tab pos="342793" algn="l"/>
                <a:tab pos="455470" algn="l"/>
                <a:tab pos="912527" algn="l"/>
                <a:tab pos="1369584" algn="l"/>
                <a:tab pos="1826641" algn="l"/>
                <a:tab pos="2283697" algn="l"/>
                <a:tab pos="2740754" algn="l"/>
                <a:tab pos="3197811" algn="l"/>
                <a:tab pos="3654868" algn="l"/>
                <a:tab pos="4111926" algn="l"/>
                <a:tab pos="4568983" algn="l"/>
                <a:tab pos="5026039" algn="l"/>
                <a:tab pos="5483096" algn="l"/>
                <a:tab pos="5940152" algn="l"/>
                <a:tab pos="6397208" algn="l"/>
                <a:tab pos="6854266" algn="l"/>
                <a:tab pos="7311323" algn="l"/>
                <a:tab pos="7768379" algn="l"/>
                <a:tab pos="8225436" algn="l"/>
                <a:tab pos="8682493" algn="l"/>
                <a:tab pos="9139549" algn="l"/>
              </a:tabLst>
            </a:pPr>
            <a:r>
              <a:rPr lang="en-US" sz="2400" b="1" dirty="0" smtClean="0">
                <a:solidFill>
                  <a:schemeClr val="tx1"/>
                </a:solidFill>
                <a:cs typeface="Courier New"/>
              </a:rPr>
              <a:t>}</a:t>
            </a:r>
            <a:endParaRPr lang="en-US" sz="2400" b="1" dirty="0">
              <a:solidFill>
                <a:schemeClr val="tx1"/>
              </a:solidFill>
              <a:cs typeface="Courier New"/>
            </a:endParaRPr>
          </a:p>
        </p:txBody>
      </p:sp>
    </p:spTree>
    <p:extLst>
      <p:ext uri="{BB962C8B-B14F-4D97-AF65-F5344CB8AC3E}">
        <p14:creationId xmlns:p14="http://schemas.microsoft.com/office/powerpoint/2010/main" xmlns="" val="249188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Server-Sent Events</a:t>
            </a:r>
            <a:endParaRPr lang="en-US" dirty="0"/>
          </a:p>
        </p:txBody>
      </p:sp>
      <p:sp>
        <p:nvSpPr>
          <p:cNvPr id="3" name="Content Placeholder 2"/>
          <p:cNvSpPr>
            <a:spLocks noGrp="1"/>
          </p:cNvSpPr>
          <p:nvPr>
            <p:ph idx="1"/>
          </p:nvPr>
        </p:nvSpPr>
        <p:spPr/>
        <p:txBody>
          <a:bodyPr/>
          <a:lstStyle/>
          <a:p>
            <a:endParaRPr lang="en-US" dirty="0" smtClean="0">
              <a:solidFill>
                <a:schemeClr val="bg2"/>
              </a:solidFill>
            </a:endParaRPr>
          </a:p>
          <a:p>
            <a:endParaRPr lang="en-US" dirty="0">
              <a:solidFill>
                <a:schemeClr val="bg2"/>
              </a:solidFill>
            </a:endParaRPr>
          </a:p>
          <a:p>
            <a:endParaRPr lang="en-US" dirty="0">
              <a:solidFill>
                <a:schemeClr val="bg2"/>
              </a:solidFill>
            </a:endParaRPr>
          </a:p>
          <a:p>
            <a:r>
              <a:rPr lang="en-US" dirty="0">
                <a:solidFill>
                  <a:srgbClr val="666666"/>
                </a:solidFill>
              </a:rPr>
              <a:t>: an example of a SSE event</a:t>
            </a:r>
          </a:p>
          <a:p>
            <a:r>
              <a:rPr lang="en-US" b="1" dirty="0"/>
              <a:t>id:</a:t>
            </a:r>
            <a:r>
              <a:rPr lang="en-US" dirty="0"/>
              <a:t> </a:t>
            </a:r>
            <a:r>
              <a:rPr lang="en-US" b="1" dirty="0">
                <a:solidFill>
                  <a:srgbClr val="004080"/>
                </a:solidFill>
              </a:rPr>
              <a:t>1</a:t>
            </a:r>
          </a:p>
          <a:p>
            <a:r>
              <a:rPr lang="en-US" b="1" dirty="0"/>
              <a:t>event:</a:t>
            </a:r>
            <a:r>
              <a:rPr lang="en-US" dirty="0"/>
              <a:t> </a:t>
            </a:r>
            <a:r>
              <a:rPr lang="en-US" dirty="0">
                <a:solidFill>
                  <a:srgbClr val="FF0000"/>
                </a:solidFill>
              </a:rPr>
              <a:t>text-message</a:t>
            </a:r>
          </a:p>
          <a:p>
            <a:r>
              <a:rPr lang="en-US" b="1" dirty="0"/>
              <a:t>data:</a:t>
            </a:r>
            <a:r>
              <a:rPr lang="en-US" dirty="0"/>
              <a:t> </a:t>
            </a:r>
            <a:r>
              <a:rPr lang="en-US" dirty="0">
                <a:solidFill>
                  <a:srgbClr val="5B8A31"/>
                </a:solidFill>
              </a:rPr>
              <a:t>Hello, this is a</a:t>
            </a:r>
          </a:p>
          <a:p>
            <a:r>
              <a:rPr lang="en-US" b="1" dirty="0"/>
              <a:t>data:</a:t>
            </a:r>
            <a:r>
              <a:rPr lang="en-US" dirty="0"/>
              <a:t> </a:t>
            </a:r>
            <a:r>
              <a:rPr lang="en-US" dirty="0">
                <a:solidFill>
                  <a:srgbClr val="5B8A31"/>
                </a:solidFill>
              </a:rPr>
              <a:t>multi-line message.</a:t>
            </a:r>
          </a:p>
          <a:p>
            <a:r>
              <a:rPr lang="en-US" i="1" dirty="0">
                <a:solidFill>
                  <a:srgbClr val="666666"/>
                </a:solidFill>
              </a:rPr>
              <a:t>&lt;blank line&gt;</a:t>
            </a:r>
          </a:p>
          <a:p>
            <a:endParaRPr lang="en-US" dirty="0"/>
          </a:p>
        </p:txBody>
      </p:sp>
    </p:spTree>
    <p:extLst>
      <p:ext uri="{BB962C8B-B14F-4D97-AF65-F5344CB8AC3E}">
        <p14:creationId xmlns:p14="http://schemas.microsoft.com/office/powerpoint/2010/main" xmlns="" val="69005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Server-sent Events in Jersey</a:t>
            </a:r>
            <a:endParaRPr lang="en-US" dirty="0"/>
          </a:p>
        </p:txBody>
      </p:sp>
      <p:sp>
        <p:nvSpPr>
          <p:cNvPr id="5" name="Content Placeholder 4"/>
          <p:cNvSpPr>
            <a:spLocks noGrp="1"/>
          </p:cNvSpPr>
          <p:nvPr>
            <p:ph sz="half" idx="1"/>
          </p:nvPr>
        </p:nvSpPr>
        <p:spPr/>
        <p:txBody>
          <a:bodyPr/>
          <a:lstStyle/>
          <a:p>
            <a:r>
              <a:rPr lang="en-US" sz="3600" dirty="0" smtClean="0"/>
              <a:t>Server side</a:t>
            </a:r>
          </a:p>
          <a:p>
            <a:pPr lvl="1"/>
            <a:r>
              <a:rPr lang="en-US" sz="3600" dirty="0" err="1"/>
              <a:t>OutboundEvent</a:t>
            </a:r>
            <a:endParaRPr lang="en-US" sz="3600" dirty="0"/>
          </a:p>
          <a:p>
            <a:pPr lvl="1"/>
            <a:r>
              <a:rPr lang="en-US" sz="3600" dirty="0" err="1"/>
              <a:t>EventChannel</a:t>
            </a:r>
            <a:endParaRPr lang="en-US" sz="3600" dirty="0"/>
          </a:p>
          <a:p>
            <a:pPr lvl="1"/>
            <a:r>
              <a:rPr lang="en-US" sz="3600" dirty="0" err="1" smtClean="0"/>
              <a:t>SseBroadcaster</a:t>
            </a:r>
            <a:endParaRPr lang="en-US" sz="3600" dirty="0"/>
          </a:p>
          <a:p>
            <a:pPr lvl="1"/>
            <a:r>
              <a:rPr lang="en-US" sz="3600" dirty="0" err="1" smtClean="0"/>
              <a:t>BroadcasterListener</a:t>
            </a:r>
            <a:endParaRPr lang="en-US" sz="3600" dirty="0" smtClean="0"/>
          </a:p>
        </p:txBody>
      </p:sp>
      <p:sp>
        <p:nvSpPr>
          <p:cNvPr id="6" name="Content Placeholder 5"/>
          <p:cNvSpPr>
            <a:spLocks noGrp="1"/>
          </p:cNvSpPr>
          <p:nvPr>
            <p:ph sz="half" idx="2"/>
          </p:nvPr>
        </p:nvSpPr>
        <p:spPr/>
        <p:txBody>
          <a:bodyPr/>
          <a:lstStyle/>
          <a:p>
            <a:r>
              <a:rPr lang="en-US" sz="3600" dirty="0"/>
              <a:t>Client side</a:t>
            </a:r>
          </a:p>
          <a:p>
            <a:pPr lvl="1"/>
            <a:r>
              <a:rPr lang="en-US" sz="3600" dirty="0" err="1" smtClean="0"/>
              <a:t>InboundEvent</a:t>
            </a:r>
            <a:endParaRPr lang="en-US" sz="3600" dirty="0" smtClean="0"/>
          </a:p>
          <a:p>
            <a:pPr lvl="1"/>
            <a:r>
              <a:rPr lang="en-US" sz="3600" dirty="0" err="1" smtClean="0"/>
              <a:t>EventSource</a:t>
            </a:r>
            <a:endParaRPr lang="en-US" sz="3600" dirty="0"/>
          </a:p>
          <a:p>
            <a:pPr lvl="1"/>
            <a:r>
              <a:rPr lang="en-US" sz="3600" dirty="0" err="1" smtClean="0"/>
              <a:t>EventListener</a:t>
            </a:r>
            <a:endParaRPr lang="en-US" sz="3600" dirty="0"/>
          </a:p>
        </p:txBody>
      </p:sp>
    </p:spTree>
    <p:extLst>
      <p:ext uri="{BB962C8B-B14F-4D97-AF65-F5344CB8AC3E}">
        <p14:creationId xmlns:p14="http://schemas.microsoft.com/office/powerpoint/2010/main" xmlns="" val="3234047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SSE Server-side</a:t>
            </a:r>
            <a:endParaRPr lang="en-US" dirty="0"/>
          </a:p>
        </p:txBody>
      </p:sp>
      <p:sp>
        <p:nvSpPr>
          <p:cNvPr id="5" name="Content Placeholder 4"/>
          <p:cNvSpPr>
            <a:spLocks noGrp="1"/>
          </p:cNvSpPr>
          <p:nvPr>
            <p:ph idx="1"/>
          </p:nvPr>
        </p:nvSpPr>
        <p:spPr/>
        <p:txBody>
          <a:bodyPr>
            <a:normAutofit/>
          </a:bodyPr>
          <a:lstStyle/>
          <a:p>
            <a:r>
              <a:rPr lang="en-US" sz="2400" b="1" dirty="0">
                <a:solidFill>
                  <a:srgbClr val="BEA243"/>
                </a:solidFill>
              </a:rPr>
              <a:t>@Path</a:t>
            </a:r>
            <a:r>
              <a:rPr lang="en-US" sz="2400" b="1" dirty="0"/>
              <a:t>(</a:t>
            </a:r>
            <a:r>
              <a:rPr lang="en-US" sz="2400" b="1" dirty="0">
                <a:solidFill>
                  <a:srgbClr val="008000"/>
                </a:solidFill>
              </a:rPr>
              <a:t>"message/stream"</a:t>
            </a:r>
            <a:r>
              <a:rPr lang="en-US" sz="2400" b="1" dirty="0"/>
              <a:t>)</a:t>
            </a:r>
          </a:p>
          <a:p>
            <a:r>
              <a:rPr lang="en-US" sz="2400" b="1" dirty="0">
                <a:solidFill>
                  <a:srgbClr val="004080"/>
                </a:solidFill>
              </a:rPr>
              <a:t>public class</a:t>
            </a:r>
            <a:r>
              <a:rPr lang="en-US" sz="2400" b="1" dirty="0"/>
              <a:t> </a:t>
            </a:r>
            <a:r>
              <a:rPr lang="en-US" sz="2400" b="1" dirty="0" err="1"/>
              <a:t>MessageStreamResource</a:t>
            </a:r>
            <a:r>
              <a:rPr lang="en-US" sz="2400" b="1" dirty="0"/>
              <a:t> {</a:t>
            </a:r>
          </a:p>
          <a:p>
            <a:r>
              <a:rPr lang="en-US" sz="2400" b="1" dirty="0"/>
              <a:t>    </a:t>
            </a:r>
            <a:r>
              <a:rPr lang="en-US" sz="2400" b="1" dirty="0">
                <a:solidFill>
                  <a:srgbClr val="004080"/>
                </a:solidFill>
              </a:rPr>
              <a:t>private static </a:t>
            </a:r>
            <a:r>
              <a:rPr lang="en-US" sz="2400" b="1" dirty="0" err="1"/>
              <a:t>SseBroadcaster</a:t>
            </a:r>
            <a:r>
              <a:rPr lang="en-US" sz="2400" b="1" dirty="0"/>
              <a:t> broadcaster = </a:t>
            </a:r>
            <a:r>
              <a:rPr lang="en-US" sz="2400" b="1" dirty="0">
                <a:solidFill>
                  <a:srgbClr val="004080"/>
                </a:solidFill>
              </a:rPr>
              <a:t>new</a:t>
            </a:r>
            <a:r>
              <a:rPr lang="en-US" sz="2400" b="1" dirty="0"/>
              <a:t> </a:t>
            </a:r>
            <a:r>
              <a:rPr lang="en-US" sz="2400" b="1" dirty="0" err="1"/>
              <a:t>SseBroadcaster</a:t>
            </a:r>
            <a:r>
              <a:rPr lang="en-US" sz="2400" b="1" dirty="0"/>
              <a:t>();</a:t>
            </a:r>
          </a:p>
          <a:p>
            <a:r>
              <a:rPr lang="en-US" sz="2400" b="1" dirty="0" smtClean="0"/>
              <a:t>    </a:t>
            </a:r>
            <a:endParaRPr lang="en-US" sz="2400" b="1" dirty="0"/>
          </a:p>
          <a:p>
            <a:r>
              <a:rPr lang="en-US" sz="2400" b="1" dirty="0" smtClean="0"/>
              <a:t>    </a:t>
            </a:r>
            <a:r>
              <a:rPr lang="en-US" sz="2400" b="1" dirty="0" smtClean="0">
                <a:solidFill>
                  <a:srgbClr val="BEA243"/>
                </a:solidFill>
              </a:rPr>
              <a:t>@</a:t>
            </a:r>
            <a:r>
              <a:rPr lang="en-US" sz="2400" b="1" dirty="0">
                <a:solidFill>
                  <a:srgbClr val="BEA243"/>
                </a:solidFill>
              </a:rPr>
              <a:t>GET</a:t>
            </a:r>
          </a:p>
          <a:p>
            <a:r>
              <a:rPr lang="en-US" sz="2400" b="1" dirty="0">
                <a:solidFill>
                  <a:srgbClr val="BEA243"/>
                </a:solidFill>
              </a:rPr>
              <a:t>    @Produces</a:t>
            </a:r>
            <a:r>
              <a:rPr lang="en-US" sz="2400" b="1" dirty="0"/>
              <a:t>(</a:t>
            </a:r>
            <a:r>
              <a:rPr lang="en-US" sz="2400" b="1" dirty="0" err="1"/>
              <a:t>SseFeature.</a:t>
            </a:r>
            <a:r>
              <a:rPr lang="en-US" sz="2400" b="1" i="1" dirty="0" err="1">
                <a:solidFill>
                  <a:srgbClr val="660066"/>
                </a:solidFill>
              </a:rPr>
              <a:t>SERVER_SENT_EVENTS</a:t>
            </a:r>
            <a:r>
              <a:rPr lang="en-US" sz="2400" b="1" dirty="0"/>
              <a:t>)</a:t>
            </a:r>
          </a:p>
          <a:p>
            <a:r>
              <a:rPr lang="en-US" sz="2400" b="1" dirty="0"/>
              <a:t>    </a:t>
            </a:r>
            <a:r>
              <a:rPr lang="en-US" sz="2400" b="1" dirty="0">
                <a:solidFill>
                  <a:srgbClr val="004080"/>
                </a:solidFill>
              </a:rPr>
              <a:t>public</a:t>
            </a:r>
            <a:r>
              <a:rPr lang="en-US" sz="2400" b="1" dirty="0"/>
              <a:t> </a:t>
            </a:r>
            <a:r>
              <a:rPr lang="en-US" sz="2400" b="1" dirty="0" err="1"/>
              <a:t>EventOutput</a:t>
            </a:r>
            <a:r>
              <a:rPr lang="en-US" sz="2400" b="1" dirty="0"/>
              <a:t> </a:t>
            </a:r>
            <a:r>
              <a:rPr lang="en-US" sz="2400" b="1" dirty="0" err="1"/>
              <a:t>getMessageStream</a:t>
            </a:r>
            <a:r>
              <a:rPr lang="en-US" sz="2400" b="1" dirty="0"/>
              <a:t>() {</a:t>
            </a:r>
          </a:p>
          <a:p>
            <a:r>
              <a:rPr lang="en-US" sz="2400" b="1" dirty="0"/>
              <a:t>        </a:t>
            </a:r>
            <a:r>
              <a:rPr lang="en-US" sz="2400" b="1" dirty="0">
                <a:solidFill>
                  <a:srgbClr val="004080"/>
                </a:solidFill>
              </a:rPr>
              <a:t>final</a:t>
            </a:r>
            <a:r>
              <a:rPr lang="en-US" sz="2400" b="1" dirty="0"/>
              <a:t> </a:t>
            </a:r>
            <a:r>
              <a:rPr lang="en-US" sz="2400" b="1" dirty="0" err="1"/>
              <a:t>EventOutput</a:t>
            </a:r>
            <a:r>
              <a:rPr lang="en-US" sz="2400" b="1" dirty="0"/>
              <a:t> </a:t>
            </a:r>
            <a:r>
              <a:rPr lang="en-US" sz="2400" b="1" dirty="0" err="1"/>
              <a:t>eventOutput</a:t>
            </a:r>
            <a:r>
              <a:rPr lang="en-US" sz="2400" b="1" dirty="0"/>
              <a:t> = </a:t>
            </a:r>
            <a:r>
              <a:rPr lang="en-US" sz="2400" b="1" dirty="0">
                <a:solidFill>
                  <a:srgbClr val="004080"/>
                </a:solidFill>
              </a:rPr>
              <a:t>new</a:t>
            </a:r>
            <a:r>
              <a:rPr lang="en-US" sz="2400" b="1" dirty="0"/>
              <a:t> </a:t>
            </a:r>
            <a:r>
              <a:rPr lang="en-US" sz="2400" b="1" dirty="0" err="1"/>
              <a:t>EventOutput</a:t>
            </a:r>
            <a:r>
              <a:rPr lang="en-US" sz="2400" b="1" dirty="0"/>
              <a:t>();</a:t>
            </a:r>
          </a:p>
          <a:p>
            <a:r>
              <a:rPr lang="en-US" sz="2400" b="1" dirty="0"/>
              <a:t>        </a:t>
            </a:r>
            <a:r>
              <a:rPr lang="en-US" sz="2400" b="1" dirty="0" err="1"/>
              <a:t>broadcaster.add</a:t>
            </a:r>
            <a:r>
              <a:rPr lang="en-US" sz="2400" b="1" dirty="0"/>
              <a:t>(</a:t>
            </a:r>
            <a:r>
              <a:rPr lang="en-US" sz="2400" b="1" dirty="0" err="1"/>
              <a:t>eventOutput</a:t>
            </a:r>
            <a:r>
              <a:rPr lang="en-US" sz="2400" b="1" dirty="0"/>
              <a:t>);</a:t>
            </a:r>
          </a:p>
          <a:p>
            <a:r>
              <a:rPr lang="en-US" sz="2400" b="1" dirty="0"/>
              <a:t>        </a:t>
            </a:r>
            <a:r>
              <a:rPr lang="en-US" sz="2400" b="1" dirty="0">
                <a:solidFill>
                  <a:srgbClr val="004080"/>
                </a:solidFill>
              </a:rPr>
              <a:t>return</a:t>
            </a:r>
            <a:r>
              <a:rPr lang="en-US" sz="2400" b="1" dirty="0"/>
              <a:t> </a:t>
            </a:r>
            <a:r>
              <a:rPr lang="en-US" sz="2400" b="1" dirty="0" err="1"/>
              <a:t>eventOutput</a:t>
            </a:r>
            <a:r>
              <a:rPr lang="en-US" sz="2400" b="1" dirty="0"/>
              <a:t>;</a:t>
            </a:r>
          </a:p>
          <a:p>
            <a:r>
              <a:rPr lang="en-US" sz="2400" b="1" dirty="0"/>
              <a:t>    </a:t>
            </a:r>
            <a:r>
              <a:rPr lang="en-US" sz="2400" b="1" dirty="0" smtClean="0"/>
              <a:t>}</a:t>
            </a:r>
          </a:p>
          <a:p>
            <a:endParaRPr lang="en-US" sz="2400" b="1" dirty="0"/>
          </a:p>
          <a:p>
            <a:r>
              <a:rPr lang="en-US" sz="2400" b="1" dirty="0" smtClean="0"/>
              <a:t>    …</a:t>
            </a:r>
            <a:endParaRPr lang="en-US" sz="2400" b="1" dirty="0"/>
          </a:p>
        </p:txBody>
      </p:sp>
    </p:spTree>
    <p:extLst>
      <p:ext uri="{BB962C8B-B14F-4D97-AF65-F5344CB8AC3E}">
        <p14:creationId xmlns:p14="http://schemas.microsoft.com/office/powerpoint/2010/main" xmlns="" val="788503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SSE Server-side</a:t>
            </a:r>
          </a:p>
        </p:txBody>
      </p:sp>
      <p:sp>
        <p:nvSpPr>
          <p:cNvPr id="3" name="Content Placeholder 2"/>
          <p:cNvSpPr>
            <a:spLocks noGrp="1"/>
          </p:cNvSpPr>
          <p:nvPr>
            <p:ph idx="1"/>
          </p:nvPr>
        </p:nvSpPr>
        <p:spPr/>
        <p:txBody>
          <a:bodyPr>
            <a:normAutofit fontScale="92500" lnSpcReduction="20000"/>
          </a:bodyPr>
          <a:lstStyle/>
          <a:p>
            <a:r>
              <a:rPr lang="en-US" sz="2400" b="1" dirty="0"/>
              <a:t> </a:t>
            </a:r>
            <a:r>
              <a:rPr lang="en-US" sz="2400" b="1" dirty="0" smtClean="0"/>
              <a:t>   …</a:t>
            </a:r>
          </a:p>
          <a:p>
            <a:endParaRPr lang="en-US" sz="2400" b="1" dirty="0"/>
          </a:p>
          <a:p>
            <a:r>
              <a:rPr lang="en-US" sz="2400" b="1" dirty="0" smtClean="0"/>
              <a:t>    </a:t>
            </a:r>
            <a:r>
              <a:rPr lang="en-US" sz="2400" b="1" dirty="0">
                <a:solidFill>
                  <a:srgbClr val="004080"/>
                </a:solidFill>
              </a:rPr>
              <a:t>private static </a:t>
            </a:r>
            <a:r>
              <a:rPr lang="en-US" sz="2400" b="1" dirty="0" err="1"/>
              <a:t>AtomicLong</a:t>
            </a:r>
            <a:r>
              <a:rPr lang="en-US" sz="2400" b="1" dirty="0"/>
              <a:t> </a:t>
            </a:r>
            <a:r>
              <a:rPr lang="en-US" sz="2400" b="1" dirty="0" err="1"/>
              <a:t>nextMessageId</a:t>
            </a:r>
            <a:r>
              <a:rPr lang="en-US" sz="2400" b="1" dirty="0"/>
              <a:t> = </a:t>
            </a:r>
            <a:r>
              <a:rPr lang="en-US" sz="2400" b="1" dirty="0">
                <a:solidFill>
                  <a:srgbClr val="004080"/>
                </a:solidFill>
              </a:rPr>
              <a:t>new</a:t>
            </a:r>
            <a:r>
              <a:rPr lang="en-US" sz="2400" b="1" dirty="0"/>
              <a:t> </a:t>
            </a:r>
            <a:r>
              <a:rPr lang="en-US" sz="2400" b="1" dirty="0" err="1"/>
              <a:t>AtomicLong</a:t>
            </a:r>
            <a:r>
              <a:rPr lang="en-US" sz="2400" b="1" dirty="0"/>
              <a:t>(</a:t>
            </a:r>
            <a:r>
              <a:rPr lang="en-US" sz="2400" b="1" dirty="0">
                <a:solidFill>
                  <a:srgbClr val="004080"/>
                </a:solidFill>
              </a:rPr>
              <a:t>0</a:t>
            </a:r>
            <a:r>
              <a:rPr lang="en-US" sz="2400" b="1" dirty="0"/>
              <a:t>)</a:t>
            </a:r>
            <a:r>
              <a:rPr lang="en-US" sz="2400" b="1" dirty="0" smtClean="0"/>
              <a:t>;</a:t>
            </a:r>
          </a:p>
          <a:p>
            <a:endParaRPr lang="en-US" sz="2400" b="1" dirty="0" smtClean="0"/>
          </a:p>
          <a:p>
            <a:r>
              <a:rPr lang="en-US" sz="2400" b="1" dirty="0" smtClean="0"/>
              <a:t>    </a:t>
            </a:r>
            <a:r>
              <a:rPr lang="en-US" sz="2400" b="1" dirty="0" smtClean="0">
                <a:solidFill>
                  <a:srgbClr val="BEA243"/>
                </a:solidFill>
              </a:rPr>
              <a:t>@</a:t>
            </a:r>
            <a:r>
              <a:rPr lang="en-US" sz="2400" b="1" dirty="0">
                <a:solidFill>
                  <a:srgbClr val="BEA243"/>
                </a:solidFill>
              </a:rPr>
              <a:t>PUT</a:t>
            </a:r>
          </a:p>
          <a:p>
            <a:r>
              <a:rPr lang="en-US" sz="2400" b="1" dirty="0">
                <a:solidFill>
                  <a:srgbClr val="BEA243"/>
                </a:solidFill>
              </a:rPr>
              <a:t>    @Consumes</a:t>
            </a:r>
            <a:r>
              <a:rPr lang="en-US" sz="2400" b="1" dirty="0"/>
              <a:t>(</a:t>
            </a:r>
            <a:r>
              <a:rPr lang="en-US" sz="2400" b="1" dirty="0" err="1"/>
              <a:t>MediaType.</a:t>
            </a:r>
            <a:r>
              <a:rPr lang="en-US" sz="2400" b="1" i="1" dirty="0" err="1">
                <a:solidFill>
                  <a:srgbClr val="660066"/>
                </a:solidFill>
              </a:rPr>
              <a:t>APPLICATION_JSON</a:t>
            </a:r>
            <a:r>
              <a:rPr lang="en-US" sz="2400" b="1" dirty="0"/>
              <a:t>)</a:t>
            </a:r>
          </a:p>
          <a:p>
            <a:r>
              <a:rPr lang="en-US" sz="2400" b="1" dirty="0"/>
              <a:t>    </a:t>
            </a:r>
            <a:r>
              <a:rPr lang="en-US" sz="2400" b="1" dirty="0">
                <a:solidFill>
                  <a:srgbClr val="004080"/>
                </a:solidFill>
              </a:rPr>
              <a:t>public void </a:t>
            </a:r>
            <a:r>
              <a:rPr lang="en-US" sz="2400" b="1" dirty="0" err="1"/>
              <a:t>putMessage</a:t>
            </a:r>
            <a:r>
              <a:rPr lang="en-US" sz="2400" b="1" dirty="0"/>
              <a:t>(Message message) {</a:t>
            </a:r>
          </a:p>
          <a:p>
            <a:r>
              <a:rPr lang="en-US" sz="2400" b="1" dirty="0"/>
              <a:t>        </a:t>
            </a:r>
            <a:r>
              <a:rPr lang="en-US" sz="2400" b="1" dirty="0" err="1"/>
              <a:t>OutboundEvent</a:t>
            </a:r>
            <a:r>
              <a:rPr lang="en-US" sz="2400" b="1" dirty="0"/>
              <a:t> event = </a:t>
            </a:r>
            <a:r>
              <a:rPr lang="en-US" sz="2400" b="1" dirty="0">
                <a:solidFill>
                  <a:srgbClr val="004080"/>
                </a:solidFill>
              </a:rPr>
              <a:t>new</a:t>
            </a:r>
            <a:r>
              <a:rPr lang="en-US" sz="2400" b="1" dirty="0"/>
              <a:t> </a:t>
            </a:r>
            <a:r>
              <a:rPr lang="en-US" sz="2400" b="1" dirty="0" err="1"/>
              <a:t>OutboundEvent.Builder</a:t>
            </a:r>
            <a:r>
              <a:rPr lang="en-US" sz="2400" b="1" dirty="0"/>
              <a:t>()</a:t>
            </a:r>
          </a:p>
          <a:p>
            <a:r>
              <a:rPr lang="en-US" sz="2400" b="1" dirty="0"/>
              <a:t>                .id(</a:t>
            </a:r>
            <a:r>
              <a:rPr lang="en-US" sz="2400" b="1" dirty="0" err="1"/>
              <a:t>String.valueOf</a:t>
            </a:r>
            <a:r>
              <a:rPr lang="en-US" sz="2400" b="1" dirty="0"/>
              <a:t>(</a:t>
            </a:r>
            <a:r>
              <a:rPr lang="en-US" sz="2400" b="1" dirty="0" err="1"/>
              <a:t>nextMessageId.getAndIncrement</a:t>
            </a:r>
            <a:r>
              <a:rPr lang="en-US" sz="2400" b="1" dirty="0"/>
              <a:t>()))</a:t>
            </a:r>
          </a:p>
          <a:p>
            <a:r>
              <a:rPr lang="en-US" sz="2400" b="1" dirty="0"/>
              <a:t>                .</a:t>
            </a:r>
            <a:r>
              <a:rPr lang="en-US" sz="2400" b="1" dirty="0" err="1"/>
              <a:t>mediaType</a:t>
            </a:r>
            <a:r>
              <a:rPr lang="en-US" sz="2400" b="1" dirty="0"/>
              <a:t>(</a:t>
            </a:r>
            <a:r>
              <a:rPr lang="en-US" sz="2400" b="1" dirty="0" err="1"/>
              <a:t>MediaType.</a:t>
            </a:r>
            <a:r>
              <a:rPr lang="en-US" sz="2400" b="1" i="1" dirty="0" err="1">
                <a:solidFill>
                  <a:srgbClr val="660066"/>
                </a:solidFill>
              </a:rPr>
              <a:t>APPLICATION_JSON_TYPE</a:t>
            </a:r>
            <a:r>
              <a:rPr lang="en-US" sz="2400" b="1" dirty="0"/>
              <a:t>)</a:t>
            </a:r>
          </a:p>
          <a:p>
            <a:r>
              <a:rPr lang="en-US" sz="2400" b="1" dirty="0"/>
              <a:t>                .data(</a:t>
            </a:r>
            <a:r>
              <a:rPr lang="en-US" sz="2400" b="1" dirty="0" err="1"/>
              <a:t>Message.</a:t>
            </a:r>
            <a:r>
              <a:rPr lang="en-US" sz="2400" b="1" dirty="0" err="1">
                <a:solidFill>
                  <a:srgbClr val="004080"/>
                </a:solidFill>
              </a:rPr>
              <a:t>class</a:t>
            </a:r>
            <a:r>
              <a:rPr lang="en-US" sz="2400" b="1" dirty="0"/>
              <a:t>, message)</a:t>
            </a:r>
          </a:p>
          <a:p>
            <a:r>
              <a:rPr lang="en-US" sz="2400" b="1" dirty="0"/>
              <a:t>                .build();</a:t>
            </a:r>
          </a:p>
          <a:p>
            <a:endParaRPr lang="en-US" sz="2400" b="1" dirty="0"/>
          </a:p>
          <a:p>
            <a:r>
              <a:rPr lang="en-US" sz="2400" b="1" dirty="0"/>
              <a:t>        </a:t>
            </a:r>
            <a:r>
              <a:rPr lang="en-US" sz="2400" b="1" dirty="0" err="1"/>
              <a:t>broadcaster.broadcast</a:t>
            </a:r>
            <a:r>
              <a:rPr lang="en-US" sz="2400" b="1" dirty="0"/>
              <a:t>(event);</a:t>
            </a:r>
          </a:p>
          <a:p>
            <a:r>
              <a:rPr lang="en-US" sz="2400" b="1" dirty="0"/>
              <a:t>    }</a:t>
            </a:r>
          </a:p>
          <a:p>
            <a:r>
              <a:rPr lang="en-US" sz="2400" b="1" dirty="0" smtClean="0"/>
              <a:t>}</a:t>
            </a:r>
            <a:endParaRPr lang="en-US" sz="2400" b="1" dirty="0"/>
          </a:p>
        </p:txBody>
      </p:sp>
    </p:spTree>
    <p:extLst>
      <p:ext uri="{BB962C8B-B14F-4D97-AF65-F5344CB8AC3E}">
        <p14:creationId xmlns:p14="http://schemas.microsoft.com/office/powerpoint/2010/main" xmlns="" val="29872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pPr marL="0" indent="0">
              <a:buNone/>
            </a:pPr>
            <a:r>
              <a:rPr lang="en-US" dirty="0">
                <a:ea typeface="ヒラギノ角ゴ Pro W3"/>
                <a:cs typeface="ヒラギノ角ゴ Pro W3"/>
              </a:rPr>
              <a:t>The following is intended to outline our general product direction. It is intended </a:t>
            </a: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or functionality, and should not be relied upon in making purchasing decisions. </a:t>
            </a:r>
            <a:r>
              <a:rPr lang="en-US" dirty="0" smtClean="0">
                <a:ea typeface="ヒラギノ角ゴ Pro W3"/>
                <a:cs typeface="ヒラギノ角ゴ Pro W3"/>
              </a:rPr>
              <a:t>The development</a:t>
            </a:r>
            <a:r>
              <a:rPr lang="en-US" dirty="0">
                <a:ea typeface="ヒラギノ角ゴ Pro W3"/>
                <a:cs typeface="ヒラギノ角ゴ Pro W3"/>
              </a:rPr>
              <a: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endParaRPr lang="en-US" dirty="0"/>
          </a:p>
        </p:txBody>
      </p:sp>
    </p:spTree>
    <p:extLst>
      <p:ext uri="{BB962C8B-B14F-4D97-AF65-F5344CB8AC3E}">
        <p14:creationId xmlns:p14="http://schemas.microsoft.com/office/powerpoint/2010/main" xmlns="" val="3066571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SSE Client-side</a:t>
            </a:r>
            <a:endParaRPr lang="en-US" dirty="0"/>
          </a:p>
        </p:txBody>
      </p:sp>
      <p:sp>
        <p:nvSpPr>
          <p:cNvPr id="3" name="Content Placeholder 2"/>
          <p:cNvSpPr>
            <a:spLocks noGrp="1"/>
          </p:cNvSpPr>
          <p:nvPr>
            <p:ph idx="1"/>
          </p:nvPr>
        </p:nvSpPr>
        <p:spPr/>
        <p:txBody>
          <a:bodyPr>
            <a:normAutofit/>
          </a:bodyPr>
          <a:lstStyle/>
          <a:p>
            <a:endParaRPr lang="en-US" sz="2400" b="1" dirty="0" smtClean="0"/>
          </a:p>
          <a:p>
            <a:r>
              <a:rPr lang="en-US" sz="2400" b="1" dirty="0" err="1" smtClean="0"/>
              <a:t>EventSource</a:t>
            </a:r>
            <a:r>
              <a:rPr lang="en-US" sz="2400" b="1" dirty="0" smtClean="0"/>
              <a:t> </a:t>
            </a:r>
            <a:r>
              <a:rPr lang="en-US" sz="2400" b="1" dirty="0"/>
              <a:t>events = </a:t>
            </a:r>
            <a:r>
              <a:rPr lang="en-US" sz="2400" b="1" dirty="0">
                <a:solidFill>
                  <a:srgbClr val="004080"/>
                </a:solidFill>
              </a:rPr>
              <a:t>new</a:t>
            </a:r>
            <a:r>
              <a:rPr lang="en-US" sz="2400" b="1" dirty="0"/>
              <a:t> </a:t>
            </a:r>
            <a:r>
              <a:rPr lang="en-US" sz="2400" b="1" dirty="0" err="1"/>
              <a:t>EventSource</a:t>
            </a:r>
            <a:r>
              <a:rPr lang="en-US" sz="2400" b="1" dirty="0"/>
              <a:t>(</a:t>
            </a:r>
            <a:r>
              <a:rPr lang="en-US" sz="2400" b="1" dirty="0" err="1" smtClean="0"/>
              <a:t>target.path</a:t>
            </a:r>
            <a:r>
              <a:rPr lang="en-US" sz="2400" b="1" dirty="0"/>
              <a:t>(</a:t>
            </a:r>
            <a:r>
              <a:rPr lang="en-US" sz="2400" b="1" dirty="0">
                <a:solidFill>
                  <a:srgbClr val="008000"/>
                </a:solidFill>
              </a:rPr>
              <a:t>"message/stream"</a:t>
            </a:r>
            <a:r>
              <a:rPr lang="en-US" sz="2400" b="1" dirty="0"/>
              <a:t>)) </a:t>
            </a:r>
            <a:r>
              <a:rPr lang="en-US" sz="2400" b="1" dirty="0" smtClean="0"/>
              <a:t>{</a:t>
            </a:r>
          </a:p>
          <a:p>
            <a:r>
              <a:rPr lang="en-US" sz="2400" b="1" dirty="0"/>
              <a:t> </a:t>
            </a:r>
            <a:r>
              <a:rPr lang="en-US" sz="2400" b="1" dirty="0" smtClean="0"/>
              <a:t>   </a:t>
            </a:r>
            <a:r>
              <a:rPr lang="en-US" sz="2400" b="1" dirty="0" smtClean="0">
                <a:solidFill>
                  <a:srgbClr val="BEA243"/>
                </a:solidFill>
              </a:rPr>
              <a:t>@</a:t>
            </a:r>
            <a:r>
              <a:rPr lang="en-US" sz="2400" b="1" dirty="0">
                <a:solidFill>
                  <a:srgbClr val="BEA243"/>
                </a:solidFill>
              </a:rPr>
              <a:t>Override</a:t>
            </a:r>
            <a:r>
              <a:rPr lang="en-US" sz="2400" b="1" dirty="0"/>
              <a:t> </a:t>
            </a:r>
            <a:endParaRPr lang="en-US" sz="2400" b="1" dirty="0" smtClean="0"/>
          </a:p>
          <a:p>
            <a:r>
              <a:rPr lang="en-US" sz="2400" b="1" dirty="0"/>
              <a:t> </a:t>
            </a:r>
            <a:r>
              <a:rPr lang="en-US" sz="2400" b="1" dirty="0" smtClean="0"/>
              <a:t>   </a:t>
            </a:r>
            <a:r>
              <a:rPr lang="en-US" sz="2400" b="1" dirty="0" smtClean="0">
                <a:solidFill>
                  <a:srgbClr val="004080"/>
                </a:solidFill>
              </a:rPr>
              <a:t>public </a:t>
            </a:r>
            <a:r>
              <a:rPr lang="en-US" sz="2400" b="1" dirty="0">
                <a:solidFill>
                  <a:srgbClr val="004080"/>
                </a:solidFill>
              </a:rPr>
              <a:t>void </a:t>
            </a:r>
            <a:r>
              <a:rPr lang="en-US" sz="2400" b="1" dirty="0" err="1"/>
              <a:t>onEvent</a:t>
            </a:r>
            <a:r>
              <a:rPr lang="en-US" sz="2400" b="1" dirty="0"/>
              <a:t>(</a:t>
            </a:r>
            <a:r>
              <a:rPr lang="en-US" sz="2400" b="1" dirty="0" err="1"/>
              <a:t>InboundEvent</a:t>
            </a:r>
            <a:r>
              <a:rPr lang="en-US" sz="2400" b="1" dirty="0"/>
              <a:t> </a:t>
            </a:r>
            <a:r>
              <a:rPr lang="en-US" sz="2400" b="1" dirty="0" smtClean="0"/>
              <a:t>event</a:t>
            </a:r>
            <a:r>
              <a:rPr lang="en-US" sz="2400" b="1" dirty="0"/>
              <a:t>) </a:t>
            </a:r>
            <a:r>
              <a:rPr lang="en-US" sz="2400" b="1" dirty="0" smtClean="0"/>
              <a:t>{</a:t>
            </a:r>
          </a:p>
          <a:p>
            <a:r>
              <a:rPr lang="en-US" sz="2400" b="1" dirty="0" smtClean="0"/>
              <a:t>        String name = </a:t>
            </a:r>
            <a:r>
              <a:rPr lang="en-US" sz="2400" b="1" dirty="0" err="1" smtClean="0"/>
              <a:t>event.getName</a:t>
            </a:r>
            <a:r>
              <a:rPr lang="en-US" sz="2400" b="1" dirty="0" smtClean="0"/>
              <a:t>();</a:t>
            </a:r>
          </a:p>
          <a:p>
            <a:r>
              <a:rPr lang="en-US" sz="2400" b="1" dirty="0" smtClean="0"/>
              <a:t>        Message message = </a:t>
            </a:r>
            <a:r>
              <a:rPr lang="en-US" sz="2400" b="1" dirty="0" err="1" smtClean="0"/>
              <a:t>event.getData</a:t>
            </a:r>
            <a:r>
              <a:rPr lang="en-US" sz="2400" b="1" dirty="0" smtClean="0"/>
              <a:t>(</a:t>
            </a:r>
            <a:r>
              <a:rPr lang="en-US" sz="2400" b="1" dirty="0" err="1" smtClean="0"/>
              <a:t>Message.</a:t>
            </a:r>
            <a:r>
              <a:rPr lang="en-US" sz="2400" b="1" dirty="0" err="1" smtClean="0">
                <a:solidFill>
                  <a:srgbClr val="004080"/>
                </a:solidFill>
              </a:rPr>
              <a:t>class</a:t>
            </a:r>
            <a:r>
              <a:rPr lang="en-US" sz="2400" b="1" dirty="0" smtClean="0"/>
              <a:t>);</a:t>
            </a:r>
          </a:p>
          <a:p>
            <a:r>
              <a:rPr lang="en-US" sz="2400" b="1" dirty="0" smtClean="0"/>
              <a:t>        display(name, message)</a:t>
            </a:r>
            <a:r>
              <a:rPr lang="en-US" sz="2400" b="1" dirty="0"/>
              <a:t>; </a:t>
            </a:r>
            <a:endParaRPr lang="en-US" sz="2400" b="1" dirty="0" smtClean="0"/>
          </a:p>
          <a:p>
            <a:r>
              <a:rPr lang="en-US" sz="2400" b="1" dirty="0" smtClean="0"/>
              <a:t>    } </a:t>
            </a:r>
          </a:p>
          <a:p>
            <a:r>
              <a:rPr lang="en-US" sz="2400" b="1" dirty="0" smtClean="0"/>
              <a:t>};</a:t>
            </a:r>
          </a:p>
          <a:p>
            <a:endParaRPr lang="en-US" sz="2400" b="1" dirty="0" smtClean="0"/>
          </a:p>
          <a:p>
            <a:r>
              <a:rPr lang="en-US" sz="2400" b="1" dirty="0" smtClean="0"/>
              <a:t>…</a:t>
            </a:r>
          </a:p>
          <a:p>
            <a:endParaRPr lang="en-US" sz="2400" b="1" dirty="0" smtClean="0"/>
          </a:p>
          <a:p>
            <a:r>
              <a:rPr lang="en-US" sz="2400" b="1" dirty="0" err="1" smtClean="0"/>
              <a:t>events.close</a:t>
            </a:r>
            <a:r>
              <a:rPr lang="en-US" sz="2400" b="1" dirty="0" smtClean="0"/>
              <a:t>();</a:t>
            </a:r>
            <a:endParaRPr lang="en-US" sz="2400" b="1" dirty="0"/>
          </a:p>
          <a:p>
            <a:endParaRPr lang="en-US" sz="2400" b="1" dirty="0"/>
          </a:p>
        </p:txBody>
      </p:sp>
    </p:spTree>
    <p:extLst>
      <p:ext uri="{BB962C8B-B14F-4D97-AF65-F5344CB8AC3E}">
        <p14:creationId xmlns:p14="http://schemas.microsoft.com/office/powerpoint/2010/main" xmlns="" val="122721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 Jersey</a:t>
            </a:r>
            <a:endParaRPr lang="en-US" dirty="0"/>
          </a:p>
        </p:txBody>
      </p:sp>
      <p:sp>
        <p:nvSpPr>
          <p:cNvPr id="3" name="Content Placeholder 2"/>
          <p:cNvSpPr>
            <a:spLocks noGrp="1"/>
          </p:cNvSpPr>
          <p:nvPr>
            <p:ph idx="1"/>
          </p:nvPr>
        </p:nvSpPr>
        <p:spPr/>
        <p:txBody>
          <a:bodyPr/>
          <a:lstStyle/>
          <a:p>
            <a:pPr>
              <a:tabLst>
                <a:tab pos="2147888" algn="l"/>
              </a:tabLst>
            </a:pPr>
            <a:r>
              <a:rPr lang="en-US" dirty="0" smtClean="0"/>
              <a:t>More at </a:t>
            </a:r>
            <a:r>
              <a:rPr lang="en-US" dirty="0" err="1" smtClean="0"/>
              <a:t>Devoxx</a:t>
            </a:r>
            <a:endParaRPr lang="en-US" dirty="0" smtClean="0"/>
          </a:p>
          <a:p>
            <a:pPr lvl="1">
              <a:tabLst>
                <a:tab pos="2147888" algn="l"/>
              </a:tabLst>
            </a:pPr>
            <a:r>
              <a:rPr lang="en-US" dirty="0" smtClean="0"/>
              <a:t>The Present and the Future of JAX-RS and Jersey (Thu 16:40, Room 8)</a:t>
            </a:r>
          </a:p>
          <a:p>
            <a:pPr lvl="1">
              <a:tabLst>
                <a:tab pos="2147888" algn="l"/>
              </a:tabLst>
            </a:pPr>
            <a:r>
              <a:rPr lang="en-US" dirty="0" smtClean="0"/>
              <a:t>JAX-RS 2.0 Status &amp; Directions (Thu 19:00, BOF 2)</a:t>
            </a:r>
          </a:p>
          <a:p>
            <a:pPr>
              <a:tabLst>
                <a:tab pos="2147888" algn="l"/>
              </a:tabLst>
            </a:pPr>
            <a:r>
              <a:rPr lang="en-US" dirty="0" smtClean="0"/>
              <a:t>On the Web</a:t>
            </a:r>
          </a:p>
          <a:p>
            <a:pPr lvl="1">
              <a:tabLst>
                <a:tab pos="2147888" algn="l"/>
              </a:tabLst>
            </a:pPr>
            <a:r>
              <a:rPr lang="en-US" dirty="0" smtClean="0"/>
              <a:t>Specification </a:t>
            </a:r>
            <a:r>
              <a:rPr lang="en-US" dirty="0"/>
              <a:t>project: </a:t>
            </a:r>
            <a:r>
              <a:rPr lang="en-US" dirty="0">
                <a:hlinkClick r:id="rId2"/>
              </a:rPr>
              <a:t>http://jax-rs-spec.java.net</a:t>
            </a:r>
            <a:endParaRPr lang="en-US" dirty="0"/>
          </a:p>
          <a:p>
            <a:pPr lvl="1">
              <a:tabLst>
                <a:tab pos="2147888" algn="l"/>
              </a:tabLst>
            </a:pPr>
            <a:r>
              <a:rPr lang="en-US" dirty="0" smtClean="0"/>
              <a:t>Implementation </a:t>
            </a:r>
            <a:r>
              <a:rPr lang="en-US" dirty="0"/>
              <a:t>project: </a:t>
            </a:r>
            <a:r>
              <a:rPr lang="en-US" dirty="0">
                <a:hlinkClick r:id="rId3"/>
              </a:rPr>
              <a:t>http://jersey.java.net</a:t>
            </a:r>
            <a:endParaRPr lang="en-US" dirty="0"/>
          </a:p>
          <a:p>
            <a:pPr lvl="1">
              <a:tabLst>
                <a:tab pos="2147888" algn="l"/>
              </a:tabLst>
            </a:pPr>
            <a:r>
              <a:rPr lang="en-US" dirty="0"/>
              <a:t>Twitter: @</a:t>
            </a:r>
            <a:r>
              <a:rPr lang="en-US" dirty="0" err="1"/>
              <a:t>gf_jersey</a:t>
            </a:r>
            <a:endParaRPr lang="en-US" dirty="0"/>
          </a:p>
          <a:p>
            <a:endParaRPr lang="en-US" dirty="0"/>
          </a:p>
        </p:txBody>
      </p:sp>
    </p:spTree>
    <p:extLst>
      <p:ext uri="{BB962C8B-B14F-4D97-AF65-F5344CB8AC3E}">
        <p14:creationId xmlns:p14="http://schemas.microsoft.com/office/powerpoint/2010/main" xmlns="" val="2213924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WebSocket</a:t>
            </a:r>
            <a:r>
              <a:rPr lang="en-US" dirty="0" smtClean="0"/>
              <a:t> / </a:t>
            </a:r>
            <a:r>
              <a:rPr lang="en-US" dirty="0" err="1" smtClean="0"/>
              <a:t>Tyrus</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xmlns="" val="584931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sp>
        <p:nvSpPr>
          <p:cNvPr id="16392" name="Rectangle 8"/>
          <p:cNvSpPr>
            <a:spLocks noGrp="1" noChangeArrowheads="1"/>
          </p:cNvSpPr>
          <p:nvPr>
            <p:ph type="title"/>
          </p:nvPr>
        </p:nvSpPr>
        <p:spPr>
          <a:ln/>
        </p:spPr>
        <p:txBody>
          <a:bodyPr/>
          <a:lstStyle/>
          <a:p>
            <a:r>
              <a:rPr lang="en-US" dirty="0" smtClean="0"/>
              <a:t>Interactive Web Sites</a:t>
            </a:r>
            <a:endParaRPr lang="en-US" dirty="0"/>
          </a:p>
        </p:txBody>
      </p:sp>
      <p:sp>
        <p:nvSpPr>
          <p:cNvPr id="3" name="Content Placeholder 2"/>
          <p:cNvSpPr>
            <a:spLocks noGrp="1"/>
          </p:cNvSpPr>
          <p:nvPr>
            <p:ph sz="quarter" idx="4294967295"/>
          </p:nvPr>
        </p:nvSpPr>
        <p:spPr>
          <a:xfrm>
            <a:off x="1625600" y="2706688"/>
            <a:ext cx="6935242" cy="5443537"/>
          </a:xfrm>
        </p:spPr>
        <p:txBody>
          <a:bodyPr/>
          <a:lstStyle/>
          <a:p>
            <a:r>
              <a:rPr lang="en-US" dirty="0" smtClean="0"/>
              <a:t>Chat, Streaming quotes, games, … </a:t>
            </a:r>
          </a:p>
          <a:p>
            <a:r>
              <a:rPr lang="en-US" dirty="0" smtClean="0"/>
              <a:t>HTTP is request/response</a:t>
            </a:r>
          </a:p>
          <a:p>
            <a:r>
              <a:rPr lang="en-US" dirty="0" smtClean="0"/>
              <a:t>Forcing persistence on HTTP</a:t>
            </a:r>
          </a:p>
          <a:p>
            <a:pPr lvl="1"/>
            <a:r>
              <a:rPr lang="en-US" dirty="0" smtClean="0"/>
              <a:t>Just to know server has data</a:t>
            </a:r>
          </a:p>
          <a:p>
            <a:pPr lvl="1"/>
            <a:r>
              <a:rPr lang="en-US" dirty="0" smtClean="0"/>
              <a:t>Long Polling, Streaming, Comet/Ajax ..</a:t>
            </a:r>
          </a:p>
          <a:p>
            <a:r>
              <a:rPr lang="en-US" dirty="0" smtClean="0"/>
              <a:t>Complex, Inefficient, Wasteful</a:t>
            </a:r>
            <a:endParaRPr lang="en-US" dirty="0"/>
          </a:p>
        </p:txBody>
      </p:sp>
      <p:pic>
        <p:nvPicPr>
          <p:cNvPr id="13"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84013" y="2475455"/>
            <a:ext cx="6596177" cy="5192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Tree>
    <p:extLst>
      <p:ext uri="{BB962C8B-B14F-4D97-AF65-F5344CB8AC3E}">
        <p14:creationId xmlns:p14="http://schemas.microsoft.com/office/powerpoint/2010/main" xmlns="" val="612926124"/>
      </p:ext>
    </p:extLst>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WebSocket to the Rescue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a:t>TCP based, bi-</a:t>
            </a:r>
            <a:r>
              <a:rPr lang="en-US" dirty="0" smtClean="0"/>
              <a:t>directional, </a:t>
            </a:r>
            <a:r>
              <a:rPr lang="en-US" dirty="0"/>
              <a:t>full-duplex messaging</a:t>
            </a:r>
          </a:p>
          <a:p>
            <a:r>
              <a:rPr lang="en-US" dirty="0"/>
              <a:t>Originally proposed as part of HTML5</a:t>
            </a:r>
          </a:p>
          <a:p>
            <a:r>
              <a:rPr lang="en-US" dirty="0"/>
              <a:t>IETF-defined </a:t>
            </a:r>
            <a:r>
              <a:rPr lang="en-US" b="1" dirty="0"/>
              <a:t>Protocol</a:t>
            </a:r>
            <a:r>
              <a:rPr lang="en-US" dirty="0"/>
              <a:t>: RFC 6455</a:t>
            </a:r>
          </a:p>
          <a:p>
            <a:pPr lvl="1"/>
            <a:r>
              <a:rPr lang="en-US" dirty="0"/>
              <a:t>Handshake</a:t>
            </a:r>
          </a:p>
          <a:p>
            <a:pPr lvl="1"/>
            <a:r>
              <a:rPr lang="en-US" dirty="0"/>
              <a:t>Data Transfer</a:t>
            </a:r>
          </a:p>
          <a:p>
            <a:r>
              <a:rPr lang="en-US" dirty="0"/>
              <a:t>W3C defined </a:t>
            </a:r>
            <a:r>
              <a:rPr lang="en-US" b="1" dirty="0"/>
              <a:t>JavaScript API</a:t>
            </a:r>
          </a:p>
          <a:p>
            <a:pPr lvl="1"/>
            <a:r>
              <a:rPr lang="en-US" dirty="0"/>
              <a:t>Candidate </a:t>
            </a:r>
            <a:r>
              <a:rPr lang="en-US" dirty="0" smtClean="0"/>
              <a:t>Recommendation</a:t>
            </a:r>
            <a:endParaRPr lang="en-US" dirty="0"/>
          </a:p>
        </p:txBody>
      </p:sp>
      <p:pic>
        <p:nvPicPr>
          <p:cNvPr id="5"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17226" y="5364088"/>
            <a:ext cx="3288209" cy="2460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pic>
        <p:nvPicPr>
          <p:cNvPr id="6"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412510" y="33867"/>
            <a:ext cx="1917084" cy="180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Tree>
    <p:extLst>
      <p:ext uri="{BB962C8B-B14F-4D97-AF65-F5344CB8AC3E}">
        <p14:creationId xmlns:p14="http://schemas.microsoft.com/office/powerpoint/2010/main" xmlns="" val="37009410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r>
              <a:rPr lang="ja-JP" altLang="en-US" dirty="0">
                <a:latin typeface="Arial"/>
              </a:rPr>
              <a:t>’</a:t>
            </a:r>
            <a:r>
              <a:rPr lang="en-US" dirty="0"/>
              <a:t>s the basic idea ?</a:t>
            </a:r>
          </a:p>
        </p:txBody>
      </p:sp>
      <p:sp>
        <p:nvSpPr>
          <p:cNvPr id="3" name="Content Placeholder 2"/>
          <p:cNvSpPr>
            <a:spLocks noGrp="1"/>
          </p:cNvSpPr>
          <p:nvPr>
            <p:ph sz="quarter" idx="4294967295"/>
          </p:nvPr>
        </p:nvSpPr>
        <p:spPr>
          <a:xfrm>
            <a:off x="1625600" y="2706688"/>
            <a:ext cx="14631988" cy="5443537"/>
          </a:xfrm>
        </p:spPr>
        <p:txBody>
          <a:bodyPr/>
          <a:lstStyle/>
          <a:p>
            <a:r>
              <a:rPr lang="en-US" dirty="0"/>
              <a:t>Establish a connection (Single TCP connection)</a:t>
            </a:r>
          </a:p>
          <a:p>
            <a:r>
              <a:rPr lang="en-US" dirty="0"/>
              <a:t>Send messages in both </a:t>
            </a:r>
            <a:r>
              <a:rPr lang="en-US" dirty="0" smtClean="0"/>
              <a:t>directions </a:t>
            </a:r>
            <a:r>
              <a:rPr lang="en-US" dirty="0"/>
              <a:t>(Bi-directional)</a:t>
            </a:r>
          </a:p>
          <a:p>
            <a:r>
              <a:rPr lang="en-US" dirty="0"/>
              <a:t>Send message independent of each other (Full Duplex)</a:t>
            </a:r>
          </a:p>
          <a:p>
            <a:r>
              <a:rPr lang="en-US" dirty="0"/>
              <a:t>End the connection</a:t>
            </a:r>
          </a:p>
          <a:p>
            <a:endParaRPr lang="en-US" dirty="0"/>
          </a:p>
        </p:txBody>
      </p:sp>
    </p:spTree>
    <p:extLst>
      <p:ext uri="{BB962C8B-B14F-4D97-AF65-F5344CB8AC3E}">
        <p14:creationId xmlns:p14="http://schemas.microsoft.com/office/powerpoint/2010/main" xmlns="" val="35917189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grpSp>
        <p:nvGrpSpPr>
          <p:cNvPr id="19463" name="Group 7"/>
          <p:cNvGrpSpPr>
            <a:grpSpLocks/>
          </p:cNvGrpSpPr>
          <p:nvPr/>
        </p:nvGrpSpPr>
        <p:grpSpPr bwMode="auto">
          <a:xfrm>
            <a:off x="11888362" y="8252178"/>
            <a:ext cx="3765212" cy="917223"/>
            <a:chOff x="0" y="0"/>
            <a:chExt cx="1333" cy="325"/>
          </a:xfrm>
        </p:grpSpPr>
        <p:pic>
          <p:nvPicPr>
            <p:cNvPr id="19461" name="Picture 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3" y="120"/>
              <a:ext cx="580"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pic>
          <p:nvPicPr>
            <p:cNvPr id="19462" name="Picture 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734" cy="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grpSp>
      <p:sp>
        <p:nvSpPr>
          <p:cNvPr id="19464" name="Rectangle 8"/>
          <p:cNvSpPr>
            <a:spLocks noGrp="1" noChangeArrowheads="1"/>
          </p:cNvSpPr>
          <p:nvPr>
            <p:ph type="title"/>
          </p:nvPr>
        </p:nvSpPr>
        <p:spPr>
          <a:ln/>
        </p:spPr>
        <p:txBody>
          <a:bodyPr/>
          <a:lstStyle/>
          <a:p>
            <a:r>
              <a:rPr lang="en-US"/>
              <a:t>Establish a connection</a:t>
            </a:r>
          </a:p>
        </p:txBody>
      </p:sp>
      <p:sp>
        <p:nvSpPr>
          <p:cNvPr id="19465" name="Rectangle 9"/>
          <p:cNvSpPr>
            <a:spLocks/>
          </p:cNvSpPr>
          <p:nvPr/>
        </p:nvSpPr>
        <p:spPr bwMode="auto">
          <a:xfrm>
            <a:off x="1292704" y="2139859"/>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Client</a:t>
            </a:r>
          </a:p>
        </p:txBody>
      </p:sp>
      <p:pic>
        <p:nvPicPr>
          <p:cNvPr id="19466" name="Picture 1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25595" y="6846121"/>
            <a:ext cx="1783819" cy="1614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
        <p:nvSpPr>
          <p:cNvPr id="19467" name="Line 11"/>
          <p:cNvSpPr>
            <a:spLocks noChangeShapeType="1"/>
          </p:cNvSpPr>
          <p:nvPr/>
        </p:nvSpPr>
        <p:spPr bwMode="auto">
          <a:xfrm rot="10800000" flipH="1">
            <a:off x="4320343" y="2604322"/>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9468" name="Line 12"/>
          <p:cNvSpPr>
            <a:spLocks noChangeShapeType="1"/>
          </p:cNvSpPr>
          <p:nvPr/>
        </p:nvSpPr>
        <p:spPr bwMode="auto">
          <a:xfrm flipH="1">
            <a:off x="4240362" y="4929833"/>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19469" name="Rectangle 13"/>
          <p:cNvSpPr>
            <a:spLocks/>
          </p:cNvSpPr>
          <p:nvPr/>
        </p:nvSpPr>
        <p:spPr bwMode="auto">
          <a:xfrm>
            <a:off x="5351456" y="2915816"/>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19470" name="Rectangle 14"/>
          <p:cNvSpPr>
            <a:spLocks/>
          </p:cNvSpPr>
          <p:nvPr/>
        </p:nvSpPr>
        <p:spPr bwMode="auto">
          <a:xfrm>
            <a:off x="5215976" y="5220072"/>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Response</a:t>
            </a:r>
          </a:p>
        </p:txBody>
      </p:sp>
      <p:sp>
        <p:nvSpPr>
          <p:cNvPr id="19471" name="Rectangle 15"/>
          <p:cNvSpPr>
            <a:spLocks/>
          </p:cNvSpPr>
          <p:nvPr/>
        </p:nvSpPr>
        <p:spPr bwMode="auto">
          <a:xfrm>
            <a:off x="12492376" y="1995843"/>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xmlns=""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Tree>
    <p:extLst>
      <p:ext uri="{BB962C8B-B14F-4D97-AF65-F5344CB8AC3E}">
        <p14:creationId xmlns:p14="http://schemas.microsoft.com/office/powerpoint/2010/main" xmlns="" val="65706555"/>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8" presetClass="entr" presetSubtype="0" fill="hold" grpId="0" nodeType="afterEffect">
                                  <p:stCondLst>
                                    <p:cond delay="0"/>
                                  </p:stCondLst>
                                  <p:childTnLst>
                                    <p:set>
                                      <p:cBhvr>
                                        <p:cTn id="6" dur="1" fill="hold">
                                          <p:stCondLst>
                                            <p:cond delay="499"/>
                                          </p:stCondLst>
                                        </p:cTn>
                                        <p:tgtEl>
                                          <p:spTgt spid="19467"/>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19469"/>
                                        </p:tgtEl>
                                        <p:attrNameLst>
                                          <p:attrName>style.visibility</p:attrName>
                                        </p:attrNameLst>
                                      </p:cBhvr>
                                      <p:to>
                                        <p:strVal val="visible"/>
                                      </p:to>
                                    </p:set>
                                  </p:childTnLst>
                                </p:cTn>
                              </p:par>
                            </p:childTnLst>
                          </p:cTn>
                        </p:par>
                        <p:par>
                          <p:cTn id="10" fill="hold" nodeType="afterGroup">
                            <p:stCondLst>
                              <p:cond delay="1000"/>
                            </p:stCondLst>
                            <p:childTnLst>
                              <p:par>
                                <p:cTn id="11" presetID="168" presetClass="entr" presetSubtype="0" fill="hold" grpId="0" nodeType="afterEffect">
                                  <p:stCondLst>
                                    <p:cond delay="2000"/>
                                  </p:stCondLst>
                                  <p:childTnLst>
                                    <p:set>
                                      <p:cBhvr>
                                        <p:cTn id="12" dur="1" fill="hold">
                                          <p:stCondLst>
                                            <p:cond delay="499"/>
                                          </p:stCondLst>
                                        </p:cTn>
                                        <p:tgtEl>
                                          <p:spTgt spid="19468"/>
                                        </p:tgtEl>
                                        <p:attrNameLst>
                                          <p:attrName>style.visibility</p:attrName>
                                        </p:attrNameLst>
                                      </p:cBhvr>
                                      <p:to>
                                        <p:strVal val="visible"/>
                                      </p:to>
                                    </p:set>
                                  </p:childTnLst>
                                </p:cTn>
                              </p:par>
                            </p:childTnLst>
                          </p:cTn>
                        </p:par>
                        <p:par>
                          <p:cTn id="13" fill="hold" nodeType="afterGroup">
                            <p:stCondLst>
                              <p:cond delay="3500"/>
                            </p:stCondLst>
                            <p:childTnLst>
                              <p:par>
                                <p:cTn id="14" presetID="168" presetClass="entr" presetSubtype="0" fill="hold" grpId="0" nodeType="afterEffect">
                                  <p:stCondLst>
                                    <p:cond delay="0"/>
                                  </p:stCondLst>
                                  <p:childTnLst>
                                    <p:set>
                                      <p:cBhvr>
                                        <p:cTn id="15" dur="1" fill="hold">
                                          <p:stCondLst>
                                            <p:cond delay="499"/>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P spid="19469" grpId="0" animBg="1" autoUpdateAnimBg="0"/>
      <p:bldP spid="1947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Request</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GET /chat HTTP/</a:t>
            </a:r>
            <a:r>
              <a:rPr lang="en-US" dirty="0" smtClean="0">
                <a:latin typeface="Courier"/>
                <a:cs typeface="Courier"/>
              </a:rPr>
              <a:t>1.1</a:t>
            </a:r>
            <a:br>
              <a:rPr lang="en-US" dirty="0" smtClean="0">
                <a:latin typeface="Courier"/>
                <a:cs typeface="Courier"/>
              </a:rPr>
            </a:br>
            <a:r>
              <a:rPr lang="en-US" dirty="0" smtClean="0">
                <a:latin typeface="Courier"/>
                <a:cs typeface="Courier"/>
              </a:rPr>
              <a:t>Host</a:t>
            </a:r>
            <a:r>
              <a:rPr lang="en-US" dirty="0">
                <a:latin typeface="Courier"/>
                <a:cs typeface="Courier"/>
              </a:rPr>
              <a:t>: </a:t>
            </a:r>
            <a:r>
              <a:rPr lang="en-US" dirty="0" err="1" smtClean="0">
                <a:latin typeface="Courier"/>
                <a:cs typeface="Courier"/>
              </a:rPr>
              <a:t>server.example.com</a:t>
            </a:r>
            <a:r>
              <a:rPr lang="en-US" dirty="0" smtClean="0">
                <a:latin typeface="Courier"/>
                <a:cs typeface="Courier"/>
              </a:rPr>
              <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-WebSocket-Key: dGhlIHNhbXBsZSBub25jZQ=</a:t>
            </a:r>
            <a:r>
              <a:rPr lang="en-US" dirty="0" smtClean="0">
                <a:latin typeface="Courier"/>
                <a:cs typeface="Courier"/>
              </a:rPr>
              <a:t>=</a:t>
            </a:r>
            <a:br>
              <a:rPr lang="en-US" dirty="0" smtClean="0">
                <a:latin typeface="Courier"/>
                <a:cs typeface="Courier"/>
              </a:rPr>
            </a:br>
            <a:r>
              <a:rPr lang="en-US" dirty="0" smtClean="0">
                <a:latin typeface="Courier"/>
                <a:cs typeface="Courier"/>
              </a:rPr>
              <a:t>Origin</a:t>
            </a:r>
            <a:r>
              <a:rPr lang="en-US" dirty="0">
                <a:latin typeface="Courier"/>
                <a:cs typeface="Courier"/>
              </a:rPr>
              <a:t>: http://</a:t>
            </a:r>
            <a:r>
              <a:rPr lang="en-US" dirty="0" err="1" smtClean="0">
                <a:latin typeface="Courier"/>
                <a:cs typeface="Courier"/>
              </a:rPr>
              <a:t>example.com</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r>
              <a:rPr lang="en-US" dirty="0" err="1" smtClean="0">
                <a:latin typeface="Courier"/>
                <a:cs typeface="Courier"/>
              </a:rPr>
              <a:t>superchat</a:t>
            </a:r>
            <a:r>
              <a:rPr lang="en-US" dirty="0" smtClean="0">
                <a:latin typeface="Courier"/>
                <a:cs typeface="Courier"/>
              </a:rPr>
              <a:t/>
            </a:r>
            <a:br>
              <a:rPr lang="en-US" dirty="0" smtClean="0">
                <a:latin typeface="Courier"/>
                <a:cs typeface="Courier"/>
              </a:rPr>
            </a:br>
            <a:r>
              <a:rPr lang="en-US" dirty="0" smtClean="0">
                <a:latin typeface="Courier"/>
                <a:cs typeface="Courier"/>
              </a:rPr>
              <a:t>Sec</a:t>
            </a:r>
            <a:r>
              <a:rPr lang="en-US" dirty="0">
                <a:latin typeface="Courier"/>
                <a:cs typeface="Courier"/>
              </a:rPr>
              <a:t>-WebSocket-Version: 13 </a:t>
            </a:r>
          </a:p>
        </p:txBody>
      </p:sp>
      <p:pic>
        <p:nvPicPr>
          <p:cNvPr id="5"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921585" y="258617"/>
            <a:ext cx="1783819" cy="1614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Tree>
    <p:extLst>
      <p:ext uri="{BB962C8B-B14F-4D97-AF65-F5344CB8AC3E}">
        <p14:creationId xmlns:p14="http://schemas.microsoft.com/office/powerpoint/2010/main" xmlns="" val="17314487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Handshake Response</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107246" indent="0">
              <a:buNone/>
            </a:pPr>
            <a:r>
              <a:rPr lang="en-US" dirty="0">
                <a:latin typeface="Courier"/>
                <a:cs typeface="Courier"/>
              </a:rPr>
              <a:t>HTTP/1.1 101 Switching </a:t>
            </a:r>
            <a:r>
              <a:rPr lang="en-US" dirty="0" smtClean="0">
                <a:latin typeface="Courier"/>
                <a:cs typeface="Courier"/>
              </a:rPr>
              <a:t>Protocols</a:t>
            </a:r>
            <a:br>
              <a:rPr lang="en-US" dirty="0" smtClean="0">
                <a:latin typeface="Courier"/>
                <a:cs typeface="Courier"/>
              </a:rPr>
            </a:br>
            <a:r>
              <a:rPr lang="en-US" dirty="0" smtClean="0">
                <a:latin typeface="Courier"/>
                <a:cs typeface="Courier"/>
              </a:rPr>
              <a:t>Upgrade</a:t>
            </a:r>
            <a:r>
              <a:rPr lang="en-US" dirty="0">
                <a:latin typeface="Courier"/>
                <a:cs typeface="Courier"/>
              </a:rPr>
              <a:t>: </a:t>
            </a:r>
            <a:r>
              <a:rPr lang="en-US" dirty="0" err="1" smtClean="0">
                <a:latin typeface="Courier"/>
                <a:cs typeface="Courier"/>
              </a:rPr>
              <a:t>websocket</a:t>
            </a:r>
            <a:r>
              <a:rPr lang="en-US" dirty="0" smtClean="0">
                <a:latin typeface="Courier"/>
                <a:cs typeface="Courier"/>
              </a:rPr>
              <a:t/>
            </a:r>
            <a:br>
              <a:rPr lang="en-US" dirty="0" smtClean="0">
                <a:latin typeface="Courier"/>
                <a:cs typeface="Courier"/>
              </a:rPr>
            </a:br>
            <a:r>
              <a:rPr lang="en-US" dirty="0" smtClean="0">
                <a:latin typeface="Courier"/>
                <a:cs typeface="Courier"/>
              </a:rPr>
              <a:t>Connection</a:t>
            </a:r>
            <a:r>
              <a:rPr lang="en-US" dirty="0">
                <a:latin typeface="Courier"/>
                <a:cs typeface="Courier"/>
              </a:rPr>
              <a:t>: </a:t>
            </a:r>
            <a:r>
              <a:rPr lang="en-US" dirty="0" smtClean="0">
                <a:latin typeface="Courier"/>
                <a:cs typeface="Courier"/>
              </a:rPr>
              <a:t>Upgrade</a:t>
            </a:r>
            <a:br>
              <a:rPr lang="en-US" dirty="0" smtClean="0">
                <a:latin typeface="Courier"/>
                <a:cs typeface="Courier"/>
              </a:rPr>
            </a:br>
            <a:r>
              <a:rPr lang="en-US" dirty="0" smtClean="0">
                <a:latin typeface="Courier"/>
                <a:cs typeface="Courier"/>
              </a:rPr>
              <a:t>Sec</a:t>
            </a:r>
            <a:r>
              <a:rPr lang="en-US" dirty="0">
                <a:latin typeface="Courier"/>
                <a:cs typeface="Courier"/>
              </a:rPr>
              <a:t>-WebSocket-Accept: s3pPLMBiTxaQ9kYGzzhZRbK+xOo</a:t>
            </a:r>
            <a:r>
              <a:rPr lang="en-US" dirty="0" smtClean="0">
                <a:latin typeface="Courier"/>
                <a:cs typeface="Courier"/>
              </a:rPr>
              <a:t>=</a:t>
            </a:r>
            <a:br>
              <a:rPr lang="en-US" dirty="0" smtClean="0">
                <a:latin typeface="Courier"/>
                <a:cs typeface="Courier"/>
              </a:rPr>
            </a:br>
            <a:r>
              <a:rPr lang="en-US" dirty="0" smtClean="0">
                <a:latin typeface="Courier"/>
                <a:cs typeface="Courier"/>
              </a:rPr>
              <a:t>Sec</a:t>
            </a:r>
            <a:r>
              <a:rPr lang="en-US" dirty="0">
                <a:latin typeface="Courier"/>
                <a:cs typeface="Courier"/>
              </a:rPr>
              <a:t>-WebSocket-Protocol: chat </a:t>
            </a:r>
          </a:p>
        </p:txBody>
      </p:sp>
      <p:pic>
        <p:nvPicPr>
          <p:cNvPr id="5" name="Picture 1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921585" y="258617"/>
            <a:ext cx="1783819" cy="1614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round/>
                <a:headEnd/>
                <a:tailEnd/>
              </a14:hiddenLine>
            </a:ext>
          </a:extLst>
        </p:spPr>
      </p:pic>
    </p:spTree>
    <p:extLst>
      <p:ext uri="{BB962C8B-B14F-4D97-AF65-F5344CB8AC3E}">
        <p14:creationId xmlns:p14="http://schemas.microsoft.com/office/powerpoint/2010/main" xmlns="" val="9889357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sp>
        <p:nvSpPr>
          <p:cNvPr id="22537" name="Line 9"/>
          <p:cNvSpPr>
            <a:spLocks noChangeShapeType="1"/>
          </p:cNvSpPr>
          <p:nvPr/>
        </p:nvSpPr>
        <p:spPr bwMode="auto">
          <a:xfrm rot="10800000" flipH="1">
            <a:off x="4320343" y="3685123"/>
            <a:ext cx="7840899" cy="11289"/>
          </a:xfrm>
          <a:prstGeom prst="line">
            <a:avLst/>
          </a:prstGeom>
          <a:noFill/>
          <a:ln w="50800" cap="flat">
            <a:solidFill>
              <a:srgbClr val="C8C8C8"/>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2538" name="Line 10"/>
          <p:cNvSpPr>
            <a:spLocks noChangeShapeType="1"/>
          </p:cNvSpPr>
          <p:nvPr/>
        </p:nvSpPr>
        <p:spPr bwMode="auto">
          <a:xfrm flipH="1">
            <a:off x="4240362" y="4984091"/>
            <a:ext cx="8030006" cy="8466"/>
          </a:xfrm>
          <a:prstGeom prst="line">
            <a:avLst/>
          </a:prstGeom>
          <a:noFill/>
          <a:ln w="50800" cap="flat">
            <a:solidFill>
              <a:srgbClr val="5382A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2539" name="Rectangle 11"/>
          <p:cNvSpPr>
            <a:spLocks/>
          </p:cNvSpPr>
          <p:nvPr/>
        </p:nvSpPr>
        <p:spPr bwMode="auto">
          <a:xfrm>
            <a:off x="12492376" y="2129372"/>
            <a:ext cx="2799918" cy="5960533"/>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xmlns=""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2540" name="Rectangle 12"/>
          <p:cNvSpPr>
            <a:spLocks/>
          </p:cNvSpPr>
          <p:nvPr/>
        </p:nvSpPr>
        <p:spPr bwMode="auto">
          <a:xfrm>
            <a:off x="1292704" y="2123728"/>
            <a:ext cx="2799918" cy="5960533"/>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2541" name="Rectangle 13"/>
          <p:cNvSpPr>
            <a:spLocks/>
          </p:cNvSpPr>
          <p:nvPr/>
        </p:nvSpPr>
        <p:spPr bwMode="auto">
          <a:xfrm>
            <a:off x="5351456" y="2544285"/>
            <a:ext cx="5803056" cy="970844"/>
          </a:xfrm>
          <a:prstGeom prst="rect">
            <a:avLst/>
          </a:prstGeom>
          <a:gradFill rotWithShape="0">
            <a:gsLst>
              <a:gs pos="0">
                <a:srgbClr val="A9C8FF"/>
              </a:gs>
              <a:gs pos="100000">
                <a:srgbClr val="2E5AD6"/>
              </a:gs>
            </a:gsLst>
            <a:lin ang="534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Handshake Request</a:t>
            </a:r>
          </a:p>
        </p:txBody>
      </p:sp>
      <p:sp>
        <p:nvSpPr>
          <p:cNvPr id="22542" name="Rectangle 14"/>
          <p:cNvSpPr>
            <a:spLocks/>
          </p:cNvSpPr>
          <p:nvPr/>
        </p:nvSpPr>
        <p:spPr bwMode="auto">
          <a:xfrm>
            <a:off x="5422082" y="5112460"/>
            <a:ext cx="5803056" cy="970844"/>
          </a:xfrm>
          <a:prstGeom prst="rect">
            <a:avLst/>
          </a:prstGeom>
          <a:gradFill rotWithShape="0">
            <a:gsLst>
              <a:gs pos="0">
                <a:srgbClr val="2E5AD6"/>
              </a:gs>
              <a:gs pos="100000">
                <a:srgbClr val="A9C8FF"/>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dirty="0">
                <a:solidFill>
                  <a:schemeClr val="tx1"/>
                </a:solidFill>
                <a:ea typeface="ＭＳ Ｐゴシック" charset="0"/>
                <a:cs typeface="Arial" charset="0"/>
              </a:rPr>
              <a:t>Handshake Response</a:t>
            </a:r>
          </a:p>
        </p:txBody>
      </p:sp>
      <p:sp>
        <p:nvSpPr>
          <p:cNvPr id="22543" name="Line 15"/>
          <p:cNvSpPr>
            <a:spLocks noChangeShapeType="1"/>
          </p:cNvSpPr>
          <p:nvPr/>
        </p:nvSpPr>
        <p:spPr bwMode="auto">
          <a:xfrm flipH="1">
            <a:off x="4022060" y="7694795"/>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2544" name="Rectangle 16"/>
          <p:cNvSpPr>
            <a:spLocks/>
          </p:cNvSpPr>
          <p:nvPr/>
        </p:nvSpPr>
        <p:spPr bwMode="auto">
          <a:xfrm>
            <a:off x="5215976" y="7451867"/>
            <a:ext cx="5803056" cy="573125"/>
          </a:xfrm>
          <a:prstGeom prst="rect">
            <a:avLst/>
          </a:prstGeom>
          <a:gradFill rotWithShape="0">
            <a:gsLst>
              <a:gs pos="0">
                <a:srgbClr val="66CC66"/>
              </a:gs>
              <a:gs pos="100000">
                <a:srgbClr val="7EA700"/>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Connected !</a:t>
            </a:r>
          </a:p>
        </p:txBody>
      </p:sp>
      <p:sp>
        <p:nvSpPr>
          <p:cNvPr id="3" name="Title 2"/>
          <p:cNvSpPr>
            <a:spLocks noGrp="1"/>
          </p:cNvSpPr>
          <p:nvPr>
            <p:ph type="title"/>
          </p:nvPr>
        </p:nvSpPr>
        <p:spPr/>
        <p:txBody>
          <a:bodyPr/>
          <a:lstStyle/>
          <a:p>
            <a:r>
              <a:rPr lang="en-US" dirty="0" smtClean="0"/>
              <a:t>Establishing a Connection</a:t>
            </a:r>
            <a:endParaRPr lang="en-US" dirty="0"/>
          </a:p>
        </p:txBody>
      </p:sp>
    </p:spTree>
    <p:extLst>
      <p:ext uri="{BB962C8B-B14F-4D97-AF65-F5344CB8AC3E}">
        <p14:creationId xmlns:p14="http://schemas.microsoft.com/office/powerpoint/2010/main" xmlns="" val="3665769119"/>
      </p:ext>
    </p:extLst>
  </p:cSld>
  <p:clrMapOvr>
    <a:masterClrMapping/>
  </p:clrMapOvr>
  <p:transition spd="med">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About This Lab</a:t>
            </a:r>
          </a:p>
          <a:p>
            <a:r>
              <a:rPr lang="en-US" dirty="0" smtClean="0"/>
              <a:t>Intro </a:t>
            </a:r>
            <a:r>
              <a:rPr lang="en-US" dirty="0"/>
              <a:t>to the Used Technologies</a:t>
            </a:r>
          </a:p>
          <a:p>
            <a:r>
              <a:rPr lang="en-US" dirty="0"/>
              <a:t>Lab Exercises</a:t>
            </a:r>
          </a:p>
          <a:p>
            <a:r>
              <a:rPr lang="en-US" dirty="0"/>
              <a:t>Getting Started</a:t>
            </a:r>
          </a:p>
          <a:p>
            <a:r>
              <a:rPr lang="en-US" dirty="0" smtClean="0"/>
              <a:t>Resources</a:t>
            </a:r>
          </a:p>
          <a:p>
            <a:r>
              <a:rPr lang="en-US" dirty="0" smtClean="0"/>
              <a:t>Hands on …</a:t>
            </a:r>
            <a:endParaRPr lang="en-US" dirty="0"/>
          </a:p>
          <a:p>
            <a:endParaRPr lang="en-US" dirty="0"/>
          </a:p>
        </p:txBody>
      </p:sp>
    </p:spTree>
    <p:extLst>
      <p:ext uri="{BB962C8B-B14F-4D97-AF65-F5344CB8AC3E}">
        <p14:creationId xmlns:p14="http://schemas.microsoft.com/office/powerpoint/2010/main" xmlns="" val="746712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50793" y="8665333"/>
            <a:ext cx="1253189" cy="158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sp>
        <p:nvSpPr>
          <p:cNvPr id="23561" name="Rectangle 9"/>
          <p:cNvSpPr>
            <a:spLocks/>
          </p:cNvSpPr>
          <p:nvPr/>
        </p:nvSpPr>
        <p:spPr bwMode="auto">
          <a:xfrm>
            <a:off x="12492376" y="2145999"/>
            <a:ext cx="2799918" cy="6818489"/>
          </a:xfrm>
          <a:prstGeom prst="rect">
            <a:avLst/>
          </a:prstGeom>
          <a:gradFill rotWithShape="0">
            <a:gsLst>
              <a:gs pos="0">
                <a:srgbClr val="5382A1"/>
              </a:gs>
              <a:gs pos="100000">
                <a:srgbClr val="355469"/>
              </a:gs>
            </a:gsLst>
            <a:lin ang="5400000" scaled="1"/>
          </a:gradFill>
          <a:ln>
            <a:noFill/>
          </a:ln>
          <a:extLst>
            <a:ext uri="{91240B29-F687-4f45-9708-019B960494DF}">
              <a14:hiddenLine xmlns:a14="http://schemas.microsoft.com/office/drawing/2010/main" xmlns="" w="9525" cap="flat">
                <a:solidFill>
                  <a:schemeClr val="tx1"/>
                </a:solidFill>
                <a:miter lim="800000"/>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Server</a:t>
            </a:r>
          </a:p>
        </p:txBody>
      </p:sp>
      <p:sp>
        <p:nvSpPr>
          <p:cNvPr id="23562" name="Rectangle 10"/>
          <p:cNvSpPr>
            <a:spLocks/>
          </p:cNvSpPr>
          <p:nvPr/>
        </p:nvSpPr>
        <p:spPr bwMode="auto">
          <a:xfrm>
            <a:off x="1292704" y="2140355"/>
            <a:ext cx="2799918" cy="6818489"/>
          </a:xfrm>
          <a:prstGeom prst="rect">
            <a:avLst/>
          </a:prstGeom>
          <a:gradFill rotWithShape="0">
            <a:gsLst>
              <a:gs pos="0">
                <a:srgbClr val="C8C8C8"/>
              </a:gs>
              <a:gs pos="100000">
                <a:srgbClr val="A3A3A3"/>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a:solidFill>
                  <a:schemeClr val="tx1"/>
                </a:solidFill>
                <a:ea typeface="ＭＳ Ｐゴシック" charset="0"/>
                <a:cs typeface="Arial" charset="0"/>
              </a:rPr>
              <a:t>Client</a:t>
            </a:r>
          </a:p>
        </p:txBody>
      </p:sp>
      <p:sp>
        <p:nvSpPr>
          <p:cNvPr id="23563" name="Line 11"/>
          <p:cNvSpPr>
            <a:spLocks noChangeShapeType="1"/>
          </p:cNvSpPr>
          <p:nvPr/>
        </p:nvSpPr>
        <p:spPr bwMode="auto">
          <a:xfrm flipH="1">
            <a:off x="4112380" y="2386361"/>
            <a:ext cx="8411044" cy="25399"/>
          </a:xfrm>
          <a:prstGeom prst="line">
            <a:avLst/>
          </a:prstGeom>
          <a:noFill/>
          <a:ln w="50800" cap="flat">
            <a:solidFill>
              <a:srgbClr val="7EA700"/>
            </a:solidFill>
            <a:prstDash val="solid"/>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3564" name="Rectangle 12"/>
          <p:cNvSpPr>
            <a:spLocks/>
          </p:cNvSpPr>
          <p:nvPr/>
        </p:nvSpPr>
        <p:spPr bwMode="auto">
          <a:xfrm>
            <a:off x="5306296" y="2006022"/>
            <a:ext cx="5803056" cy="621762"/>
          </a:xfrm>
          <a:prstGeom prst="rect">
            <a:avLst/>
          </a:prstGeom>
          <a:gradFill rotWithShape="0">
            <a:gsLst>
              <a:gs pos="0">
                <a:srgbClr val="66CC66"/>
              </a:gs>
              <a:gs pos="100000">
                <a:srgbClr val="7EA700"/>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lstStyle/>
          <a:p>
            <a:pPr marL="70557" algn="ctr"/>
            <a:r>
              <a:rPr lang="en-US" dirty="0" smtClean="0">
                <a:solidFill>
                  <a:schemeClr val="tx1"/>
                </a:solidFill>
                <a:ea typeface="ＭＳ Ｐゴシック" charset="0"/>
                <a:cs typeface="Arial" charset="0"/>
              </a:rPr>
              <a:t>Connected </a:t>
            </a:r>
            <a:r>
              <a:rPr lang="en-US" dirty="0">
                <a:solidFill>
                  <a:schemeClr val="tx1"/>
                </a:solidFill>
                <a:ea typeface="ＭＳ Ｐゴシック" charset="0"/>
                <a:cs typeface="Arial" charset="0"/>
              </a:rPr>
              <a:t>!</a:t>
            </a:r>
          </a:p>
        </p:txBody>
      </p:sp>
      <p:sp>
        <p:nvSpPr>
          <p:cNvPr id="23565" name="Oval 13"/>
          <p:cNvSpPr>
            <a:spLocks/>
          </p:cNvSpPr>
          <p:nvPr/>
        </p:nvSpPr>
        <p:spPr bwMode="auto">
          <a:xfrm>
            <a:off x="3793437"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6" name="Oval 14"/>
          <p:cNvSpPr>
            <a:spLocks/>
          </p:cNvSpPr>
          <p:nvPr/>
        </p:nvSpPr>
        <p:spPr bwMode="auto">
          <a:xfrm>
            <a:off x="10364212" y="2690687"/>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open</a:t>
            </a:r>
          </a:p>
        </p:txBody>
      </p:sp>
      <p:sp>
        <p:nvSpPr>
          <p:cNvPr id="23567" name="Oval 15"/>
          <p:cNvSpPr>
            <a:spLocks/>
          </p:cNvSpPr>
          <p:nvPr/>
        </p:nvSpPr>
        <p:spPr bwMode="auto">
          <a:xfrm>
            <a:off x="3808314" y="666536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
        <p:nvSpPr>
          <p:cNvPr id="23569" name="Oval 17"/>
          <p:cNvSpPr>
            <a:spLocks/>
          </p:cNvSpPr>
          <p:nvPr/>
        </p:nvSpPr>
        <p:spPr bwMode="auto">
          <a:xfrm>
            <a:off x="9928994" y="5076056"/>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error</a:t>
            </a:r>
          </a:p>
        </p:txBody>
      </p:sp>
      <p:sp>
        <p:nvSpPr>
          <p:cNvPr id="23570" name="Oval 18"/>
          <p:cNvSpPr>
            <a:spLocks/>
          </p:cNvSpPr>
          <p:nvPr/>
        </p:nvSpPr>
        <p:spPr bwMode="auto">
          <a:xfrm>
            <a:off x="4538577" y="4550083"/>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1" name="Oval 19"/>
          <p:cNvSpPr>
            <a:spLocks/>
          </p:cNvSpPr>
          <p:nvPr/>
        </p:nvSpPr>
        <p:spPr bwMode="auto">
          <a:xfrm>
            <a:off x="3567637" y="4098528"/>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2" name="Oval 20"/>
          <p:cNvSpPr>
            <a:spLocks/>
          </p:cNvSpPr>
          <p:nvPr/>
        </p:nvSpPr>
        <p:spPr bwMode="auto">
          <a:xfrm>
            <a:off x="10590012" y="4271805"/>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message</a:t>
            </a:r>
          </a:p>
        </p:txBody>
      </p:sp>
      <p:sp>
        <p:nvSpPr>
          <p:cNvPr id="23574" name="Line 22"/>
          <p:cNvSpPr>
            <a:spLocks noChangeShapeType="1"/>
          </p:cNvSpPr>
          <p:nvPr/>
        </p:nvSpPr>
        <p:spPr bwMode="auto">
          <a:xfrm flipH="1">
            <a:off x="4096344" y="8460432"/>
            <a:ext cx="8424937" cy="0"/>
          </a:xfrm>
          <a:prstGeom prst="line">
            <a:avLst/>
          </a:prstGeom>
          <a:noFill/>
          <a:ln w="50800" cap="flat">
            <a:solidFill>
              <a:srgbClr val="990000"/>
            </a:solidFill>
            <a:prstDash val="solid"/>
            <a:round/>
            <a:headEnd type="triangle" w="med" len="sm"/>
            <a:tailEnd type="triangle" w="med" len="sm"/>
          </a:ln>
          <a:extLst>
            <a:ext uri="{909E8E84-426E-40dd-AFC4-6F175D3DCCD1}">
              <a14:hiddenFill xmlns:a14="http://schemas.microsoft.com/office/drawing/2010/main" xmlns="">
                <a:solidFill>
                  <a:srgbClr val="FFFFFF"/>
                </a:solidFill>
              </a14:hiddenFill>
            </a:ext>
          </a:extLst>
        </p:spPr>
        <p:txBody>
          <a:bodyPr lIns="0" tIns="0" rIns="0" bIns="0"/>
          <a:lstStyle/>
          <a:p>
            <a:endParaRPr lang="en-US"/>
          </a:p>
        </p:txBody>
      </p:sp>
      <p:sp>
        <p:nvSpPr>
          <p:cNvPr id="23575" name="Rectangle 23"/>
          <p:cNvSpPr>
            <a:spLocks/>
          </p:cNvSpPr>
          <p:nvPr/>
        </p:nvSpPr>
        <p:spPr bwMode="auto">
          <a:xfrm>
            <a:off x="5306296" y="8105528"/>
            <a:ext cx="5803056" cy="618284"/>
          </a:xfrm>
          <a:prstGeom prst="rect">
            <a:avLst/>
          </a:prstGeom>
          <a:gradFill rotWithShape="0">
            <a:gsLst>
              <a:gs pos="0">
                <a:srgbClr val="FF0000"/>
              </a:gs>
              <a:gs pos="100000">
                <a:srgbClr val="990000"/>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lstStyle/>
          <a:p>
            <a:pPr marL="70557" algn="ctr"/>
            <a:r>
              <a:rPr lang="en-US">
                <a:solidFill>
                  <a:schemeClr val="tx1"/>
                </a:solidFill>
                <a:ea typeface="ＭＳ Ｐゴシック" charset="0"/>
                <a:cs typeface="Arial" charset="0"/>
              </a:rPr>
              <a:t>Disconnected</a:t>
            </a:r>
          </a:p>
        </p:txBody>
      </p:sp>
      <p:sp>
        <p:nvSpPr>
          <p:cNvPr id="3" name="Title 2"/>
          <p:cNvSpPr>
            <a:spLocks noGrp="1"/>
          </p:cNvSpPr>
          <p:nvPr>
            <p:ph type="title"/>
          </p:nvPr>
        </p:nvSpPr>
        <p:spPr/>
        <p:txBody>
          <a:bodyPr/>
          <a:lstStyle/>
          <a:p>
            <a:r>
              <a:rPr lang="en-US" dirty="0" smtClean="0"/>
              <a:t>WebSocket Lifecycle</a:t>
            </a:r>
            <a:endParaRPr lang="en-US" dirty="0"/>
          </a:p>
        </p:txBody>
      </p:sp>
      <p:sp>
        <p:nvSpPr>
          <p:cNvPr id="22" name="Oval 19"/>
          <p:cNvSpPr>
            <a:spLocks/>
          </p:cNvSpPr>
          <p:nvPr/>
        </p:nvSpPr>
        <p:spPr bwMode="auto">
          <a:xfrm>
            <a:off x="3912536" y="5292080"/>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3" name="Oval 19"/>
          <p:cNvSpPr>
            <a:spLocks/>
          </p:cNvSpPr>
          <p:nvPr/>
        </p:nvSpPr>
        <p:spPr bwMode="auto">
          <a:xfrm>
            <a:off x="10145018" y="586814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p</a:t>
            </a:r>
            <a:r>
              <a:rPr lang="en-US" sz="2800" dirty="0" smtClean="0">
                <a:solidFill>
                  <a:schemeClr val="tx1"/>
                </a:solidFill>
                <a:ea typeface="ＭＳ Ｐゴシック" charset="0"/>
                <a:cs typeface="Arial" charset="0"/>
              </a:rPr>
              <a:t>ing/pong</a:t>
            </a:r>
            <a:endParaRPr lang="en-US" sz="2800" dirty="0">
              <a:solidFill>
                <a:schemeClr val="tx1"/>
              </a:solidFill>
              <a:ea typeface="ＭＳ Ｐゴシック" charset="0"/>
              <a:cs typeface="Arial" charset="0"/>
            </a:endParaRPr>
          </a:p>
        </p:txBody>
      </p:sp>
      <p:sp>
        <p:nvSpPr>
          <p:cNvPr id="24" name="Oval 15"/>
          <p:cNvSpPr>
            <a:spLocks/>
          </p:cNvSpPr>
          <p:nvPr/>
        </p:nvSpPr>
        <p:spPr bwMode="auto">
          <a:xfrm>
            <a:off x="10217026" y="6588224"/>
            <a:ext cx="2416058" cy="948267"/>
          </a:xfrm>
          <a:prstGeom prst="ellipse">
            <a:avLst/>
          </a:prstGeom>
          <a:gradFill rotWithShape="0">
            <a:gsLst>
              <a:gs pos="0">
                <a:srgbClr val="FF8000"/>
              </a:gs>
              <a:gs pos="100000">
                <a:srgbClr val="FFFF66"/>
              </a:gs>
            </a:gsLst>
            <a:lin ang="5400000" scaled="1"/>
          </a:gradFill>
          <a:ln>
            <a:noFill/>
          </a:ln>
          <a:extLst>
            <a:ext uri="{91240B29-F687-4f45-9708-019B960494DF}">
              <a14:hiddenLine xmlns:a14="http://schemas.microsoft.com/office/drawing/2010/main" xmlns="" w="9525" cap="flat">
                <a:solidFill>
                  <a:schemeClr val="tx1"/>
                </a:solidFill>
                <a:round/>
                <a:headEnd type="none" w="med" len="med"/>
                <a:tailEnd type="none" w="med" len="med"/>
              </a14:hiddenLine>
            </a:ext>
          </a:extLst>
        </p:spPr>
        <p:txBody>
          <a:bodyPr lIns="0" tIns="0" rIns="72248" bIns="0" anchor="ctr"/>
          <a:lstStyle/>
          <a:p>
            <a:pPr marL="70557" algn="ctr"/>
            <a:r>
              <a:rPr lang="en-US" sz="2800" dirty="0">
                <a:solidFill>
                  <a:schemeClr val="tx1"/>
                </a:solidFill>
                <a:ea typeface="ＭＳ Ｐゴシック" charset="0"/>
                <a:cs typeface="Arial" charset="0"/>
              </a:rPr>
              <a:t>close</a:t>
            </a:r>
          </a:p>
        </p:txBody>
      </p:sp>
    </p:spTree>
    <p:extLst>
      <p:ext uri="{BB962C8B-B14F-4D97-AF65-F5344CB8AC3E}">
        <p14:creationId xmlns:p14="http://schemas.microsoft.com/office/powerpoint/2010/main" xmlns="" val="125414646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grpId="0" nodeType="clickEffect">
                                  <p:stCondLst>
                                    <p:cond delay="0"/>
                                  </p:stCondLst>
                                  <p:childTnLst>
                                    <p:set>
                                      <p:cBhvr>
                                        <p:cTn id="6" dur="1" fill="hold">
                                          <p:stCondLst>
                                            <p:cond delay="499"/>
                                          </p:stCondLst>
                                        </p:cTn>
                                        <p:tgtEl>
                                          <p:spTgt spid="23565"/>
                                        </p:tgtEl>
                                        <p:attrNameLst>
                                          <p:attrName>style.visibility</p:attrName>
                                        </p:attrNameLst>
                                      </p:cBhvr>
                                      <p:to>
                                        <p:strVal val="visible"/>
                                      </p:to>
                                    </p:set>
                                  </p:childTnLst>
                                </p:cTn>
                              </p:par>
                            </p:childTnLst>
                          </p:cTn>
                        </p:par>
                        <p:par>
                          <p:cTn id="7" fill="hold" nodeType="afterGroup">
                            <p:stCondLst>
                              <p:cond delay="500"/>
                            </p:stCondLst>
                            <p:childTnLst>
                              <p:par>
                                <p:cTn id="8" presetID="168" presetClass="entr" presetSubtype="0" fill="hold" grpId="0" nodeType="afterEffect">
                                  <p:stCondLst>
                                    <p:cond delay="0"/>
                                  </p:stCondLst>
                                  <p:childTnLst>
                                    <p:set>
                                      <p:cBhvr>
                                        <p:cTn id="9" dur="1" fill="hold">
                                          <p:stCondLst>
                                            <p:cond delay="499"/>
                                          </p:stCondLst>
                                        </p:cTn>
                                        <p:tgtEl>
                                          <p:spTgt spid="2356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68" presetClass="entr" presetSubtype="0" fill="hold" grpId="0" nodeType="clickEffect">
                                  <p:stCondLst>
                                    <p:cond delay="0"/>
                                  </p:stCondLst>
                                  <p:childTnLst>
                                    <p:set>
                                      <p:cBhvr>
                                        <p:cTn id="13" dur="1" fill="hold">
                                          <p:stCondLst>
                                            <p:cond delay="499"/>
                                          </p:stCondLst>
                                        </p:cTn>
                                        <p:tgtEl>
                                          <p:spTgt spid="2357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68" presetClass="entr" presetSubtype="0" fill="hold" grpId="0" nodeType="clickEffect">
                                  <p:stCondLst>
                                    <p:cond delay="0"/>
                                  </p:stCondLst>
                                  <p:childTnLst>
                                    <p:set>
                                      <p:cBhvr>
                                        <p:cTn id="17" dur="1" fill="hold">
                                          <p:stCondLst>
                                            <p:cond delay="499"/>
                                          </p:stCondLst>
                                        </p:cTn>
                                        <p:tgtEl>
                                          <p:spTgt spid="235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8" presetClass="entr" presetSubtype="0" fill="hold" grpId="0" nodeType="clickEffect">
                                  <p:stCondLst>
                                    <p:cond delay="0"/>
                                  </p:stCondLst>
                                  <p:childTnLst>
                                    <p:set>
                                      <p:cBhvr>
                                        <p:cTn id="21" dur="1" fill="hold">
                                          <p:stCondLst>
                                            <p:cond delay="499"/>
                                          </p:stCondLst>
                                        </p:cTn>
                                        <p:tgtEl>
                                          <p:spTgt spid="2357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68" presetClass="entr" presetSubtype="0" fill="hold" grpId="0" nodeType="clickEffect">
                                  <p:stCondLst>
                                    <p:cond delay="0"/>
                                  </p:stCondLst>
                                  <p:childTnLst>
                                    <p:set>
                                      <p:cBhvr>
                                        <p:cTn id="25" dur="1" fill="hold">
                                          <p:stCondLst>
                                            <p:cond delay="499"/>
                                          </p:stCondLst>
                                        </p:cTn>
                                        <p:tgtEl>
                                          <p:spTgt spid="2356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8" presetClass="entr" presetSubtype="0" fill="hold" grpId="0" nodeType="clickEffect">
                                  <p:stCondLst>
                                    <p:cond delay="0"/>
                                  </p:stCondLst>
                                  <p:childTnLst>
                                    <p:set>
                                      <p:cBhvr>
                                        <p:cTn id="29" dur="1" fill="hold">
                                          <p:stCondLst>
                                            <p:cond delay="499"/>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68" presetClass="entr" presetSubtype="0" fill="hold" grpId="0" nodeType="clickEffect">
                                  <p:stCondLst>
                                    <p:cond delay="0"/>
                                  </p:stCondLst>
                                  <p:childTnLst>
                                    <p:set>
                                      <p:cBhvr>
                                        <p:cTn id="33" dur="1" fill="hold">
                                          <p:stCondLst>
                                            <p:cond delay="499"/>
                                          </p:stCondLst>
                                        </p:cTn>
                                        <p:tgtEl>
                                          <p:spTgt spid="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68" presetClass="entr" presetSubtype="0" fill="hold" grpId="0" nodeType="clickEffect">
                                  <p:stCondLst>
                                    <p:cond delay="0"/>
                                  </p:stCondLst>
                                  <p:childTnLst>
                                    <p:set>
                                      <p:cBhvr>
                                        <p:cTn id="37" dur="1" fill="hold">
                                          <p:stCondLst>
                                            <p:cond delay="499"/>
                                          </p:stCondLst>
                                        </p:cTn>
                                        <p:tgtEl>
                                          <p:spTgt spid="235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8" presetClass="entr" presetSubtype="0" fill="hold" grpId="0" nodeType="clickEffect">
                                  <p:stCondLst>
                                    <p:cond delay="0"/>
                                  </p:stCondLst>
                                  <p:childTnLst>
                                    <p:set>
                                      <p:cBhvr>
                                        <p:cTn id="41" dur="1" fill="hold">
                                          <p:stCondLst>
                                            <p:cond delay="499"/>
                                          </p:stCondLst>
                                        </p:cTn>
                                        <p:tgtEl>
                                          <p:spTgt spid="2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xit" presetSubtype="16" fill="hold" grpId="0" nodeType="clickEffect">
                                  <p:stCondLst>
                                    <p:cond delay="0"/>
                                  </p:stCondLst>
                                  <p:iterate type="lt">
                                    <p:tmPct val="100000"/>
                                  </p:iterate>
                                  <p:childTnLst>
                                    <p:anim calcmode="lin" valueType="num">
                                      <p:cBhvr>
                                        <p:cTn id="45" dur="75"/>
                                        <p:tgtEl>
                                          <p:spTgt spid="23564"/>
                                        </p:tgtEl>
                                        <p:attrNameLst>
                                          <p:attrName>ppt_w</p:attrName>
                                        </p:attrNameLst>
                                      </p:cBhvr>
                                      <p:tavLst>
                                        <p:tav tm="0">
                                          <p:val>
                                            <p:strVal val="ppt_w"/>
                                          </p:val>
                                        </p:tav>
                                        <p:tav tm="100000">
                                          <p:val>
                                            <p:strVal val="4*ppt_w"/>
                                          </p:val>
                                        </p:tav>
                                      </p:tavLst>
                                    </p:anim>
                                    <p:anim calcmode="lin" valueType="num">
                                      <p:cBhvr>
                                        <p:cTn id="46" dur="75"/>
                                        <p:tgtEl>
                                          <p:spTgt spid="23564"/>
                                        </p:tgtEl>
                                        <p:attrNameLst>
                                          <p:attrName>ppt_h</p:attrName>
                                        </p:attrNameLst>
                                      </p:cBhvr>
                                      <p:tavLst>
                                        <p:tav tm="0">
                                          <p:val>
                                            <p:strVal val="ppt_h"/>
                                          </p:val>
                                        </p:tav>
                                        <p:tav tm="100000">
                                          <p:val>
                                            <p:strVal val="4*ppt_h"/>
                                          </p:val>
                                        </p:tav>
                                      </p:tavLst>
                                    </p:anim>
                                    <p:set>
                                      <p:cBhvr>
                                        <p:cTn id="47" dur="1" fill="hold">
                                          <p:stCondLst>
                                            <p:cond delay="74"/>
                                          </p:stCondLst>
                                        </p:cTn>
                                        <p:tgtEl>
                                          <p:spTgt spid="23564"/>
                                        </p:tgtEl>
                                        <p:attrNameLst>
                                          <p:attrName>style.visibility</p:attrName>
                                        </p:attrNameLst>
                                      </p:cBhvr>
                                      <p:to>
                                        <p:strVal val="hidden"/>
                                      </p:to>
                                    </p:set>
                                  </p:childTnLst>
                                </p:cTn>
                              </p:par>
                            </p:childTnLst>
                          </p:cTn>
                        </p:par>
                        <p:par>
                          <p:cTn id="48" fill="hold" nodeType="afterGroup">
                            <p:stCondLst>
                              <p:cond delay="750"/>
                            </p:stCondLst>
                            <p:childTnLst>
                              <p:par>
                                <p:cTn id="49" presetID="23" presetClass="exit" presetSubtype="16" fill="hold" grpId="0" nodeType="afterEffect">
                                  <p:stCondLst>
                                    <p:cond delay="0"/>
                                  </p:stCondLst>
                                  <p:iterate type="lt">
                                    <p:tmPct val="100000"/>
                                  </p:iterate>
                                  <p:childTnLst>
                                    <p:anim calcmode="lin" valueType="num">
                                      <p:cBhvr>
                                        <p:cTn id="50" dur="75"/>
                                        <p:tgtEl>
                                          <p:spTgt spid="23563"/>
                                        </p:tgtEl>
                                        <p:attrNameLst>
                                          <p:attrName>ppt_w</p:attrName>
                                        </p:attrNameLst>
                                      </p:cBhvr>
                                      <p:tavLst>
                                        <p:tav tm="0">
                                          <p:val>
                                            <p:strVal val="ppt_w"/>
                                          </p:val>
                                        </p:tav>
                                        <p:tav tm="100000">
                                          <p:val>
                                            <p:strVal val="4*ppt_w"/>
                                          </p:val>
                                        </p:tav>
                                      </p:tavLst>
                                    </p:anim>
                                    <p:anim calcmode="lin" valueType="num">
                                      <p:cBhvr>
                                        <p:cTn id="51" dur="75"/>
                                        <p:tgtEl>
                                          <p:spTgt spid="23563"/>
                                        </p:tgtEl>
                                        <p:attrNameLst>
                                          <p:attrName>ppt_h</p:attrName>
                                        </p:attrNameLst>
                                      </p:cBhvr>
                                      <p:tavLst>
                                        <p:tav tm="0">
                                          <p:val>
                                            <p:strVal val="ppt_h"/>
                                          </p:val>
                                        </p:tav>
                                        <p:tav tm="100000">
                                          <p:val>
                                            <p:strVal val="4*ppt_h"/>
                                          </p:val>
                                        </p:tav>
                                      </p:tavLst>
                                    </p:anim>
                                    <p:set>
                                      <p:cBhvr>
                                        <p:cTn id="52" dur="1" fill="hold">
                                          <p:stCondLst>
                                            <p:cond delay="74"/>
                                          </p:stCondLst>
                                        </p:cTn>
                                        <p:tgtEl>
                                          <p:spTgt spid="23563"/>
                                        </p:tgtEl>
                                        <p:attrNameLst>
                                          <p:attrName>style.visibility</p:attrName>
                                        </p:attrNameLst>
                                      </p:cBhvr>
                                      <p:to>
                                        <p:strVal val="hidden"/>
                                      </p:to>
                                    </p:set>
                                  </p:childTnLst>
                                </p:cTn>
                              </p:par>
                            </p:childTnLst>
                          </p:cTn>
                        </p:par>
                        <p:par>
                          <p:cTn id="53" fill="hold" nodeType="afterGroup">
                            <p:stCondLst>
                              <p:cond delay="825"/>
                            </p:stCondLst>
                            <p:childTnLst>
                              <p:par>
                                <p:cTn id="54" presetID="1" presetClass="entr" presetSubtype="0" fill="hold" grpId="0" nodeType="afterEffect">
                                  <p:stCondLst>
                                    <p:cond delay="0"/>
                                  </p:stCondLst>
                                  <p:childTnLst>
                                    <p:set>
                                      <p:cBhvr>
                                        <p:cTn id="55" dur="1" fill="hold">
                                          <p:stCondLst>
                                            <p:cond delay="499"/>
                                          </p:stCondLst>
                                        </p:cTn>
                                        <p:tgtEl>
                                          <p:spTgt spid="23574"/>
                                        </p:tgtEl>
                                        <p:attrNameLst>
                                          <p:attrName>style.visibility</p:attrName>
                                        </p:attrNameLst>
                                      </p:cBhvr>
                                      <p:to>
                                        <p:strVal val="visible"/>
                                      </p:to>
                                    </p:set>
                                  </p:childTnLst>
                                </p:cTn>
                              </p:par>
                            </p:childTnLst>
                          </p:cTn>
                        </p:par>
                        <p:par>
                          <p:cTn id="56" fill="hold" nodeType="afterGroup">
                            <p:stCondLst>
                              <p:cond delay="1325"/>
                            </p:stCondLst>
                            <p:childTnLst>
                              <p:par>
                                <p:cTn id="57" presetID="1" presetClass="entr" presetSubtype="0" fill="hold" grpId="0" nodeType="afterEffect">
                                  <p:stCondLst>
                                    <p:cond delay="0"/>
                                  </p:stCondLst>
                                  <p:childTnLst>
                                    <p:set>
                                      <p:cBhvr>
                                        <p:cTn id="58" dur="1" fill="hold">
                                          <p:stCondLst>
                                            <p:cond delay="499"/>
                                          </p:stCondLst>
                                        </p:cTn>
                                        <p:tgtEl>
                                          <p:spTgt spid="23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animBg="1"/>
      <p:bldP spid="23564" grpId="0" animBg="1" autoUpdateAnimBg="0"/>
      <p:bldP spid="23565" grpId="0" animBg="1" autoUpdateAnimBg="0"/>
      <p:bldP spid="23566" grpId="0" animBg="1" autoUpdateAnimBg="0"/>
      <p:bldP spid="23567" grpId="0" animBg="1" autoUpdateAnimBg="0"/>
      <p:bldP spid="23569" grpId="0" animBg="1" autoUpdateAnimBg="0"/>
      <p:bldP spid="23570" grpId="0" animBg="1" autoUpdateAnimBg="0"/>
      <p:bldP spid="23571" grpId="0" animBg="1" autoUpdateAnimBg="0"/>
      <p:bldP spid="23572" grpId="0" animBg="1" autoUpdateAnimBg="0"/>
      <p:bldP spid="23574" grpId="0" animBg="1"/>
      <p:bldP spid="23575" grpId="0" animBg="1" autoUpdateAnimBg="0"/>
      <p:bldP spid="22" grpId="0" animBg="1" autoUpdateAnimBg="0"/>
      <p:bldP spid="23" grpId="0" animBg="1" autoUpdateAnimBg="0"/>
      <p:bldP spid="2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wire messages</a:t>
            </a:r>
            <a:endParaRPr lang="en-US" dirty="0"/>
          </a:p>
        </p:txBody>
      </p:sp>
      <p:sp>
        <p:nvSpPr>
          <p:cNvPr id="4" name="Text Placeholder 3"/>
          <p:cNvSpPr>
            <a:spLocks noGrp="1"/>
          </p:cNvSpPr>
          <p:nvPr>
            <p:ph type="body" sz="quarter" idx="4294967295"/>
          </p:nvPr>
        </p:nvSpPr>
        <p:spPr>
          <a:xfrm>
            <a:off x="1072010" y="1870422"/>
            <a:ext cx="14631988" cy="541338"/>
          </a:xfrm>
        </p:spPr>
        <p:txBody>
          <a:bodyPr/>
          <a:lstStyle/>
          <a:p>
            <a:r>
              <a:rPr lang="en-US" dirty="0" smtClean="0"/>
              <a:t>Capture traffic on loopback</a:t>
            </a:r>
            <a:endParaRPr lang="en-US" dirty="0"/>
          </a:p>
        </p:txBody>
      </p:sp>
      <p:pic>
        <p:nvPicPr>
          <p:cNvPr id="5" name="Picture 4"/>
          <p:cNvPicPr>
            <a:picLocks noChangeAspect="1"/>
          </p:cNvPicPr>
          <p:nvPr/>
        </p:nvPicPr>
        <p:blipFill>
          <a:blip r:embed="rId3" cstate="print"/>
          <a:stretch>
            <a:fillRect/>
          </a:stretch>
        </p:blipFill>
        <p:spPr>
          <a:xfrm>
            <a:off x="0" y="2607493"/>
            <a:ext cx="16257588" cy="5852939"/>
          </a:xfrm>
          <a:prstGeom prst="rect">
            <a:avLst/>
          </a:prstGeom>
        </p:spPr>
      </p:pic>
      <p:pic>
        <p:nvPicPr>
          <p:cNvPr id="6" name="Picture 5"/>
          <p:cNvPicPr>
            <a:picLocks noChangeAspect="1"/>
          </p:cNvPicPr>
          <p:nvPr/>
        </p:nvPicPr>
        <p:blipFill>
          <a:blip r:embed="rId4" cstate="print"/>
          <a:stretch>
            <a:fillRect/>
          </a:stretch>
        </p:blipFill>
        <p:spPr>
          <a:xfrm>
            <a:off x="13435089" y="387297"/>
            <a:ext cx="2631437" cy="873552"/>
          </a:xfrm>
          <a:prstGeom prst="rect">
            <a:avLst/>
          </a:prstGeom>
        </p:spPr>
      </p:pic>
    </p:spTree>
    <p:extLst>
      <p:ext uri="{BB962C8B-B14F-4D97-AF65-F5344CB8AC3E}">
        <p14:creationId xmlns:p14="http://schemas.microsoft.com/office/powerpoint/2010/main" xmlns="" val="22638528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a:t>
            </a:r>
            <a:r>
              <a:rPr lang="en-US" dirty="0" smtClean="0"/>
              <a:t> Protocol Summary</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Starts with </a:t>
            </a:r>
            <a:r>
              <a:rPr lang="en-US" dirty="0"/>
              <a:t>HTTP </a:t>
            </a:r>
            <a:r>
              <a:rPr lang="en-US" dirty="0" smtClean="0"/>
              <a:t>handshake</a:t>
            </a:r>
          </a:p>
          <a:p>
            <a:r>
              <a:rPr lang="en-US" dirty="0" smtClean="0"/>
              <a:t>Data transfer</a:t>
            </a:r>
          </a:p>
          <a:p>
            <a:pPr lvl="1"/>
            <a:r>
              <a:rPr lang="en-US" dirty="0" smtClean="0"/>
              <a:t>Text/Binary frames</a:t>
            </a:r>
          </a:p>
          <a:p>
            <a:pPr lvl="1"/>
            <a:r>
              <a:rPr lang="en-US" dirty="0" smtClean="0"/>
              <a:t>Ping/Pong control frames for keep-alive</a:t>
            </a:r>
          </a:p>
          <a:p>
            <a:pPr lvl="1"/>
            <a:r>
              <a:rPr lang="en-US" dirty="0" smtClean="0"/>
              <a:t>Data frames don’t have HTTP overhead</a:t>
            </a:r>
          </a:p>
          <a:p>
            <a:pPr lvl="2"/>
            <a:r>
              <a:rPr lang="en-US" dirty="0" smtClean="0"/>
              <a:t>No headers/cookies/security/metadata</a:t>
            </a:r>
          </a:p>
          <a:p>
            <a:pPr lvl="1"/>
            <a:r>
              <a:rPr lang="en-US" dirty="0" smtClean="0"/>
              <a:t>Close frame</a:t>
            </a:r>
          </a:p>
          <a:p>
            <a:r>
              <a:rPr lang="en-US" dirty="0" smtClean="0"/>
              <a:t>Full duplex and bi-directional</a:t>
            </a:r>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xmlns="" val="18665376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Sockets API</a:t>
            </a:r>
            <a:endParaRPr lang="en-US" dirty="0"/>
          </a:p>
        </p:txBody>
      </p:sp>
      <p:sp>
        <p:nvSpPr>
          <p:cNvPr id="4" name="Text Placeholder 3"/>
          <p:cNvSpPr>
            <a:spLocks noGrp="1"/>
          </p:cNvSpPr>
          <p:nvPr>
            <p:ph type="body" sz="quarter" idx="4294967295"/>
          </p:nvPr>
        </p:nvSpPr>
        <p:spPr>
          <a:xfrm>
            <a:off x="1625600" y="2735263"/>
            <a:ext cx="14631988" cy="5437187"/>
          </a:xfrm>
        </p:spPr>
        <p:txBody>
          <a:bodyPr/>
          <a:lstStyle/>
          <a:p>
            <a:r>
              <a:rPr lang="en-US" dirty="0" smtClean="0"/>
              <a:t>Web Sockets API defines </a:t>
            </a:r>
            <a:r>
              <a:rPr lang="en-US" dirty="0" err="1" smtClean="0"/>
              <a:t>WebSocket</a:t>
            </a:r>
            <a:r>
              <a:rPr lang="en-US" dirty="0" smtClean="0"/>
              <a:t> </a:t>
            </a:r>
            <a:r>
              <a:rPr lang="en-US" dirty="0" err="1" smtClean="0"/>
              <a:t>javascript</a:t>
            </a:r>
            <a:r>
              <a:rPr lang="en-US" dirty="0" smtClean="0"/>
              <a:t> interface</a:t>
            </a:r>
          </a:p>
          <a:p>
            <a:r>
              <a:rPr lang="en-US" dirty="0" smtClean="0"/>
              <a:t>Event handlers for </a:t>
            </a:r>
            <a:r>
              <a:rPr lang="en-US" dirty="0" err="1" smtClean="0"/>
              <a:t>onopen</a:t>
            </a:r>
            <a:r>
              <a:rPr lang="en-US" dirty="0" smtClean="0"/>
              <a:t>(), </a:t>
            </a:r>
            <a:r>
              <a:rPr lang="en-US" dirty="0" err="1" smtClean="0"/>
              <a:t>onmessage</a:t>
            </a:r>
            <a:r>
              <a:rPr lang="en-US" dirty="0" smtClean="0"/>
              <a:t>(), </a:t>
            </a:r>
            <a:r>
              <a:rPr lang="en-US" dirty="0" err="1" smtClean="0"/>
              <a:t>onclose</a:t>
            </a:r>
            <a:r>
              <a:rPr lang="en-US" dirty="0" smtClean="0"/>
              <a:t>(), </a:t>
            </a:r>
            <a:r>
              <a:rPr lang="en-US" dirty="0" err="1" smtClean="0"/>
              <a:t>onerror</a:t>
            </a:r>
            <a:r>
              <a:rPr lang="en-US" dirty="0" smtClean="0"/>
              <a:t>()</a:t>
            </a:r>
          </a:p>
          <a:p>
            <a:r>
              <a:rPr lang="en-US" dirty="0" smtClean="0"/>
              <a:t>Send a String, Blob, </a:t>
            </a:r>
            <a:r>
              <a:rPr lang="en-US" dirty="0" err="1" smtClean="0"/>
              <a:t>ArrayBuffer</a:t>
            </a:r>
            <a:r>
              <a:rPr lang="en-US" dirty="0" smtClean="0"/>
              <a:t> using send()</a:t>
            </a:r>
            <a:endParaRPr lang="en-US" dirty="0"/>
          </a:p>
          <a:p>
            <a:r>
              <a:rPr lang="en-US" dirty="0" smtClean="0"/>
              <a:t>Supports sub protocols</a:t>
            </a:r>
          </a:p>
        </p:txBody>
      </p:sp>
      <p:pic>
        <p:nvPicPr>
          <p:cNvPr id="7" name="Picture 6"/>
          <p:cNvPicPr>
            <a:picLocks noChangeAspect="1"/>
          </p:cNvPicPr>
          <p:nvPr/>
        </p:nvPicPr>
        <p:blipFill>
          <a:blip r:embed="rId2" cstate="print"/>
          <a:stretch>
            <a:fillRect/>
          </a:stretch>
        </p:blipFill>
        <p:spPr>
          <a:xfrm>
            <a:off x="13068567" y="287583"/>
            <a:ext cx="1828979" cy="1332089"/>
          </a:xfrm>
          <a:prstGeom prst="rect">
            <a:avLst/>
          </a:prstGeom>
        </p:spPr>
      </p:pic>
    </p:spTree>
    <p:extLst>
      <p:ext uri="{BB962C8B-B14F-4D97-AF65-F5344CB8AC3E}">
        <p14:creationId xmlns:p14="http://schemas.microsoft.com/office/powerpoint/2010/main" xmlns="" val="40457497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Specification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Standard Java API for creating WebSocket Applications</a:t>
            </a:r>
          </a:p>
          <a:p>
            <a:r>
              <a:rPr lang="en-US" dirty="0" smtClean="0"/>
              <a:t>Transparent Expert Group</a:t>
            </a:r>
          </a:p>
          <a:p>
            <a:pPr lvl="1"/>
            <a:r>
              <a:rPr lang="en-US" dirty="0">
                <a:ea typeface="ＭＳ Ｐゴシック" charset="0"/>
                <a:cs typeface="Arial" charset="0"/>
                <a:hlinkClick r:id="rId2"/>
              </a:rPr>
              <a:t>jcp.org/en/jsr/detail?id=356</a:t>
            </a:r>
            <a:endParaRPr lang="en-US" dirty="0">
              <a:ea typeface="ＭＳ Ｐゴシック" charset="0"/>
              <a:cs typeface="Lucida Grande" charset="0"/>
            </a:endParaRPr>
          </a:p>
          <a:p>
            <a:pPr lvl="1"/>
            <a:r>
              <a:rPr lang="en-US" dirty="0">
                <a:ea typeface="ＭＳ Ｐゴシック" charset="0"/>
                <a:cs typeface="Arial" charset="0"/>
                <a:hlinkClick r:id="rId3"/>
              </a:rPr>
              <a:t>java.net/projects/websocket-</a:t>
            </a:r>
            <a:r>
              <a:rPr lang="en-US" dirty="0" smtClean="0">
                <a:ea typeface="ＭＳ Ｐゴシック" charset="0"/>
                <a:cs typeface="Arial" charset="0"/>
                <a:hlinkClick r:id="rId3"/>
              </a:rPr>
              <a:t>spec</a:t>
            </a:r>
            <a:endParaRPr lang="en-US" dirty="0" smtClean="0"/>
          </a:p>
          <a:p>
            <a:r>
              <a:rPr lang="en-US" dirty="0" smtClean="0"/>
              <a:t>Now: Early Draft Review</a:t>
            </a:r>
          </a:p>
          <a:p>
            <a:r>
              <a:rPr lang="en-US" dirty="0" smtClean="0"/>
              <a:t>December: Public Draft Review</a:t>
            </a:r>
          </a:p>
          <a:p>
            <a:r>
              <a:rPr lang="en-US" dirty="0" smtClean="0"/>
              <a:t>Will be in Java EE 7</a:t>
            </a:r>
          </a:p>
        </p:txBody>
      </p:sp>
    </p:spTree>
    <p:extLst>
      <p:ext uri="{BB962C8B-B14F-4D97-AF65-F5344CB8AC3E}">
        <p14:creationId xmlns:p14="http://schemas.microsoft.com/office/powerpoint/2010/main" xmlns="" val="5294367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JSR 356: Reference Implementation</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err="1" smtClean="0"/>
              <a:t>Tyrus</a:t>
            </a:r>
            <a:r>
              <a:rPr lang="en-US" dirty="0" smtClean="0"/>
              <a:t>: </a:t>
            </a:r>
            <a:r>
              <a:rPr lang="en-US" dirty="0" err="1" smtClean="0">
                <a:hlinkClick r:id="rId2"/>
              </a:rPr>
              <a:t>java.net</a:t>
            </a:r>
            <a:r>
              <a:rPr lang="en-US" dirty="0" smtClean="0">
                <a:hlinkClick r:id="rId2"/>
              </a:rPr>
              <a:t>/projects/</a:t>
            </a:r>
            <a:r>
              <a:rPr lang="en-US" dirty="0" err="1" smtClean="0">
                <a:hlinkClick r:id="rId2"/>
              </a:rPr>
              <a:t>tyrus</a:t>
            </a:r>
            <a:endParaRPr lang="en-US" dirty="0" smtClean="0"/>
          </a:p>
          <a:p>
            <a:r>
              <a:rPr lang="en-US" dirty="0" smtClean="0"/>
              <a:t>Originated from WebSocket SDK</a:t>
            </a:r>
          </a:p>
          <a:p>
            <a:pPr lvl="1"/>
            <a:r>
              <a:rPr lang="en-US" dirty="0" err="1" smtClean="0">
                <a:hlinkClick r:id="rId3"/>
              </a:rPr>
              <a:t>java.net</a:t>
            </a:r>
            <a:r>
              <a:rPr lang="en-US" dirty="0" smtClean="0">
                <a:hlinkClick r:id="rId3"/>
              </a:rPr>
              <a:t>/projects/</a:t>
            </a:r>
            <a:r>
              <a:rPr lang="en-US" dirty="0" err="1" smtClean="0">
                <a:hlinkClick r:id="rId3"/>
              </a:rPr>
              <a:t>websocket-sdk</a:t>
            </a:r>
            <a:endParaRPr lang="en-US" dirty="0" smtClean="0"/>
          </a:p>
          <a:p>
            <a:r>
              <a:rPr lang="en-US" dirty="0" smtClean="0"/>
              <a:t>Works in stand alone, Java EE deployments</a:t>
            </a:r>
          </a:p>
          <a:p>
            <a:r>
              <a:rPr lang="en-US" dirty="0" smtClean="0"/>
              <a:t>Integrated in GlassFish 4 Builds</a:t>
            </a:r>
            <a:endParaRPr lang="en-US" dirty="0"/>
          </a:p>
        </p:txBody>
      </p:sp>
    </p:spTree>
    <p:extLst>
      <p:ext uri="{BB962C8B-B14F-4D97-AF65-F5344CB8AC3E}">
        <p14:creationId xmlns:p14="http://schemas.microsoft.com/office/powerpoint/2010/main" xmlns="" val="9068325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Features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Create WebSocket Client/Endpoints</a:t>
            </a:r>
          </a:p>
          <a:p>
            <a:pPr lvl="1"/>
            <a:r>
              <a:rPr lang="en-US" dirty="0" smtClean="0"/>
              <a:t>Annotation-driven </a:t>
            </a:r>
            <a:r>
              <a:rPr lang="en-US" dirty="0" smtClean="0"/>
              <a:t>(</a:t>
            </a:r>
            <a:r>
              <a:rPr lang="en-US" dirty="0" smtClean="0">
                <a:latin typeface="Courier"/>
                <a:cs typeface="Courier"/>
              </a:rPr>
              <a:t>@</a:t>
            </a:r>
            <a:r>
              <a:rPr lang="en-US" dirty="0" err="1" smtClean="0">
                <a:latin typeface="Courier"/>
                <a:cs typeface="Courier"/>
              </a:rPr>
              <a:t>ServerEndpoint</a:t>
            </a:r>
            <a:r>
              <a:rPr lang="en-US" dirty="0" smtClean="0"/>
              <a:t>)</a:t>
            </a:r>
          </a:p>
          <a:p>
            <a:pPr lvl="1"/>
            <a:r>
              <a:rPr lang="en-US" dirty="0" smtClean="0"/>
              <a:t>Interface-driven (</a:t>
            </a:r>
            <a:r>
              <a:rPr lang="en-US" dirty="0" smtClean="0">
                <a:latin typeface="Courier"/>
                <a:cs typeface="Courier"/>
              </a:rPr>
              <a:t>Endpoint</a:t>
            </a:r>
            <a:r>
              <a:rPr lang="en-US" dirty="0" smtClean="0"/>
              <a:t>)</a:t>
            </a:r>
          </a:p>
          <a:p>
            <a:r>
              <a:rPr lang="en-US" dirty="0" smtClean="0"/>
              <a:t>Integration with Java EE Web container</a:t>
            </a:r>
          </a:p>
          <a:p>
            <a:pPr lvl="1"/>
            <a:r>
              <a:rPr lang="en-US" dirty="0" smtClean="0"/>
              <a:t>CDI, Security, </a:t>
            </a:r>
            <a:r>
              <a:rPr lang="en-US" dirty="0" err="1" smtClean="0"/>
              <a:t>HttpSession</a:t>
            </a:r>
            <a:r>
              <a:rPr lang="en-US" dirty="0" smtClean="0"/>
              <a:t> etc.</a:t>
            </a:r>
            <a:endParaRPr lang="en-US" dirty="0"/>
          </a:p>
        </p:txBody>
      </p:sp>
    </p:spTree>
    <p:extLst>
      <p:ext uri="{BB962C8B-B14F-4D97-AF65-F5344CB8AC3E}">
        <p14:creationId xmlns:p14="http://schemas.microsoft.com/office/powerpoint/2010/main" xmlns="" val="3027221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1964267"/>
            <a:ext cx="15151169" cy="6352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72248" bIns="0"/>
          <a:lstStyle/>
          <a:p>
            <a:pPr marL="70557"/>
            <a:r>
              <a:rPr lang="en-US" sz="4000" b="1" dirty="0">
                <a:solidFill>
                  <a:schemeClr val="tx1"/>
                </a:solidFill>
                <a:latin typeface="Courier New"/>
                <a:ea typeface="ＭＳ Ｐゴシック" charset="0"/>
                <a:cs typeface="Courier New"/>
                <a:sym typeface="Courier New Bold" charset="0"/>
              </a:rPr>
              <a:t>import </a:t>
            </a:r>
            <a:r>
              <a:rPr lang="en-US" sz="4000" b="1" dirty="0" err="1">
                <a:solidFill>
                  <a:schemeClr val="tx1"/>
                </a:solidFill>
                <a:latin typeface="Courier New"/>
                <a:ea typeface="ＭＳ Ｐゴシック" charset="0"/>
                <a:cs typeface="Courier New"/>
                <a:sym typeface="Courier New Bold" charset="0"/>
              </a:rPr>
              <a:t>javax.</a:t>
            </a:r>
            <a:r>
              <a:rPr lang="en-US" sz="4000" b="1" strike="sngStrike" dirty="0" err="1">
                <a:solidFill>
                  <a:schemeClr val="tx1"/>
                </a:solidFill>
                <a:latin typeface="Courier New"/>
                <a:ea typeface="ＭＳ Ｐゴシック" charset="0"/>
                <a:cs typeface="Courier New"/>
                <a:sym typeface="Courier New Bold" charset="0"/>
              </a:rPr>
              <a:t>net</a:t>
            </a:r>
            <a:r>
              <a:rPr lang="en-US" sz="4000" b="1" dirty="0" err="1">
                <a:solidFill>
                  <a:schemeClr val="tx1"/>
                </a:solidFill>
                <a:latin typeface="Courier New"/>
                <a:ea typeface="ＭＳ Ｐゴシック" charset="0"/>
                <a:cs typeface="Courier New"/>
                <a:sym typeface="Courier New Bold" charset="0"/>
              </a:rPr>
              <a:t>.websocket.</a:t>
            </a:r>
            <a:r>
              <a:rPr lang="en-US" sz="4000" b="1" strike="sngStrike" dirty="0" err="1">
                <a:solidFill>
                  <a:schemeClr val="tx1"/>
                </a:solidFill>
                <a:latin typeface="Courier New"/>
                <a:ea typeface="ＭＳ Ｐゴシック" charset="0"/>
                <a:cs typeface="Courier New"/>
                <a:sym typeface="Courier New Bold" charset="0"/>
              </a:rPr>
              <a:t>annotations</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smtClean="0">
                <a:solidFill>
                  <a:srgbClr val="FF6600"/>
                </a:solidFill>
                <a:latin typeface="Courier New"/>
                <a:ea typeface="ＭＳ Ｐゴシック" charset="0"/>
                <a:cs typeface="Courier New"/>
                <a:sym typeface="Courier New Bold" charset="0"/>
              </a:rPr>
              <a:t>@</a:t>
            </a:r>
            <a:r>
              <a:rPr lang="en-US" sz="4000" b="1" dirty="0" err="1" smtClean="0">
                <a:solidFill>
                  <a:srgbClr val="FF6600"/>
                </a:solidFill>
                <a:latin typeface="Courier New"/>
                <a:ea typeface="ＭＳ Ｐゴシック" charset="0"/>
                <a:cs typeface="Courier New"/>
                <a:sym typeface="Courier New Bold" charset="0"/>
              </a:rPr>
              <a:t>ServerEndpoint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rgbClr val="FF6600"/>
                </a:solidFill>
                <a:latin typeface="Courier New"/>
                <a:ea typeface="ＭＳ Ｐゴシック" charset="0"/>
                <a:cs typeface="Courier New"/>
                <a:sym typeface="Courier New Bold" charset="0"/>
              </a:rPr>
              <a:t>@</a:t>
            </a:r>
            <a:r>
              <a:rPr lang="en-US" sz="4000" b="1" dirty="0" err="1" smtClean="0">
                <a:solidFill>
                  <a:srgbClr val="FF6600"/>
                </a:solidFill>
                <a:latin typeface="Courier New"/>
                <a:ea typeface="ＭＳ Ｐゴシック" charset="0"/>
                <a:cs typeface="Courier New"/>
                <a:sym typeface="Courier New Bold" charset="0"/>
              </a:rPr>
              <a:t>OnMessage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chemeClr val="tx1"/>
                </a:solidFill>
                <a:latin typeface="Courier New"/>
                <a:ea typeface="ＭＳ Ｐゴシック" charset="0"/>
                <a:cs typeface="Courier New"/>
                <a:sym typeface="Courier New Bold" charset="0"/>
              </a:rPr>
              <a:t>void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Receiving a </a:t>
            </a:r>
            <a:r>
              <a:rPr lang="en-US" sz="4000" b="1" dirty="0">
                <a:solidFill>
                  <a:schemeClr val="tx1"/>
                </a:solidFill>
                <a:latin typeface="Courier New"/>
                <a:ea typeface="ＭＳ Ｐゴシック" charset="0"/>
                <a:cs typeface="Courier New"/>
                <a:sym typeface="Courier New Bold" charset="0"/>
              </a:rPr>
              <a:t>"</a:t>
            </a:r>
            <a:r>
              <a:rPr lang="en-US" sz="4000" b="1" dirty="0" smtClean="0">
                <a:solidFill>
                  <a:schemeClr val="tx1"/>
                </a:solidFill>
                <a:latin typeface="Courier New"/>
                <a:ea typeface="ＭＳ Ｐゴシック" charset="0"/>
                <a:cs typeface="Courier New"/>
                <a:sym typeface="Courier New Bold" charset="0"/>
              </a:rPr>
              <a:t>Hello World"</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p14="http://schemas.microsoft.com/office/powerpoint/2010/main" xmlns="" val="3936077324"/>
      </p:ext>
    </p:extLst>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50793" y="8300157"/>
            <a:ext cx="1253189" cy="158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chemeClr val="tx1"/>
                </a:solidFill>
                <a:miter lim="800000"/>
                <a:headEnd/>
                <a:tailEnd/>
              </a14:hiddenLine>
            </a:ext>
          </a:extLst>
        </p:spPr>
      </p:pic>
      <p:sp>
        <p:nvSpPr>
          <p:cNvPr id="55304" name="Rectangle 8"/>
          <p:cNvSpPr>
            <a:spLocks noGrp="1" noChangeArrowheads="1"/>
          </p:cNvSpPr>
          <p:nvPr>
            <p:ph type="title"/>
          </p:nvPr>
        </p:nvSpPr>
        <p:spPr>
          <a:ln/>
        </p:spPr>
        <p:txBody>
          <a:bodyPr/>
          <a:lstStyle/>
          <a:p>
            <a:r>
              <a:rPr lang="en-US" dirty="0"/>
              <a:t>Hello </a:t>
            </a:r>
            <a:r>
              <a:rPr lang="en-US" dirty="0" smtClean="0"/>
              <a:t>World</a:t>
            </a:r>
            <a:endParaRPr lang="en-US" dirty="0"/>
          </a:p>
        </p:txBody>
      </p:sp>
      <p:sp>
        <p:nvSpPr>
          <p:cNvPr id="55305" name="Rectangle 9"/>
          <p:cNvSpPr>
            <a:spLocks/>
          </p:cNvSpPr>
          <p:nvPr/>
        </p:nvSpPr>
        <p:spPr bwMode="auto">
          <a:xfrm>
            <a:off x="1208285" y="2324307"/>
            <a:ext cx="15151169" cy="5704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72248" bIns="0"/>
          <a:lstStyle/>
          <a:p>
            <a:pPr marL="70557"/>
            <a:r>
              <a:rPr lang="en-US" sz="4000" b="1" dirty="0" smtClean="0">
                <a:solidFill>
                  <a:schemeClr val="tx1"/>
                </a:solidFill>
                <a:latin typeface="Courier New"/>
                <a:ea typeface="ＭＳ Ｐゴシック" charset="0"/>
                <a:cs typeface="Courier New"/>
                <a:sym typeface="Courier New Bold" charset="0"/>
              </a:rPr>
              <a:t>@</a:t>
            </a:r>
            <a:r>
              <a:rPr lang="en-US" sz="4000" b="1" dirty="0" err="1" smtClean="0">
                <a:solidFill>
                  <a:schemeClr val="tx1"/>
                </a:solidFill>
                <a:latin typeface="Courier New"/>
                <a:ea typeface="ＭＳ Ｐゴシック" charset="0"/>
                <a:cs typeface="Courier New"/>
                <a:sym typeface="Courier New Bold" charset="0"/>
              </a:rPr>
              <a:t>ServerEndpoint</a:t>
            </a:r>
            <a:r>
              <a:rPr lang="en-US" sz="4000" b="1" dirty="0">
                <a:solidFill>
                  <a:schemeClr val="tx1"/>
                </a:solidFill>
                <a:latin typeface="Courier New"/>
                <a:ea typeface="ＭＳ Ｐゴシック" charset="0"/>
                <a:cs typeface="Courier New"/>
                <a:sym typeface="Courier New Bold" charset="0"/>
              </a:rPr>
              <a:t>("/hello")</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public class </a:t>
            </a:r>
            <a:r>
              <a:rPr lang="en-US" sz="4000" b="1" dirty="0" err="1">
                <a:solidFill>
                  <a:schemeClr val="tx1"/>
                </a:solidFill>
                <a:latin typeface="Courier New"/>
                <a:ea typeface="ＭＳ Ｐゴシック" charset="0"/>
                <a:cs typeface="Courier New"/>
                <a:sym typeface="Courier New Bold" charset="0"/>
              </a:rPr>
              <a:t>HelloBean</a:t>
            </a: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a:t>
            </a:r>
            <a:r>
              <a:rPr lang="en-US" sz="4000" b="1" dirty="0" err="1" smtClean="0">
                <a:solidFill>
                  <a:schemeClr val="tx1"/>
                </a:solidFill>
                <a:latin typeface="Courier New"/>
                <a:ea typeface="ＭＳ Ｐゴシック" charset="0"/>
                <a:cs typeface="Courier New"/>
                <a:sym typeface="Courier New Bold" charset="0"/>
              </a:rPr>
              <a:t>OnMessage</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public </a:t>
            </a:r>
            <a:r>
              <a:rPr lang="en-US" sz="4000" b="1" dirty="0" smtClean="0">
                <a:solidFill>
                  <a:srgbClr val="FF6600"/>
                </a:solidFill>
                <a:latin typeface="Courier New"/>
                <a:ea typeface="ＭＳ Ｐゴシック" charset="0"/>
                <a:cs typeface="Courier New"/>
                <a:sym typeface="Courier New Bold" charset="0"/>
              </a:rPr>
              <a:t>String</a:t>
            </a:r>
            <a:r>
              <a:rPr lang="en-US" sz="4000" b="1" dirty="0" smtClean="0">
                <a:solidFill>
                  <a:schemeClr val="tx1"/>
                </a:solidFill>
                <a:latin typeface="Courier New"/>
                <a:ea typeface="ＭＳ Ｐゴシック" charset="0"/>
                <a:cs typeface="Courier New"/>
                <a:sym typeface="Courier New Bold" charset="0"/>
              </a:rPr>
              <a:t> </a:t>
            </a:r>
            <a:r>
              <a:rPr lang="en-US" sz="4000" b="1" dirty="0">
                <a:solidFill>
                  <a:schemeClr val="tx1"/>
                </a:solidFill>
                <a:latin typeface="Courier New"/>
                <a:ea typeface="ＭＳ Ｐゴシック" charset="0"/>
                <a:cs typeface="Courier New"/>
                <a:sym typeface="Courier New Bold" charset="0"/>
              </a:rPr>
              <a:t>h</a:t>
            </a:r>
            <a:r>
              <a:rPr lang="en-US" sz="4000" b="1" dirty="0" smtClean="0">
                <a:solidFill>
                  <a:schemeClr val="tx1"/>
                </a:solidFill>
                <a:latin typeface="Courier New"/>
                <a:ea typeface="ＭＳ Ｐゴシック" charset="0"/>
                <a:cs typeface="Courier New"/>
                <a:sym typeface="Courier New Bold" charset="0"/>
              </a:rPr>
              <a:t>ello</a:t>
            </a:r>
            <a:r>
              <a:rPr lang="en-US" sz="4000" b="1" dirty="0">
                <a:solidFill>
                  <a:schemeClr val="tx1"/>
                </a:solidFill>
                <a:latin typeface="Courier New"/>
                <a:ea typeface="ＭＳ Ｐゴシック" charset="0"/>
                <a:cs typeface="Courier New"/>
                <a:sym typeface="Courier New Bold" charset="0"/>
              </a:rPr>
              <a:t>(String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 {</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 Echoing </a:t>
            </a:r>
            <a:r>
              <a:rPr lang="en-US" sz="4000" b="1" dirty="0">
                <a:solidFill>
                  <a:schemeClr val="tx1"/>
                </a:solidFill>
                <a:latin typeface="Courier New"/>
                <a:ea typeface="ＭＳ Ｐゴシック" charset="0"/>
                <a:cs typeface="Courier New"/>
                <a:sym typeface="Courier New Bold" charset="0"/>
              </a:rPr>
              <a:t>"Hello </a:t>
            </a:r>
            <a:r>
              <a:rPr lang="en-US" sz="4000" b="1" dirty="0" smtClean="0">
                <a:solidFill>
                  <a:schemeClr val="tx1"/>
                </a:solidFill>
                <a:latin typeface="Courier New"/>
                <a:ea typeface="ＭＳ Ｐゴシック" charset="0"/>
                <a:cs typeface="Courier New"/>
                <a:sym typeface="Courier New Bold" charset="0"/>
              </a:rPr>
              <a:t>World”</a:t>
            </a:r>
          </a:p>
          <a:p>
            <a:pPr marL="70557"/>
            <a:r>
              <a:rPr lang="en-US" sz="4000" b="1" dirty="0">
                <a:solidFill>
                  <a:schemeClr val="tx1"/>
                </a:solidFill>
                <a:latin typeface="Courier New"/>
                <a:ea typeface="ＭＳ Ｐゴシック" charset="0"/>
                <a:cs typeface="Courier New"/>
                <a:sym typeface="Courier New Bold" charset="0"/>
              </a:rPr>
              <a:t> </a:t>
            </a:r>
            <a:r>
              <a:rPr lang="en-US" sz="4000" b="1" dirty="0" smtClean="0">
                <a:solidFill>
                  <a:schemeClr val="tx1"/>
                </a:solidFill>
                <a:latin typeface="Courier New"/>
                <a:ea typeface="ＭＳ Ｐゴシック" charset="0"/>
                <a:cs typeface="Courier New"/>
                <a:sym typeface="Courier New Bold" charset="0"/>
              </a:rPr>
              <a:t>       return </a:t>
            </a:r>
            <a:r>
              <a:rPr lang="en-US" sz="4000" b="1" dirty="0" err="1" smtClean="0">
                <a:solidFill>
                  <a:schemeClr val="tx1"/>
                </a:solidFill>
                <a:latin typeface="Courier New"/>
                <a:ea typeface="ＭＳ Ｐゴシック" charset="0"/>
                <a:cs typeface="Courier New"/>
                <a:sym typeface="Courier New Bold" charset="0"/>
              </a:rPr>
              <a:t>str</a:t>
            </a:r>
            <a:r>
              <a:rPr lang="en-US" sz="4000" b="1" dirty="0" smtClean="0">
                <a:solidFill>
                  <a:schemeClr val="tx1"/>
                </a:solidFill>
                <a:latin typeface="Courier New"/>
                <a:ea typeface="ＭＳ Ｐゴシック" charset="0"/>
                <a:cs typeface="Courier New"/>
                <a:sym typeface="Courier New Bold" charset="0"/>
              </a:rPr>
              <a:t>;</a:t>
            </a:r>
            <a:r>
              <a:rPr lang="en-US" sz="4000" b="1" dirty="0">
                <a:solidFill>
                  <a:schemeClr val="tx1"/>
                </a:solidFill>
                <a:latin typeface="Courier New"/>
                <a:ea typeface="ＭＳ Ｐゴシック" charset="0"/>
                <a:cs typeface="Courier New"/>
                <a:sym typeface="Courier New Bold" charset="0"/>
              </a:rPr>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    }</a:t>
            </a:r>
            <a:br>
              <a:rPr lang="en-US" sz="4000" b="1" dirty="0">
                <a:solidFill>
                  <a:schemeClr val="tx1"/>
                </a:solidFill>
                <a:latin typeface="Courier New"/>
                <a:ea typeface="ＭＳ Ｐゴシック" charset="0"/>
                <a:cs typeface="Courier New"/>
                <a:sym typeface="Courier New Bold" charset="0"/>
              </a:rPr>
            </a:br>
            <a:r>
              <a:rPr lang="en-US" sz="4000" b="1" dirty="0">
                <a:solidFill>
                  <a:schemeClr val="tx1"/>
                </a:solidFill>
                <a:latin typeface="Courier New"/>
                <a:ea typeface="ＭＳ Ｐゴシック" charset="0"/>
                <a:cs typeface="Courier New"/>
                <a:sym typeface="Courier New Bold" charset="0"/>
              </a:rPr>
              <a:t>}</a:t>
            </a:r>
          </a:p>
        </p:txBody>
      </p:sp>
    </p:spTree>
    <p:extLst>
      <p:ext uri="{BB962C8B-B14F-4D97-AF65-F5344CB8AC3E}">
        <p14:creationId xmlns:p14="http://schemas.microsoft.com/office/powerpoint/2010/main" xmlns="" val="536888308"/>
      </p:ext>
    </p:extLst>
  </p:cSld>
  <p:clrMapOvr>
    <a:masterClrMapping/>
  </p:clrMapOvr>
  <p:transition spd="med">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Objects</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pPr marL="0" indent="0">
              <a:lnSpc>
                <a:spcPct val="70000"/>
              </a:lnSpc>
              <a:buNone/>
            </a:pPr>
            <a:r>
              <a:rPr lang="en-US" b="1" dirty="0" smtClean="0">
                <a:solidFill>
                  <a:schemeClr val="tx1"/>
                </a:solidFill>
                <a:latin typeface="Courier New"/>
                <a:ea typeface="ＭＳ Ｐゴシック" charset="0"/>
                <a:cs typeface="Courier New"/>
                <a:sym typeface="Courier New Bold" charset="0"/>
              </a:rPr>
              <a:t>@</a:t>
            </a:r>
            <a:r>
              <a:rPr lang="en-US" b="1" dirty="0" err="1" smtClean="0">
                <a:solidFill>
                  <a:schemeClr val="tx1"/>
                </a:solidFill>
                <a:latin typeface="Courier New"/>
                <a:ea typeface="ＭＳ Ｐゴシック" charset="0"/>
                <a:cs typeface="Courier New"/>
                <a:sym typeface="Courier New Bold" charset="0"/>
              </a:rPr>
              <a:t>ServerEndpoint</a:t>
            </a:r>
            <a:r>
              <a:rPr lang="en-US" b="1" dirty="0" smtClean="0">
                <a:solidFill>
                  <a:schemeClr val="tx1"/>
                </a:solidFill>
                <a:latin typeface="Courier New"/>
                <a:ea typeface="ＭＳ Ｐゴシック" charset="0"/>
                <a:cs typeface="Courier New"/>
                <a:sym typeface="Courier New Bold" charset="0"/>
              </a:rPr>
              <a:t>(</a:t>
            </a:r>
          </a:p>
          <a:p>
            <a:pPr marL="0" indent="0">
              <a:lnSpc>
                <a:spcPct val="70000"/>
              </a:lnSpc>
              <a:buNone/>
            </a:pPr>
            <a:r>
              <a:rPr lang="en-US" b="1" dirty="0" smtClean="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8000"/>
                </a:solidFill>
                <a:latin typeface="Courier New"/>
                <a:ea typeface="ＭＳ Ｐゴシック" charset="0"/>
                <a:cs typeface="Courier New"/>
                <a:sym typeface="Courier New Bold" charset="0"/>
              </a:rPr>
              <a:t>value</a:t>
            </a:r>
            <a:r>
              <a:rPr lang="en-US" b="1" dirty="0" smtClean="0">
                <a:solidFill>
                  <a:schemeClr val="tx1"/>
                </a:solidFill>
                <a:latin typeface="Courier New"/>
                <a:ea typeface="ＭＳ Ｐゴシック" charset="0"/>
                <a:cs typeface="Courier New"/>
                <a:sym typeface="Courier New Bold" charset="0"/>
              </a:rPr>
              <a:t> 		 = </a:t>
            </a:r>
            <a:r>
              <a:rPr lang="en-US" b="1" dirty="0" smtClean="0">
                <a:solidFill>
                  <a:schemeClr val="tx1"/>
                </a:solidFill>
                <a:latin typeface="Courier New"/>
                <a:ea typeface="ＭＳ Ｐゴシック" charset="0"/>
                <a:cs typeface="Courier New"/>
                <a:sym typeface="Courier New Bold" charset="0"/>
              </a:rPr>
              <a:t>"/</a:t>
            </a:r>
            <a:r>
              <a:rPr lang="en-US" b="1" dirty="0" smtClean="0">
                <a:solidFill>
                  <a:schemeClr val="tx1"/>
                </a:solidFill>
                <a:latin typeface="Courier New"/>
                <a:ea typeface="ＭＳ Ｐゴシック" charset="0"/>
                <a:cs typeface="Courier New"/>
                <a:sym typeface="Courier New Bold" charset="0"/>
              </a:rPr>
              <a:t>hello”,</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encoders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ServerHello.class</a:t>
            </a:r>
            <a:r>
              <a:rPr lang="en-US" b="1" dirty="0" smtClean="0">
                <a:solidFill>
                  <a:schemeClr val="tx1"/>
                </a:solidFill>
                <a:latin typeface="Courier New"/>
                <a:ea typeface="ＭＳ Ｐゴシック" charset="0"/>
                <a:cs typeface="Courier New"/>
                <a:sym typeface="Courier New Bold" charset="0"/>
              </a:rPr>
              <a:t>}, </a:t>
            </a:r>
          </a:p>
          <a:p>
            <a:pPr marL="0" indent="0">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smtClean="0">
                <a:solidFill>
                  <a:srgbClr val="FF6600"/>
                </a:solidFill>
                <a:latin typeface="Courier New"/>
                <a:ea typeface="ＭＳ Ｐゴシック" charset="0"/>
                <a:cs typeface="Courier New"/>
                <a:sym typeface="Courier New Bold" charset="0"/>
              </a:rPr>
              <a:t>decoders</a:t>
            </a:r>
            <a:r>
              <a:rPr lang="en-US" b="1" dirty="0" smtClean="0">
                <a:solidFill>
                  <a:schemeClr val="tx1"/>
                </a:solidFill>
                <a:latin typeface="Courier New"/>
                <a:ea typeface="ＭＳ Ｐゴシック" charset="0"/>
                <a:cs typeface="Courier New"/>
                <a:sym typeface="Courier New Bold" charset="0"/>
              </a:rPr>
              <a:t> = {</a:t>
            </a:r>
            <a:r>
              <a:rPr lang="en-US" b="1" dirty="0" err="1" smtClean="0">
                <a:solidFill>
                  <a:schemeClr val="tx1"/>
                </a:solidFill>
                <a:latin typeface="Courier New"/>
                <a:ea typeface="ＭＳ Ｐゴシック" charset="0"/>
                <a:cs typeface="Courier New"/>
                <a:sym typeface="Courier New Bold" charset="0"/>
              </a:rPr>
              <a:t>ClientHello.class</a:t>
            </a:r>
            <a:r>
              <a:rPr lang="en-US" b="1" dirty="0" smtClean="0">
                <a:solidFill>
                  <a:schemeClr val="tx1"/>
                </a:solidFill>
                <a:latin typeface="Courier New"/>
                <a:ea typeface="ＭＳ Ｐゴシック" charset="0"/>
                <a:cs typeface="Courier New"/>
                <a:sym typeface="Courier New Bold" charset="0"/>
              </a:rPr>
              <a:t>})</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public class </a:t>
            </a:r>
            <a:r>
              <a:rPr lang="en-US" b="1" dirty="0" err="1">
                <a:solidFill>
                  <a:schemeClr val="tx1"/>
                </a:solidFill>
                <a:latin typeface="Courier New"/>
                <a:ea typeface="ＭＳ Ｐゴシック" charset="0"/>
                <a:cs typeface="Courier New"/>
                <a:sym typeface="Courier New Bold" charset="0"/>
              </a:rPr>
              <a:t>HelloBean</a:t>
            </a: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smtClean="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a:t>
            </a:r>
            <a:r>
              <a:rPr lang="en-US" b="1" dirty="0" err="1" smtClean="0">
                <a:solidFill>
                  <a:schemeClr val="tx1"/>
                </a:solidFill>
                <a:latin typeface="Courier New"/>
                <a:ea typeface="ＭＳ Ｐゴシック" charset="0"/>
                <a:cs typeface="Courier New"/>
                <a:sym typeface="Courier New Bold" charset="0"/>
              </a:rPr>
              <a:t>OnMessage</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public </a:t>
            </a:r>
            <a:r>
              <a:rPr lang="en-US" b="1" dirty="0" err="1" smtClean="0">
                <a:solidFill>
                  <a:srgbClr val="FF6600"/>
                </a:solidFill>
                <a:latin typeface="Courier New"/>
                <a:ea typeface="ＭＳ Ｐゴシック" charset="0"/>
                <a:cs typeface="Courier New"/>
                <a:sym typeface="Courier New Bold" charset="0"/>
              </a:rPr>
              <a:t>ServerHello</a:t>
            </a:r>
            <a:r>
              <a:rPr lang="en-US" b="1" dirty="0" smtClean="0">
                <a:solidFill>
                  <a:srgbClr val="FF6600"/>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hello(</a:t>
            </a:r>
            <a:r>
              <a:rPr lang="en-US" b="1" dirty="0" err="1" smtClean="0">
                <a:solidFill>
                  <a:srgbClr val="FF6600"/>
                </a:solidFill>
                <a:latin typeface="Courier New"/>
                <a:ea typeface="ＭＳ Ｐゴシック" charset="0"/>
                <a:cs typeface="Courier New"/>
                <a:sym typeface="Courier New Bold" charset="0"/>
              </a:rPr>
              <a:t>ClientHello</a:t>
            </a:r>
            <a:r>
              <a:rPr lang="en-US" b="1" dirty="0" smtClean="0">
                <a:solidFill>
                  <a:schemeClr val="tx1"/>
                </a:solidFill>
                <a:latin typeface="Courier New"/>
                <a:ea typeface="ＭＳ Ｐゴシック" charset="0"/>
                <a:cs typeface="Courier New"/>
                <a:sym typeface="Courier New Bold" charset="0"/>
              </a:rPr>
              <a:t> </a:t>
            </a:r>
            <a:r>
              <a:rPr lang="en-US" b="1" dirty="0" err="1">
                <a:solidFill>
                  <a:schemeClr val="tx1"/>
                </a:solidFill>
                <a:latin typeface="Courier New"/>
                <a:ea typeface="ＭＳ Ｐゴシック" charset="0"/>
                <a:cs typeface="Courier New"/>
                <a:sym typeface="Courier New Bold" charset="0"/>
              </a:rPr>
              <a:t>str</a:t>
            </a: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a:t>
            </a:r>
          </a:p>
          <a:p>
            <a:pPr marL="0" indent="0">
              <a:lnSpc>
                <a:spcPct val="70000"/>
              </a:lnSpc>
              <a:buNone/>
            </a:pPr>
            <a:r>
              <a:rPr lang="en-US" b="1" dirty="0">
                <a:solidFill>
                  <a:schemeClr val="tx1"/>
                </a:solidFill>
                <a:latin typeface="Courier New"/>
                <a:ea typeface="ＭＳ Ｐゴシック" charset="0"/>
                <a:cs typeface="Courier New"/>
                <a:sym typeface="Courier New Bold" charset="0"/>
              </a:rPr>
              <a:t> </a:t>
            </a:r>
            <a:r>
              <a:rPr lang="en-US" b="1" dirty="0" smtClean="0">
                <a:solidFill>
                  <a:schemeClr val="tx1"/>
                </a:solidFill>
                <a:latin typeface="Courier New"/>
                <a:ea typeface="ＭＳ Ｐゴシック" charset="0"/>
                <a:cs typeface="Courier New"/>
                <a:sym typeface="Courier New Bold" charset="0"/>
              </a:rPr>
              <a:t>       …</a:t>
            </a:r>
            <a:r>
              <a:rPr lang="en-US" b="1" dirty="0">
                <a:solidFill>
                  <a:schemeClr val="tx1"/>
                </a:solidFill>
                <a:latin typeface="Courier New"/>
                <a:ea typeface="ＭＳ Ｐゴシック" charset="0"/>
                <a:cs typeface="Courier New"/>
                <a:sym typeface="Courier New Bold" charset="0"/>
              </a:rPr>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    }</a:t>
            </a:r>
            <a:br>
              <a:rPr lang="en-US" b="1" dirty="0">
                <a:solidFill>
                  <a:schemeClr val="tx1"/>
                </a:solidFill>
                <a:latin typeface="Courier New"/>
                <a:ea typeface="ＭＳ Ｐゴシック" charset="0"/>
                <a:cs typeface="Courier New"/>
                <a:sym typeface="Courier New Bold" charset="0"/>
              </a:rPr>
            </a:br>
            <a:r>
              <a:rPr lang="en-US" b="1" dirty="0">
                <a:solidFill>
                  <a:schemeClr val="tx1"/>
                </a:solidFill>
                <a:latin typeface="Courier New"/>
                <a:ea typeface="ＭＳ Ｐゴシック" charset="0"/>
                <a:cs typeface="Courier New"/>
                <a:sym typeface="Courier New Bold" charset="0"/>
              </a:rPr>
              <a:t>}</a:t>
            </a:r>
            <a:endParaRPr lang="en-US" dirty="0">
              <a:latin typeface="Courier"/>
              <a:cs typeface="Courier"/>
            </a:endParaRPr>
          </a:p>
          <a:p>
            <a:pPr marL="107246" indent="0">
              <a:buNone/>
            </a:pPr>
            <a:endParaRPr lang="en-US" dirty="0" smtClean="0">
              <a:latin typeface="Courier"/>
              <a:cs typeface="Courier"/>
            </a:endParaRPr>
          </a:p>
          <a:p>
            <a:pPr marL="107246" indent="0">
              <a:buNone/>
            </a:pPr>
            <a:endParaRPr lang="en-US" dirty="0">
              <a:latin typeface="Courier"/>
              <a:cs typeface="Courier"/>
            </a:endParaRPr>
          </a:p>
        </p:txBody>
      </p:sp>
    </p:spTree>
    <p:extLst>
      <p:ext uri="{BB962C8B-B14F-4D97-AF65-F5344CB8AC3E}">
        <p14:creationId xmlns:p14="http://schemas.microsoft.com/office/powerpoint/2010/main" xmlns="" val="38377579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Bootstrapping The Lab</a:t>
            </a:r>
            <a:endParaRPr lang="en-US" dirty="0"/>
          </a:p>
        </p:txBody>
      </p:sp>
      <p:sp>
        <p:nvSpPr>
          <p:cNvPr id="3" name="Content Placeholder 2"/>
          <p:cNvSpPr>
            <a:spLocks noGrp="1"/>
          </p:cNvSpPr>
          <p:nvPr>
            <p:ph idx="1"/>
          </p:nvPr>
        </p:nvSpPr>
        <p:spPr>
          <a:xfrm>
            <a:off x="736600" y="2057400"/>
            <a:ext cx="14768513" cy="6619056"/>
          </a:xfrm>
        </p:spPr>
        <p:txBody>
          <a:bodyPr>
            <a:normAutofit/>
          </a:bodyPr>
          <a:lstStyle/>
          <a:p>
            <a:r>
              <a:rPr lang="en-US" dirty="0" smtClean="0"/>
              <a:t>Get the…</a:t>
            </a:r>
          </a:p>
          <a:p>
            <a:pPr lvl="1"/>
            <a:r>
              <a:rPr lang="en-US" dirty="0" smtClean="0"/>
              <a:t> HOL content</a:t>
            </a:r>
          </a:p>
          <a:p>
            <a:pPr lvl="2"/>
            <a:r>
              <a:rPr lang="en-US" dirty="0">
                <a:hlinkClick r:id="rId2"/>
              </a:rPr>
              <a:t>https://github.com/jersey/hol-sse-websocket</a:t>
            </a:r>
            <a:endParaRPr lang="en-US" dirty="0"/>
          </a:p>
          <a:p>
            <a:pPr lvl="1"/>
            <a:r>
              <a:rPr lang="en-US" dirty="0" smtClean="0">
                <a:solidFill>
                  <a:schemeClr val="tx1"/>
                </a:solidFill>
              </a:rPr>
              <a:t>Maven 3.0.4</a:t>
            </a:r>
          </a:p>
          <a:p>
            <a:pPr lvl="1"/>
            <a:r>
              <a:rPr lang="en-US" dirty="0" err="1" smtClean="0">
                <a:solidFill>
                  <a:schemeClr val="tx1"/>
                </a:solidFill>
              </a:rPr>
              <a:t>GlassFish</a:t>
            </a:r>
            <a:r>
              <a:rPr lang="en-US" dirty="0" smtClean="0">
                <a:solidFill>
                  <a:schemeClr val="tx1"/>
                </a:solidFill>
              </a:rPr>
              <a:t> 4.0-b57</a:t>
            </a:r>
          </a:p>
          <a:p>
            <a:pPr lvl="1"/>
            <a:r>
              <a:rPr lang="en-US" dirty="0" smtClean="0">
                <a:solidFill>
                  <a:schemeClr val="tx1"/>
                </a:solidFill>
              </a:rPr>
              <a:t>JDK 7u09</a:t>
            </a:r>
          </a:p>
          <a:p>
            <a:pPr lvl="1"/>
            <a:r>
              <a:rPr lang="en-US" dirty="0" err="1" smtClean="0">
                <a:solidFill>
                  <a:schemeClr val="tx1"/>
                </a:solidFill>
              </a:rPr>
              <a:t>NetBeans</a:t>
            </a:r>
            <a:r>
              <a:rPr lang="en-US" dirty="0" smtClean="0">
                <a:solidFill>
                  <a:schemeClr val="tx1"/>
                </a:solidFill>
              </a:rPr>
              <a:t> 7.2.1</a:t>
            </a:r>
          </a:p>
          <a:p>
            <a:pPr lvl="2"/>
            <a:r>
              <a:rPr lang="en-US" dirty="0" smtClean="0">
                <a:solidFill>
                  <a:schemeClr val="tx1"/>
                </a:solidFill>
              </a:rPr>
              <a:t>Follow Appendix in lab-</a:t>
            </a:r>
            <a:r>
              <a:rPr lang="en-US" dirty="0" err="1" smtClean="0">
                <a:solidFill>
                  <a:schemeClr val="tx1"/>
                </a:solidFill>
              </a:rPr>
              <a:t>guide.pdf</a:t>
            </a:r>
            <a:r>
              <a:rPr lang="en-US" dirty="0" smtClean="0">
                <a:solidFill>
                  <a:schemeClr val="tx1"/>
                </a:solidFill>
              </a:rPr>
              <a:t> to register </a:t>
            </a:r>
            <a:r>
              <a:rPr lang="en-US" dirty="0" err="1" smtClean="0">
                <a:solidFill>
                  <a:schemeClr val="tx1"/>
                </a:solidFill>
              </a:rPr>
              <a:t>GlassFish</a:t>
            </a:r>
            <a:r>
              <a:rPr lang="en-US" dirty="0" smtClean="0">
                <a:solidFill>
                  <a:schemeClr val="tx1"/>
                </a:solidFill>
              </a:rPr>
              <a:t> in </a:t>
            </a:r>
            <a:r>
              <a:rPr lang="en-US" dirty="0" err="1" smtClean="0">
                <a:solidFill>
                  <a:schemeClr val="tx1"/>
                </a:solidFill>
              </a:rPr>
              <a:t>NetBeans</a:t>
            </a:r>
            <a:endParaRPr lang="en-US" dirty="0" smtClean="0">
              <a:solidFill>
                <a:schemeClr val="tx1"/>
              </a:solidFill>
            </a:endParaRPr>
          </a:p>
          <a:p>
            <a:endParaRPr lang="en-US" dirty="0" smtClean="0"/>
          </a:p>
        </p:txBody>
      </p:sp>
    </p:spTree>
    <p:extLst>
      <p:ext uri="{BB962C8B-B14F-4D97-AF65-F5344CB8AC3E}">
        <p14:creationId xmlns:p14="http://schemas.microsoft.com/office/powerpoint/2010/main" xmlns="" val="16953572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Events</a:t>
            </a:r>
            <a:endParaRPr lang="en-US" dirty="0"/>
          </a:p>
        </p:txBody>
      </p:sp>
      <p:sp>
        <p:nvSpPr>
          <p:cNvPr id="3" name="Content Placeholder 2"/>
          <p:cNvSpPr>
            <a:spLocks noGrp="1"/>
          </p:cNvSpPr>
          <p:nvPr>
            <p:ph sz="quarter" idx="4294967295"/>
          </p:nvPr>
        </p:nvSpPr>
        <p:spPr>
          <a:xfrm>
            <a:off x="1625600" y="2483768"/>
            <a:ext cx="14631988" cy="6120680"/>
          </a:xfrm>
        </p:spPr>
        <p:txBody>
          <a:bodyPr/>
          <a:lstStyle/>
          <a:p>
            <a:pPr marL="107246" indent="0">
              <a:lnSpc>
                <a:spcPct val="80000"/>
              </a:lnSpc>
              <a:buNone/>
            </a:pPr>
            <a:r>
              <a:rPr lang="en-US" sz="3200" b="1" dirty="0" smtClean="0">
                <a:latin typeface="Courier New"/>
                <a:cs typeface="Courier New"/>
              </a:rPr>
              <a:t>@</a:t>
            </a:r>
            <a:r>
              <a:rPr lang="en-US" sz="3200" b="1" dirty="0" err="1" smtClean="0">
                <a:latin typeface="Courier New"/>
                <a:cs typeface="Courier New"/>
              </a:rPr>
              <a:t>ServerEndpoint</a:t>
            </a:r>
            <a:r>
              <a:rPr lang="en-US" sz="3200" b="1" dirty="0">
                <a:latin typeface="Courier New"/>
                <a:cs typeface="Courier New"/>
              </a:rPr>
              <a:t>("/chat")</a:t>
            </a:r>
          </a:p>
          <a:p>
            <a:pPr marL="107246" indent="0">
              <a:lnSpc>
                <a:spcPct val="80000"/>
              </a:lnSpc>
              <a:buNone/>
            </a:pPr>
            <a:r>
              <a:rPr lang="en-US" sz="3200" b="1" dirty="0">
                <a:latin typeface="Courier New"/>
                <a:cs typeface="Courier New"/>
              </a:rPr>
              <a:t>public class </a:t>
            </a:r>
            <a:r>
              <a:rPr lang="en-US" sz="3200" b="1" dirty="0" err="1">
                <a:latin typeface="Courier New"/>
                <a:cs typeface="Courier New"/>
              </a:rPr>
              <a:t>ChatBean</a:t>
            </a:r>
            <a:r>
              <a:rPr lang="en-US" sz="3200" b="1" dirty="0">
                <a:latin typeface="Courier New"/>
                <a:cs typeface="Courier New"/>
              </a:rPr>
              <a:t>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OnOpen</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public void </a:t>
            </a:r>
            <a:r>
              <a:rPr lang="en-US" sz="3200" b="1" dirty="0" smtClean="0">
                <a:latin typeface="Courier New"/>
                <a:cs typeface="Courier New"/>
              </a:rPr>
              <a:t>xxx(</a:t>
            </a:r>
            <a:r>
              <a:rPr lang="en-US" sz="3200" b="1" dirty="0">
                <a:latin typeface="Courier New"/>
                <a:cs typeface="Courier New"/>
              </a:rPr>
              <a:t>Session peer) </a:t>
            </a:r>
            <a:r>
              <a:rPr lang="en-US" sz="3200" b="1" dirty="0" smtClean="0">
                <a:latin typeface="Courier New"/>
                <a:cs typeface="Courier New"/>
              </a:rPr>
              <a:t>{</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OnClose</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yyy</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smtClean="0">
                <a:solidFill>
                  <a:srgbClr val="FF6600"/>
                </a:solidFill>
                <a:latin typeface="Courier New"/>
                <a:cs typeface="Courier New"/>
              </a:rPr>
              <a:t>@</a:t>
            </a:r>
            <a:r>
              <a:rPr lang="en-US" sz="3200" b="1" dirty="0" err="1" smtClean="0">
                <a:solidFill>
                  <a:srgbClr val="FF6600"/>
                </a:solidFill>
                <a:latin typeface="Courier New"/>
                <a:cs typeface="Courier New"/>
              </a:rPr>
              <a:t>OnError</a:t>
            </a:r>
            <a:r>
              <a:rPr lang="en-US" sz="3200" b="1" dirty="0">
                <a:solidFill>
                  <a:srgbClr val="FF0000"/>
                </a:solidFill>
                <a:latin typeface="Courier New"/>
                <a:cs typeface="Courier New"/>
              </a:rPr>
              <a:t/>
            </a:r>
            <a:br>
              <a:rPr lang="en-US" sz="3200" b="1" dirty="0">
                <a:solidFill>
                  <a:srgbClr val="FF0000"/>
                </a:solidFill>
                <a:latin typeface="Courier New"/>
                <a:cs typeface="Courier New"/>
              </a:rPr>
            </a:br>
            <a:r>
              <a:rPr lang="en-US" sz="3200" b="1" dirty="0">
                <a:latin typeface="Courier New"/>
                <a:cs typeface="Courier New"/>
              </a:rPr>
              <a:t>    public void </a:t>
            </a:r>
            <a:r>
              <a:rPr lang="en-US" sz="3200" b="1" dirty="0" err="1" smtClean="0">
                <a:latin typeface="Courier New"/>
                <a:cs typeface="Courier New"/>
              </a:rPr>
              <a:t>zzz</a:t>
            </a:r>
            <a:r>
              <a:rPr lang="en-US" sz="3200" b="1" dirty="0" smtClean="0">
                <a:latin typeface="Courier New"/>
                <a:cs typeface="Courier New"/>
              </a:rPr>
              <a:t>(</a:t>
            </a:r>
            <a:r>
              <a:rPr lang="en-US" sz="3200" b="1" dirty="0">
                <a:latin typeface="Courier New"/>
                <a:cs typeface="Courier New"/>
              </a:rPr>
              <a:t>Session peer) {</a:t>
            </a:r>
            <a:br>
              <a:rPr lang="en-US" sz="3200" b="1" dirty="0">
                <a:latin typeface="Courier New"/>
                <a:cs typeface="Courier New"/>
              </a:rPr>
            </a:br>
            <a:r>
              <a:rPr lang="en-US" sz="3200" b="1" dirty="0">
                <a:latin typeface="Courier New"/>
                <a:cs typeface="Courier New"/>
              </a:rPr>
              <a:t>    }</a:t>
            </a:r>
            <a:endParaRPr lang="en-US" sz="3200" dirty="0">
              <a:latin typeface="Courier"/>
              <a:cs typeface="Courier"/>
            </a:endParaRPr>
          </a:p>
        </p:txBody>
      </p:sp>
    </p:spTree>
    <p:extLst>
      <p:ext uri="{BB962C8B-B14F-4D97-AF65-F5344CB8AC3E}">
        <p14:creationId xmlns:p14="http://schemas.microsoft.com/office/powerpoint/2010/main" xmlns="" val="30716774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Decoders</a:t>
            </a:r>
            <a:endParaRPr lang="en-US" dirty="0"/>
          </a:p>
        </p:txBody>
      </p:sp>
      <p:sp>
        <p:nvSpPr>
          <p:cNvPr id="3" name="Content Placeholder 2"/>
          <p:cNvSpPr>
            <a:spLocks noGrp="1"/>
          </p:cNvSpPr>
          <p:nvPr>
            <p:ph sz="quarter" idx="4294967295"/>
          </p:nvPr>
        </p:nvSpPr>
        <p:spPr>
          <a:xfrm>
            <a:off x="1432050" y="3159323"/>
            <a:ext cx="15193688" cy="5445125"/>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Decoder.TextStream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a:t>
            </a:r>
            <a:r>
              <a:rPr lang="en-US" sz="3200" b="1" dirty="0" err="1" smtClean="0">
                <a:latin typeface="Courier New"/>
                <a:cs typeface="Courier New"/>
              </a:rPr>
              <a:t>JsonObject</a:t>
            </a:r>
            <a:r>
              <a:rPr lang="en-US" sz="3200" b="1" dirty="0" smtClean="0">
                <a:latin typeface="Courier New"/>
                <a:cs typeface="Courier New"/>
              </a:rPr>
              <a:t> </a:t>
            </a:r>
            <a:r>
              <a:rPr lang="en-US" sz="3200" b="1" dirty="0">
                <a:solidFill>
                  <a:srgbClr val="FF6600"/>
                </a:solidFill>
                <a:latin typeface="Courier New"/>
                <a:cs typeface="Courier New"/>
              </a:rPr>
              <a:t>decode</a:t>
            </a:r>
            <a:r>
              <a:rPr lang="en-US" sz="3200" b="1" dirty="0" smtClean="0">
                <a:latin typeface="Courier New"/>
                <a:cs typeface="Courier New"/>
              </a:rPr>
              <a:t>(Reader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new </a:t>
            </a:r>
            <a:r>
              <a:rPr lang="en-US" sz="3200" b="1" dirty="0" err="1" smtClean="0">
                <a:latin typeface="Courier New"/>
                <a:cs typeface="Courier New"/>
              </a:rPr>
              <a:t>JsonReader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a:t>
            </a:r>
            <a:r>
              <a:rPr lang="en-US" sz="3200" b="1" dirty="0">
                <a:latin typeface="Courier New"/>
                <a:cs typeface="Courier New"/>
              </a:rPr>
              <a:t>.</a:t>
            </a:r>
            <a:r>
              <a:rPr lang="en-US" sz="3200" b="1" dirty="0" err="1">
                <a:latin typeface="Courier New"/>
                <a:cs typeface="Courier New"/>
              </a:rPr>
              <a:t>readObject</a:t>
            </a:r>
            <a:r>
              <a:rPr lang="en-US" sz="3200" b="1" dirty="0">
                <a:latin typeface="Courier New"/>
                <a:cs typeface="Courier New"/>
              </a:rPr>
              <a:t>(</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public </a:t>
            </a:r>
            <a:r>
              <a:rPr lang="en-US" sz="3200" b="1" dirty="0" err="1">
                <a:latin typeface="Courier New"/>
                <a:cs typeface="Courier New"/>
              </a:rPr>
              <a:t>boolean</a:t>
            </a:r>
            <a:r>
              <a:rPr lang="en-US" sz="3200" b="1" dirty="0">
                <a:latin typeface="Courier New"/>
                <a:cs typeface="Courier New"/>
              </a:rPr>
              <a:t> </a:t>
            </a:r>
            <a:r>
              <a:rPr lang="en-US" sz="3200" b="1" dirty="0" err="1">
                <a:solidFill>
                  <a:srgbClr val="FF6600"/>
                </a:solidFill>
                <a:latin typeface="Courier New"/>
                <a:cs typeface="Courier New"/>
              </a:rPr>
              <a:t>willDecode</a:t>
            </a:r>
            <a:r>
              <a:rPr lang="en-US" sz="3200" b="1" dirty="0">
                <a:latin typeface="Courier New"/>
                <a:cs typeface="Courier New"/>
              </a:rPr>
              <a:t>(String string)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return </a:t>
            </a:r>
            <a:r>
              <a:rPr lang="en-US" sz="3200" b="1" dirty="0">
                <a:latin typeface="Courier New"/>
                <a:cs typeface="Courier New"/>
              </a:rPr>
              <a:t>true;  </a:t>
            </a:r>
            <a:r>
              <a:rPr lang="en-US" sz="3200" b="1" dirty="0" smtClean="0">
                <a:latin typeface="Courier New"/>
                <a:cs typeface="Courier New"/>
              </a:rPr>
              <a:t>  </a:t>
            </a:r>
            <a:r>
              <a:rPr lang="en-US" sz="3200" b="1" dirty="0" smtClean="0">
                <a:solidFill>
                  <a:schemeClr val="tx1">
                    <a:lumMod val="50000"/>
                    <a:lumOff val="50000"/>
                  </a:schemeClr>
                </a:solidFill>
                <a:latin typeface="Courier New"/>
                <a:cs typeface="Courier New"/>
              </a:rPr>
              <a:t>/</a:t>
            </a:r>
            <a:r>
              <a:rPr lang="en-US" sz="3200" b="1" dirty="0">
                <a:solidFill>
                  <a:schemeClr val="tx1">
                    <a:lumMod val="50000"/>
                    <a:lumOff val="50000"/>
                  </a:schemeClr>
                </a:solidFill>
                <a:latin typeface="Courier New"/>
                <a:cs typeface="Courier New"/>
              </a:rPr>
              <a:t>/ Only if can process the payload</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a:t>
            </a:r>
          </a:p>
          <a:p>
            <a:pPr marL="107246" indent="0">
              <a:lnSpc>
                <a:spcPct val="80000"/>
              </a:lnSpc>
              <a:buNone/>
            </a:pP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dirty="0" smtClean="0"/>
              <a:t>Binary(</a:t>
            </a:r>
            <a:r>
              <a:rPr lang="en-US" dirty="0" err="1" smtClean="0"/>
              <a:t>ByteBuffer</a:t>
            </a:r>
            <a:r>
              <a:rPr lang="en-US" dirty="0" smtClean="0"/>
              <a:t>/</a:t>
            </a:r>
            <a:r>
              <a:rPr lang="en-US" dirty="0" err="1" smtClean="0"/>
              <a:t>InputStream</a:t>
            </a:r>
            <a:r>
              <a:rPr lang="en-US" dirty="0" smtClean="0"/>
              <a:t>), Text (String/Reader) </a:t>
            </a:r>
            <a:r>
              <a:rPr lang="en-US" dirty="0" smtClean="0"/>
              <a:t>messages</a:t>
            </a:r>
            <a:endParaRPr lang="en-US" dirty="0" smtClean="0"/>
          </a:p>
        </p:txBody>
      </p:sp>
    </p:spTree>
    <p:extLst>
      <p:ext uri="{BB962C8B-B14F-4D97-AF65-F5344CB8AC3E}">
        <p14:creationId xmlns:p14="http://schemas.microsoft.com/office/powerpoint/2010/main" xmlns="" val="6229936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Encoders</a:t>
            </a:r>
            <a:endParaRPr lang="en-US" dirty="0"/>
          </a:p>
        </p:txBody>
      </p:sp>
      <p:sp>
        <p:nvSpPr>
          <p:cNvPr id="3" name="Content Placeholder 2"/>
          <p:cNvSpPr>
            <a:spLocks noGrp="1"/>
          </p:cNvSpPr>
          <p:nvPr>
            <p:ph sz="quarter" idx="4294967295"/>
          </p:nvPr>
        </p:nvSpPr>
        <p:spPr>
          <a:xfrm>
            <a:off x="1432050" y="3923928"/>
            <a:ext cx="15193688" cy="2780829"/>
          </a:xfrm>
        </p:spPr>
        <p:txBody>
          <a:bodyPr/>
          <a:lstStyle/>
          <a:p>
            <a:pPr marL="107246" indent="0">
              <a:lnSpc>
                <a:spcPct val="80000"/>
              </a:lnSpc>
              <a:buNone/>
            </a:pPr>
            <a:r>
              <a:rPr lang="en-US" sz="3200" b="1" dirty="0">
                <a:latin typeface="Courier New"/>
                <a:cs typeface="Courier New"/>
              </a:rPr>
              <a:t>public </a:t>
            </a:r>
            <a:r>
              <a:rPr lang="en-US" sz="3200" b="1" dirty="0" smtClean="0">
                <a:latin typeface="Courier New"/>
                <a:cs typeface="Courier New"/>
              </a:rPr>
              <a:t>class X </a:t>
            </a:r>
            <a:r>
              <a:rPr lang="en-US" sz="3200" b="1" dirty="0">
                <a:latin typeface="Courier New"/>
                <a:cs typeface="Courier New"/>
              </a:rPr>
              <a:t>implements </a:t>
            </a:r>
            <a:r>
              <a:rPr lang="en-US" sz="3200" b="1" dirty="0" err="1" smtClean="0">
                <a:solidFill>
                  <a:srgbClr val="FF6600"/>
                </a:solidFill>
                <a:latin typeface="Courier New"/>
                <a:cs typeface="Courier New"/>
              </a:rPr>
              <a:t>Encoder.TextStream</a:t>
            </a:r>
            <a:r>
              <a:rPr lang="en-US" sz="3200" b="1" dirty="0" smtClean="0">
                <a:latin typeface="Courier New"/>
                <a:cs typeface="Courier New"/>
              </a:rPr>
              <a:t>&lt;</a:t>
            </a:r>
            <a:r>
              <a:rPr lang="en-US" sz="3200" b="1" dirty="0" err="1" smtClean="0">
                <a:latin typeface="Courier New"/>
                <a:cs typeface="Courier New"/>
              </a:rPr>
              <a:t>JsonObject</a:t>
            </a:r>
            <a:r>
              <a:rPr lang="en-US" sz="3200" b="1" dirty="0" smtClean="0">
                <a:latin typeface="Courier New"/>
                <a:cs typeface="Courier New"/>
              </a:rPr>
              <a:t>&gt;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public void </a:t>
            </a:r>
            <a:r>
              <a:rPr lang="en-US" sz="3200" b="1" dirty="0" smtClean="0">
                <a:solidFill>
                  <a:srgbClr val="FF6600"/>
                </a:solidFill>
                <a:latin typeface="Courier New"/>
                <a:cs typeface="Courier New"/>
              </a:rPr>
              <a:t>encode</a:t>
            </a:r>
            <a:r>
              <a:rPr lang="en-US" sz="3200" b="1" dirty="0" smtClean="0">
                <a:latin typeface="Courier New"/>
                <a:cs typeface="Courier New"/>
              </a:rPr>
              <a:t>(</a:t>
            </a:r>
            <a:r>
              <a:rPr lang="en-US" sz="3200" b="1" dirty="0" err="1" smtClean="0">
                <a:latin typeface="Courier New"/>
                <a:cs typeface="Courier New"/>
              </a:rPr>
              <a:t>JsonObject</a:t>
            </a:r>
            <a:r>
              <a:rPr lang="en-US" sz="3200" b="1" dirty="0" smtClean="0">
                <a:latin typeface="Courier New"/>
                <a:cs typeface="Courier New"/>
              </a:rPr>
              <a:t> </a:t>
            </a:r>
            <a:r>
              <a:rPr lang="en-US" sz="3200" b="1" dirty="0" err="1" smtClean="0">
                <a:latin typeface="Courier New"/>
                <a:cs typeface="Courier New"/>
              </a:rPr>
              <a:t>obj</a:t>
            </a:r>
            <a:r>
              <a:rPr lang="en-US" sz="3200" b="1" dirty="0" smtClean="0">
                <a:latin typeface="Courier New"/>
                <a:cs typeface="Courier New"/>
              </a:rPr>
              <a:t>, Writer </a:t>
            </a:r>
            <a:r>
              <a:rPr lang="en-US" sz="3200" b="1" dirty="0" err="1" smtClean="0">
                <a:latin typeface="Courier New"/>
                <a:cs typeface="Courier New"/>
              </a:rPr>
              <a:t>io</a:t>
            </a:r>
            <a:r>
              <a:rPr lang="en-US" sz="3200" b="1" dirty="0" smtClean="0">
                <a:latin typeface="Courier New"/>
                <a:cs typeface="Courier New"/>
              </a:rPr>
              <a:t>) </a:t>
            </a:r>
            <a:r>
              <a:rPr lang="en-US" sz="3200" b="1" dirty="0">
                <a:latin typeface="Courier New"/>
                <a:cs typeface="Courier New"/>
              </a:rPr>
              <a:t>{</a:t>
            </a:r>
            <a:br>
              <a:rPr lang="en-US" sz="3200" b="1" dirty="0">
                <a:latin typeface="Courier New"/>
                <a:cs typeface="Courier New"/>
              </a:rPr>
            </a:br>
            <a:r>
              <a:rPr lang="en-US" sz="3200" b="1" dirty="0">
                <a:latin typeface="Courier New"/>
                <a:cs typeface="Courier New"/>
              </a:rPr>
              <a:t>     </a:t>
            </a:r>
            <a:r>
              <a:rPr lang="en-US" sz="3200" b="1" dirty="0" smtClean="0">
                <a:latin typeface="Courier New"/>
                <a:cs typeface="Courier New"/>
              </a:rPr>
              <a:t>   new </a:t>
            </a:r>
            <a:r>
              <a:rPr lang="en-US" sz="3200" b="1" dirty="0" err="1" smtClean="0">
                <a:latin typeface="Courier New"/>
                <a:cs typeface="Courier New"/>
              </a:rPr>
              <a:t>JsonWriter</a:t>
            </a:r>
            <a:r>
              <a:rPr lang="en-US" sz="3200" b="1" dirty="0" smtClean="0">
                <a:latin typeface="Courier New"/>
                <a:cs typeface="Courier New"/>
              </a:rPr>
              <a:t>(</a:t>
            </a:r>
            <a:r>
              <a:rPr lang="en-US" sz="3200" b="1" dirty="0" err="1" smtClean="0">
                <a:latin typeface="Courier New"/>
                <a:cs typeface="Courier New"/>
              </a:rPr>
              <a:t>io</a:t>
            </a:r>
            <a:r>
              <a:rPr lang="en-US" sz="3200" b="1" dirty="0" smtClean="0">
                <a:latin typeface="Courier New"/>
                <a:cs typeface="Courier New"/>
              </a:rPr>
              <a:t>).write(</a:t>
            </a:r>
            <a:r>
              <a:rPr lang="en-US" sz="3200" b="1" dirty="0" err="1" smtClean="0">
                <a:latin typeface="Courier New"/>
                <a:cs typeface="Courier New"/>
              </a:rPr>
              <a:t>obj</a:t>
            </a:r>
            <a:r>
              <a:rPr lang="en-US" sz="3200" b="1" dirty="0" smtClean="0">
                <a:latin typeface="Courier New"/>
                <a:cs typeface="Courier New"/>
              </a:rPr>
              <a:t>);</a:t>
            </a:r>
            <a:endParaRPr lang="en-US" sz="3200" b="1" dirty="0">
              <a:latin typeface="Courier New"/>
              <a:cs typeface="Courier New"/>
            </a:endParaRPr>
          </a:p>
          <a:p>
            <a:pPr marL="107246" indent="0">
              <a:lnSpc>
                <a:spcPct val="80000"/>
              </a:lnSpc>
              <a:buNone/>
            </a:pPr>
            <a:r>
              <a:rPr lang="en-US" sz="3200" b="1" dirty="0">
                <a:latin typeface="Courier New"/>
                <a:cs typeface="Courier New"/>
              </a:rPr>
              <a:t>  </a:t>
            </a:r>
            <a:r>
              <a:rPr lang="en-US" sz="3200" b="1" dirty="0" smtClean="0">
                <a:latin typeface="Courier New"/>
                <a:cs typeface="Courier New"/>
              </a:rPr>
              <a:t>  }</a:t>
            </a:r>
            <a:r>
              <a:rPr lang="en-US" sz="3200" b="1" dirty="0">
                <a:latin typeface="Courier New"/>
                <a:cs typeface="Courier New"/>
              </a:rPr>
              <a:t/>
            </a:r>
            <a:br>
              <a:rPr lang="en-US" sz="3200" b="1" dirty="0">
                <a:latin typeface="Courier New"/>
                <a:cs typeface="Courier New"/>
              </a:rPr>
            </a:br>
            <a:r>
              <a:rPr lang="en-US" sz="3200" b="1" dirty="0">
                <a:latin typeface="Courier New"/>
                <a:cs typeface="Courier New"/>
              </a:rPr>
              <a:t>}</a:t>
            </a:r>
          </a:p>
        </p:txBody>
      </p:sp>
      <p:sp>
        <p:nvSpPr>
          <p:cNvPr id="5" name="Content Placeholder 2"/>
          <p:cNvSpPr txBox="1">
            <a:spLocks/>
          </p:cNvSpPr>
          <p:nvPr/>
        </p:nvSpPr>
        <p:spPr bwMode="auto">
          <a:xfrm>
            <a:off x="1432050" y="2123728"/>
            <a:ext cx="14631988" cy="792088"/>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sz="4300" dirty="0" smtClean="0"/>
              <a:t>Binary(</a:t>
            </a:r>
            <a:r>
              <a:rPr lang="en-US" sz="4300" dirty="0" err="1" smtClean="0"/>
              <a:t>ByteBuffer</a:t>
            </a:r>
            <a:r>
              <a:rPr lang="en-US" sz="4300" dirty="0" smtClean="0"/>
              <a:t>/</a:t>
            </a:r>
            <a:r>
              <a:rPr lang="en-US" sz="4300" dirty="0" err="1" smtClean="0"/>
              <a:t>OutputStream</a:t>
            </a:r>
            <a:r>
              <a:rPr lang="en-US" sz="4300" dirty="0" smtClean="0"/>
              <a:t>), Text (String/Writer) messages</a:t>
            </a:r>
          </a:p>
        </p:txBody>
      </p:sp>
    </p:spTree>
    <p:extLst>
      <p:ext uri="{BB962C8B-B14F-4D97-AF65-F5344CB8AC3E}">
        <p14:creationId xmlns:p14="http://schemas.microsoft.com/office/powerpoint/2010/main" xmlns="" val="13179729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Tyrus</a:t>
            </a:r>
            <a:r>
              <a:rPr lang="en-US" dirty="0" smtClean="0"/>
              <a:t> / </a:t>
            </a:r>
            <a:r>
              <a:rPr lang="en-US" dirty="0" err="1" smtClean="0"/>
              <a:t>WebSocket</a:t>
            </a:r>
            <a:endParaRPr lang="en-US" dirty="0"/>
          </a:p>
        </p:txBody>
      </p:sp>
      <p:sp>
        <p:nvSpPr>
          <p:cNvPr id="3" name="Content Placeholder 2"/>
          <p:cNvSpPr>
            <a:spLocks noGrp="1"/>
          </p:cNvSpPr>
          <p:nvPr>
            <p:ph idx="1"/>
          </p:nvPr>
        </p:nvSpPr>
        <p:spPr/>
        <p:txBody>
          <a:bodyPr/>
          <a:lstStyle/>
          <a:p>
            <a:r>
              <a:rPr lang="en-US" dirty="0" smtClean="0"/>
              <a:t>More at </a:t>
            </a:r>
            <a:r>
              <a:rPr lang="en-US" dirty="0" err="1" smtClean="0"/>
              <a:t>Devox</a:t>
            </a:r>
            <a:endParaRPr lang="en-US" dirty="0" smtClean="0"/>
          </a:p>
          <a:p>
            <a:pPr lvl="1"/>
            <a:r>
              <a:rPr lang="fr-FR" dirty="0" smtClean="0"/>
              <a:t>JSR 356 : Java API for </a:t>
            </a:r>
            <a:r>
              <a:rPr lang="fr-FR" dirty="0" err="1" smtClean="0"/>
              <a:t>WebSocket</a:t>
            </a:r>
            <a:r>
              <a:rPr lang="fr-FR" dirty="0" smtClean="0"/>
              <a:t> (</a:t>
            </a:r>
            <a:r>
              <a:rPr lang="fr-FR" dirty="0" err="1" smtClean="0"/>
              <a:t>Fri</a:t>
            </a:r>
            <a:r>
              <a:rPr lang="fr-FR" dirty="0" smtClean="0"/>
              <a:t> 10:45 </a:t>
            </a:r>
            <a:r>
              <a:rPr lang="fr-FR" dirty="0" err="1" smtClean="0"/>
              <a:t>am</a:t>
            </a:r>
            <a:r>
              <a:rPr lang="fr-FR" dirty="0" smtClean="0"/>
              <a:t>, Room 5)</a:t>
            </a:r>
          </a:p>
          <a:p>
            <a:r>
              <a:rPr lang="fr-FR" dirty="0" smtClean="0"/>
              <a:t>On </a:t>
            </a:r>
            <a:r>
              <a:rPr lang="fr-FR" dirty="0"/>
              <a:t>The Web</a:t>
            </a:r>
          </a:p>
          <a:p>
            <a:pPr lvl="1"/>
            <a:r>
              <a:rPr lang="en-US" dirty="0"/>
              <a:t>Specification Project: </a:t>
            </a:r>
            <a:r>
              <a:rPr lang="en-US" dirty="0">
                <a:hlinkClick r:id="rId2"/>
              </a:rPr>
              <a:t>http://websocket-spec.java.net</a:t>
            </a:r>
            <a:r>
              <a:rPr lang="en-US" dirty="0"/>
              <a:t> </a:t>
            </a:r>
          </a:p>
          <a:p>
            <a:pPr lvl="1"/>
            <a:r>
              <a:rPr lang="en-US" dirty="0"/>
              <a:t>Implementation: </a:t>
            </a:r>
            <a:r>
              <a:rPr lang="en-US" dirty="0">
                <a:hlinkClick r:id="rId3"/>
              </a:rPr>
              <a:t>http://tyrus.java.net</a:t>
            </a:r>
            <a:r>
              <a:rPr lang="en-US" dirty="0"/>
              <a:t> </a:t>
            </a:r>
          </a:p>
        </p:txBody>
      </p:sp>
    </p:spTree>
    <p:extLst>
      <p:ext uri="{BB962C8B-B14F-4D97-AF65-F5344CB8AC3E}">
        <p14:creationId xmlns:p14="http://schemas.microsoft.com/office/powerpoint/2010/main" xmlns="" val="10922191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JSON Processing API</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xmlns="" val="1313777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JSON API</a:t>
            </a:r>
            <a:endParaRPr lang="en-US" dirty="0"/>
          </a:p>
        </p:txBody>
      </p:sp>
      <p:sp>
        <p:nvSpPr>
          <p:cNvPr id="3" name="Content Placeholder 2"/>
          <p:cNvSpPr>
            <a:spLocks noGrp="1"/>
          </p:cNvSpPr>
          <p:nvPr>
            <p:ph sz="quarter" idx="4294967295"/>
          </p:nvPr>
        </p:nvSpPr>
        <p:spPr>
          <a:xfrm>
            <a:off x="1625600" y="2706688"/>
            <a:ext cx="14631988" cy="5443537"/>
          </a:xfrm>
        </p:spPr>
        <p:txBody>
          <a:bodyPr/>
          <a:lstStyle/>
          <a:p>
            <a:r>
              <a:rPr lang="en-US" dirty="0" smtClean="0"/>
              <a:t>Parsing/Processing JSON </a:t>
            </a:r>
          </a:p>
          <a:p>
            <a:r>
              <a:rPr lang="en-US" dirty="0" smtClean="0"/>
              <a:t>Data binding : JSON text &lt;-&gt; Java Objects</a:t>
            </a:r>
          </a:p>
          <a:p>
            <a:r>
              <a:rPr lang="en-US" dirty="0" smtClean="0"/>
              <a:t>Two JSRs (similar to JAXP and JAXB)</a:t>
            </a:r>
          </a:p>
          <a:p>
            <a:pPr lvl="1"/>
            <a:r>
              <a:rPr lang="en-US" dirty="0" smtClean="0"/>
              <a:t>Processing/Parsing  – Java EE 7</a:t>
            </a:r>
            <a:endParaRPr lang="en-US" dirty="0"/>
          </a:p>
          <a:p>
            <a:pPr lvl="1"/>
            <a:r>
              <a:rPr lang="en-US" dirty="0" smtClean="0"/>
              <a:t>Binding  – Java EE 8</a:t>
            </a:r>
          </a:p>
        </p:txBody>
      </p:sp>
    </p:spTree>
    <p:extLst>
      <p:ext uri="{BB962C8B-B14F-4D97-AF65-F5344CB8AC3E}">
        <p14:creationId xmlns:p14="http://schemas.microsoft.com/office/powerpoint/2010/main" xmlns="" val="3097674251"/>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for Processing JSON</a:t>
            </a:r>
            <a:endParaRPr lang="en-US" dirty="0"/>
          </a:p>
        </p:txBody>
      </p:sp>
      <p:sp>
        <p:nvSpPr>
          <p:cNvPr id="3" name="Content Placeholder 2"/>
          <p:cNvSpPr>
            <a:spLocks noGrp="1"/>
          </p:cNvSpPr>
          <p:nvPr>
            <p:ph sz="quarter" idx="4294967295"/>
          </p:nvPr>
        </p:nvSpPr>
        <p:spPr>
          <a:xfrm>
            <a:off x="1625600" y="2706688"/>
            <a:ext cx="14631988" cy="5783262"/>
          </a:xfrm>
        </p:spPr>
        <p:txBody>
          <a:bodyPr/>
          <a:lstStyle/>
          <a:p>
            <a:r>
              <a:rPr lang="en-US" dirty="0" smtClean="0"/>
              <a:t>Streaming API to produce/consume JSON</a:t>
            </a:r>
          </a:p>
          <a:p>
            <a:pPr lvl="1"/>
            <a:r>
              <a:rPr lang="en-US" dirty="0" smtClean="0"/>
              <a:t>Similar to StAX API in XML world</a:t>
            </a:r>
          </a:p>
          <a:p>
            <a:r>
              <a:rPr lang="en-US" dirty="0" smtClean="0"/>
              <a:t>Object model API to represent JSON</a:t>
            </a:r>
          </a:p>
          <a:p>
            <a:pPr lvl="1"/>
            <a:r>
              <a:rPr lang="en-US" dirty="0" smtClean="0"/>
              <a:t>Similar to DOM API in XML world</a:t>
            </a:r>
          </a:p>
          <a:p>
            <a:r>
              <a:rPr lang="en-US" dirty="0" smtClean="0"/>
              <a:t>Aligns with Java EE 7 schedules</a:t>
            </a:r>
          </a:p>
          <a:p>
            <a:pPr lvl="1"/>
            <a:r>
              <a:rPr lang="en-US" dirty="0" smtClean="0"/>
              <a:t>PR in Dec</a:t>
            </a:r>
          </a:p>
          <a:p>
            <a:r>
              <a:rPr lang="en-US" dirty="0" smtClean="0"/>
              <a:t>EG (Oracle, </a:t>
            </a:r>
            <a:r>
              <a:rPr lang="en-US" dirty="0" err="1" smtClean="0"/>
              <a:t>RedHat</a:t>
            </a:r>
            <a:r>
              <a:rPr lang="en-US" dirty="0" smtClean="0"/>
              <a:t>, Twitter, 3 individual members)</a:t>
            </a:r>
          </a:p>
          <a:p>
            <a:pPr lvl="1"/>
            <a:r>
              <a:rPr lang="en-US" dirty="0" smtClean="0"/>
              <a:t>Also, user community !</a:t>
            </a:r>
          </a:p>
          <a:p>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xmlns="" val="284968236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763788"/>
            <a:ext cx="14631988" cy="800100"/>
          </a:xfrm>
        </p:spPr>
        <p:txBody>
          <a:bodyPr/>
          <a:lstStyle/>
          <a:p>
            <a:r>
              <a:rPr lang="en-US" dirty="0" err="1" smtClean="0"/>
              <a:t>JsonReader</a:t>
            </a:r>
            <a:r>
              <a:rPr lang="en-US" dirty="0" smtClean="0"/>
              <a:t> – reads </a:t>
            </a:r>
            <a:r>
              <a:rPr lang="en-US" dirty="0" err="1" smtClean="0"/>
              <a:t>Json</a:t>
            </a:r>
            <a:r>
              <a:rPr lang="en-US" dirty="0" err="1"/>
              <a:t>O</a:t>
            </a:r>
            <a:r>
              <a:rPr lang="en-US" dirty="0" err="1" smtClean="0"/>
              <a:t>bject</a:t>
            </a:r>
            <a:r>
              <a:rPr lang="en-US" dirty="0" smtClean="0"/>
              <a:t>/</a:t>
            </a:r>
            <a:r>
              <a:rPr lang="en-US" dirty="0" err="1" smtClean="0"/>
              <a:t>JsonArray</a:t>
            </a:r>
            <a:r>
              <a:rPr lang="en-US" dirty="0" smtClean="0"/>
              <a:t> from i/</a:t>
            </a:r>
            <a:r>
              <a:rPr lang="en-US" dirty="0"/>
              <a:t>o</a:t>
            </a:r>
            <a:endParaRPr lang="en-US" dirty="0" smtClean="0"/>
          </a:p>
          <a:p>
            <a:pPr lvl="1"/>
            <a:endParaRPr lang="en-US" dirty="0" smtClean="0"/>
          </a:p>
          <a:p>
            <a:endParaRPr lang="en-US" dirty="0" smtClean="0"/>
          </a:p>
        </p:txBody>
      </p:sp>
      <p:sp>
        <p:nvSpPr>
          <p:cNvPr id="5" name="Content Placeholder 2"/>
          <p:cNvSpPr txBox="1">
            <a:spLocks/>
          </p:cNvSpPr>
          <p:nvPr/>
        </p:nvSpPr>
        <p:spPr>
          <a:xfrm>
            <a:off x="1701050" y="3578988"/>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JsonReader</a:t>
            </a:r>
            <a:r>
              <a:rPr lang="en-US" sz="3200" b="1" dirty="0">
                <a:latin typeface="Courier New"/>
                <a:cs typeface="Courier New"/>
              </a:rPr>
              <a:t> reader = new </a:t>
            </a:r>
            <a:r>
              <a:rPr lang="en-US" sz="3200" b="1" dirty="0" err="1">
                <a:latin typeface="Courier New"/>
                <a:cs typeface="Courier New"/>
              </a:rPr>
              <a:t>JsonReader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JsonObject</a:t>
            </a:r>
            <a:r>
              <a:rPr lang="en-US" sz="3200" b="1" dirty="0">
                <a:latin typeface="Courier New"/>
                <a:cs typeface="Courier New"/>
              </a:rPr>
              <a:t> </a:t>
            </a:r>
            <a:r>
              <a:rPr lang="en-US" sz="3200" b="1" dirty="0" err="1">
                <a:latin typeface="Courier New"/>
                <a:cs typeface="Courier New"/>
              </a:rPr>
              <a:t>jsonObj</a:t>
            </a:r>
            <a:r>
              <a:rPr lang="en-US" sz="3200" b="1" dirty="0">
                <a:latin typeface="Courier New"/>
                <a:cs typeface="Courier New"/>
              </a:rPr>
              <a:t> = </a:t>
            </a:r>
            <a:r>
              <a:rPr lang="en-US" sz="3200" b="1" dirty="0" err="1">
                <a:latin typeface="Courier New"/>
                <a:cs typeface="Courier New"/>
              </a:rPr>
              <a:t>reader.readObject</a:t>
            </a:r>
            <a:r>
              <a:rPr lang="en-US" sz="3200" b="1" dirty="0">
                <a:latin typeface="Courier New"/>
                <a:cs typeface="Courier New"/>
              </a:rPr>
              <a:t>();</a:t>
            </a:r>
          </a:p>
          <a:p>
            <a:pPr marL="0" indent="0">
              <a:buNone/>
            </a:pPr>
            <a:r>
              <a:rPr lang="en-US" sz="3200" b="1" dirty="0">
                <a:latin typeface="Courier New"/>
                <a:cs typeface="Courier New"/>
              </a:rPr>
              <a:t>}</a:t>
            </a:r>
          </a:p>
        </p:txBody>
      </p:sp>
      <p:sp>
        <p:nvSpPr>
          <p:cNvPr id="7" name="Content Placeholder 2"/>
          <p:cNvSpPr txBox="1">
            <a:spLocks/>
          </p:cNvSpPr>
          <p:nvPr/>
        </p:nvSpPr>
        <p:spPr>
          <a:xfrm>
            <a:off x="1731147" y="6529257"/>
            <a:ext cx="14631829" cy="1719264"/>
          </a:xfrm>
          <a:prstGeom prst="rect">
            <a:avLst/>
          </a:prstGeom>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dirty="0">
                <a:latin typeface="Courier New"/>
                <a:cs typeface="Courier New"/>
              </a:rPr>
              <a:t>try(</a:t>
            </a:r>
            <a:r>
              <a:rPr lang="en-US" sz="3200" b="1" dirty="0" err="1">
                <a:latin typeface="Courier New"/>
                <a:cs typeface="Courier New"/>
              </a:rPr>
              <a:t>JsonWriter</a:t>
            </a:r>
            <a:r>
              <a:rPr lang="en-US" sz="3200" b="1" dirty="0">
                <a:latin typeface="Courier New"/>
                <a:cs typeface="Courier New"/>
              </a:rPr>
              <a:t> writer = new </a:t>
            </a:r>
            <a:r>
              <a:rPr lang="en-US" sz="3200" b="1" dirty="0" err="1">
                <a:latin typeface="Courier New"/>
                <a:cs typeface="Courier New"/>
              </a:rPr>
              <a:t>JsonWriter</a:t>
            </a:r>
            <a:r>
              <a:rPr lang="en-US" sz="3200" b="1" dirty="0">
                <a:latin typeface="Courier New"/>
                <a:cs typeface="Courier New"/>
              </a:rPr>
              <a:t>(</a:t>
            </a:r>
            <a:r>
              <a:rPr lang="en-US" sz="3200" b="1" dirty="0" err="1">
                <a:latin typeface="Courier New"/>
                <a:cs typeface="Courier New"/>
              </a:rPr>
              <a:t>io</a:t>
            </a:r>
            <a:r>
              <a:rPr lang="en-US" sz="3200" b="1" dirty="0">
                <a:latin typeface="Courier New"/>
                <a:cs typeface="Courier New"/>
              </a:rPr>
              <a:t>)) {</a:t>
            </a:r>
          </a:p>
          <a:p>
            <a:pPr marL="0" indent="0">
              <a:buNone/>
            </a:pPr>
            <a:r>
              <a:rPr lang="en-US" sz="3200" b="1" dirty="0">
                <a:latin typeface="Courier New"/>
                <a:cs typeface="Courier New"/>
              </a:rPr>
              <a:t>    </a:t>
            </a:r>
            <a:r>
              <a:rPr lang="en-US" sz="3200" b="1" dirty="0" err="1">
                <a:latin typeface="Courier New"/>
                <a:cs typeface="Courier New"/>
              </a:rPr>
              <a:t>writer.writeObject</a:t>
            </a:r>
            <a:r>
              <a:rPr lang="en-US" sz="3200" b="1" dirty="0">
                <a:latin typeface="Courier New"/>
                <a:cs typeface="Courier New"/>
              </a:rPr>
              <a:t>(</a:t>
            </a:r>
            <a:r>
              <a:rPr lang="en-US" sz="3200" b="1" dirty="0" err="1">
                <a:latin typeface="Courier New"/>
                <a:cs typeface="Courier New"/>
              </a:rPr>
              <a:t>jsonObj</a:t>
            </a:r>
            <a:r>
              <a:rPr lang="en-US" sz="3200" b="1" dirty="0">
                <a:latin typeface="Courier New"/>
                <a:cs typeface="Courier New"/>
              </a:rPr>
              <a:t>);</a:t>
            </a:r>
          </a:p>
          <a:p>
            <a:pPr marL="0" indent="0">
              <a:buNone/>
            </a:pPr>
            <a:r>
              <a:rPr lang="en-US" sz="3200" b="1" dirty="0">
                <a:latin typeface="Courier New"/>
                <a:cs typeface="Courier New"/>
              </a:rPr>
              <a:t>}</a:t>
            </a:r>
          </a:p>
        </p:txBody>
      </p:sp>
      <p:sp>
        <p:nvSpPr>
          <p:cNvPr id="8" name="Content Placeholder 2"/>
          <p:cNvSpPr txBox="1">
            <a:spLocks/>
          </p:cNvSpPr>
          <p:nvPr/>
        </p:nvSpPr>
        <p:spPr bwMode="auto">
          <a:xfrm>
            <a:off x="1576066" y="5580112"/>
            <a:ext cx="14631988" cy="800100"/>
          </a:xfrm>
          <a:prstGeom prst="rect">
            <a:avLst/>
          </a:prstGeom>
          <a:noFill/>
          <a:ln w="9525">
            <a:noFill/>
            <a:round/>
            <a:headEnd/>
            <a:tailEnd/>
          </a:ln>
        </p:spPr>
        <p:txBody>
          <a:bodyPr vert="horz" wrap="square" lIns="50760" tIns="50760" rIns="50760" bIns="50760" numCol="1" anchor="t" anchorCtr="0" compatLnSpc="1">
            <a:prstTxWarp prst="textNoShape">
              <a:avLst/>
            </a:prstTxWarp>
          </a:bodyPr>
          <a:lstStyle>
            <a:lvl1pPr marL="342900" indent="-3429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45000"/>
              <a:buFont typeface="Wingdings" pitchFamily="2" charset="2"/>
              <a:buChar char="§"/>
              <a:defRPr sz="3600">
                <a:solidFill>
                  <a:srgbClr val="00000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r>
              <a:rPr lang="en-US" dirty="0" err="1" smtClean="0"/>
              <a:t>JsonWriter</a:t>
            </a:r>
            <a:r>
              <a:rPr lang="en-US" dirty="0" smtClean="0"/>
              <a:t> – writes </a:t>
            </a:r>
            <a:r>
              <a:rPr lang="en-US" dirty="0" err="1" smtClean="0"/>
              <a:t>JsonObject</a:t>
            </a:r>
            <a:r>
              <a:rPr lang="en-US" dirty="0" smtClean="0"/>
              <a:t>/</a:t>
            </a:r>
            <a:r>
              <a:rPr lang="en-US" dirty="0" err="1" smtClean="0"/>
              <a:t>JsonArray</a:t>
            </a:r>
            <a:r>
              <a:rPr lang="en-US" dirty="0" smtClean="0"/>
              <a:t> to i/o</a:t>
            </a:r>
          </a:p>
          <a:p>
            <a:endParaRPr lang="en-US" dirty="0" smtClean="0"/>
          </a:p>
        </p:txBody>
      </p:sp>
    </p:spTree>
    <p:extLst>
      <p:ext uri="{BB962C8B-B14F-4D97-AF65-F5344CB8AC3E}">
        <p14:creationId xmlns:p14="http://schemas.microsoft.com/office/powerpoint/2010/main" xmlns="" val="31111311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JSR-353: Java API for Processing JSON</a:t>
            </a:r>
          </a:p>
        </p:txBody>
      </p:sp>
      <p:sp>
        <p:nvSpPr>
          <p:cNvPr id="3" name="Content Placeholder 2"/>
          <p:cNvSpPr>
            <a:spLocks noGrp="1"/>
          </p:cNvSpPr>
          <p:nvPr>
            <p:ph sz="quarter" idx="4294967295"/>
          </p:nvPr>
        </p:nvSpPr>
        <p:spPr>
          <a:xfrm>
            <a:off x="1625600" y="2103438"/>
            <a:ext cx="14631988" cy="801687"/>
          </a:xfrm>
        </p:spPr>
        <p:txBody>
          <a:bodyPr/>
          <a:lstStyle/>
          <a:p>
            <a:r>
              <a:rPr lang="en-US" dirty="0" err="1" smtClean="0"/>
              <a:t>JsonBuilder</a:t>
            </a:r>
            <a:r>
              <a:rPr lang="en-US" dirty="0" smtClean="0"/>
              <a:t> – builds JSON object/array from scratch</a:t>
            </a:r>
          </a:p>
          <a:p>
            <a:pPr lvl="1"/>
            <a:endParaRPr lang="en-US" dirty="0" smtClean="0"/>
          </a:p>
          <a:p>
            <a:endParaRPr lang="en-US" dirty="0" smtClean="0"/>
          </a:p>
        </p:txBody>
      </p:sp>
      <p:sp>
        <p:nvSpPr>
          <p:cNvPr id="5" name="Content Placeholder 2"/>
          <p:cNvSpPr txBox="1">
            <a:spLocks/>
          </p:cNvSpPr>
          <p:nvPr/>
        </p:nvSpPr>
        <p:spPr>
          <a:xfrm>
            <a:off x="1595673" y="2931733"/>
            <a:ext cx="6909455" cy="5798315"/>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b="1" kern="0" dirty="0" err="1">
                <a:solidFill>
                  <a:srgbClr val="000000"/>
                </a:solidFill>
                <a:latin typeface="Courier New"/>
                <a:cs typeface="Courier New"/>
              </a:rPr>
              <a:t>JsonArray</a:t>
            </a: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arr</a:t>
            </a:r>
            <a:r>
              <a:rPr lang="en-US" sz="2100" b="1" kern="0" dirty="0">
                <a:solidFill>
                  <a:srgbClr val="000000"/>
                </a:solidFill>
                <a:latin typeface="Courier New"/>
                <a:cs typeface="Courier New"/>
              </a:rPr>
              <a:t> = new </a:t>
            </a:r>
            <a:r>
              <a:rPr lang="en-US" sz="2100" b="1" kern="0" dirty="0" err="1">
                <a:solidFill>
                  <a:srgbClr val="000000"/>
                </a:solidFill>
                <a:latin typeface="Courier New"/>
                <a:cs typeface="Courier New"/>
              </a:rPr>
              <a:t>JsonBuilder</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"212 555-1234")</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beginObject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.add("number", "646 555-4567")</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endObject</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r>
              <a:rPr lang="en-US" sz="2100" b="1" kern="0" dirty="0" err="1">
                <a:solidFill>
                  <a:srgbClr val="000000"/>
                </a:solidFill>
                <a:latin typeface="Courier New"/>
                <a:cs typeface="Courier New"/>
              </a:rPr>
              <a:t>endArray</a:t>
            </a: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.build();</a:t>
            </a:r>
          </a:p>
        </p:txBody>
      </p:sp>
      <p:sp>
        <p:nvSpPr>
          <p:cNvPr id="8" name="Content Placeholder 2"/>
          <p:cNvSpPr txBox="1">
            <a:spLocks/>
          </p:cNvSpPr>
          <p:nvPr/>
        </p:nvSpPr>
        <p:spPr>
          <a:xfrm>
            <a:off x="8791213" y="2935110"/>
            <a:ext cx="6864253" cy="5794964"/>
          </a:xfrm>
          <a:prstGeom prst="rect">
            <a:avLst/>
          </a:prstGeom>
          <a:ln>
            <a:solidFill>
              <a:schemeClr val="tx1"/>
            </a:solidFill>
          </a:ln>
        </p:spPr>
        <p:txBody>
          <a:bodyPr vert="horz" lIns="0" tIns="0" rIns="0" bIns="0" rtlCol="0">
            <a:noAutofit/>
          </a:bodyPr>
          <a:lst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812810" eaLnBrk="0" hangingPunct="0">
              <a:spcBef>
                <a:spcPts val="1067"/>
              </a:spcBef>
              <a:spcAft>
                <a:spcPct val="0"/>
              </a:spcAft>
              <a:buClr>
                <a:srgbClr val="000000"/>
              </a:buClr>
              <a:buSzPct val="100000"/>
              <a:buNone/>
              <a:defRPr/>
            </a:pPr>
            <a:endParaRPr lang="en-US" sz="2100" b="1" kern="0" dirty="0">
              <a:solidFill>
                <a:srgbClr val="000000"/>
              </a:solidFill>
              <a:latin typeface="Courier New"/>
              <a:cs typeface="Courier New"/>
            </a:endParaRP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"home”,</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"212 555-1234"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"type": "fax”,</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"number": "646 555-4567"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defTabSz="812810" eaLnBrk="0" hangingPunct="0">
              <a:spcBef>
                <a:spcPts val="1067"/>
              </a:spcBef>
              <a:spcAft>
                <a:spcPct val="0"/>
              </a:spcAft>
              <a:buClr>
                <a:srgbClr val="000000"/>
              </a:buClr>
              <a:buSzPct val="100000"/>
              <a:buNone/>
              <a:defRPr/>
            </a:pPr>
            <a:r>
              <a:rPr lang="en-US" sz="2100" b="1" kern="0" dirty="0">
                <a:solidFill>
                  <a:srgbClr val="000000"/>
                </a:solidFill>
                <a:latin typeface="Courier New"/>
                <a:cs typeface="Courier New"/>
              </a:rPr>
              <a:t>] </a:t>
            </a:r>
          </a:p>
          <a:p>
            <a:pPr marL="0" indent="0">
              <a:buNone/>
            </a:pPr>
            <a:endParaRPr lang="en-US" sz="3200" b="1" dirty="0">
              <a:latin typeface="Courier New"/>
              <a:cs typeface="Courier New"/>
            </a:endParaRPr>
          </a:p>
        </p:txBody>
      </p:sp>
    </p:spTree>
    <p:extLst>
      <p:ext uri="{BB962C8B-B14F-4D97-AF65-F5344CB8AC3E}">
        <p14:creationId xmlns:p14="http://schemas.microsoft.com/office/powerpoint/2010/main" xmlns="" val="4252814889"/>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Processing</a:t>
            </a:r>
            <a:endParaRPr lang="en-US" dirty="0"/>
          </a:p>
        </p:txBody>
      </p:sp>
      <p:sp>
        <p:nvSpPr>
          <p:cNvPr id="3" name="Content Placeholder 2"/>
          <p:cNvSpPr>
            <a:spLocks noGrp="1"/>
          </p:cNvSpPr>
          <p:nvPr>
            <p:ph idx="1"/>
          </p:nvPr>
        </p:nvSpPr>
        <p:spPr/>
        <p:txBody>
          <a:bodyPr>
            <a:normAutofit/>
          </a:bodyPr>
          <a:lstStyle/>
          <a:p>
            <a:r>
              <a:rPr lang="en-US" dirty="0" smtClean="0"/>
              <a:t>More at </a:t>
            </a:r>
            <a:r>
              <a:rPr lang="en-US" dirty="0" err="1" smtClean="0"/>
              <a:t>Devoxx</a:t>
            </a:r>
            <a:endParaRPr lang="en-US" dirty="0" smtClean="0"/>
          </a:p>
          <a:p>
            <a:pPr lvl="1"/>
            <a:r>
              <a:rPr lang="en-US" dirty="0" smtClean="0"/>
              <a:t>JSR 353: Java API for JSON Processing (Thu, 3:10 pm, Room 8)</a:t>
            </a:r>
            <a:endParaRPr lang="en-US" dirty="0"/>
          </a:p>
          <a:p>
            <a:r>
              <a:rPr lang="en-US" dirty="0"/>
              <a:t>Projects</a:t>
            </a:r>
          </a:p>
          <a:p>
            <a:pPr lvl="1"/>
            <a:r>
              <a:rPr lang="en-US" dirty="0"/>
              <a:t>Specification Project - </a:t>
            </a:r>
            <a:r>
              <a:rPr lang="en-US" dirty="0">
                <a:hlinkClick r:id="rId2"/>
              </a:rPr>
              <a:t>http://json-processing-spec.java.net</a:t>
            </a:r>
            <a:r>
              <a:rPr lang="en-US" dirty="0"/>
              <a:t> </a:t>
            </a:r>
          </a:p>
          <a:p>
            <a:pPr lvl="1"/>
            <a:r>
              <a:rPr lang="en-US" dirty="0"/>
              <a:t>RI Project - </a:t>
            </a:r>
            <a:r>
              <a:rPr lang="en-US" dirty="0">
                <a:hlinkClick r:id="rId3"/>
              </a:rPr>
              <a:t>http://jsonp.java.net</a:t>
            </a:r>
            <a:endParaRPr lang="en-US" dirty="0"/>
          </a:p>
          <a:p>
            <a:r>
              <a:rPr lang="en-US" dirty="0"/>
              <a:t>Latest </a:t>
            </a:r>
            <a:r>
              <a:rPr lang="en-US" dirty="0" err="1"/>
              <a:t>Javadoc</a:t>
            </a:r>
            <a:endParaRPr lang="en-US" dirty="0"/>
          </a:p>
          <a:p>
            <a:pPr lvl="1"/>
            <a:r>
              <a:rPr lang="en-US" dirty="0">
                <a:hlinkClick r:id="rId4"/>
              </a:rPr>
              <a:t>http://json-processing-spec.java.net/nonav/releases/1.0/edr/javadocs/</a:t>
            </a:r>
            <a:r>
              <a:rPr lang="en-US" dirty="0" smtClean="0">
                <a:hlinkClick r:id="rId4"/>
              </a:rPr>
              <a:t>index.html</a:t>
            </a:r>
            <a:endParaRPr lang="en-US" dirty="0"/>
          </a:p>
        </p:txBody>
      </p:sp>
    </p:spTree>
    <p:extLst>
      <p:ext uri="{BB962C8B-B14F-4D97-AF65-F5344CB8AC3E}">
        <p14:creationId xmlns:p14="http://schemas.microsoft.com/office/powerpoint/2010/main" xmlns="" val="1175923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Once Bootstrapped…</a:t>
            </a:r>
            <a:endParaRPr lang="en-US" dirty="0"/>
          </a:p>
        </p:txBody>
      </p:sp>
      <p:sp>
        <p:nvSpPr>
          <p:cNvPr id="3" name="Content Placeholder 2"/>
          <p:cNvSpPr>
            <a:spLocks noGrp="1"/>
          </p:cNvSpPr>
          <p:nvPr>
            <p:ph idx="1"/>
          </p:nvPr>
        </p:nvSpPr>
        <p:spPr/>
        <p:txBody>
          <a:bodyPr>
            <a:normAutofit/>
          </a:bodyPr>
          <a:lstStyle/>
          <a:p>
            <a:r>
              <a:rPr lang="en-US" dirty="0" smtClean="0"/>
              <a:t>DO</a:t>
            </a:r>
          </a:p>
          <a:p>
            <a:pPr lvl="1"/>
            <a:r>
              <a:rPr lang="en-US" dirty="0" smtClean="0"/>
              <a:t>Follow </a:t>
            </a:r>
            <a:r>
              <a:rPr lang="en-US" dirty="0"/>
              <a:t>the lab </a:t>
            </a:r>
            <a:r>
              <a:rPr lang="en-US" dirty="0" smtClean="0"/>
              <a:t>guide – </a:t>
            </a:r>
            <a:r>
              <a:rPr lang="en-US" dirty="0"/>
              <a:t>e</a:t>
            </a:r>
            <a:r>
              <a:rPr lang="en-US" dirty="0" smtClean="0"/>
              <a:t>xercises </a:t>
            </a:r>
            <a:r>
              <a:rPr lang="en-US" dirty="0"/>
              <a:t>are self-paced</a:t>
            </a:r>
          </a:p>
          <a:p>
            <a:pPr lvl="1"/>
            <a:r>
              <a:rPr lang="en-US" dirty="0"/>
              <a:t>Raise your hand if you get stuck – we are here to help</a:t>
            </a:r>
          </a:p>
          <a:p>
            <a:pPr lvl="1"/>
            <a:r>
              <a:rPr lang="en-US" dirty="0" smtClean="0"/>
              <a:t>try </a:t>
            </a:r>
            <a:r>
              <a:rPr lang="en-US" dirty="0"/>
              <a:t>to understand the </a:t>
            </a:r>
            <a:r>
              <a:rPr lang="en-US" dirty="0" smtClean="0"/>
              <a:t>code</a:t>
            </a:r>
            <a:endParaRPr lang="en-US" dirty="0"/>
          </a:p>
          <a:p>
            <a:r>
              <a:rPr lang="en-US" dirty="0" smtClean="0"/>
              <a:t>DON’T</a:t>
            </a:r>
          </a:p>
          <a:p>
            <a:pPr lvl="1"/>
            <a:r>
              <a:rPr lang="en-US" dirty="0" smtClean="0"/>
              <a:t>just </a:t>
            </a:r>
            <a:r>
              <a:rPr lang="en-US" dirty="0"/>
              <a:t>blindly copy-paste</a:t>
            </a:r>
          </a:p>
          <a:p>
            <a:endParaRPr lang="en-US" dirty="0"/>
          </a:p>
        </p:txBody>
      </p:sp>
    </p:spTree>
    <p:extLst>
      <p:ext uri="{BB962C8B-B14F-4D97-AF65-F5344CB8AC3E}">
        <p14:creationId xmlns:p14="http://schemas.microsoft.com/office/powerpoint/2010/main" xmlns="" val="13154673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Overview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984054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Exercises</a:t>
            </a:r>
            <a:endParaRPr lang="en-US" dirty="0"/>
          </a:p>
        </p:txBody>
      </p:sp>
      <p:sp>
        <p:nvSpPr>
          <p:cNvPr id="3" name="Content Placeholder 2"/>
          <p:cNvSpPr>
            <a:spLocks noGrp="1"/>
          </p:cNvSpPr>
          <p:nvPr>
            <p:ph idx="1"/>
          </p:nvPr>
        </p:nvSpPr>
        <p:spPr/>
        <p:txBody>
          <a:bodyPr/>
          <a:lstStyle/>
          <a:p>
            <a:r>
              <a:rPr lang="en-US" dirty="0"/>
              <a:t>Drawing Board web application:</a:t>
            </a:r>
          </a:p>
          <a:p>
            <a:pPr lvl="1"/>
            <a:r>
              <a:rPr lang="en-US" dirty="0"/>
              <a:t>Exercise 1: Exposing RESTful API</a:t>
            </a:r>
          </a:p>
          <a:p>
            <a:pPr lvl="1"/>
            <a:r>
              <a:rPr lang="en-US" dirty="0"/>
              <a:t>Exercise 2: Adding Server-Sent Events</a:t>
            </a:r>
          </a:p>
          <a:p>
            <a:pPr lvl="1"/>
            <a:r>
              <a:rPr lang="en-US" dirty="0"/>
              <a:t>Exercise 3: Adding Web Sockets</a:t>
            </a:r>
          </a:p>
          <a:p>
            <a:r>
              <a:rPr lang="en-US" dirty="0"/>
              <a:t>Simple Drawing Board client:</a:t>
            </a:r>
          </a:p>
          <a:p>
            <a:pPr lvl="1"/>
            <a:r>
              <a:rPr lang="en-US" dirty="0"/>
              <a:t>Exercise 4: Implementing a Simple Java </a:t>
            </a:r>
            <a:r>
              <a:rPr lang="en-US" dirty="0" smtClean="0"/>
              <a:t>SSE Client</a:t>
            </a:r>
            <a:endParaRPr lang="en-US" dirty="0"/>
          </a:p>
          <a:p>
            <a:endParaRPr lang="en-US" dirty="0"/>
          </a:p>
        </p:txBody>
      </p:sp>
    </p:spTree>
    <p:extLst>
      <p:ext uri="{BB962C8B-B14F-4D97-AF65-F5344CB8AC3E}">
        <p14:creationId xmlns:p14="http://schemas.microsoft.com/office/powerpoint/2010/main" xmlns="" val="14090492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Board Application</a:t>
            </a:r>
            <a:endParaRPr lang="en-US" dirty="0"/>
          </a:p>
        </p:txBody>
      </p:sp>
      <p:grpSp>
        <p:nvGrpSpPr>
          <p:cNvPr id="47" name="Group 46"/>
          <p:cNvGrpSpPr/>
          <p:nvPr/>
        </p:nvGrpSpPr>
        <p:grpSpPr>
          <a:xfrm>
            <a:off x="495946" y="3131840"/>
            <a:ext cx="15280311" cy="4322898"/>
            <a:chOff x="609599" y="1811893"/>
            <a:chExt cx="7933267" cy="2244372"/>
          </a:xfrm>
        </p:grpSpPr>
        <p:grpSp>
          <p:nvGrpSpPr>
            <p:cNvPr id="26" name="Group 26"/>
            <p:cNvGrpSpPr/>
            <p:nvPr/>
          </p:nvGrpSpPr>
          <p:grpSpPr>
            <a:xfrm>
              <a:off x="861788" y="2076477"/>
              <a:ext cx="7428887" cy="1446235"/>
              <a:chOff x="476651" y="1077913"/>
              <a:chExt cx="8709031" cy="1695450"/>
            </a:xfrm>
          </p:grpSpPr>
          <p:sp>
            <p:nvSpPr>
              <p:cNvPr id="27" name="Line 6"/>
              <p:cNvSpPr>
                <a:spLocks noChangeShapeType="1"/>
              </p:cNvSpPr>
              <p:nvPr/>
            </p:nvSpPr>
            <p:spPr bwMode="gray">
              <a:xfrm flipV="1">
                <a:off x="6137275" y="1482382"/>
                <a:ext cx="1557441" cy="3953"/>
              </a:xfrm>
              <a:prstGeom prst="line">
                <a:avLst/>
              </a:prstGeom>
              <a:noFill/>
              <a:ln w="28575">
                <a:solidFill>
                  <a:srgbClr val="5382A1"/>
                </a:solidFill>
                <a:round/>
                <a:headEnd/>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8" name="Line 7"/>
              <p:cNvSpPr>
                <a:spLocks noChangeShapeType="1"/>
              </p:cNvSpPr>
              <p:nvPr/>
            </p:nvSpPr>
            <p:spPr bwMode="gray">
              <a:xfrm>
                <a:off x="6137275" y="2460627"/>
                <a:ext cx="1557441" cy="4394"/>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29" name="Line 11"/>
              <p:cNvSpPr>
                <a:spLocks noChangeShapeType="1"/>
              </p:cNvSpPr>
              <p:nvPr/>
            </p:nvSpPr>
            <p:spPr bwMode="gray">
              <a:xfrm flipV="1">
                <a:off x="3039587" y="1373198"/>
                <a:ext cx="516137" cy="456580"/>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0" name="Rectangle 20"/>
              <p:cNvSpPr>
                <a:spLocks noChangeArrowheads="1"/>
              </p:cNvSpPr>
              <p:nvPr/>
            </p:nvSpPr>
            <p:spPr bwMode="gray">
              <a:xfrm>
                <a:off x="476651" y="1603972"/>
                <a:ext cx="2552699" cy="638174"/>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1" name="Rectangle 17"/>
              <p:cNvSpPr>
                <a:spLocks noChangeArrowheads="1"/>
              </p:cNvSpPr>
              <p:nvPr/>
            </p:nvSpPr>
            <p:spPr bwMode="gray">
              <a:xfrm>
                <a:off x="3552825" y="1077913"/>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2" name="Rectangle 18"/>
              <p:cNvSpPr>
                <a:spLocks noChangeArrowheads="1"/>
              </p:cNvSpPr>
              <p:nvPr/>
            </p:nvSpPr>
            <p:spPr bwMode="gray">
              <a:xfrm>
                <a:off x="3552825" y="2135188"/>
                <a:ext cx="2552700" cy="638175"/>
              </a:xfrm>
              <a:prstGeom prst="rect">
                <a:avLst/>
              </a:prstGeom>
              <a:solidFill>
                <a:srgbClr val="A3A3A3"/>
              </a:soli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sysClr val="windowText" lastClr="000000"/>
                  </a:solidFill>
                  <a:effectLst/>
                  <a:uLnTx/>
                  <a:uFillTx/>
                  <a:latin typeface="Arial"/>
                  <a:cs typeface="Arial"/>
                </a:endParaRPr>
              </a:p>
            </p:txBody>
          </p:sp>
          <p:sp>
            <p:nvSpPr>
              <p:cNvPr id="33" name="Rectangle 14"/>
              <p:cNvSpPr>
                <a:spLocks noChangeArrowheads="1"/>
              </p:cNvSpPr>
              <p:nvPr/>
            </p:nvSpPr>
            <p:spPr bwMode="gray">
              <a:xfrm>
                <a:off x="7710896" y="1077913"/>
                <a:ext cx="1474786" cy="1694801"/>
              </a:xfrm>
              <a:prstGeom prst="rect">
                <a:avLst/>
              </a:prstGeom>
              <a:gradFill>
                <a:gsLst>
                  <a:gs pos="0">
                    <a:srgbClr val="5382A1"/>
                  </a:gs>
                  <a:gs pos="100000">
                    <a:srgbClr val="5382A1">
                      <a:lumMod val="75000"/>
                    </a:srgbClr>
                  </a:gs>
                </a:gsLst>
                <a:lin ang="5400000" scaled="1"/>
              </a:gradFill>
              <a:ln w="19050">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4" name="Rectangle 34"/>
              <p:cNvSpPr>
                <a:spLocks noChangeArrowheads="1"/>
              </p:cNvSpPr>
              <p:nvPr/>
            </p:nvSpPr>
            <p:spPr bwMode="gray">
              <a:xfrm>
                <a:off x="1036653" y="1760370"/>
                <a:ext cx="1428749" cy="318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DataProvider</a:t>
                </a:r>
                <a:endParaRPr kumimoji="0" lang="en-US" sz="1400" b="0" i="0" u="none" strike="noStrike" kern="0" cap="none" spc="0" normalizeH="0" baseline="0" noProof="0" dirty="0">
                  <a:ln>
                    <a:noFill/>
                  </a:ln>
                  <a:solidFill>
                    <a:sysClr val="windowText" lastClr="000000"/>
                  </a:solidFill>
                  <a:effectLst/>
                  <a:uLnTx/>
                  <a:uFillTx/>
                  <a:latin typeface="Arial"/>
                  <a:cs typeface="Arial"/>
                </a:endParaRPr>
              </a:p>
            </p:txBody>
          </p:sp>
          <p:sp>
            <p:nvSpPr>
              <p:cNvPr id="35" name="Rectangle 34"/>
              <p:cNvSpPr>
                <a:spLocks noChangeArrowheads="1"/>
              </p:cNvSpPr>
              <p:nvPr/>
            </p:nvSpPr>
            <p:spPr bwMode="gray">
              <a:xfrm>
                <a:off x="4114800" y="1254162"/>
                <a:ext cx="1428750" cy="318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latin typeface="Arial"/>
                    <a:cs typeface="Arial"/>
                  </a:rPr>
                  <a:t>REST API</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6" name="Rectangle 34"/>
              <p:cNvSpPr>
                <a:spLocks noChangeArrowheads="1"/>
              </p:cNvSpPr>
              <p:nvPr/>
            </p:nvSpPr>
            <p:spPr bwMode="gray">
              <a:xfrm>
                <a:off x="4114800" y="2180310"/>
                <a:ext cx="1428750" cy="580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ysClr val="windowText" lastClr="000000"/>
                    </a:solidFill>
                    <a:effectLst/>
                    <a:uLnTx/>
                    <a:uFillTx/>
                    <a:latin typeface="Arial"/>
                    <a:cs typeface="Arial"/>
                  </a:rPr>
                  <a:t>WebSocket</a:t>
                </a:r>
                <a:r>
                  <a:rPr kumimoji="0" lang="en-US" sz="2800" b="0" i="0" u="none" strike="noStrike" kern="0" cap="none" spc="0" normalizeH="0" baseline="0" noProof="0" dirty="0" smtClean="0">
                    <a:ln>
                      <a:noFill/>
                    </a:ln>
                    <a:solidFill>
                      <a:sysClr val="windowText" lastClr="000000"/>
                    </a:solidFill>
                    <a:effectLst/>
                    <a:uLnTx/>
                    <a:uFillTx/>
                    <a:latin typeface="Arial"/>
                    <a:cs typeface="Arial"/>
                  </a:rPr>
                  <a:t> End-Point</a:t>
                </a:r>
                <a:endParaRPr kumimoji="0" lang="en-US" sz="2800" b="0" i="0" u="none" strike="noStrike" kern="0" cap="none" spc="0" normalizeH="0" baseline="0" noProof="0" dirty="0">
                  <a:ln>
                    <a:noFill/>
                  </a:ln>
                  <a:solidFill>
                    <a:srgbClr val="424545"/>
                  </a:solidFill>
                  <a:effectLst/>
                  <a:uLnTx/>
                  <a:uFillTx/>
                  <a:latin typeface="Arial"/>
                  <a:cs typeface="Arial"/>
                </a:endParaRPr>
              </a:p>
            </p:txBody>
          </p:sp>
          <p:sp>
            <p:nvSpPr>
              <p:cNvPr id="37" name="Rectangle 34"/>
              <p:cNvSpPr>
                <a:spLocks noChangeArrowheads="1"/>
              </p:cNvSpPr>
              <p:nvPr/>
            </p:nvSpPr>
            <p:spPr bwMode="gray">
              <a:xfrm>
                <a:off x="7814874" y="1577324"/>
                <a:ext cx="1266825" cy="580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FFFFFF"/>
                    </a:solidFill>
                    <a:effectLst/>
                    <a:uLnTx/>
                    <a:uFillTx/>
                    <a:latin typeface="Arial"/>
                    <a:cs typeface="Arial"/>
                  </a:rPr>
                  <a:t>JavaScript front-end</a:t>
                </a:r>
                <a:endParaRPr kumimoji="0" lang="en-US" sz="2800" b="0" i="0" u="none" strike="noStrike" kern="0" cap="none" spc="0" normalizeH="0" baseline="0" noProof="0" dirty="0">
                  <a:ln>
                    <a:noFill/>
                  </a:ln>
                  <a:solidFill>
                    <a:srgbClr val="FFFFFF"/>
                  </a:solidFill>
                  <a:effectLst/>
                  <a:uLnTx/>
                  <a:uFillTx/>
                  <a:latin typeface="Arial"/>
                  <a:cs typeface="Arial"/>
                </a:endParaRPr>
              </a:p>
            </p:txBody>
          </p:sp>
        </p:grpSp>
        <p:sp>
          <p:nvSpPr>
            <p:cNvPr id="38" name="Line 11"/>
            <p:cNvSpPr>
              <a:spLocks noChangeShapeType="1"/>
            </p:cNvSpPr>
            <p:nvPr/>
          </p:nvSpPr>
          <p:spPr bwMode="gray">
            <a:xfrm>
              <a:off x="3047997" y="2912558"/>
              <a:ext cx="440270" cy="338667"/>
            </a:xfrm>
            <a:prstGeom prst="line">
              <a:avLst/>
            </a:prstGeom>
            <a:noFill/>
            <a:ln w="28575">
              <a:solidFill>
                <a:srgbClr val="5382A1"/>
              </a:solidFill>
              <a:round/>
              <a:headEnd type="triangle" w="lg" len="lg"/>
              <a:tailEnd type="triangl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39" name="Line 6"/>
            <p:cNvSpPr>
              <a:spLocks noChangeShapeType="1"/>
            </p:cNvSpPr>
            <p:nvPr/>
          </p:nvSpPr>
          <p:spPr bwMode="gray">
            <a:xfrm flipV="1">
              <a:off x="5690355" y="2277559"/>
              <a:ext cx="1328512" cy="3372"/>
            </a:xfrm>
            <a:prstGeom prst="line">
              <a:avLst/>
            </a:prstGeom>
            <a:noFill/>
            <a:ln w="28575">
              <a:solidFill>
                <a:srgbClr val="5382A1"/>
              </a:solidFill>
              <a:round/>
              <a:headEnd type="triangle" w="lg" len="lg"/>
              <a:tailEnd type="none" w="lg" len="lg"/>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latin typeface="Arial"/>
                <a:cs typeface="Arial"/>
              </a:endParaRPr>
            </a:p>
          </p:txBody>
        </p:sp>
        <p:sp>
          <p:nvSpPr>
            <p:cNvPr id="40" name="Rounded Rectangle 39"/>
            <p:cNvSpPr/>
            <p:nvPr/>
          </p:nvSpPr>
          <p:spPr>
            <a:xfrm>
              <a:off x="609599" y="1811893"/>
              <a:ext cx="5317067" cy="1972733"/>
            </a:xfrm>
            <a:prstGeom prst="roundRect">
              <a:avLst/>
            </a:prstGeom>
            <a:noFill/>
            <a:ln w="25400" cap="flat" cmpd="sng" algn="ctr">
              <a:solidFill>
                <a:srgbClr val="A3A3A3">
                  <a:lumMod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1" name="Rounded Rectangle 40"/>
            <p:cNvSpPr/>
            <p:nvPr/>
          </p:nvSpPr>
          <p:spPr>
            <a:xfrm>
              <a:off x="6730999" y="1811893"/>
              <a:ext cx="1811867" cy="1972733"/>
            </a:xfrm>
            <a:prstGeom prst="roundRect">
              <a:avLst/>
            </a:prstGeom>
            <a:noFill/>
            <a:ln w="25400" cap="flat" cmpd="sng" algn="ctr">
              <a:solidFill>
                <a:srgbClr val="5382A1"/>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Arial"/>
                <a:ea typeface="+mn-ea"/>
                <a:cs typeface="Arial"/>
              </a:endParaRPr>
            </a:p>
          </p:txBody>
        </p:sp>
        <p:sp>
          <p:nvSpPr>
            <p:cNvPr id="42" name="TextBox 41"/>
            <p:cNvSpPr txBox="1"/>
            <p:nvPr/>
          </p:nvSpPr>
          <p:spPr>
            <a:xfrm>
              <a:off x="6053665" y="2015090"/>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3" name="TextBox 42"/>
            <p:cNvSpPr txBox="1"/>
            <p:nvPr/>
          </p:nvSpPr>
          <p:spPr>
            <a:xfrm>
              <a:off x="6104460" y="2404565"/>
              <a:ext cx="468906"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SSE</a:t>
              </a:r>
            </a:p>
          </p:txBody>
        </p:sp>
        <p:sp>
          <p:nvSpPr>
            <p:cNvPr id="44" name="TextBox 43"/>
            <p:cNvSpPr txBox="1"/>
            <p:nvPr/>
          </p:nvSpPr>
          <p:spPr>
            <a:xfrm>
              <a:off x="6053665" y="3234298"/>
              <a:ext cx="593067" cy="27164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424545"/>
                  </a:solidFill>
                  <a:effectLst/>
                  <a:uLnTx/>
                  <a:uFillTx/>
                  <a:latin typeface="Arial"/>
                  <a:cs typeface="Arial"/>
                </a:rPr>
                <a:t>JSON</a:t>
              </a:r>
            </a:p>
          </p:txBody>
        </p:sp>
        <p:sp>
          <p:nvSpPr>
            <p:cNvPr id="45" name="TextBox 44"/>
            <p:cNvSpPr txBox="1"/>
            <p:nvPr/>
          </p:nvSpPr>
          <p:spPr>
            <a:xfrm>
              <a:off x="2777066" y="3784618"/>
              <a:ext cx="924589"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rgbClr val="A3A3A3">
                      <a:lumMod val="50000"/>
                    </a:srgbClr>
                  </a:solidFill>
                  <a:effectLst/>
                  <a:uLnTx/>
                  <a:uFillTx/>
                  <a:latin typeface="Arial"/>
                  <a:ea typeface="+mn-ea"/>
                  <a:cs typeface="Arial"/>
                </a:rPr>
                <a:t>GlassFish</a:t>
              </a:r>
              <a:endParaRPr kumimoji="0" lang="en-US" sz="2800" b="0" i="0" u="none" strike="noStrike" kern="0" cap="none" spc="0" normalizeH="0" baseline="0" noProof="0" dirty="0" smtClean="0">
                <a:ln>
                  <a:noFill/>
                </a:ln>
                <a:solidFill>
                  <a:srgbClr val="A3A3A3">
                    <a:lumMod val="50000"/>
                  </a:srgbClr>
                </a:solidFill>
                <a:effectLst/>
                <a:uLnTx/>
                <a:uFillTx/>
                <a:latin typeface="Arial"/>
                <a:ea typeface="+mn-ea"/>
                <a:cs typeface="Arial"/>
              </a:endParaRPr>
            </a:p>
          </p:txBody>
        </p:sp>
        <p:sp>
          <p:nvSpPr>
            <p:cNvPr id="46" name="TextBox 45"/>
            <p:cNvSpPr txBox="1"/>
            <p:nvPr/>
          </p:nvSpPr>
          <p:spPr>
            <a:xfrm>
              <a:off x="7061200" y="3784618"/>
              <a:ext cx="1214693" cy="271647"/>
            </a:xfrm>
            <a:prstGeom prst="rect">
              <a:avLst/>
            </a:prstGeom>
            <a:noFill/>
            <a:ln w="25400" cap="flat" cmpd="sng" algn="ctr">
              <a:noFill/>
              <a:prstDash val="solid"/>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5382A1"/>
                  </a:solidFill>
                  <a:effectLst/>
                  <a:uLnTx/>
                  <a:uFillTx/>
                  <a:latin typeface="Arial"/>
                  <a:ea typeface="+mn-ea"/>
                  <a:cs typeface="Arial"/>
                </a:rPr>
                <a:t>Web Browser</a:t>
              </a:r>
            </a:p>
          </p:txBody>
        </p:sp>
      </p:grpSp>
    </p:spTree>
    <p:extLst>
      <p:ext uri="{BB962C8B-B14F-4D97-AF65-F5344CB8AC3E}">
        <p14:creationId xmlns:p14="http://schemas.microsoft.com/office/powerpoint/2010/main" xmlns="" val="279231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Getting Started</a:t>
            </a:r>
            <a:endParaRPr lang="en-US" dirty="0"/>
          </a:p>
        </p:txBody>
      </p:sp>
      <p:sp>
        <p:nvSpPr>
          <p:cNvPr id="4" name="Content Placeholder 3"/>
          <p:cNvSpPr>
            <a:spLocks noGrp="1"/>
          </p:cNvSpPr>
          <p:nvPr>
            <p:ph idx="1"/>
          </p:nvPr>
        </p:nvSpPr>
        <p:spPr/>
        <p:txBody>
          <a:bodyPr/>
          <a:lstStyle/>
          <a:p>
            <a:r>
              <a:rPr lang="en-US" dirty="0" smtClean="0">
                <a:solidFill>
                  <a:srgbClr val="666666"/>
                </a:solidFill>
              </a:rPr>
              <a:t>Get the HOL content from </a:t>
            </a:r>
            <a:r>
              <a:rPr lang="en-US" dirty="0" err="1" smtClean="0">
                <a:solidFill>
                  <a:srgbClr val="666666"/>
                </a:solidFill>
              </a:rPr>
              <a:t>github</a:t>
            </a:r>
            <a:r>
              <a:rPr lang="en-US" dirty="0" smtClean="0">
                <a:solidFill>
                  <a:srgbClr val="666666"/>
                </a:solidFill>
              </a:rPr>
              <a:t>:</a:t>
            </a:r>
          </a:p>
          <a:p>
            <a:pPr lvl="1"/>
            <a:r>
              <a:rPr lang="en-US" dirty="0" smtClean="0">
                <a:hlinkClick r:id="rId2"/>
              </a:rPr>
              <a:t>https</a:t>
            </a:r>
            <a:r>
              <a:rPr lang="en-US" dirty="0">
                <a:hlinkClick r:id="rId2"/>
              </a:rPr>
              <a:t>://github.com/jersey/hol-sse-</a:t>
            </a:r>
            <a:r>
              <a:rPr lang="en-US" dirty="0" smtClean="0">
                <a:hlinkClick r:id="rId2"/>
              </a:rPr>
              <a:t>websocket</a:t>
            </a:r>
            <a:endParaRPr lang="en-US" dirty="0" smtClean="0"/>
          </a:p>
          <a:p>
            <a:r>
              <a:rPr lang="en-US" dirty="0" smtClean="0"/>
              <a:t>Open lab-</a:t>
            </a:r>
            <a:r>
              <a:rPr lang="en-US" dirty="0" err="1" smtClean="0"/>
              <a:t>guide.pdf</a:t>
            </a:r>
            <a:endParaRPr lang="en-US" dirty="0" smtClean="0"/>
          </a:p>
          <a:p>
            <a:pPr lvl="1"/>
            <a:r>
              <a:rPr lang="en-US" dirty="0" smtClean="0"/>
              <a:t>Look at Appendix to configure </a:t>
            </a:r>
            <a:r>
              <a:rPr lang="en-US" dirty="0" err="1" smtClean="0"/>
              <a:t>GlassFish</a:t>
            </a:r>
            <a:r>
              <a:rPr lang="en-US" dirty="0" smtClean="0"/>
              <a:t> in </a:t>
            </a:r>
            <a:r>
              <a:rPr lang="en-US" dirty="0" err="1" smtClean="0"/>
              <a:t>NetBeans</a:t>
            </a:r>
            <a:endParaRPr lang="en-US" dirty="0" smtClean="0"/>
          </a:p>
          <a:p>
            <a:r>
              <a:rPr lang="en-US" dirty="0" smtClean="0"/>
              <a:t>Follow the instructions</a:t>
            </a:r>
          </a:p>
          <a:p>
            <a:pPr lvl="1"/>
            <a:r>
              <a:rPr lang="en-US" dirty="0" smtClean="0"/>
              <a:t>If you get stuck, raise your hand</a:t>
            </a:r>
          </a:p>
          <a:p>
            <a:pPr>
              <a:buNone/>
            </a:pPr>
            <a:endParaRPr lang="en-US" dirty="0"/>
          </a:p>
          <a:p>
            <a:endParaRPr lang="en-US" dirty="0"/>
          </a:p>
        </p:txBody>
      </p:sp>
    </p:spTree>
    <p:extLst>
      <p:ext uri="{BB962C8B-B14F-4D97-AF65-F5344CB8AC3E}">
        <p14:creationId xmlns:p14="http://schemas.microsoft.com/office/powerpoint/2010/main" xmlns="" val="38892928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Resouces</a:t>
            </a:r>
            <a:endParaRPr lang="en-US" dirty="0"/>
          </a:p>
        </p:txBody>
      </p:sp>
      <p:sp>
        <p:nvSpPr>
          <p:cNvPr id="3" name="Content Placeholder 2"/>
          <p:cNvSpPr>
            <a:spLocks noGrp="1"/>
          </p:cNvSpPr>
          <p:nvPr>
            <p:ph idx="1"/>
          </p:nvPr>
        </p:nvSpPr>
        <p:spPr/>
        <p:txBody>
          <a:bodyPr/>
          <a:lstStyle/>
          <a:p>
            <a:r>
              <a:rPr lang="en-US" dirty="0"/>
              <a:t>Follow </a:t>
            </a:r>
            <a:r>
              <a:rPr lang="en-US" b="1" dirty="0">
                <a:solidFill>
                  <a:srgbClr val="FF8000"/>
                </a:solidFill>
              </a:rPr>
              <a:t>@</a:t>
            </a:r>
            <a:r>
              <a:rPr lang="en-US" b="1" dirty="0" err="1">
                <a:solidFill>
                  <a:srgbClr val="FF8000"/>
                </a:solidFill>
              </a:rPr>
              <a:t>gf_jersey</a:t>
            </a:r>
            <a:r>
              <a:rPr lang="en-US" b="1" dirty="0"/>
              <a:t> </a:t>
            </a:r>
            <a:r>
              <a:rPr lang="en-US" dirty="0"/>
              <a:t>on </a:t>
            </a:r>
            <a:r>
              <a:rPr lang="en-US" dirty="0" smtClean="0"/>
              <a:t>Twitter</a:t>
            </a:r>
            <a:endParaRPr lang="en-US" dirty="0"/>
          </a:p>
          <a:p>
            <a:r>
              <a:rPr lang="en-US" dirty="0"/>
              <a:t>Jersey – </a:t>
            </a:r>
            <a:r>
              <a:rPr lang="en-US" dirty="0">
                <a:hlinkClick r:id="rId2"/>
              </a:rPr>
              <a:t>http://jersey.java.net</a:t>
            </a:r>
            <a:r>
              <a:rPr lang="en-US" dirty="0"/>
              <a:t> </a:t>
            </a:r>
          </a:p>
          <a:p>
            <a:pPr lvl="1"/>
            <a:r>
              <a:rPr lang="en-US" dirty="0"/>
              <a:t>Mailing list: </a:t>
            </a:r>
            <a:r>
              <a:rPr lang="en-US" dirty="0">
                <a:hlinkClick r:id="rId3"/>
              </a:rPr>
              <a:t>users@jersey.java.net</a:t>
            </a:r>
            <a:endParaRPr lang="en-US" dirty="0"/>
          </a:p>
          <a:p>
            <a:pPr lvl="1"/>
            <a:r>
              <a:rPr lang="en-US" dirty="0"/>
              <a:t>Fork Jersey on </a:t>
            </a:r>
            <a:r>
              <a:rPr lang="en-US" dirty="0" err="1"/>
              <a:t>GitHub</a:t>
            </a:r>
            <a:r>
              <a:rPr lang="en-US" dirty="0"/>
              <a:t>: </a:t>
            </a:r>
            <a:r>
              <a:rPr lang="en-US" dirty="0">
                <a:hlinkClick r:id="rId4"/>
              </a:rPr>
              <a:t>http://github.com/jersey</a:t>
            </a:r>
            <a:endParaRPr lang="en-US" dirty="0"/>
          </a:p>
          <a:p>
            <a:r>
              <a:rPr lang="en-US" dirty="0" err="1"/>
              <a:t>Tyrus</a:t>
            </a:r>
            <a:r>
              <a:rPr lang="en-US" dirty="0"/>
              <a:t> – </a:t>
            </a:r>
            <a:r>
              <a:rPr lang="en-US" dirty="0">
                <a:hlinkClick r:id="rId5"/>
              </a:rPr>
              <a:t>http://tyrus.java.net</a:t>
            </a:r>
            <a:endParaRPr lang="en-US" dirty="0"/>
          </a:p>
          <a:p>
            <a:r>
              <a:rPr lang="en-US" dirty="0"/>
              <a:t>JSON Processing – </a:t>
            </a:r>
            <a:r>
              <a:rPr lang="en-US" dirty="0">
                <a:hlinkClick r:id="rId6"/>
              </a:rPr>
              <a:t>http://jsonp.java.net</a:t>
            </a:r>
            <a:endParaRPr lang="en-US" dirty="0"/>
          </a:p>
          <a:p>
            <a:endParaRPr lang="en-US" dirty="0"/>
          </a:p>
          <a:p>
            <a:endParaRPr lang="en-US" dirty="0"/>
          </a:p>
        </p:txBody>
      </p:sp>
    </p:spTree>
    <p:extLst>
      <p:ext uri="{BB962C8B-B14F-4D97-AF65-F5344CB8AC3E}">
        <p14:creationId xmlns:p14="http://schemas.microsoft.com/office/powerpoint/2010/main" xmlns="" val="346052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Jersey / JAX</a:t>
            </a:r>
            <a:r>
              <a:rPr lang="en-US" dirty="0"/>
              <a:t>-RS 2.0</a:t>
            </a:r>
          </a:p>
          <a:p>
            <a:pPr lvl="1"/>
            <a:r>
              <a:rPr lang="en-US" dirty="0"/>
              <a:t>Server-sent events</a:t>
            </a:r>
          </a:p>
          <a:p>
            <a:r>
              <a:rPr lang="en-US" dirty="0" err="1" smtClean="0"/>
              <a:t>Tyrus</a:t>
            </a:r>
            <a:r>
              <a:rPr lang="en-US" dirty="0" smtClean="0"/>
              <a:t> / Java </a:t>
            </a:r>
            <a:r>
              <a:rPr lang="en-US" dirty="0"/>
              <a:t>API for </a:t>
            </a:r>
            <a:r>
              <a:rPr lang="en-US" dirty="0" err="1"/>
              <a:t>WebSocket</a:t>
            </a:r>
            <a:endParaRPr lang="en-US" dirty="0"/>
          </a:p>
          <a:p>
            <a:r>
              <a:rPr lang="en-US" dirty="0"/>
              <a:t>JSON Processing</a:t>
            </a:r>
          </a:p>
          <a:p>
            <a:endParaRPr lang="en-US" dirty="0"/>
          </a:p>
        </p:txBody>
      </p:sp>
    </p:spTree>
    <p:extLst>
      <p:ext uri="{BB962C8B-B14F-4D97-AF65-F5344CB8AC3E}">
        <p14:creationId xmlns:p14="http://schemas.microsoft.com/office/powerpoint/2010/main" xmlns="" val="3189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 Jersey</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xmlns="" val="1313777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JAX-RS</a:t>
            </a:r>
            <a:endParaRPr lang="en-US" dirty="0"/>
          </a:p>
        </p:txBody>
      </p:sp>
      <p:sp>
        <p:nvSpPr>
          <p:cNvPr id="8" name="Content Placeholder 7"/>
          <p:cNvSpPr>
            <a:spLocks noGrp="1"/>
          </p:cNvSpPr>
          <p:nvPr>
            <p:ph idx="1"/>
          </p:nvPr>
        </p:nvSpPr>
        <p:spPr/>
        <p:txBody>
          <a:bodyPr>
            <a:normAutofit fontScale="92500" lnSpcReduction="10000"/>
          </a:bodyPr>
          <a:lstStyle/>
          <a:p>
            <a:r>
              <a:rPr lang="en-US" dirty="0"/>
              <a:t>Java API for RESTful Web Services</a:t>
            </a:r>
          </a:p>
          <a:p>
            <a:pPr lvl="1"/>
            <a:r>
              <a:rPr lang="en-US" dirty="0"/>
              <a:t>Annotation-based API for exposing RESTful web </a:t>
            </a:r>
            <a:r>
              <a:rPr lang="en-US" dirty="0" smtClean="0"/>
              <a:t>services</a:t>
            </a:r>
          </a:p>
          <a:p>
            <a:pPr lvl="1"/>
            <a:r>
              <a:rPr lang="en-US" dirty="0" smtClean="0"/>
              <a:t>Maps HTTP requests to Java method invocations</a:t>
            </a:r>
          </a:p>
          <a:p>
            <a:pPr lvl="1"/>
            <a:r>
              <a:rPr lang="en-US" dirty="0" smtClean="0"/>
              <a:t>Part of Java EE</a:t>
            </a:r>
            <a:endParaRPr lang="en-US" dirty="0"/>
          </a:p>
          <a:p>
            <a:r>
              <a:rPr lang="en-US" dirty="0"/>
              <a:t>New in JAX-RS 2.0</a:t>
            </a:r>
          </a:p>
          <a:p>
            <a:pPr lvl="1"/>
            <a:r>
              <a:rPr lang="en-US" dirty="0"/>
              <a:t>Client API</a:t>
            </a:r>
          </a:p>
          <a:p>
            <a:pPr lvl="1"/>
            <a:r>
              <a:rPr lang="en-US" dirty="0" smtClean="0"/>
              <a:t>Filters &amp; Interceptors</a:t>
            </a:r>
          </a:p>
          <a:p>
            <a:pPr lvl="1"/>
            <a:r>
              <a:rPr lang="en-US" dirty="0"/>
              <a:t>Asynchronous </a:t>
            </a:r>
            <a:r>
              <a:rPr lang="en-US" dirty="0" smtClean="0"/>
              <a:t>processing</a:t>
            </a:r>
            <a:endParaRPr lang="en-US" dirty="0"/>
          </a:p>
          <a:p>
            <a:pPr lvl="1"/>
            <a:r>
              <a:rPr lang="en-US" dirty="0"/>
              <a:t>Server-side content </a:t>
            </a:r>
            <a:r>
              <a:rPr lang="en-US" dirty="0" smtClean="0"/>
              <a:t>negotiation, …</a:t>
            </a:r>
            <a:endParaRPr lang="en-US" dirty="0"/>
          </a:p>
          <a:p>
            <a:endParaRPr lang="en-US" dirty="0"/>
          </a:p>
        </p:txBody>
      </p:sp>
    </p:spTree>
    <p:extLst>
      <p:ext uri="{BB962C8B-B14F-4D97-AF65-F5344CB8AC3E}">
        <p14:creationId xmlns:p14="http://schemas.microsoft.com/office/powerpoint/2010/main" xmlns="" val="3412960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JAX-RS Resources</a:t>
            </a:r>
            <a:endParaRPr lang="en-US" dirty="0"/>
          </a:p>
        </p:txBody>
      </p:sp>
      <p:sp>
        <p:nvSpPr>
          <p:cNvPr id="5" name="Content Placeholder 4"/>
          <p:cNvSpPr>
            <a:spLocks noGrp="1"/>
          </p:cNvSpPr>
          <p:nvPr>
            <p:ph idx="1"/>
          </p:nvPr>
        </p:nvSpPr>
        <p:spPr/>
        <p:txBody>
          <a:bodyPr>
            <a:normAutofit fontScale="92500" lnSpcReduction="20000"/>
          </a:bodyPr>
          <a:lstStyle/>
          <a:p>
            <a:endParaRPr lang="en-US" b="1" dirty="0" smtClean="0">
              <a:solidFill>
                <a:srgbClr val="004080"/>
              </a:solidFill>
            </a:endParaRPr>
          </a:p>
          <a:p>
            <a:endParaRPr lang="en-US" b="1" dirty="0" smtClean="0">
              <a:solidFill>
                <a:srgbClr val="004080"/>
              </a:solidFill>
            </a:endParaRPr>
          </a:p>
          <a:p>
            <a:endParaRPr lang="en-US" b="1" dirty="0" smtClean="0">
              <a:solidFill>
                <a:srgbClr val="004080"/>
              </a:solidFill>
            </a:endParaRPr>
          </a:p>
          <a:p>
            <a:r>
              <a:rPr lang="en-US" b="1" dirty="0" smtClean="0">
                <a:solidFill>
                  <a:srgbClr val="004080"/>
                </a:solidFill>
              </a:rPr>
              <a:t>public </a:t>
            </a:r>
            <a:r>
              <a:rPr lang="en-US" b="1" dirty="0">
                <a:solidFill>
                  <a:srgbClr val="004080"/>
                </a:solidFill>
              </a:rPr>
              <a:t>class</a:t>
            </a:r>
            <a:r>
              <a:rPr lang="en-US" b="1" dirty="0">
                <a:solidFill>
                  <a:scrgbClr r="0" g="0" b="0"/>
                </a:solidFill>
              </a:rPr>
              <a:t> </a:t>
            </a:r>
            <a:r>
              <a:rPr lang="en-US" b="1" dirty="0" err="1">
                <a:solidFill>
                  <a:scrgbClr r="0" g="0" b="0"/>
                </a:solidFill>
              </a:rPr>
              <a:t>OrderResource</a:t>
            </a:r>
            <a:r>
              <a:rPr lang="en-US" b="1" dirty="0">
                <a:solidFill>
                  <a:scrgbClr r="0" g="0" b="0"/>
                </a:solidFill>
              </a:rPr>
              <a:t> </a:t>
            </a:r>
            <a:r>
              <a:rPr lang="en-US" b="1" dirty="0" smtClean="0">
                <a:solidFill>
                  <a:scrgbClr r="0" g="0" b="0"/>
                </a:solidFill>
              </a:rPr>
              <a:t>{</a:t>
            </a:r>
          </a:p>
          <a:p>
            <a:endParaRPr lang="en-US" b="1" dirty="0" smtClean="0">
              <a:solidFill>
                <a:srgbClr val="004080"/>
              </a:solidFill>
            </a:endParaRPr>
          </a:p>
          <a:p>
            <a:r>
              <a:rPr lang="en-US" b="1" dirty="0">
                <a:solidFill>
                  <a:srgbClr val="004080"/>
                </a:solidFill>
              </a:rPr>
              <a:t> </a:t>
            </a:r>
            <a:r>
              <a:rPr lang="en-US" b="1" dirty="0" smtClean="0">
                <a:solidFill>
                  <a:srgbClr val="004080"/>
                </a:solidFill>
              </a:rPr>
              <a:t>   public</a:t>
            </a:r>
            <a:r>
              <a:rPr lang="en-US" b="1" dirty="0" smtClean="0">
                <a:solidFill>
                  <a:scrgbClr r="0" g="0" b="0"/>
                </a:solidFill>
              </a:rPr>
              <a:t> List&lt;Order&gt; </a:t>
            </a:r>
            <a:r>
              <a:rPr lang="en-US" b="1" dirty="0" err="1" smtClean="0">
                <a:solidFill>
                  <a:scrgbClr r="0" g="0" b="0"/>
                </a:solidFill>
              </a:rPr>
              <a:t>getOrders</a:t>
            </a:r>
            <a:r>
              <a:rPr lang="en-US" b="1" dirty="0" smtClean="0">
                <a:solidFill>
                  <a:scrgbClr r="0" g="0" b="0"/>
                </a:solidFill>
              </a:rPr>
              <a:t>() </a:t>
            </a:r>
            <a:r>
              <a:rPr lang="en-US" b="1" dirty="0">
                <a:solidFill>
                  <a:scrgbClr r="0" g="0" b="0"/>
                </a:solidFill>
              </a:rPr>
              <a:t>{ … }</a:t>
            </a:r>
            <a:endParaRPr lang="en-US" b="1" dirty="0" smtClean="0">
              <a:solidFill>
                <a:scrgbClr r="0" g="0" b="0"/>
              </a:solidFill>
            </a:endParaRPr>
          </a:p>
          <a:p>
            <a:endParaRPr lang="en-US" b="1" dirty="0" smtClean="0">
              <a:solidFill>
                <a:scrgbClr r="0" g="0" b="0"/>
              </a:solidFill>
            </a:endParaRPr>
          </a:p>
          <a:p>
            <a:endParaRPr lang="en-US" b="1" dirty="0" smtClean="0">
              <a:solidFill>
                <a:srgbClr val="004080"/>
              </a:solidFill>
            </a:endParaRPr>
          </a:p>
          <a:p>
            <a:endParaRPr lang="en-US" b="1" dirty="0">
              <a:solidFill>
                <a:srgbClr val="004080"/>
              </a:solidFill>
            </a:endParaRPr>
          </a:p>
          <a:p>
            <a:r>
              <a:rPr lang="en-US" b="1" dirty="0" smtClean="0">
                <a:solidFill>
                  <a:srgbClr val="004080"/>
                </a:solidFill>
              </a:rPr>
              <a:t>    public</a:t>
            </a:r>
            <a:r>
              <a:rPr lang="en-US" b="1" dirty="0" smtClean="0">
                <a:solidFill>
                  <a:scrgbClr r="0" g="0" b="0"/>
                </a:solidFill>
              </a:rPr>
              <a:t> Order </a:t>
            </a:r>
            <a:r>
              <a:rPr lang="en-US" b="1" dirty="0" err="1">
                <a:solidFill>
                  <a:scrgbClr r="0" g="0" b="0"/>
                </a:solidFill>
              </a:rPr>
              <a:t>getOrder</a:t>
            </a:r>
            <a:r>
              <a:rPr lang="en-US" b="1" dirty="0" smtClean="0">
                <a:solidFill>
                  <a:scrgbClr r="0" g="0" b="0"/>
                </a:solidFill>
              </a:rPr>
              <a:t>(String </a:t>
            </a:r>
            <a:r>
              <a:rPr lang="en-US" b="1" dirty="0" err="1" smtClean="0">
                <a:solidFill>
                  <a:scrgbClr r="0" g="0" b="0"/>
                </a:solidFill>
              </a:rPr>
              <a:t>orderId</a:t>
            </a:r>
            <a:r>
              <a:rPr lang="en-US" b="1" dirty="0" smtClean="0">
                <a:solidFill>
                  <a:scrgbClr r="0" g="0" b="0"/>
                </a:solidFill>
              </a:rPr>
              <a:t>,</a:t>
            </a:r>
          </a:p>
          <a:p>
            <a:r>
              <a:rPr lang="en-US" b="1" dirty="0" smtClean="0">
                <a:solidFill>
                  <a:scrgbClr r="0" g="0" b="0"/>
                </a:solidFill>
              </a:rPr>
              <a:t>                          String from) </a:t>
            </a:r>
            <a:r>
              <a:rPr lang="en-US" b="1" dirty="0">
                <a:solidFill>
                  <a:scrgbClr r="0" g="0" b="0"/>
                </a:solidFill>
              </a:rPr>
              <a:t>{ … }</a:t>
            </a:r>
          </a:p>
          <a:p>
            <a:endParaRPr lang="en-US" b="1" dirty="0">
              <a:solidFill>
                <a:scrgbClr r="0" g="0" b="0"/>
              </a:solidFill>
            </a:endParaRPr>
          </a:p>
          <a:p>
            <a:endParaRPr lang="en-US" b="1" dirty="0" smtClean="0">
              <a:solidFill>
                <a:srgbClr val="004080"/>
              </a:solidFill>
            </a:endParaRPr>
          </a:p>
          <a:p>
            <a:r>
              <a:rPr lang="en-US" b="1" dirty="0">
                <a:solidFill>
                  <a:srgbClr val="004080"/>
                </a:solidFill>
              </a:rPr>
              <a:t> </a:t>
            </a:r>
            <a:r>
              <a:rPr lang="en-US" b="1" dirty="0" smtClean="0">
                <a:solidFill>
                  <a:srgbClr val="004080"/>
                </a:solidFill>
              </a:rPr>
              <a:t>   public </a:t>
            </a:r>
            <a:r>
              <a:rPr lang="en-US" b="1" dirty="0" err="1" smtClean="0">
                <a:solidFill>
                  <a:scrgbClr r="0" g="0" b="0"/>
                </a:solidFill>
              </a:rPr>
              <a:t>CustomerResource</a:t>
            </a:r>
            <a:r>
              <a:rPr lang="en-US" b="1" dirty="0" smtClean="0">
                <a:solidFill>
                  <a:scrgbClr r="0" g="0" b="0"/>
                </a:solidFill>
              </a:rPr>
              <a:t> </a:t>
            </a:r>
            <a:r>
              <a:rPr lang="en-US" b="1" dirty="0">
                <a:solidFill>
                  <a:scrgbClr r="0" g="0" b="0"/>
                </a:solidFill>
              </a:rPr>
              <a:t>customer(…) { … </a:t>
            </a:r>
            <a:r>
              <a:rPr lang="en-US" b="1" dirty="0" smtClean="0">
                <a:solidFill>
                  <a:scrgbClr r="0" g="0" b="0"/>
                </a:solidFill>
              </a:rPr>
              <a:t>}</a:t>
            </a:r>
          </a:p>
          <a:p>
            <a:endParaRPr lang="en-US" b="1" dirty="0">
              <a:solidFill>
                <a:scrgbClr r="0" g="0" b="0"/>
              </a:solidFill>
            </a:endParaRPr>
          </a:p>
          <a:p>
            <a:r>
              <a:rPr lang="en-US" b="1" dirty="0" smtClean="0">
                <a:solidFill>
                  <a:scrgbClr r="0" g="0" b="0"/>
                </a:solidFill>
              </a:rPr>
              <a:t>    …</a:t>
            </a:r>
            <a:endParaRPr lang="en-US" b="1" dirty="0">
              <a:solidFill>
                <a:scrgbClr r="0" g="0" b="0"/>
              </a:solidFill>
            </a:endParaRPr>
          </a:p>
          <a:p>
            <a:r>
              <a:rPr lang="en-US" b="1" dirty="0" smtClean="0">
                <a:solidFill>
                  <a:scrgbClr r="0" g="0" b="0"/>
                </a:solidFill>
              </a:rPr>
              <a:t>}</a:t>
            </a:r>
          </a:p>
          <a:p>
            <a:endParaRPr lang="en-US" b="1" dirty="0" smtClean="0">
              <a:solidFill>
                <a:scrgbClr r="0" g="0" b="0"/>
              </a:solidFill>
            </a:endParaRPr>
          </a:p>
          <a:p>
            <a:endParaRPr lang="en-US" b="1" dirty="0">
              <a:solidFill>
                <a:scrgbClr r="0" g="0" b="0"/>
              </a:solidFill>
            </a:endParaRPr>
          </a:p>
          <a:p>
            <a:endParaRPr lang="en-US" b="1" dirty="0">
              <a:solidFill>
                <a:scrgbClr r="0" g="0" b="0"/>
              </a:solidFill>
            </a:endParaRPr>
          </a:p>
        </p:txBody>
      </p:sp>
    </p:spTree>
    <p:extLst>
      <p:ext uri="{BB962C8B-B14F-4D97-AF65-F5344CB8AC3E}">
        <p14:creationId xmlns:p14="http://schemas.microsoft.com/office/powerpoint/2010/main" xmlns="" val="786050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Gill Sans"/>
        <a:ea typeface="ヒラギノ角ゴ ProN W6"/>
        <a:cs typeface="ヒラギノ角ゴ ProN W6"/>
      </a:majorFont>
      <a:minorFont>
        <a:latin typeface="Gill Sans"/>
        <a:ea typeface="ヒラギノ角ゴ ProN W6"/>
        <a:cs typeface="ヒラギノ角ゴ ProN W6"/>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thema">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8000"/>
      </a:hlink>
      <a:folHlink>
        <a:srgbClr val="FF8000"/>
      </a:folHlink>
    </a:clrScheme>
    <a:fontScheme name="Office-thema">
      <a:majorFont>
        <a:latin typeface="Arial Bold"/>
        <a:ea typeface="ヒラギノ角ゴ ProN W6"/>
        <a:cs typeface="ヒラギノ角ゴ ProN W6"/>
      </a:majorFont>
      <a:minorFont>
        <a:latin typeface="Gill Sans"/>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thema">
  <a:themeElements>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hema">
      <a:majorFont>
        <a:latin typeface="Arial Bold"/>
        <a:ea typeface="ヒラギノ角ゴ ProN W6"/>
        <a:cs typeface="ヒラギノ角ゴ ProN W6"/>
      </a:majorFont>
      <a:minorFont>
        <a:latin typeface="Courier New"/>
        <a:ea typeface="ヒラギノ角ゴ ProN W3"/>
        <a:cs typeface="ヒラギノ角ゴ ProN W3"/>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Gill Sans"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TotalTime>
  <Words>4075</Words>
  <Application>Microsoft Office PowerPoint</Application>
  <PresentationFormat>Custom</PresentationFormat>
  <Paragraphs>536</Paragraphs>
  <Slides>54</Slides>
  <Notes>16</Notes>
  <HiddenSlides>0</HiddenSlides>
  <MMClips>0</MMClips>
  <ScaleCrop>false</ScaleCrop>
  <HeadingPairs>
    <vt:vector size="4" baseType="variant">
      <vt:variant>
        <vt:lpstr>Theme</vt:lpstr>
      </vt:variant>
      <vt:variant>
        <vt:i4>3</vt:i4>
      </vt:variant>
      <vt:variant>
        <vt:lpstr>Slide Titles</vt:lpstr>
      </vt:variant>
      <vt:variant>
        <vt:i4>54</vt:i4>
      </vt:variant>
    </vt:vector>
  </HeadingPairs>
  <TitlesOfParts>
    <vt:vector size="57" baseType="lpstr">
      <vt:lpstr>1_Office-thema</vt:lpstr>
      <vt:lpstr>2_Office-thema</vt:lpstr>
      <vt:lpstr>3_Office-thema</vt:lpstr>
      <vt:lpstr>Slide 1</vt:lpstr>
      <vt:lpstr>Slide 2</vt:lpstr>
      <vt:lpstr>Agenda</vt:lpstr>
      <vt:lpstr>Bootstrapping The Lab</vt:lpstr>
      <vt:lpstr>Once Bootstrapped…</vt:lpstr>
      <vt:lpstr>Technologies Used…</vt:lpstr>
      <vt:lpstr>JAX-RS / Jersey</vt:lpstr>
      <vt:lpstr>JAX-RS</vt:lpstr>
      <vt:lpstr>JAX-RS Resources</vt:lpstr>
      <vt:lpstr>JAX-RS Resources</vt:lpstr>
      <vt:lpstr>More in JAX-RS 1.x</vt:lpstr>
      <vt:lpstr>JAX-RS 2.0 Client API</vt:lpstr>
      <vt:lpstr>Main Client API Components</vt:lpstr>
      <vt:lpstr>JAX-RS 2.0 Client API</vt:lpstr>
      <vt:lpstr>Slide 15</vt:lpstr>
      <vt:lpstr>Server-Sent Events</vt:lpstr>
      <vt:lpstr>Server-sent Events in Jersey</vt:lpstr>
      <vt:lpstr>SSE Server-side</vt:lpstr>
      <vt:lpstr>SSE Server-side</vt:lpstr>
      <vt:lpstr>SSE Client-side</vt:lpstr>
      <vt:lpstr>JAX-RS / Jersey</vt:lpstr>
      <vt:lpstr>WebSocket / Tyrus</vt:lpstr>
      <vt:lpstr>Interactive Web Sites</vt:lpstr>
      <vt:lpstr>WebSocket to the Rescue</vt:lpstr>
      <vt:lpstr>What’s the basic idea ?</vt:lpstr>
      <vt:lpstr>Establish a connection</vt:lpstr>
      <vt:lpstr>Handshake Request</vt:lpstr>
      <vt:lpstr>Handshake Response</vt:lpstr>
      <vt:lpstr>Establishing a Connection</vt:lpstr>
      <vt:lpstr>WebSocket Lifecycle</vt:lpstr>
      <vt:lpstr>WebSocket wire messages</vt:lpstr>
      <vt:lpstr>WebSocket Protocol Summary</vt:lpstr>
      <vt:lpstr>The Web Sockets API</vt:lpstr>
      <vt:lpstr>JSR 356 Specification</vt:lpstr>
      <vt:lpstr>JSR 356: Reference Implementation</vt:lpstr>
      <vt:lpstr>API Features</vt:lpstr>
      <vt:lpstr>Hello World</vt:lpstr>
      <vt:lpstr>Hello World</vt:lpstr>
      <vt:lpstr>Custom Objects</vt:lpstr>
      <vt:lpstr>Lifecycle Events</vt:lpstr>
      <vt:lpstr>Custom Decoders</vt:lpstr>
      <vt:lpstr>Custom Encoders</vt:lpstr>
      <vt:lpstr>Tyrus / WebSocket</vt:lpstr>
      <vt:lpstr>JSON Processing API</vt:lpstr>
      <vt:lpstr>Standard JSON API</vt:lpstr>
      <vt:lpstr>Java API for Processing JSON</vt:lpstr>
      <vt:lpstr>JSR-353: Java API for Processing JSON</vt:lpstr>
      <vt:lpstr>JSR-353: Java API for Processing JSON</vt:lpstr>
      <vt:lpstr>JSON Processing</vt:lpstr>
      <vt:lpstr>Lab Overview</vt:lpstr>
      <vt:lpstr>Lab Exercises</vt:lpstr>
      <vt:lpstr>Drawing Board Application</vt:lpstr>
      <vt:lpstr>Getting Started</vt:lpstr>
      <vt:lpstr>Additional Resouces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Koen Vastmans</dc:creator>
  <cp:lastModifiedBy>pdoschki</cp:lastModifiedBy>
  <cp:revision>90</cp:revision>
  <cp:lastPrinted>1601-01-01T00:00:00Z</cp:lastPrinted>
  <dcterms:created xsi:type="dcterms:W3CDTF">2012-10-16T18:53:20Z</dcterms:created>
  <dcterms:modified xsi:type="dcterms:W3CDTF">2013-05-07T07:32:16Z</dcterms:modified>
</cp:coreProperties>
</file>