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83" r:id="rId1"/>
  </p:sldMasterIdLst>
  <p:notesMasterIdLst>
    <p:notesMasterId r:id="rId25"/>
  </p:notesMasterIdLst>
  <p:handoutMasterIdLst>
    <p:handoutMasterId r:id="rId26"/>
  </p:handoutMasterIdLst>
  <p:sldIdLst>
    <p:sldId id="267" r:id="rId2"/>
    <p:sldId id="507" r:id="rId3"/>
    <p:sldId id="578" r:id="rId4"/>
    <p:sldId id="509" r:id="rId5"/>
    <p:sldId id="579" r:id="rId6"/>
    <p:sldId id="580" r:id="rId7"/>
    <p:sldId id="594" r:id="rId8"/>
    <p:sldId id="595" r:id="rId9"/>
    <p:sldId id="596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3" r:id="rId18"/>
    <p:sldId id="581" r:id="rId19"/>
    <p:sldId id="577" r:id="rId20"/>
    <p:sldId id="582" r:id="rId21"/>
    <p:sldId id="583" r:id="rId22"/>
    <p:sldId id="573" r:id="rId23"/>
    <p:sldId id="343" r:id="rId24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clrMode="gray" scaleToFitPaper="1"/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355469"/>
    <a:srgbClr val="5382A1"/>
    <a:srgbClr val="00B050"/>
    <a:srgbClr val="FFB500"/>
    <a:srgbClr val="7A7A7A"/>
    <a:srgbClr val="B3B3B3"/>
    <a:srgbClr val="F3F3F3"/>
    <a:srgbClr val="FF1414"/>
    <a:srgbClr val="8BAAC3"/>
    <a:srgbClr val="FF00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023" autoAdjust="0"/>
    <p:restoredTop sz="96074" autoAdjust="0"/>
  </p:normalViewPr>
  <p:slideViewPr>
    <p:cSldViewPr snapToGrid="0">
      <p:cViewPr>
        <p:scale>
          <a:sx n="150" d="100"/>
          <a:sy n="150" d="100"/>
        </p:scale>
        <p:origin x="-88" y="200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672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144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9884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1" y="514350"/>
            <a:ext cx="4549775" cy="255905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1" y="514350"/>
            <a:ext cx="4549775" cy="255905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1" y="514350"/>
            <a:ext cx="4549775" cy="255905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1" y="514350"/>
            <a:ext cx="4549775" cy="255905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5041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2010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7905994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2271720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829432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455817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821037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51385212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2065123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149749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7220428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9" name="Picture 8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1113274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4964"/>
            <a:ext cx="9144000" cy="5168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13" name="Picture 12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358831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8214837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14" name="Picture 13" descr="O_signature_wht_rgb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>
              <a:off x="7884452" y="4819820"/>
              <a:ext cx="919344" cy="283464"/>
            </a:xfrm>
            <a:prstGeom prst="rect">
              <a:avLst/>
            </a:prstGeom>
          </p:spPr>
        </p:pic>
        <p:pic>
          <p:nvPicPr>
            <p:cNvPr id="15" name="Picture 14" descr="Java_clr_hori.bmp"/>
            <p:cNvPicPr>
              <a:picLocks noChangeAspect="1"/>
            </p:cNvPicPr>
            <p:nvPr userDrawn="1"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t="14159" b="15044"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3455753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3997719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4119745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1343593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chemeClr val="tx1"/>
                  </a:solidFill>
                </a:rPr>
                <a:t>Copyright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</a:rPr>
                <a:t>©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2012, Oracle and/or its affiliates. All rights reserved.</a:t>
              </a:r>
              <a:endParaRPr 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chemeClr val="tx1"/>
                </a:solidFill>
              </a:rPr>
              <a:pPr algn="r"/>
              <a:t>‹#›</a:t>
            </a:fld>
            <a:endParaRPr lang="en-US" sz="600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4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JavaOne_clr.bmp"/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48" r:id="rId2"/>
    <p:sldLayoutId id="2147483740" r:id="rId3"/>
    <p:sldLayoutId id="2147483741" r:id="rId4"/>
    <p:sldLayoutId id="2147483747" r:id="rId5"/>
    <p:sldLayoutId id="2147483733" r:id="rId6"/>
    <p:sldLayoutId id="2147483744" r:id="rId7"/>
    <p:sldLayoutId id="2147483694" r:id="rId8"/>
    <p:sldLayoutId id="2147483695" r:id="rId9"/>
    <p:sldLayoutId id="2147483701" r:id="rId10"/>
    <p:sldLayoutId id="2147483719" r:id="rId11"/>
    <p:sldLayoutId id="2147483700" r:id="rId12"/>
    <p:sldLayoutId id="2147483746" r:id="rId13"/>
    <p:sldLayoutId id="2147483745" r:id="rId14"/>
    <p:sldLayoutId id="2147483685" r:id="rId15"/>
    <p:sldLayoutId id="2147483686" r:id="rId16"/>
  </p:sldLayoutIdLst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socket-spec.java.net" TargetMode="External"/><Relationship Id="rId3" Type="http://schemas.openxmlformats.org/officeDocument/2006/relationships/hyperlink" Target="http://tyrus.java.ne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son-processing-spec.java.net" TargetMode="External"/><Relationship Id="rId4" Type="http://schemas.openxmlformats.org/officeDocument/2006/relationships/hyperlink" Target="http://jsonp.java.net" TargetMode="External"/><Relationship Id="rId5" Type="http://schemas.openxmlformats.org/officeDocument/2006/relationships/hyperlink" Target="http://json-processing-spec.java.net/nonav/releases/1.0/edr/javadocs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users@jersey.java.net" TargetMode="External"/><Relationship Id="rId4" Type="http://schemas.openxmlformats.org/officeDocument/2006/relationships/hyperlink" Target="http://github.com/jersey" TargetMode="External"/><Relationship Id="rId5" Type="http://schemas.openxmlformats.org/officeDocument/2006/relationships/hyperlink" Target="http://tyrus.java.net" TargetMode="External"/><Relationship Id="rId6" Type="http://schemas.openxmlformats.org/officeDocument/2006/relationships/hyperlink" Target="http://jsonp.java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rsey.java.ne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x-rs-spec.java.net" TargetMode="External"/><Relationship Id="rId3" Type="http://schemas.openxmlformats.org/officeDocument/2006/relationships/hyperlink" Target="http://jersey.java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238432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API for Web Socket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Annotation-based API for utilizing Web Socket protocol in Java web applications</a:t>
            </a:r>
          </a:p>
          <a:p>
            <a:pPr lvl="1"/>
            <a:r>
              <a:rPr lang="en-US" dirty="0" smtClean="0"/>
              <a:t>Planned to be part of </a:t>
            </a:r>
            <a:r>
              <a:rPr lang="en-US" dirty="0" err="1" smtClean="0"/>
              <a:t>JavaEE</a:t>
            </a:r>
            <a:r>
              <a:rPr lang="en-US" dirty="0" smtClean="0"/>
              <a:t> 7</a:t>
            </a:r>
          </a:p>
          <a:p>
            <a:r>
              <a:rPr lang="en-US" dirty="0" smtClean="0"/>
              <a:t>Allows defining web socket endpoints</a:t>
            </a:r>
          </a:p>
          <a:p>
            <a:pPr lvl="1"/>
            <a:r>
              <a:rPr lang="en-US" dirty="0" smtClean="0"/>
              <a:t>Handling </a:t>
            </a:r>
            <a:r>
              <a:rPr lang="en-US" dirty="0" err="1" smtClean="0"/>
              <a:t>onOpen</a:t>
            </a:r>
            <a:r>
              <a:rPr lang="en-US" dirty="0" smtClean="0"/>
              <a:t>, </a:t>
            </a:r>
            <a:r>
              <a:rPr lang="en-US" dirty="0" err="1" smtClean="0"/>
              <a:t>onClose</a:t>
            </a:r>
            <a:r>
              <a:rPr lang="en-US" dirty="0" smtClean="0"/>
              <a:t>, </a:t>
            </a:r>
            <a:r>
              <a:rPr lang="en-US" dirty="0" err="1" smtClean="0"/>
              <a:t>onError</a:t>
            </a:r>
            <a:r>
              <a:rPr lang="en-US" dirty="0" smtClean="0"/>
              <a:t> and </a:t>
            </a:r>
            <a:r>
              <a:rPr lang="en-US" dirty="0" err="1" smtClean="0"/>
              <a:t>onMessage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Bi-directional communication between peers</a:t>
            </a:r>
          </a:p>
          <a:p>
            <a:r>
              <a:rPr lang="en-US" dirty="0" smtClean="0"/>
              <a:t>Support for encoders/decoders to map message content to/from Java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API for Web Socket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@</a:t>
            </a:r>
            <a:r>
              <a:rPr lang="en-US" sz="1600" b="1" dirty="0" err="1" smtClean="0">
                <a:latin typeface="Courier New"/>
                <a:cs typeface="Courier New"/>
              </a:rPr>
              <a:t>WebSocketEndpoint</a:t>
            </a:r>
            <a:r>
              <a:rPr lang="en-US" sz="1600" b="1" dirty="0" smtClean="0">
                <a:latin typeface="Courier New"/>
                <a:cs typeface="Courier New"/>
              </a:rPr>
              <a:t>("/echo")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public class </a:t>
            </a:r>
            <a:r>
              <a:rPr lang="en-US" sz="1600" dirty="0" err="1" smtClean="0">
                <a:latin typeface="Courier New"/>
                <a:cs typeface="Courier New"/>
              </a:rPr>
              <a:t>EchoBean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@</a:t>
            </a:r>
            <a:r>
              <a:rPr lang="en-US" sz="1600" b="1" dirty="0" err="1" smtClean="0">
                <a:latin typeface="Courier New"/>
                <a:cs typeface="Courier New"/>
              </a:rPr>
              <a:t>WebSocketMessage</a:t>
            </a:r>
            <a:endParaRPr lang="en-US" sz="16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    public String </a:t>
            </a:r>
            <a:r>
              <a:rPr lang="en-US" sz="1600" dirty="0" err="1" smtClean="0">
                <a:latin typeface="Courier New"/>
                <a:cs typeface="Courier New"/>
              </a:rPr>
              <a:t>echo(String</a:t>
            </a:r>
            <a:r>
              <a:rPr lang="en-US" sz="1600" dirty="0" smtClean="0">
                <a:latin typeface="Courier New"/>
                <a:cs typeface="Courier New"/>
              </a:rPr>
              <a:t> message) 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System.out.println("Message</a:t>
            </a:r>
            <a:r>
              <a:rPr lang="en-US" sz="1600" dirty="0" smtClean="0">
                <a:latin typeface="Courier New"/>
                <a:cs typeface="Courier New"/>
              </a:rPr>
              <a:t> received: " + message);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        return message + " (from your server)";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– Simple Endpoint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API for Web Socket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@</a:t>
            </a:r>
            <a:r>
              <a:rPr lang="en-US" sz="1200" dirty="0" err="1" smtClean="0">
                <a:latin typeface="Courier New"/>
                <a:cs typeface="Courier New"/>
              </a:rPr>
              <a:t>WebSocketEndpoint</a:t>
            </a:r>
            <a:r>
              <a:rPr lang="en-US" sz="1200" dirty="0" smtClean="0">
                <a:latin typeface="Courier New"/>
                <a:cs typeface="Courier New"/>
              </a:rPr>
              <a:t>(”/drawing/”,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latin typeface="Courier New"/>
                <a:cs typeface="Courier New"/>
              </a:rPr>
              <a:t>decoders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ShapeCoding.class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b="1" dirty="0" smtClean="0">
                <a:latin typeface="Courier New"/>
                <a:cs typeface="Courier New"/>
              </a:rPr>
              <a:t>encoders </a:t>
            </a:r>
            <a:r>
              <a:rPr lang="en-US" sz="1200" dirty="0" smtClean="0">
                <a:latin typeface="Courier New"/>
                <a:cs typeface="Courier New"/>
              </a:rPr>
              <a:t>= </a:t>
            </a:r>
            <a:r>
              <a:rPr lang="en-US" sz="1200" dirty="0" err="1" smtClean="0">
                <a:latin typeface="Courier New"/>
                <a:cs typeface="Courier New"/>
              </a:rPr>
              <a:t>ShapeCoding.class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DrawingWebSocket</a:t>
            </a:r>
            <a:r>
              <a:rPr lang="en-US" sz="1200" dirty="0" smtClean="0">
                <a:latin typeface="Courier New"/>
                <a:cs typeface="Courier New"/>
              </a:rPr>
              <a:t> {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    @</a:t>
            </a:r>
            <a:r>
              <a:rPr lang="en-US" sz="1200" dirty="0" err="1" smtClean="0">
                <a:latin typeface="Courier New"/>
                <a:cs typeface="Courier New"/>
              </a:rPr>
              <a:t>WebSocketMessage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shapeCreated(Shape</a:t>
            </a:r>
            <a:r>
              <a:rPr lang="en-US" sz="1200" dirty="0" smtClean="0">
                <a:latin typeface="Courier New"/>
                <a:cs typeface="Courier New"/>
              </a:rPr>
              <a:t> shape, Session session) { … }    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 smtClean="0"/>
          </a:p>
          <a:p>
            <a:pPr>
              <a:spcAft>
                <a:spcPts val="0"/>
              </a:spcAft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ShapeCoding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b="1" dirty="0" err="1" smtClean="0">
                <a:latin typeface="Courier New"/>
                <a:cs typeface="Courier New"/>
              </a:rPr>
              <a:t>Decoder.Text</a:t>
            </a:r>
            <a:r>
              <a:rPr lang="en-US" sz="1200" b="1" dirty="0" smtClean="0">
                <a:latin typeface="Courier New"/>
                <a:cs typeface="Courier New"/>
              </a:rPr>
              <a:t>&lt;Shape&gt;, </a:t>
            </a:r>
            <a:r>
              <a:rPr lang="en-US" sz="1200" b="1" dirty="0" err="1" smtClean="0">
                <a:latin typeface="Courier New"/>
                <a:cs typeface="Courier New"/>
              </a:rPr>
              <a:t>Encoder.Text</a:t>
            </a:r>
            <a:r>
              <a:rPr lang="en-US" sz="1200" b="1" dirty="0" smtClean="0">
                <a:latin typeface="Courier New"/>
                <a:cs typeface="Courier New"/>
              </a:rPr>
              <a:t>&lt;Shape&gt;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Shape </a:t>
            </a:r>
            <a:r>
              <a:rPr lang="en-US" sz="1200" dirty="0" err="1" smtClean="0">
                <a:latin typeface="Courier New"/>
                <a:cs typeface="Courier New"/>
              </a:rPr>
              <a:t>decode(String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DecodeException</a:t>
            </a:r>
            <a:r>
              <a:rPr lang="en-US" sz="1200" dirty="0" smtClean="0">
                <a:latin typeface="Courier New"/>
                <a:cs typeface="Courier New"/>
              </a:rPr>
              <a:t> { … }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willDecode(String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</a:t>
            </a:r>
            <a:r>
              <a:rPr lang="en-US" sz="1200" dirty="0" smtClean="0">
                <a:latin typeface="Courier New"/>
                <a:cs typeface="Courier New"/>
              </a:rPr>
              <a:t>) { … }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encode(Shape</a:t>
            </a:r>
            <a:r>
              <a:rPr lang="en-US" sz="1200" dirty="0" smtClean="0">
                <a:latin typeface="Courier New"/>
                <a:cs typeface="Courier New"/>
              </a:rPr>
              <a:t> object) throws </a:t>
            </a:r>
            <a:r>
              <a:rPr lang="en-US" sz="1200" dirty="0" err="1" smtClean="0">
                <a:latin typeface="Courier New"/>
                <a:cs typeface="Courier New"/>
              </a:rPr>
              <a:t>EncodeException</a:t>
            </a:r>
            <a:r>
              <a:rPr lang="en-US" sz="1200" dirty="0" smtClean="0">
                <a:latin typeface="Courier New"/>
                <a:cs typeface="Courier New"/>
              </a:rPr>
              <a:t> { … }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– Decoder/Encoder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API for Web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JavaOne</a:t>
            </a:r>
            <a:r>
              <a:rPr lang="en-US" dirty="0" smtClean="0"/>
              <a:t> Sessions</a:t>
            </a:r>
          </a:p>
          <a:p>
            <a:pPr lvl="1"/>
            <a:r>
              <a:rPr lang="en-US" dirty="0" smtClean="0"/>
              <a:t>HTML5 </a:t>
            </a:r>
            <a:r>
              <a:rPr lang="en-US" dirty="0" err="1" smtClean="0"/>
              <a:t>WebSocket</a:t>
            </a:r>
            <a:r>
              <a:rPr lang="en-US" dirty="0" smtClean="0"/>
              <a:t> and Java, Danny Coward, CON7001</a:t>
            </a:r>
          </a:p>
          <a:p>
            <a:pPr lvl="2"/>
            <a:r>
              <a:rPr lang="en-US" dirty="0" smtClean="0"/>
              <a:t>Oct 3, 4:30pm – 5:30pm, </a:t>
            </a:r>
            <a:r>
              <a:rPr lang="en-US" dirty="0" err="1" smtClean="0"/>
              <a:t>Parc</a:t>
            </a:r>
            <a:r>
              <a:rPr lang="en-US" dirty="0" smtClean="0"/>
              <a:t> 55, Cyril </a:t>
            </a:r>
            <a:r>
              <a:rPr lang="en-US" dirty="0" err="1" smtClean="0"/>
              <a:t>Magnin</a:t>
            </a:r>
            <a:r>
              <a:rPr lang="en-US" dirty="0" smtClean="0"/>
              <a:t> I</a:t>
            </a:r>
          </a:p>
          <a:p>
            <a:r>
              <a:rPr lang="fr-FR" dirty="0" smtClean="0"/>
              <a:t>On The Web</a:t>
            </a:r>
          </a:p>
          <a:p>
            <a:pPr lvl="1"/>
            <a:r>
              <a:rPr lang="en-US" dirty="0" smtClean="0"/>
              <a:t>Specification Project: </a:t>
            </a:r>
            <a:r>
              <a:rPr lang="en-US" dirty="0" smtClean="0">
                <a:hlinkClick r:id="rId2"/>
              </a:rPr>
              <a:t>http://websocket-spec.java.net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Implementation: </a:t>
            </a:r>
            <a:r>
              <a:rPr lang="en-US" dirty="0" smtClean="0">
                <a:hlinkClick r:id="rId3"/>
              </a:rPr>
              <a:t>http://tyrus.java.net</a:t>
            </a:r>
            <a:r>
              <a:rPr lang="en-US" dirty="0" smtClean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Where to get more information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JSON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Parsing/Processing JSON </a:t>
            </a:r>
          </a:p>
          <a:p>
            <a:r>
              <a:rPr lang="en-US" dirty="0" smtClean="0"/>
              <a:t>Data binding : JSON text &lt;-&gt; Java Objects</a:t>
            </a:r>
          </a:p>
          <a:p>
            <a:r>
              <a:rPr lang="en-US" dirty="0" smtClean="0"/>
              <a:t>Two JSRs (similar to JAXP and JAXB)</a:t>
            </a:r>
          </a:p>
          <a:p>
            <a:pPr lvl="1"/>
            <a:r>
              <a:rPr lang="en-US" dirty="0" smtClean="0"/>
              <a:t>Processing/Parsing (JSON-P) – Java EE 7</a:t>
            </a:r>
            <a:endParaRPr lang="en-US" dirty="0"/>
          </a:p>
          <a:p>
            <a:pPr lvl="1"/>
            <a:r>
              <a:rPr lang="en-US" dirty="0" smtClean="0"/>
              <a:t>Binding (JSON-B) – Java EE 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179403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API for Processing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04347" y="1522100"/>
            <a:ext cx="8229600" cy="3253099"/>
          </a:xfrm>
        </p:spPr>
        <p:txBody>
          <a:bodyPr/>
          <a:lstStyle/>
          <a:p>
            <a:r>
              <a:rPr lang="en-US" dirty="0" smtClean="0"/>
              <a:t>Streaming API to produce/consume JSON</a:t>
            </a:r>
          </a:p>
          <a:p>
            <a:pPr lvl="1"/>
            <a:r>
              <a:rPr lang="en-US" dirty="0" smtClean="0"/>
              <a:t>Similar to StAX API in XML world</a:t>
            </a:r>
          </a:p>
          <a:p>
            <a:r>
              <a:rPr lang="en-US" dirty="0" smtClean="0"/>
              <a:t>Object model API to represent JSON</a:t>
            </a:r>
          </a:p>
          <a:p>
            <a:pPr lvl="1"/>
            <a:r>
              <a:rPr lang="en-US" dirty="0" smtClean="0"/>
              <a:t>Similar to DOM API in XML world</a:t>
            </a:r>
          </a:p>
          <a:p>
            <a:r>
              <a:rPr lang="en-US" dirty="0" smtClean="0"/>
              <a:t>Aligns with Java EE 7 schedules</a:t>
            </a:r>
          </a:p>
          <a:p>
            <a:pPr lvl="1"/>
            <a:r>
              <a:rPr lang="en-US" dirty="0" smtClean="0"/>
              <a:t>EDR ends soon</a:t>
            </a:r>
          </a:p>
          <a:p>
            <a:r>
              <a:rPr lang="en-US" dirty="0" smtClean="0"/>
              <a:t>EG (Oracle, </a:t>
            </a:r>
            <a:r>
              <a:rPr lang="en-US" dirty="0" err="1" smtClean="0"/>
              <a:t>RedHat</a:t>
            </a:r>
            <a:r>
              <a:rPr lang="en-US" dirty="0" smtClean="0"/>
              <a:t>, Twitter, 3 individual members)</a:t>
            </a:r>
          </a:p>
          <a:p>
            <a:pPr lvl="1"/>
            <a:r>
              <a:rPr lang="en-US" dirty="0" smtClean="0"/>
              <a:t>Also, user community !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JSR-353</a:t>
            </a:r>
            <a:endParaRPr lang="en-US" dirty="0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144169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JSR-353: Java API for Processing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450632"/>
          </a:xfrm>
        </p:spPr>
        <p:txBody>
          <a:bodyPr/>
          <a:lstStyle/>
          <a:p>
            <a:r>
              <a:rPr lang="en-US" dirty="0" err="1" smtClean="0"/>
              <a:t>JsonReader</a:t>
            </a:r>
            <a:r>
              <a:rPr lang="en-US" dirty="0" smtClean="0"/>
              <a:t> – reads </a:t>
            </a:r>
            <a:r>
              <a:rPr lang="en-US" dirty="0" err="1" smtClean="0"/>
              <a:t>Json</a:t>
            </a:r>
            <a:r>
              <a:rPr lang="en-US" dirty="0" err="1"/>
              <a:t>O</a:t>
            </a:r>
            <a:r>
              <a:rPr lang="en-US" dirty="0" err="1" smtClean="0"/>
              <a:t>bject</a:t>
            </a:r>
            <a:r>
              <a:rPr lang="en-US" dirty="0" smtClean="0"/>
              <a:t>/</a:t>
            </a:r>
            <a:r>
              <a:rPr lang="en-US" dirty="0" err="1" smtClean="0"/>
              <a:t>JsonArray</a:t>
            </a:r>
            <a:r>
              <a:rPr lang="en-US" dirty="0" smtClean="0"/>
              <a:t> from i/</a:t>
            </a:r>
            <a:r>
              <a:rPr lang="en-US" dirty="0"/>
              <a:t>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JsonReader</a:t>
            </a:r>
            <a:r>
              <a:rPr lang="en-US" dirty="0" smtClean="0"/>
              <a:t>/</a:t>
            </a:r>
            <a:r>
              <a:rPr lang="en-US" dirty="0" err="1" smtClean="0"/>
              <a:t>JsonWriter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6747" y="2013181"/>
            <a:ext cx="8229600" cy="967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16827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try(</a:t>
            </a:r>
            <a:r>
              <a:rPr lang="en-US" sz="1800" b="1" dirty="0" err="1" smtClean="0">
                <a:latin typeface="Courier New"/>
                <a:cs typeface="Courier New"/>
              </a:rPr>
              <a:t>JsonReader</a:t>
            </a:r>
            <a:r>
              <a:rPr lang="en-US" sz="1800" b="1" dirty="0" smtClean="0">
                <a:latin typeface="Courier New"/>
                <a:cs typeface="Courier New"/>
              </a:rPr>
              <a:t> reader = new </a:t>
            </a:r>
            <a:r>
              <a:rPr lang="en-US" sz="1800" b="1" dirty="0" err="1" smtClean="0">
                <a:latin typeface="Courier New"/>
                <a:cs typeface="Courier New"/>
              </a:rPr>
              <a:t>JsonReader</a:t>
            </a:r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en-US" sz="1800" b="1" dirty="0" err="1" smtClean="0">
                <a:latin typeface="Courier New"/>
                <a:cs typeface="Courier New"/>
              </a:rPr>
              <a:t>io</a:t>
            </a:r>
            <a:r>
              <a:rPr lang="en-US" sz="1800" b="1" dirty="0" smtClean="0">
                <a:latin typeface="Courier New"/>
                <a:cs typeface="Courier New"/>
              </a:rPr>
              <a:t>)) {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</a:t>
            </a:r>
            <a:r>
              <a:rPr lang="en-US" sz="1800" b="1" dirty="0" err="1" smtClean="0">
                <a:latin typeface="Courier New"/>
                <a:cs typeface="Courier New"/>
              </a:rPr>
              <a:t>JsonObject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jsonObj</a:t>
            </a:r>
            <a:r>
              <a:rPr lang="en-US" sz="1800" b="1" dirty="0" smtClean="0">
                <a:latin typeface="Courier New"/>
                <a:cs typeface="Courier New"/>
              </a:rPr>
              <a:t> = </a:t>
            </a:r>
            <a:r>
              <a:rPr lang="en-US" sz="1800" b="1" dirty="0" err="1" smtClean="0">
                <a:latin typeface="Courier New"/>
                <a:cs typeface="Courier New"/>
              </a:rPr>
              <a:t>reader.readObject</a:t>
            </a:r>
            <a:r>
              <a:rPr lang="en-US" sz="1800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2077" y="3223962"/>
            <a:ext cx="8229600" cy="450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16827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JsonWriter</a:t>
            </a:r>
            <a:r>
              <a:rPr lang="en-US" dirty="0" smtClean="0"/>
              <a:t> – writes </a:t>
            </a:r>
            <a:r>
              <a:rPr lang="en-US" dirty="0" err="1" smtClean="0"/>
              <a:t>JsonObject</a:t>
            </a:r>
            <a:r>
              <a:rPr lang="en-US" dirty="0" smtClean="0"/>
              <a:t>/</a:t>
            </a:r>
            <a:r>
              <a:rPr lang="en-US" dirty="0" err="1" smtClean="0"/>
              <a:t>JsonArray</a:t>
            </a:r>
            <a:r>
              <a:rPr lang="en-US" dirty="0" smtClean="0"/>
              <a:t> to i/o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3675" y="3672707"/>
            <a:ext cx="8229600" cy="967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16827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try(</a:t>
            </a:r>
            <a:r>
              <a:rPr lang="en-US" sz="1800" b="1" dirty="0" err="1" smtClean="0">
                <a:latin typeface="Courier New"/>
                <a:cs typeface="Courier New"/>
              </a:rPr>
              <a:t>JsonWriter</a:t>
            </a:r>
            <a:r>
              <a:rPr lang="en-US" sz="1800" b="1" dirty="0" smtClean="0">
                <a:latin typeface="Courier New"/>
                <a:cs typeface="Courier New"/>
              </a:rPr>
              <a:t> writer = new </a:t>
            </a:r>
            <a:r>
              <a:rPr lang="en-US" sz="1800" b="1" dirty="0" err="1" smtClean="0">
                <a:latin typeface="Courier New"/>
                <a:cs typeface="Courier New"/>
              </a:rPr>
              <a:t>JsonWriter</a:t>
            </a:r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en-US" sz="1800" b="1" dirty="0" err="1" smtClean="0">
                <a:latin typeface="Courier New"/>
                <a:cs typeface="Courier New"/>
              </a:rPr>
              <a:t>io</a:t>
            </a:r>
            <a:r>
              <a:rPr lang="en-US" sz="1800" b="1" dirty="0" smtClean="0">
                <a:latin typeface="Courier New"/>
                <a:cs typeface="Courier New"/>
              </a:rPr>
              <a:t>)) {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</a:t>
            </a:r>
            <a:r>
              <a:rPr lang="en-US" sz="1800" b="1" dirty="0" err="1" smtClean="0">
                <a:latin typeface="Courier New"/>
                <a:cs typeface="Courier New"/>
              </a:rPr>
              <a:t>writer.writeObject</a:t>
            </a:r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en-US" sz="1800" b="1" dirty="0" err="1" smtClean="0">
                <a:latin typeface="Courier New"/>
                <a:cs typeface="Courier New"/>
              </a:rPr>
              <a:t>jsonObj</a:t>
            </a:r>
            <a:r>
              <a:rPr lang="en-US" sz="1800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40277631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210766"/>
          </a:xfrm>
        </p:spPr>
        <p:txBody>
          <a:bodyPr/>
          <a:lstStyle/>
          <a:p>
            <a:r>
              <a:rPr lang="en-US" dirty="0" err="1" smtClean="0"/>
              <a:t>JavaOne</a:t>
            </a:r>
            <a:r>
              <a:rPr lang="en-US" dirty="0" smtClean="0"/>
              <a:t> Session</a:t>
            </a:r>
          </a:p>
          <a:p>
            <a:pPr lvl="1"/>
            <a:r>
              <a:rPr lang="en-US" dirty="0"/>
              <a:t>CON3566 - JSR 353: Java API for JSON </a:t>
            </a:r>
            <a:r>
              <a:rPr lang="en-US" dirty="0" smtClean="0"/>
              <a:t>Processing - </a:t>
            </a:r>
            <a:r>
              <a:rPr lang="en-US" dirty="0" err="1" smtClean="0"/>
              <a:t>Jitendra</a:t>
            </a:r>
            <a:r>
              <a:rPr lang="en-US" dirty="0" smtClean="0"/>
              <a:t> </a:t>
            </a:r>
            <a:r>
              <a:rPr lang="en-US" smtClean="0"/>
              <a:t>Kotamraju</a:t>
            </a:r>
            <a:endParaRPr lang="en-US" dirty="0" smtClean="0"/>
          </a:p>
          <a:p>
            <a:pPr lvl="2"/>
            <a:r>
              <a:rPr lang="en-US" dirty="0" smtClean="0"/>
              <a:t>Wed, Oct 3</a:t>
            </a:r>
            <a:r>
              <a:rPr lang="en-US" baseline="30000" dirty="0" smtClean="0"/>
              <a:t>rd</a:t>
            </a:r>
            <a:r>
              <a:rPr lang="en-US" dirty="0" smtClean="0"/>
              <a:t>, 10-11 am, </a:t>
            </a:r>
            <a:r>
              <a:rPr lang="en-US" dirty="0" err="1" smtClean="0"/>
              <a:t>Parc</a:t>
            </a:r>
            <a:r>
              <a:rPr lang="en-US" dirty="0" smtClean="0"/>
              <a:t> 55, Mission</a:t>
            </a:r>
            <a:endParaRPr lang="en-US" dirty="0"/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Specification Project -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http://json-processing-spec.java.net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RI Project - </a:t>
            </a:r>
            <a:r>
              <a:rPr lang="en-US" dirty="0" smtClean="0">
                <a:hlinkClick r:id="rId4"/>
              </a:rPr>
              <a:t>http://jsonp.java.net</a:t>
            </a:r>
            <a:endParaRPr lang="en-US" dirty="0" smtClean="0"/>
          </a:p>
          <a:p>
            <a:r>
              <a:rPr lang="en-US" dirty="0" smtClean="0"/>
              <a:t>Latest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http://json-processing-spec.java.net/nonav/releases/1.0/edr/javadocs/</a:t>
            </a:r>
            <a:r>
              <a:rPr lang="en-US" dirty="0" smtClean="0">
                <a:hlinkClick r:id="rId5"/>
              </a:rPr>
              <a:t>index.html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682472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Drawing Board web application:</a:t>
            </a:r>
          </a:p>
          <a:p>
            <a:pPr lvl="1"/>
            <a:r>
              <a:rPr lang="en-US" dirty="0" smtClean="0"/>
              <a:t>Exercise 1: Exposing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Exercise 2: Adding Server-Sent Events</a:t>
            </a:r>
          </a:p>
          <a:p>
            <a:pPr lvl="1"/>
            <a:r>
              <a:rPr lang="en-US" dirty="0" smtClean="0"/>
              <a:t>Exercise 3: Adding Web Sockets</a:t>
            </a:r>
          </a:p>
          <a:p>
            <a:r>
              <a:rPr lang="en-US" dirty="0" smtClean="0"/>
              <a:t>Simple Drawing Board client:</a:t>
            </a:r>
          </a:p>
          <a:p>
            <a:pPr lvl="1"/>
            <a:r>
              <a:rPr lang="en-US" dirty="0" smtClean="0"/>
              <a:t>Exercise 4: Implementing a Simple Java Client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Board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High-Level Overview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861788" y="2076477"/>
            <a:ext cx="7428887" cy="1449643"/>
            <a:chOff x="476651" y="1077913"/>
            <a:chExt cx="8709031" cy="1699445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gray">
            <a:xfrm flipV="1">
              <a:off x="6137275" y="1482382"/>
              <a:ext cx="1557441" cy="39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gray">
            <a:xfrm>
              <a:off x="6137275" y="2460627"/>
              <a:ext cx="1557441" cy="439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gray">
            <a:xfrm flipV="1">
              <a:off x="3039587" y="1373198"/>
              <a:ext cx="516137" cy="4565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gray">
            <a:xfrm>
              <a:off x="476651" y="1603972"/>
              <a:ext cx="2552699" cy="638174"/>
            </a:xfrm>
            <a:prstGeom prst="rect">
              <a:avLst/>
            </a:prstGeom>
            <a:solidFill>
              <a:srgbClr val="A3A3A3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gray">
            <a:xfrm>
              <a:off x="3552825" y="1077913"/>
              <a:ext cx="2552700" cy="638175"/>
            </a:xfrm>
            <a:prstGeom prst="rect">
              <a:avLst/>
            </a:prstGeom>
            <a:solidFill>
              <a:srgbClr val="A3A3A3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gray">
            <a:xfrm>
              <a:off x="3552825" y="2135188"/>
              <a:ext cx="2552700" cy="638175"/>
            </a:xfrm>
            <a:prstGeom prst="rect">
              <a:avLst/>
            </a:prstGeom>
            <a:solidFill>
              <a:srgbClr val="A3A3A3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>
              <a:off x="7710896" y="1077913"/>
              <a:ext cx="1474786" cy="169480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gray">
            <a:xfrm>
              <a:off x="1036653" y="1739193"/>
              <a:ext cx="1428749" cy="36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sz="1400" dirty="0" err="1" smtClean="0">
                  <a:latin typeface="Arial"/>
                  <a:cs typeface="Arial"/>
                </a:rPr>
                <a:t>DataProvider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gray">
            <a:xfrm>
              <a:off x="4114800" y="1232985"/>
              <a:ext cx="1428750" cy="36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REST API</a:t>
              </a:r>
              <a:endParaRPr lang="en-US" sz="1400" dirty="0">
                <a:solidFill>
                  <a:schemeClr val="tx2"/>
                </a:solidFill>
                <a:latin typeface="Arial"/>
                <a:cs typeface="Arial"/>
              </a:endParaRP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gray">
            <a:xfrm>
              <a:off x="4114800" y="2163977"/>
              <a:ext cx="1428750" cy="613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sz="1400" dirty="0" err="1" smtClean="0">
                  <a:latin typeface="Arial"/>
                  <a:cs typeface="Arial"/>
                </a:rPr>
                <a:t>WebSocket</a:t>
              </a:r>
              <a:r>
                <a:rPr lang="en-US" sz="1400" dirty="0" smtClean="0">
                  <a:latin typeface="Arial"/>
                  <a:cs typeface="Arial"/>
                </a:rPr>
                <a:t> End-Point</a:t>
              </a:r>
              <a:endParaRPr lang="en-US" sz="1400" dirty="0">
                <a:solidFill>
                  <a:schemeClr val="tx2"/>
                </a:solidFill>
                <a:latin typeface="Arial"/>
                <a:cs typeface="Arial"/>
              </a:endParaRPr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gray">
            <a:xfrm>
              <a:off x="7814874" y="1560991"/>
              <a:ext cx="1266825" cy="613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JavaScript front-end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8" name="Line 11"/>
          <p:cNvSpPr>
            <a:spLocks noChangeShapeType="1"/>
          </p:cNvSpPr>
          <p:nvPr/>
        </p:nvSpPr>
        <p:spPr bwMode="gray">
          <a:xfrm>
            <a:off x="3047997" y="2912558"/>
            <a:ext cx="440270" cy="33866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rial"/>
              <a:cs typeface="Arial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gray">
          <a:xfrm flipV="1">
            <a:off x="5690355" y="2277559"/>
            <a:ext cx="1328512" cy="337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9599" y="1811893"/>
            <a:ext cx="5317067" cy="197273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730999" y="1811893"/>
            <a:ext cx="1811867" cy="1972733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3665" y="2015090"/>
            <a:ext cx="595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Arial"/>
                <a:cs typeface="Arial"/>
              </a:rPr>
              <a:t>JSON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04460" y="2404565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Arial"/>
                <a:cs typeface="Arial"/>
              </a:rPr>
              <a:t>SSE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53665" y="3234298"/>
            <a:ext cx="595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Arial"/>
                <a:cs typeface="Arial"/>
              </a:rPr>
              <a:t>JSON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77066" y="3784618"/>
            <a:ext cx="98276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GlassFish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61200" y="3784618"/>
            <a:ext cx="126188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Arial"/>
                <a:cs typeface="Arial"/>
              </a:rPr>
              <a:t>Web Browser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3140535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JAX-RS Web Application Utilizing SSE and 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Martin Matula</a:t>
            </a:r>
            <a:br>
              <a:rPr lang="en-US" dirty="0" smtClean="0"/>
            </a:br>
            <a:r>
              <a:rPr lang="en-US" dirty="0" smtClean="0"/>
              <a:t>Sr. Dev. Manager, Oracle</a:t>
            </a:r>
          </a:p>
          <a:p>
            <a:endParaRPr lang="en-US" dirty="0"/>
          </a:p>
        </p:txBody>
      </p:sp>
      <p:pic>
        <p:nvPicPr>
          <p:cNvPr id="3" name="Picture Placeholder 2" descr="JavaOne PPT Title v3.jp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74" b="74"/>
          <a:stretch>
            <a:fillRect/>
          </a:stretch>
        </p:blipFill>
        <p:spPr/>
      </p:pic>
      <p:pic>
        <p:nvPicPr>
          <p:cNvPr id="9" name="Picture 8" descr="O_signature_wht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103425" y="4055396"/>
            <a:ext cx="1050909" cy="32403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3648999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Launch HOL4461 virtual machine in </a:t>
            </a:r>
            <a:r>
              <a:rPr lang="en-US" dirty="0" err="1" smtClean="0"/>
              <a:t>VirtualBox</a:t>
            </a:r>
            <a:r>
              <a:rPr lang="en-US" dirty="0" smtClean="0"/>
              <a:t> (if not already started)</a:t>
            </a:r>
          </a:p>
          <a:p>
            <a:r>
              <a:rPr lang="en-US" dirty="0" smtClean="0"/>
              <a:t>Open lab-</a:t>
            </a:r>
            <a:r>
              <a:rPr lang="en-US" dirty="0" err="1" smtClean="0"/>
              <a:t>guide.pdf</a:t>
            </a:r>
            <a:r>
              <a:rPr lang="en-US" dirty="0" smtClean="0"/>
              <a:t> that’s on the desktop</a:t>
            </a:r>
          </a:p>
          <a:p>
            <a:r>
              <a:rPr lang="en-US" dirty="0" smtClean="0"/>
              <a:t>Follow the instructions</a:t>
            </a:r>
          </a:p>
          <a:p>
            <a:r>
              <a:rPr lang="en-US" dirty="0" smtClean="0"/>
              <a:t>Lab files installed under:</a:t>
            </a:r>
          </a:p>
          <a:p>
            <a:pPr lvl="1"/>
            <a:r>
              <a:rPr lang="en-US" dirty="0" smtClean="0"/>
              <a:t>C:\Users\Lab\My Documents\</a:t>
            </a:r>
            <a:r>
              <a:rPr lang="en-US" dirty="0" err="1" smtClean="0"/>
              <a:t>hol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b="1" dirty="0" smtClean="0"/>
              <a:t>@</a:t>
            </a:r>
            <a:r>
              <a:rPr lang="en-US" b="1" dirty="0" err="1" smtClean="0"/>
              <a:t>gf_jersey</a:t>
            </a:r>
            <a:r>
              <a:rPr lang="en-US" b="1" dirty="0" smtClean="0"/>
              <a:t> </a:t>
            </a:r>
            <a:r>
              <a:rPr lang="en-US" dirty="0" smtClean="0"/>
              <a:t>on Twitter (will post a link to the </a:t>
            </a:r>
            <a:r>
              <a:rPr lang="en-US" dirty="0" err="1" smtClean="0"/>
              <a:t>GitHub</a:t>
            </a:r>
            <a:r>
              <a:rPr lang="en-US" dirty="0" smtClean="0"/>
              <a:t> project with this lab there)</a:t>
            </a:r>
          </a:p>
          <a:p>
            <a:r>
              <a:rPr lang="en-US" dirty="0" smtClean="0"/>
              <a:t>Jersey – </a:t>
            </a:r>
            <a:r>
              <a:rPr lang="en-US" dirty="0" smtClean="0">
                <a:hlinkClick r:id="rId2"/>
              </a:rPr>
              <a:t>http://jersey.java.net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Mailing list: </a:t>
            </a:r>
            <a:r>
              <a:rPr lang="en-US" dirty="0" smtClean="0">
                <a:hlinkClick r:id="rId3"/>
              </a:rPr>
              <a:t>users@jersey.java.net</a:t>
            </a:r>
            <a:endParaRPr lang="en-US" dirty="0" smtClean="0"/>
          </a:p>
          <a:p>
            <a:pPr lvl="1"/>
            <a:r>
              <a:rPr lang="en-US" dirty="0" smtClean="0"/>
              <a:t>Fork Jersey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http://github.com/jersey</a:t>
            </a:r>
            <a:endParaRPr lang="en-US" dirty="0" smtClean="0"/>
          </a:p>
          <a:p>
            <a:r>
              <a:rPr lang="en-US" dirty="0" err="1" smtClean="0"/>
              <a:t>Tyrus</a:t>
            </a:r>
            <a:r>
              <a:rPr lang="en-US" dirty="0" smtClean="0"/>
              <a:t> – </a:t>
            </a:r>
            <a:r>
              <a:rPr lang="en-US" dirty="0" smtClean="0">
                <a:hlinkClick r:id="rId5"/>
              </a:rPr>
              <a:t>http://tyrus.java.net</a:t>
            </a:r>
            <a:endParaRPr lang="en-US" dirty="0" smtClean="0"/>
          </a:p>
          <a:p>
            <a:r>
              <a:rPr lang="en-US" dirty="0" smtClean="0"/>
              <a:t>JSON Processing – </a:t>
            </a:r>
            <a:r>
              <a:rPr lang="en-US" dirty="0" smtClean="0">
                <a:hlinkClick r:id="rId6"/>
              </a:rPr>
              <a:t>http://jsonp.java.net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5" name="Picture 4" descr="O_signature_wht_rg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>
              <a:off x="4185737" y="4144260"/>
              <a:ext cx="1139799" cy="351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99881238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943062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346" y="1201839"/>
            <a:ext cx="6400801" cy="29298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ヒラギノ角ゴ Pro W3"/>
                <a:cs typeface="ヒラギノ角ゴ Pro W3"/>
              </a:rPr>
              <a:t>The following is intended to outline our general product direction. </a:t>
            </a: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intended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for </a:t>
            </a:r>
            <a:r>
              <a:rPr lang="en-US" dirty="0">
                <a:ea typeface="ヒラギノ角ゴ Pro W3"/>
                <a:cs typeface="ヒラギノ角ゴ Pro W3"/>
              </a:rPr>
              <a:t>information purposes only, and may not be incorporated into any contract.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not a commitment to deliver any material, code, </a:t>
            </a:r>
            <a:r>
              <a:rPr lang="en-US" dirty="0" smtClean="0">
                <a:ea typeface="ヒラギノ角ゴ Pro W3"/>
                <a:cs typeface="ヒラギノ角ゴ Pro W3"/>
              </a:rPr>
              <a:t>or </a:t>
            </a:r>
            <a:r>
              <a:rPr lang="en-US" dirty="0">
                <a:ea typeface="ヒラギノ角ゴ Pro W3"/>
                <a:cs typeface="ヒラギノ角ゴ Pro W3"/>
              </a:rPr>
              <a:t>functionality, and should not be relied upon in making purchasing decisions. The development, release, and timing of any features or functionality described for Oracle</a:t>
            </a:r>
            <a:r>
              <a:rPr lang="ja-JP" altLang="en-US" dirty="0">
                <a:ea typeface="ヒラギノ角ゴ Pro W3"/>
                <a:cs typeface="ヒラギノ角ゴ Pro W3"/>
              </a:rPr>
              <a:t>’</a:t>
            </a:r>
            <a:r>
              <a:rPr lang="en-US" altLang="ja-JP" dirty="0">
                <a:ea typeface="ヒラギノ角ゴ Pro W3"/>
                <a:cs typeface="ヒラギノ角ゴ Pro W3"/>
              </a:rPr>
              <a:t>s products remains at the sole discretion of Oracle.</a:t>
            </a:r>
            <a:endParaRPr lang="en-US" dirty="0">
              <a:ea typeface="ヒラギノ角ゴ Pro W3"/>
              <a:cs typeface="ヒラギノ角ゴ Pro W3"/>
            </a:endParaRPr>
          </a:p>
          <a:p>
            <a:pPr marL="0" indent="0">
              <a:buNone/>
            </a:pPr>
            <a:endParaRPr lang="en-US" dirty="0"/>
          </a:p>
          <a:p>
            <a:pPr marL="603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9180220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This Lab</a:t>
            </a:r>
          </a:p>
          <a:p>
            <a:r>
              <a:rPr lang="en-US" dirty="0" smtClean="0"/>
              <a:t>Quick Intro to the Used Technologies</a:t>
            </a:r>
          </a:p>
          <a:p>
            <a:r>
              <a:rPr lang="en-US" dirty="0" smtClean="0"/>
              <a:t>Lab Exercises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2241879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Lab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Follow the lab guide</a:t>
            </a:r>
          </a:p>
          <a:p>
            <a:r>
              <a:rPr lang="en-US" dirty="0" smtClean="0"/>
              <a:t>Exercises are self-paced</a:t>
            </a:r>
          </a:p>
          <a:p>
            <a:r>
              <a:rPr lang="en-US" dirty="0" smtClean="0"/>
              <a:t>Raise your hand if you get stuck – we are here to help</a:t>
            </a:r>
          </a:p>
          <a:p>
            <a:r>
              <a:rPr lang="en-US" dirty="0" smtClean="0"/>
              <a:t>To get most of the lab try to understand the code, don’t just blindly copy-paste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 in this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Jersey/JAX-RS 2.0</a:t>
            </a:r>
          </a:p>
          <a:p>
            <a:pPr lvl="1"/>
            <a:r>
              <a:rPr lang="en-US" dirty="0" smtClean="0"/>
              <a:t>Server-sent events</a:t>
            </a:r>
          </a:p>
          <a:p>
            <a:r>
              <a:rPr lang="en-US" dirty="0" err="1" smtClean="0"/>
              <a:t>Tyrus</a:t>
            </a:r>
            <a:r>
              <a:rPr lang="en-US" dirty="0" smtClean="0"/>
              <a:t>/Java API for </a:t>
            </a:r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smtClean="0"/>
              <a:t>JSON 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2.0/Jersey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Java API for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</a:p>
          <a:p>
            <a:pPr lvl="1"/>
            <a:r>
              <a:rPr lang="en-US" dirty="0" smtClean="0"/>
              <a:t>Annotation-based API for exposing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</a:p>
          <a:p>
            <a:r>
              <a:rPr lang="en-US" dirty="0" smtClean="0"/>
              <a:t>New in JAX-RS 2.0</a:t>
            </a:r>
          </a:p>
          <a:p>
            <a:pPr lvl="1"/>
            <a:r>
              <a:rPr lang="en-US" dirty="0" smtClean="0"/>
              <a:t>Client API</a:t>
            </a:r>
          </a:p>
          <a:p>
            <a:pPr lvl="1"/>
            <a:r>
              <a:rPr lang="en-US" dirty="0" smtClean="0"/>
              <a:t>Filters/</a:t>
            </a:r>
            <a:r>
              <a:rPr lang="en-US" dirty="0" err="1" smtClean="0"/>
              <a:t>intereptors</a:t>
            </a:r>
            <a:endParaRPr lang="en-US" dirty="0" smtClean="0"/>
          </a:p>
          <a:p>
            <a:pPr lvl="1"/>
            <a:r>
              <a:rPr lang="en-US" dirty="0" smtClean="0"/>
              <a:t>Server-side content negotiation</a:t>
            </a:r>
          </a:p>
          <a:p>
            <a:pPr lvl="1"/>
            <a:r>
              <a:rPr lang="en-US" dirty="0" smtClean="0"/>
              <a:t>Asynchronous 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2.0/Jersey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Client API</a:t>
            </a:r>
            <a:endParaRPr lang="en-US" dirty="0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412034"/>
            <a:ext cx="8686800" cy="3062606"/>
          </a:xfrm>
        </p:spPr>
        <p:txBody>
          <a:bodyPr>
            <a:noAutofit/>
          </a:bodyPr>
          <a:lstStyle/>
          <a:p>
            <a:pPr>
              <a:buNone/>
              <a:tabLst>
                <a:tab pos="342793" algn="l"/>
                <a:tab pos="455470" algn="l"/>
                <a:tab pos="912527" algn="l"/>
                <a:tab pos="1369584" algn="l"/>
                <a:tab pos="1826641" algn="l"/>
                <a:tab pos="2283697" algn="l"/>
                <a:tab pos="2740754" algn="l"/>
                <a:tab pos="3197811" algn="l"/>
                <a:tab pos="3654868" algn="l"/>
                <a:tab pos="4111926" algn="l"/>
                <a:tab pos="4568983" algn="l"/>
                <a:tab pos="5026039" algn="l"/>
                <a:tab pos="5483096" algn="l"/>
                <a:tab pos="5940152" algn="l"/>
                <a:tab pos="6397208" algn="l"/>
                <a:tab pos="6854266" algn="l"/>
                <a:tab pos="7311323" algn="l"/>
                <a:tab pos="7768379" algn="l"/>
                <a:tab pos="8225436" algn="l"/>
                <a:tab pos="8682493" algn="l"/>
                <a:tab pos="9139549" algn="l"/>
              </a:tabLst>
            </a:pPr>
            <a:r>
              <a:rPr lang="en-US" sz="1400" dirty="0" smtClean="0">
                <a:solidFill>
                  <a:srgbClr val="A3A3A3"/>
                </a:solidFill>
                <a:latin typeface="Courier New"/>
                <a:cs typeface="Courier New"/>
              </a:rPr>
              <a:t>// Get instance of Client</a:t>
            </a:r>
          </a:p>
          <a:p>
            <a:pPr>
              <a:buNone/>
              <a:tabLst>
                <a:tab pos="342793" algn="l"/>
                <a:tab pos="455470" algn="l"/>
                <a:tab pos="912527" algn="l"/>
                <a:tab pos="1369584" algn="l"/>
                <a:tab pos="1826641" algn="l"/>
                <a:tab pos="2283697" algn="l"/>
                <a:tab pos="2740754" algn="l"/>
                <a:tab pos="3197811" algn="l"/>
                <a:tab pos="3654868" algn="l"/>
                <a:tab pos="4111926" algn="l"/>
                <a:tab pos="4568983" algn="l"/>
                <a:tab pos="5026039" algn="l"/>
                <a:tab pos="5483096" algn="l"/>
                <a:tab pos="5940152" algn="l"/>
                <a:tab pos="6397208" algn="l"/>
                <a:tab pos="6854266" algn="l"/>
                <a:tab pos="7311323" algn="l"/>
                <a:tab pos="7768379" algn="l"/>
                <a:tab pos="8225436" algn="l"/>
                <a:tab pos="8682493" algn="l"/>
                <a:tab pos="9139549" algn="l"/>
              </a:tabLst>
            </a:pPr>
            <a:r>
              <a:rPr lang="en-US" sz="1400" dirty="0" smtClean="0">
                <a:latin typeface="Courier New"/>
                <a:cs typeface="Courier New"/>
              </a:rPr>
              <a:t>Client client = </a:t>
            </a:r>
            <a:r>
              <a:rPr lang="en-US" sz="1400" dirty="0" err="1" smtClean="0">
                <a:latin typeface="Courier New"/>
                <a:cs typeface="Courier New"/>
              </a:rPr>
              <a:t>ClientFactory.newClient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  <a:tabLst>
                <a:tab pos="342793" algn="l"/>
                <a:tab pos="455470" algn="l"/>
                <a:tab pos="912527" algn="l"/>
                <a:tab pos="1369584" algn="l"/>
                <a:tab pos="1826641" algn="l"/>
                <a:tab pos="2283697" algn="l"/>
                <a:tab pos="2740754" algn="l"/>
                <a:tab pos="3197811" algn="l"/>
                <a:tab pos="3654868" algn="l"/>
                <a:tab pos="4111926" algn="l"/>
                <a:tab pos="4568983" algn="l"/>
                <a:tab pos="5026039" algn="l"/>
                <a:tab pos="5483096" algn="l"/>
                <a:tab pos="5940152" algn="l"/>
                <a:tab pos="6397208" algn="l"/>
                <a:tab pos="6854266" algn="l"/>
                <a:tab pos="7311323" algn="l"/>
                <a:tab pos="7768379" algn="l"/>
                <a:tab pos="8225436" algn="l"/>
                <a:tab pos="8682493" algn="l"/>
                <a:tab pos="9139549" algn="l"/>
              </a:tabLst>
            </a:pPr>
            <a:endParaRPr lang="en-US" sz="1400" dirty="0" smtClean="0">
              <a:solidFill>
                <a:srgbClr val="7D7369"/>
              </a:solidFill>
              <a:latin typeface="Courier New"/>
              <a:cs typeface="Courier New"/>
            </a:endParaRPr>
          </a:p>
          <a:p>
            <a:pPr>
              <a:buNone/>
              <a:tabLst>
                <a:tab pos="342793" algn="l"/>
                <a:tab pos="455470" algn="l"/>
                <a:tab pos="912527" algn="l"/>
                <a:tab pos="1369584" algn="l"/>
                <a:tab pos="1826641" algn="l"/>
                <a:tab pos="2283697" algn="l"/>
                <a:tab pos="2740754" algn="l"/>
                <a:tab pos="3197811" algn="l"/>
                <a:tab pos="3654868" algn="l"/>
                <a:tab pos="4111926" algn="l"/>
                <a:tab pos="4568983" algn="l"/>
                <a:tab pos="5026039" algn="l"/>
                <a:tab pos="5483096" algn="l"/>
                <a:tab pos="5940152" algn="l"/>
                <a:tab pos="6397208" algn="l"/>
                <a:tab pos="6854266" algn="l"/>
                <a:tab pos="7311323" algn="l"/>
                <a:tab pos="7768379" algn="l"/>
                <a:tab pos="8225436" algn="l"/>
                <a:tab pos="8682493" algn="l"/>
                <a:tab pos="9139549" algn="l"/>
              </a:tabLst>
            </a:pPr>
            <a:r>
              <a:rPr lang="en-US" sz="1400" dirty="0" smtClean="0">
                <a:solidFill>
                  <a:srgbClr val="A3A3A3"/>
                </a:solidFill>
                <a:latin typeface="Courier New"/>
                <a:cs typeface="Courier New"/>
              </a:rPr>
              <a:t>// Get account balance</a:t>
            </a:r>
          </a:p>
          <a:p>
            <a:pPr>
              <a:buNone/>
              <a:tabLst>
                <a:tab pos="342793" algn="l"/>
                <a:tab pos="455470" algn="l"/>
                <a:tab pos="912527" algn="l"/>
                <a:tab pos="1369584" algn="l"/>
                <a:tab pos="1826641" algn="l"/>
                <a:tab pos="2283697" algn="l"/>
                <a:tab pos="2740754" algn="l"/>
                <a:tab pos="3197811" algn="l"/>
                <a:tab pos="3654868" algn="l"/>
                <a:tab pos="4111926" algn="l"/>
                <a:tab pos="4568983" algn="l"/>
                <a:tab pos="5026039" algn="l"/>
                <a:tab pos="5483096" algn="l"/>
                <a:tab pos="5940152" algn="l"/>
                <a:tab pos="6397208" algn="l"/>
                <a:tab pos="6854266" algn="l"/>
                <a:tab pos="7311323" algn="l"/>
                <a:tab pos="7768379" algn="l"/>
                <a:tab pos="8225436" algn="l"/>
                <a:tab pos="8682493" algn="l"/>
                <a:tab pos="9139549" algn="l"/>
              </a:tabLst>
            </a:pPr>
            <a:r>
              <a:rPr lang="en-US" sz="1400" dirty="0" smtClean="0">
                <a:solidFill>
                  <a:srgbClr val="000090"/>
                </a:solidFill>
                <a:latin typeface="Courier New"/>
                <a:cs typeface="Courier New"/>
              </a:rPr>
              <a:t>String </a:t>
            </a:r>
            <a:r>
              <a:rPr lang="en-US" sz="1400" dirty="0" smtClean="0">
                <a:latin typeface="Courier New"/>
                <a:cs typeface="Courier New"/>
              </a:rPr>
              <a:t>bal = </a:t>
            </a:r>
            <a:r>
              <a:rPr lang="en-US" sz="1400" dirty="0" err="1" smtClean="0">
                <a:latin typeface="Courier New"/>
                <a:cs typeface="Courier New"/>
              </a:rPr>
              <a:t>client.target(</a:t>
            </a:r>
            <a:r>
              <a:rPr lang="en-US" sz="14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"http</a:t>
            </a:r>
            <a:r>
              <a:rPr lang="en-US" sz="1400" dirty="0" smtClean="0">
                <a:solidFill>
                  <a:srgbClr val="660066"/>
                </a:solidFill>
                <a:latin typeface="Courier New"/>
                <a:cs typeface="Courier New"/>
              </a:rPr>
              <a:t>://.../</a:t>
            </a:r>
            <a:r>
              <a:rPr lang="en-US" sz="14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atm/{cardId}/balance</a:t>
            </a:r>
            <a:r>
              <a:rPr lang="en-US" sz="1400" dirty="0" smtClean="0">
                <a:solidFill>
                  <a:srgbClr val="660066"/>
                </a:solidFill>
                <a:latin typeface="Courier New"/>
                <a:cs typeface="Courier New"/>
              </a:rPr>
              <a:t>"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  <a:tabLst>
                <a:tab pos="342793" algn="l"/>
                <a:tab pos="455470" algn="l"/>
                <a:tab pos="912527" algn="l"/>
                <a:tab pos="1369584" algn="l"/>
                <a:tab pos="1826641" algn="l"/>
                <a:tab pos="2283697" algn="l"/>
                <a:tab pos="2740754" algn="l"/>
                <a:tab pos="3197811" algn="l"/>
                <a:tab pos="3654868" algn="l"/>
                <a:tab pos="4111926" algn="l"/>
                <a:tab pos="4568983" algn="l"/>
                <a:tab pos="5026039" algn="l"/>
                <a:tab pos="5483096" algn="l"/>
                <a:tab pos="5940152" algn="l"/>
                <a:tab pos="6397208" algn="l"/>
                <a:tab pos="6854266" algn="l"/>
                <a:tab pos="7311323" algn="l"/>
                <a:tab pos="7768379" algn="l"/>
                <a:tab pos="8225436" algn="l"/>
                <a:tab pos="8682493" algn="l"/>
                <a:tab pos="9139549" algn="l"/>
              </a:tabLst>
            </a:pPr>
            <a:r>
              <a:rPr lang="en-US" sz="1400" dirty="0" smtClean="0">
                <a:latin typeface="Courier New"/>
                <a:cs typeface="Courier New"/>
              </a:rPr>
              <a:t>    .</a:t>
            </a:r>
            <a:r>
              <a:rPr lang="en-US" sz="1400" dirty="0" err="1" smtClean="0">
                <a:latin typeface="Courier New"/>
                <a:cs typeface="Courier New"/>
              </a:rPr>
              <a:t>pathParam(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"cardId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", "111122223333"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  <a:tabLst>
                <a:tab pos="342793" algn="l"/>
                <a:tab pos="455470" algn="l"/>
                <a:tab pos="912527" algn="l"/>
                <a:tab pos="1369584" algn="l"/>
                <a:tab pos="1826641" algn="l"/>
                <a:tab pos="2283697" algn="l"/>
                <a:tab pos="2740754" algn="l"/>
                <a:tab pos="3197811" algn="l"/>
                <a:tab pos="3654868" algn="l"/>
                <a:tab pos="4111926" algn="l"/>
                <a:tab pos="4568983" algn="l"/>
                <a:tab pos="5026039" algn="l"/>
                <a:tab pos="5483096" algn="l"/>
                <a:tab pos="5940152" algn="l"/>
                <a:tab pos="6397208" algn="l"/>
                <a:tab pos="6854266" algn="l"/>
                <a:tab pos="7311323" algn="l"/>
                <a:tab pos="7768379" algn="l"/>
                <a:tab pos="8225436" algn="l"/>
                <a:tab pos="8682493" algn="l"/>
                <a:tab pos="9139549" algn="l"/>
              </a:tabLst>
            </a:pPr>
            <a:r>
              <a:rPr lang="en-US" sz="1400" dirty="0" smtClean="0">
                <a:latin typeface="Courier New"/>
                <a:cs typeface="Courier New"/>
              </a:rPr>
              <a:t>    .</a:t>
            </a:r>
            <a:r>
              <a:rPr lang="en-US" sz="1400" dirty="0" err="1" smtClean="0">
                <a:latin typeface="Courier New"/>
                <a:cs typeface="Courier New"/>
              </a:rPr>
              <a:t>queryParam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"pin", "9876"</a:t>
            </a:r>
            <a:r>
              <a:rPr lang="en-US" sz="14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  <a:tabLst>
                <a:tab pos="342793" algn="l"/>
                <a:tab pos="455470" algn="l"/>
                <a:tab pos="912527" algn="l"/>
                <a:tab pos="1369584" algn="l"/>
                <a:tab pos="1826641" algn="l"/>
                <a:tab pos="2283697" algn="l"/>
                <a:tab pos="2740754" algn="l"/>
                <a:tab pos="3197811" algn="l"/>
                <a:tab pos="3654868" algn="l"/>
                <a:tab pos="4111926" algn="l"/>
                <a:tab pos="4568983" algn="l"/>
                <a:tab pos="5026039" algn="l"/>
                <a:tab pos="5483096" algn="l"/>
                <a:tab pos="5940152" algn="l"/>
                <a:tab pos="6397208" algn="l"/>
                <a:tab pos="6854266" algn="l"/>
                <a:tab pos="7311323" algn="l"/>
                <a:tab pos="7768379" algn="l"/>
                <a:tab pos="8225436" algn="l"/>
                <a:tab pos="8682493" algn="l"/>
                <a:tab pos="9139549" algn="l"/>
              </a:tabLst>
            </a:pPr>
            <a:r>
              <a:rPr lang="en-US" sz="1400" dirty="0" smtClean="0">
                <a:latin typeface="Courier New"/>
                <a:cs typeface="Courier New"/>
              </a:rPr>
              <a:t>    .</a:t>
            </a:r>
            <a:r>
              <a:rPr lang="en-US" sz="1400" dirty="0" err="1" smtClean="0">
                <a:latin typeface="Courier New"/>
                <a:cs typeface="Courier New"/>
              </a:rPr>
              <a:t>request(</a:t>
            </a:r>
            <a:r>
              <a:rPr lang="en-US" sz="14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"text/plain"</a:t>
            </a:r>
            <a:r>
              <a:rPr lang="en-US" sz="1400" dirty="0" err="1" smtClean="0">
                <a:latin typeface="Courier New"/>
                <a:cs typeface="Courier New"/>
              </a:rPr>
              <a:t>).</a:t>
            </a:r>
            <a:r>
              <a:rPr lang="en-US" sz="14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US" sz="1400" dirty="0" err="1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String.class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2.0/Jersey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JavaOne</a:t>
            </a:r>
            <a:r>
              <a:rPr lang="en-US" dirty="0" smtClean="0"/>
              <a:t> sessions:</a:t>
            </a:r>
          </a:p>
          <a:p>
            <a:pPr lvl="1"/>
            <a:r>
              <a:rPr lang="en-US" dirty="0" smtClean="0"/>
              <a:t>Pimp My </a:t>
            </a:r>
            <a:r>
              <a:rPr lang="en-US" dirty="0" err="1" smtClean="0"/>
              <a:t>RESTful</a:t>
            </a:r>
            <a:r>
              <a:rPr lang="en-US" dirty="0" smtClean="0"/>
              <a:t> Java Applications</a:t>
            </a:r>
          </a:p>
          <a:p>
            <a:pPr lvl="2">
              <a:tabLst>
                <a:tab pos="2147888" algn="l"/>
              </a:tabLst>
            </a:pPr>
            <a:r>
              <a:rPr lang="en-US" dirty="0" err="1" smtClean="0"/>
              <a:t>Marek</a:t>
            </a:r>
            <a:r>
              <a:rPr lang="en-US" dirty="0" smtClean="0"/>
              <a:t> </a:t>
            </a:r>
            <a:r>
              <a:rPr lang="en-US" dirty="0" err="1" smtClean="0"/>
              <a:t>Potociar</a:t>
            </a:r>
            <a:endParaRPr lang="en-US" dirty="0" smtClean="0"/>
          </a:p>
          <a:p>
            <a:pPr lvl="2">
              <a:tabLst>
                <a:tab pos="2147888" algn="l"/>
              </a:tabLst>
            </a:pPr>
            <a:r>
              <a:rPr lang="en-US" dirty="0" err="1" smtClean="0"/>
              <a:t>Parc</a:t>
            </a:r>
            <a:r>
              <a:rPr lang="en-US" dirty="0" smtClean="0"/>
              <a:t> 55 - Cyril </a:t>
            </a:r>
            <a:r>
              <a:rPr lang="en-US" dirty="0" err="1" smtClean="0"/>
              <a:t>Magnin</a:t>
            </a:r>
            <a:r>
              <a:rPr lang="en-US" dirty="0" smtClean="0"/>
              <a:t> I - 10/3/12, 1:00pm - 2:00pm</a:t>
            </a:r>
          </a:p>
          <a:p>
            <a:pPr>
              <a:tabLst>
                <a:tab pos="2147888" algn="l"/>
              </a:tabLst>
            </a:pPr>
            <a:r>
              <a:rPr lang="en-US" dirty="0" smtClean="0"/>
              <a:t>On the web:</a:t>
            </a:r>
          </a:p>
          <a:p>
            <a:pPr lvl="1">
              <a:tabLst>
                <a:tab pos="2147888" algn="l"/>
              </a:tabLst>
            </a:pPr>
            <a:r>
              <a:rPr lang="en-US" dirty="0" smtClean="0"/>
              <a:t>Specification project: </a:t>
            </a:r>
            <a:r>
              <a:rPr lang="en-US" dirty="0" smtClean="0">
                <a:hlinkClick r:id="rId2"/>
              </a:rPr>
              <a:t>http://jax-rs-spec.java.net</a:t>
            </a:r>
            <a:endParaRPr lang="en-US" dirty="0" smtClean="0"/>
          </a:p>
          <a:p>
            <a:pPr lvl="1">
              <a:tabLst>
                <a:tab pos="2147888" algn="l"/>
              </a:tabLst>
            </a:pPr>
            <a:r>
              <a:rPr lang="en-US" dirty="0" smtClean="0"/>
              <a:t>Implementation project: </a:t>
            </a:r>
            <a:r>
              <a:rPr lang="en-US" dirty="0" smtClean="0">
                <a:hlinkClick r:id="rId3"/>
              </a:rPr>
              <a:t>http://jersey.java.net</a:t>
            </a:r>
            <a:endParaRPr lang="en-US" dirty="0" smtClean="0"/>
          </a:p>
          <a:p>
            <a:pPr lvl="1">
              <a:tabLst>
                <a:tab pos="2147888" algn="l"/>
              </a:tabLst>
            </a:pPr>
            <a:r>
              <a:rPr lang="en-US" dirty="0" smtClean="0"/>
              <a:t>Twitter: @</a:t>
            </a:r>
            <a:r>
              <a:rPr lang="en-US" dirty="0" err="1" smtClean="0"/>
              <a:t>gf_jersey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Where to get more info</a:t>
            </a: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Template_16x9_8-15-12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JavaOne_Template_16x9_8-15-12.potx</Template>
  <TotalTime>8838</TotalTime>
  <Words>1092</Words>
  <Application>Microsoft Macintosh PowerPoint</Application>
  <PresentationFormat>On-screen Show (16:9)</PresentationFormat>
  <Paragraphs>164</Paragraphs>
  <Slides>23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JavaOne_Template_16x9_8-15-12</vt:lpstr>
      <vt:lpstr>Slide 1</vt:lpstr>
      <vt:lpstr>Developing JAX-RS Web Application Utilizing SSE and WebSocket</vt:lpstr>
      <vt:lpstr>Slide 3</vt:lpstr>
      <vt:lpstr>Program Agenda</vt:lpstr>
      <vt:lpstr>About This Lab</vt:lpstr>
      <vt:lpstr>Technologies Used in this Lab</vt:lpstr>
      <vt:lpstr>JAX-RS 2.0/Jersey</vt:lpstr>
      <vt:lpstr>JAX-RS 2.0/Jersey</vt:lpstr>
      <vt:lpstr>JAX-RS 2.0/Jersey</vt:lpstr>
      <vt:lpstr>Java API for Web Socket</vt:lpstr>
      <vt:lpstr>Java API for Web Socket</vt:lpstr>
      <vt:lpstr>Java API for Web Socket</vt:lpstr>
      <vt:lpstr>Java API for Web Socket</vt:lpstr>
      <vt:lpstr>Standard JSON API</vt:lpstr>
      <vt:lpstr>Java API for Processing JSON</vt:lpstr>
      <vt:lpstr>JSR-353: Java API for Processing JSON</vt:lpstr>
      <vt:lpstr>Resources</vt:lpstr>
      <vt:lpstr>Lab Exercises</vt:lpstr>
      <vt:lpstr>Drawing Board Application</vt:lpstr>
      <vt:lpstr>Getting Started</vt:lpstr>
      <vt:lpstr>Additional Resources</vt:lpstr>
      <vt:lpstr>Graphic Section Divider</vt:lpstr>
      <vt:lpstr>Slide 23</vt:lpstr>
    </vt:vector>
  </TitlesOfParts>
  <Company>Oracle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Matula</dc:creator>
  <cp:lastModifiedBy>Martin Matula</cp:lastModifiedBy>
  <cp:revision>1</cp:revision>
  <cp:lastPrinted>2012-08-08T17:55:43Z</cp:lastPrinted>
  <dcterms:created xsi:type="dcterms:W3CDTF">2012-10-02T22:52:12Z</dcterms:created>
  <dcterms:modified xsi:type="dcterms:W3CDTF">2012-10-07T04:34:40Z</dcterms:modified>
</cp:coreProperties>
</file>