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42"/>
  </p:notesMasterIdLst>
  <p:sldIdLst>
    <p:sldId id="256" r:id="rId2"/>
    <p:sldId id="279" r:id="rId3"/>
    <p:sldId id="270" r:id="rId4"/>
    <p:sldId id="301" r:id="rId5"/>
    <p:sldId id="281" r:id="rId6"/>
    <p:sldId id="282" r:id="rId7"/>
    <p:sldId id="306" r:id="rId8"/>
    <p:sldId id="280" r:id="rId9"/>
    <p:sldId id="278" r:id="rId10"/>
    <p:sldId id="277" r:id="rId11"/>
    <p:sldId id="258" r:id="rId12"/>
    <p:sldId id="284" r:id="rId13"/>
    <p:sldId id="302" r:id="rId14"/>
    <p:sldId id="259" r:id="rId15"/>
    <p:sldId id="269" r:id="rId16"/>
    <p:sldId id="285" r:id="rId17"/>
    <p:sldId id="294" r:id="rId18"/>
    <p:sldId id="293" r:id="rId19"/>
    <p:sldId id="296" r:id="rId20"/>
    <p:sldId id="286" r:id="rId21"/>
    <p:sldId id="288" r:id="rId22"/>
    <p:sldId id="307" r:id="rId23"/>
    <p:sldId id="290" r:id="rId24"/>
    <p:sldId id="291" r:id="rId25"/>
    <p:sldId id="292" r:id="rId26"/>
    <p:sldId id="287" r:id="rId27"/>
    <p:sldId id="289" r:id="rId28"/>
    <p:sldId id="295" r:id="rId29"/>
    <p:sldId id="303" r:id="rId30"/>
    <p:sldId id="274" r:id="rId31"/>
    <p:sldId id="297" r:id="rId32"/>
    <p:sldId id="298" r:id="rId33"/>
    <p:sldId id="272" r:id="rId34"/>
    <p:sldId id="273" r:id="rId35"/>
    <p:sldId id="300" r:id="rId36"/>
    <p:sldId id="299" r:id="rId37"/>
    <p:sldId id="304" r:id="rId38"/>
    <p:sldId id="305" r:id="rId39"/>
    <p:sldId id="271" r:id="rId40"/>
    <p:sldId id="26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7B0D7DB-1C93-5141-BBF8-D6405D5A5CC7}">
          <p14:sldIdLst>
            <p14:sldId id="256"/>
            <p14:sldId id="279"/>
            <p14:sldId id="270"/>
          </p14:sldIdLst>
        </p14:section>
        <p14:section name="why xproc" id="{06ED980C-CD71-2F4F-8D2A-6A5F5519D9C2}">
          <p14:sldIdLst>
            <p14:sldId id="301"/>
            <p14:sldId id="281"/>
            <p14:sldId id="282"/>
            <p14:sldId id="306"/>
            <p14:sldId id="280"/>
            <p14:sldId id="278"/>
            <p14:sldId id="277"/>
            <p14:sldId id="258"/>
            <p14:sldId id="284"/>
          </p14:sldIdLst>
        </p14:section>
        <p14:section name="xproc.xq" id="{E4CEB871-6E24-3343-9CD3-2085BE9DBC30}">
          <p14:sldIdLst>
            <p14:sldId id="302"/>
            <p14:sldId id="259"/>
            <p14:sldId id="269"/>
            <p14:sldId id="285"/>
            <p14:sldId id="294"/>
            <p14:sldId id="293"/>
            <p14:sldId id="296"/>
            <p14:sldId id="286"/>
            <p14:sldId id="288"/>
            <p14:sldId id="307"/>
            <p14:sldId id="290"/>
            <p14:sldId id="291"/>
            <p14:sldId id="292"/>
            <p14:sldId id="287"/>
            <p14:sldId id="289"/>
            <p14:sldId id="295"/>
          </p14:sldIdLst>
        </p14:section>
        <p14:section name="points of interests" id="{2CB0AE38-88C8-794D-A60E-C0B37BAC1282}">
          <p14:sldIdLst>
            <p14:sldId id="303"/>
            <p14:sldId id="274"/>
            <p14:sldId id="297"/>
            <p14:sldId id="298"/>
            <p14:sldId id="272"/>
            <p14:sldId id="273"/>
            <p14:sldId id="300"/>
            <p14:sldId id="299"/>
          </p14:sldIdLst>
        </p14:section>
        <p14:section name="summary" id="{71D59FCF-9A43-C346-A753-6C878CEB7D8A}">
          <p14:sldIdLst>
            <p14:sldId id="304"/>
            <p14:sldId id="305"/>
            <p14:sldId id="271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6" autoAdjust="0"/>
    <p:restoredTop sz="75743" autoAdjust="0"/>
  </p:normalViewPr>
  <p:slideViewPr>
    <p:cSldViewPr snapToGrid="0" snapToObjects="1">
      <p:cViewPr varScale="1">
        <p:scale>
          <a:sx n="57" d="100"/>
          <a:sy n="57" d="100"/>
        </p:scale>
        <p:origin x="-24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0024E-5CEE-D848-88FB-2417D6DABC73}" type="datetimeFigureOut">
              <a:rPr lang="en-US" smtClean="0"/>
              <a:t>16/06/2013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90A2-17A1-9147-BCF4-3F6F30E00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8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analysis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consume and parse the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XProc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pipeline, generating a runnable representation of said pipeline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evaluation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engine that dynamically evaluates the runnable pipeline representation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output interim results for further processing or final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3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2C06-D7AE-8A44-8380-1DB08646D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0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Michael Kay noted in</a:t>
            </a:r>
            <a:r>
              <a:rPr lang="en-US" baseline="0" dirty="0" smtClean="0"/>
              <a:t> a paper ‘you push, ill pull’ that XSLT polymorphism and dynamic dispatch make analysis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your own </a:t>
            </a:r>
            <a:r>
              <a:rPr lang="en-US" dirty="0" err="1" smtClean="0"/>
              <a:t>steprunner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55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In a lot of data systems </a:t>
            </a:r>
            <a:r>
              <a:rPr lang="en-US" dirty="0" err="1" smtClean="0"/>
              <a:t>normalisation</a:t>
            </a:r>
            <a:r>
              <a:rPr lang="en-US" dirty="0" smtClean="0"/>
              <a:t> happens on data entry, </a:t>
            </a:r>
          </a:p>
          <a:p>
            <a:endParaRPr lang="en-US" dirty="0" smtClean="0"/>
          </a:p>
          <a:p>
            <a:r>
              <a:rPr lang="en-US" dirty="0" smtClean="0"/>
              <a:t>Map reduce algorithm defers this cost at mapping time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1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9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9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490A2-17A1-9147-BCF4-3F6F30E00D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436-1A85-D041-ACFC-66D63D63B5F0}" type="datetimeFigureOut">
              <a:rPr lang="en-US" smtClean="0"/>
              <a:t>16/06/2013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33B-2AE4-C340-8F20-B88DA4246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436-1A85-D041-ACFC-66D63D63B5F0}" type="datetimeFigureOut">
              <a:rPr lang="en-US" smtClean="0"/>
              <a:t>16/06/2013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9800-11BD-3C47-9305-9D476DCA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4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436-1A85-D041-ACFC-66D63D63B5F0}" type="datetimeFigureOut">
              <a:rPr lang="en-US" smtClean="0"/>
              <a:t>16/06/2013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9800-11BD-3C47-9305-9D476DCA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7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436-1A85-D041-ACFC-66D63D63B5F0}" type="datetimeFigureOut">
              <a:rPr lang="en-US" smtClean="0"/>
              <a:t>16/06/2013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9800-11BD-3C47-9305-9D476DCA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436-1A85-D041-ACFC-66D63D63B5F0}" type="datetimeFigureOut">
              <a:rPr lang="en-US" smtClean="0"/>
              <a:t>16/06/2013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9800-11BD-3C47-9305-9D476DCA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436-1A85-D041-ACFC-66D63D63B5F0}" type="datetimeFigureOut">
              <a:rPr lang="en-US" smtClean="0"/>
              <a:t>16/06/2013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9800-11BD-3C47-9305-9D476DCA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436-1A85-D041-ACFC-66D63D63B5F0}" type="datetimeFigureOut">
              <a:rPr lang="en-US" smtClean="0"/>
              <a:t>16/06/2013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9800-11BD-3C47-9305-9D476DCA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7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436-1A85-D041-ACFC-66D63D63B5F0}" type="datetimeFigureOut">
              <a:rPr lang="en-US" smtClean="0"/>
              <a:t>16/06/2013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9800-11BD-3C47-9305-9D476DCA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436-1A85-D041-ACFC-66D63D63B5F0}" type="datetimeFigureOut">
              <a:rPr lang="en-US" smtClean="0"/>
              <a:t>16/06/2013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9800-11BD-3C47-9305-9D476DCA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436-1A85-D041-ACFC-66D63D63B5F0}" type="datetimeFigureOut">
              <a:rPr lang="en-US" smtClean="0"/>
              <a:t>16/06/2013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9800-11BD-3C47-9305-9D476DCA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436-1A85-D041-ACFC-66D63D63B5F0}" type="datetimeFigureOut">
              <a:rPr lang="en-US" smtClean="0"/>
              <a:t>16/06/2013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9800-11BD-3C47-9305-9D476DCA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5B436-1A85-D041-ACFC-66D63D63B5F0}" type="datetimeFigureOut">
              <a:rPr lang="en-US" smtClean="0"/>
              <a:t>16/06/2013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9800-11BD-3C47-9305-9D476DCA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info/" TargetMode="External"/><Relationship Id="rId4" Type="http://schemas.openxmlformats.org/officeDocument/2006/relationships/hyperlink" Target="http://code.google.com/p/daisy-pipeline/wiki/XProcOverview-" TargetMode="External"/><Relationship Id="rId5" Type="http://schemas.openxmlformats.org/officeDocument/2006/relationships/hyperlink" Target="http://balisage.net/Proceedings/vol8/html/Williams01/BalisageVol8-Williams01.html" TargetMode="External"/><Relationship Id="rId6" Type="http://schemas.openxmlformats.org/officeDocument/2006/relationships/hyperlink" Target="https://github.com/gimsieke/epubcheck-xproc" TargetMode="External"/><Relationship Id="rId7" Type="http://schemas.openxmlformats.org/officeDocument/2006/relationships/hyperlink" Target="https://github.com/josteinaj/xprocspe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  <a:latin typeface="Candara"/>
              </a:rPr>
              <a:t>xproc.xq</a:t>
            </a:r>
            <a:r>
              <a:rPr lang="en-US" dirty="0" smtClean="0">
                <a:solidFill>
                  <a:schemeClr val="bg2"/>
                </a:solidFill>
                <a:latin typeface="Candara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Candara"/>
              </a:rPr>
            </a:br>
            <a:r>
              <a:rPr lang="en-US" sz="1400" dirty="0" smtClean="0">
                <a:solidFill>
                  <a:schemeClr val="bg2"/>
                </a:solidFill>
                <a:latin typeface="Candara"/>
              </a:rPr>
              <a:t>Jim Fuller, MarkLogic 2013</a:t>
            </a:r>
            <a:endParaRPr lang="en-US" sz="1400" dirty="0">
              <a:solidFill>
                <a:schemeClr val="bg2"/>
              </a:solidFill>
              <a:latin typeface="Candar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895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Architecture of an </a:t>
            </a:r>
            <a:r>
              <a:rPr lang="en-US" dirty="0" err="1">
                <a:solidFill>
                  <a:schemeClr val="accent6"/>
                </a:solidFill>
              </a:rPr>
              <a:t>x</a:t>
            </a:r>
            <a:r>
              <a:rPr lang="en-US" dirty="0" err="1" smtClean="0">
                <a:solidFill>
                  <a:schemeClr val="accent6"/>
                </a:solidFill>
              </a:rPr>
              <a:t>proc</a:t>
            </a:r>
            <a:r>
              <a:rPr lang="en-US" dirty="0" smtClean="0">
                <a:solidFill>
                  <a:schemeClr val="accent6"/>
                </a:solidFill>
              </a:rPr>
              <a:t> processor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9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Why </a:t>
            </a:r>
            <a:r>
              <a:rPr lang="en-US" dirty="0" err="1" smtClean="0">
                <a:solidFill>
                  <a:schemeClr val="bg2"/>
                </a:solidFill>
                <a:latin typeface="Tahoma"/>
              </a:rPr>
              <a:t>Xproc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‘</a:t>
            </a:r>
            <a:r>
              <a:rPr lang="en-US" dirty="0">
                <a:solidFill>
                  <a:schemeClr val="accent6"/>
                </a:solidFill>
                <a:latin typeface="Tahoma"/>
              </a:rPr>
              <a:t>pipes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’ are a natural idiom for xml processing</a:t>
            </a:r>
            <a:endParaRPr lang="en-US" dirty="0">
              <a:solidFill>
                <a:schemeClr val="bg2"/>
              </a:solidFill>
              <a:latin typeface="Tahoma"/>
            </a:endParaRP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rgbClr val="F79646"/>
                </a:solidFill>
                <a:latin typeface="Tahoma"/>
              </a:rPr>
              <a:t>Flow based 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versus FSM (draw diagram)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State is the </a:t>
            </a:r>
            <a:r>
              <a:rPr lang="en-US" dirty="0" smtClean="0">
                <a:solidFill>
                  <a:srgbClr val="F79646"/>
                </a:solidFill>
                <a:latin typeface="Tahoma"/>
              </a:rPr>
              <a:t>enemy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of dynamic computation</a:t>
            </a:r>
          </a:p>
          <a:p>
            <a:pPr marL="0" indent="0">
              <a:buNone/>
            </a:pPr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Complex workflow still </a:t>
            </a:r>
            <a:r>
              <a:rPr lang="en-US" dirty="0" smtClean="0">
                <a:solidFill>
                  <a:srgbClr val="F79646"/>
                </a:solidFill>
                <a:latin typeface="Tahoma"/>
              </a:rPr>
              <a:t>possible </a:t>
            </a:r>
            <a:r>
              <a:rPr lang="en-US" dirty="0" smtClean="0">
                <a:solidFill>
                  <a:srgbClr val="FFFFFF"/>
                </a:solidFill>
                <a:latin typeface="Tahoma"/>
              </a:rPr>
              <a:t>but</a:t>
            </a:r>
            <a:r>
              <a:rPr lang="en-US" dirty="0" smtClean="0">
                <a:solidFill>
                  <a:srgbClr val="F79646"/>
                </a:solidFill>
                <a:latin typeface="Tahoma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ahoma"/>
              </a:rPr>
              <a:t>YAGNI</a:t>
            </a:r>
          </a:p>
          <a:p>
            <a:endParaRPr lang="en-US" dirty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Main </a:t>
            </a:r>
            <a:r>
              <a:rPr lang="en-US" dirty="0" smtClean="0">
                <a:solidFill>
                  <a:srgbClr val="F79646"/>
                </a:solidFill>
                <a:latin typeface="Tahoma"/>
              </a:rPr>
              <a:t>control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40339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Current news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hlinkClick r:id="rId3"/>
              </a:rPr>
              <a:t>http://mesonet.info</a:t>
            </a:r>
            <a:r>
              <a:rPr lang="en-US" b="1" dirty="0" smtClean="0">
                <a:solidFill>
                  <a:srgbClr val="FFFFFF"/>
                </a:solidFill>
                <a:hlinkClick r:id="rId3"/>
              </a:rPr>
              <a:t>/</a:t>
            </a:r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  <a:hlinkClick r:id="rId4"/>
              </a:rPr>
              <a:t>http://code.google.com/p/daisy-pipeline/wiki/XProcOverview</a:t>
            </a:r>
            <a:r>
              <a:rPr lang="en-US" dirty="0" smtClean="0">
                <a:solidFill>
                  <a:srgbClr val="FFFFFF"/>
                </a:solidFill>
                <a:hlinkClick r:id="rId4"/>
              </a:rPr>
              <a:t>-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  <a:hlinkClick r:id="rId5"/>
              </a:rPr>
              <a:t>http://balisage.net/Proceedings/vol8/html/Williams01/BalisageVol8-Williams01.</a:t>
            </a:r>
            <a:r>
              <a:rPr lang="en-US" b="1" dirty="0" smtClean="0">
                <a:solidFill>
                  <a:srgbClr val="FFFFFF"/>
                </a:solidFill>
                <a:hlinkClick r:id="rId5"/>
              </a:rPr>
              <a:t>html</a:t>
            </a:r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  <a:hlinkClick r:id="rId6"/>
              </a:rPr>
              <a:t>https://github.com/gimsieke/epubcheck-</a:t>
            </a:r>
            <a:r>
              <a:rPr lang="en-US" b="1" dirty="0" smtClean="0">
                <a:solidFill>
                  <a:srgbClr val="FFFFFF"/>
                </a:solidFill>
                <a:hlinkClick r:id="rId6"/>
              </a:rPr>
              <a:t>xproc</a:t>
            </a:r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latin typeface="Tahoma"/>
                <a:hlinkClick r:id="rId7"/>
              </a:rPr>
              <a:t>https://github.com/josteinaj/</a:t>
            </a:r>
            <a:r>
              <a:rPr lang="en-US" dirty="0" smtClean="0">
                <a:solidFill>
                  <a:srgbClr val="FFFFFF"/>
                </a:solidFill>
                <a:latin typeface="Tahoma"/>
                <a:hlinkClick r:id="rId7"/>
              </a:rPr>
              <a:t>xprocspec</a:t>
            </a:r>
            <a:endParaRPr lang="en-US" dirty="0" smtClean="0">
              <a:solidFill>
                <a:srgbClr val="FFFFFF"/>
              </a:solidFill>
              <a:latin typeface="Tahoma"/>
            </a:endParaRPr>
          </a:p>
          <a:p>
            <a:endParaRPr lang="en-US" dirty="0">
              <a:solidFill>
                <a:srgbClr val="FFFFFF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6621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Current news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W3C XML Processing WG working on </a:t>
            </a:r>
            <a:r>
              <a:rPr lang="en-US" b="1" dirty="0" err="1" smtClean="0">
                <a:solidFill>
                  <a:srgbClr val="FFFFFF"/>
                </a:solidFill>
              </a:rPr>
              <a:t>Xproc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vnext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Improve </a:t>
            </a:r>
            <a:r>
              <a:rPr lang="en-US" dirty="0" smtClean="0">
                <a:solidFill>
                  <a:srgbClr val="F79646"/>
                </a:solidFill>
              </a:rPr>
              <a:t>ease </a:t>
            </a:r>
            <a:r>
              <a:rPr lang="en-US" dirty="0">
                <a:solidFill>
                  <a:srgbClr val="F79646"/>
                </a:solidFill>
              </a:rPr>
              <a:t>of use </a:t>
            </a:r>
            <a:r>
              <a:rPr lang="en-US" dirty="0">
                <a:solidFill>
                  <a:srgbClr val="FFFFFF"/>
                </a:solidFill>
              </a:rPr>
              <a:t>(syntactic improvements)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Increase the </a:t>
            </a:r>
            <a:r>
              <a:rPr lang="en-US" dirty="0">
                <a:solidFill>
                  <a:srgbClr val="FFFFFF"/>
                </a:solidFill>
              </a:rPr>
              <a:t>scope for working with </a:t>
            </a:r>
            <a:r>
              <a:rPr lang="en-US" dirty="0">
                <a:solidFill>
                  <a:schemeClr val="accent6"/>
                </a:solidFill>
              </a:rPr>
              <a:t>non XML </a:t>
            </a:r>
            <a:r>
              <a:rPr lang="en-US" dirty="0" smtClean="0">
                <a:solidFill>
                  <a:srgbClr val="FFFFFF"/>
                </a:solidFill>
              </a:rPr>
              <a:t>content</a:t>
            </a:r>
            <a:endParaRPr lang="en-US" dirty="0">
              <a:solidFill>
                <a:srgbClr val="FFFFFF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Address </a:t>
            </a:r>
            <a:r>
              <a:rPr lang="en-US" dirty="0" smtClean="0">
                <a:solidFill>
                  <a:srgbClr val="F79646"/>
                </a:solidFill>
              </a:rPr>
              <a:t>known </a:t>
            </a:r>
            <a:r>
              <a:rPr lang="en-US" dirty="0">
                <a:solidFill>
                  <a:srgbClr val="F79646"/>
                </a:solidFill>
              </a:rPr>
              <a:t>shortcomings </a:t>
            </a:r>
            <a:r>
              <a:rPr lang="en-US" dirty="0">
                <a:solidFill>
                  <a:srgbClr val="FFFFFF"/>
                </a:solidFill>
              </a:rPr>
              <a:t>in the language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Improve </a:t>
            </a:r>
            <a:r>
              <a:rPr lang="en-US" dirty="0">
                <a:solidFill>
                  <a:srgbClr val="FFFFFF"/>
                </a:solidFill>
              </a:rPr>
              <a:t>relationship with </a:t>
            </a:r>
            <a:r>
              <a:rPr lang="en-US" dirty="0">
                <a:solidFill>
                  <a:srgbClr val="F79646"/>
                </a:solidFill>
              </a:rPr>
              <a:t>streaming</a:t>
            </a:r>
            <a:r>
              <a:rPr lang="en-US" dirty="0">
                <a:solidFill>
                  <a:srgbClr val="FFFFFF"/>
                </a:solidFill>
              </a:rPr>
              <a:t> and parallel processing</a:t>
            </a:r>
            <a:endParaRPr lang="en-US" dirty="0" smtClean="0">
              <a:solidFill>
                <a:srgbClr val="FFFFFF"/>
              </a:solidFill>
              <a:latin typeface="Tahom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Tahoma"/>
              </a:rPr>
              <a:t>Fix </a:t>
            </a:r>
            <a:r>
              <a:rPr lang="en-US" dirty="0" err="1" smtClean="0">
                <a:solidFill>
                  <a:srgbClr val="FFFFFF"/>
                </a:solidFill>
                <a:latin typeface="Tahoma"/>
              </a:rPr>
              <a:t>params</a:t>
            </a:r>
            <a:r>
              <a:rPr lang="en-US" dirty="0" smtClean="0">
                <a:solidFill>
                  <a:srgbClr val="FFFFFF"/>
                </a:solidFill>
                <a:latin typeface="Tahoma"/>
              </a:rPr>
              <a:t>, non xml doc processing, drop </a:t>
            </a:r>
            <a:r>
              <a:rPr lang="en-US" dirty="0" err="1" smtClean="0">
                <a:solidFill>
                  <a:srgbClr val="FFFFFF"/>
                </a:solidFill>
                <a:latin typeface="Tahoma"/>
              </a:rPr>
              <a:t>Xpath</a:t>
            </a:r>
            <a:r>
              <a:rPr lang="en-US" dirty="0" smtClean="0">
                <a:solidFill>
                  <a:srgbClr val="FFFFFF"/>
                </a:solidFill>
                <a:latin typeface="Tahoma"/>
              </a:rPr>
              <a:t> 1.0, let </a:t>
            </a:r>
            <a:r>
              <a:rPr lang="en-US" dirty="0" err="1" smtClean="0">
                <a:solidFill>
                  <a:srgbClr val="FFFFFF"/>
                </a:solidFill>
                <a:latin typeface="Tahoma"/>
              </a:rPr>
              <a:t>options+variables</a:t>
            </a:r>
            <a:r>
              <a:rPr lang="en-US" dirty="0" smtClean="0">
                <a:solidFill>
                  <a:srgbClr val="FFFFFF"/>
                </a:solidFill>
                <a:latin typeface="Tahoma"/>
              </a:rPr>
              <a:t> contain fragments, allow AVT</a:t>
            </a:r>
            <a:endParaRPr lang="en-US" dirty="0">
              <a:solidFill>
                <a:srgbClr val="FFFFFF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326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8263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F79646"/>
                </a:solidFill>
              </a:rPr>
              <a:t>x</a:t>
            </a:r>
            <a:r>
              <a:rPr lang="en-US" dirty="0" err="1" smtClean="0">
                <a:solidFill>
                  <a:srgbClr val="F79646"/>
                </a:solidFill>
              </a:rPr>
              <a:t>proc.xq</a:t>
            </a:r>
            <a:endParaRPr lang="en-US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6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436" y="83063"/>
            <a:ext cx="5862918" cy="64905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79646"/>
                </a:solidFill>
              </a:rPr>
              <a:t>x</a:t>
            </a:r>
            <a:r>
              <a:rPr lang="en-US" dirty="0" err="1" smtClean="0">
                <a:solidFill>
                  <a:srgbClr val="F79646"/>
                </a:solidFill>
              </a:rPr>
              <a:t>proc.xq</a:t>
            </a:r>
            <a:r>
              <a:rPr lang="en-US" dirty="0" smtClean="0">
                <a:solidFill>
                  <a:srgbClr val="F79646"/>
                </a:solidFill>
              </a:rPr>
              <a:t> Project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Tahoma"/>
              </a:rPr>
              <a:t>Xproc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processor built with </a:t>
            </a:r>
            <a:r>
              <a:rPr lang="en-US" dirty="0" err="1" smtClean="0">
                <a:solidFill>
                  <a:schemeClr val="bg2"/>
                </a:solidFill>
                <a:latin typeface="Tahoma"/>
              </a:rPr>
              <a:t>Xquery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3.0 on MarkLogic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Tahoma"/>
              </a:rPr>
              <a:t>Github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</a:t>
            </a:r>
            <a:r>
              <a:rPr lang="en-US" dirty="0">
                <a:solidFill>
                  <a:schemeClr val="bg2"/>
                </a:solidFill>
                <a:latin typeface="Tahoma"/>
              </a:rPr>
              <a:t>Project - https://</a:t>
            </a:r>
            <a:r>
              <a:rPr lang="en-US" dirty="0" err="1">
                <a:solidFill>
                  <a:schemeClr val="bg2"/>
                </a:solidFill>
                <a:latin typeface="Tahoma"/>
              </a:rPr>
              <a:t>github.com</a:t>
            </a:r>
            <a:r>
              <a:rPr lang="en-US" dirty="0">
                <a:solidFill>
                  <a:schemeClr val="bg2"/>
                </a:solidFill>
                <a:latin typeface="Tahoma"/>
              </a:rPr>
              <a:t>/</a:t>
            </a:r>
            <a:r>
              <a:rPr lang="en-US" dirty="0" err="1">
                <a:solidFill>
                  <a:schemeClr val="bg2"/>
                </a:solidFill>
                <a:latin typeface="Tahoma"/>
              </a:rPr>
              <a:t>xquery</a:t>
            </a:r>
            <a:r>
              <a:rPr lang="en-US" dirty="0">
                <a:solidFill>
                  <a:schemeClr val="bg2"/>
                </a:solidFill>
                <a:latin typeface="Tahoma"/>
              </a:rPr>
              <a:t>/</a:t>
            </a:r>
            <a:r>
              <a:rPr lang="en-US" dirty="0" err="1">
                <a:solidFill>
                  <a:schemeClr val="bg2"/>
                </a:solidFill>
                <a:latin typeface="Tahoma"/>
              </a:rPr>
              <a:t>xproc.xq</a:t>
            </a:r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Build/test system</a:t>
            </a:r>
          </a:p>
          <a:p>
            <a:pPr lvl="1"/>
            <a:r>
              <a:rPr lang="en-US" dirty="0" err="1">
                <a:solidFill>
                  <a:schemeClr val="bg2"/>
                </a:solidFill>
                <a:latin typeface="Tahoma"/>
              </a:rPr>
              <a:t>x</a:t>
            </a:r>
            <a:r>
              <a:rPr lang="en-US" dirty="0" err="1" smtClean="0">
                <a:solidFill>
                  <a:schemeClr val="bg2"/>
                </a:solidFill>
                <a:latin typeface="Tahoma"/>
              </a:rPr>
              <a:t>ray</a:t>
            </a:r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pPr lvl="1"/>
            <a:r>
              <a:rPr lang="en-US" dirty="0">
                <a:solidFill>
                  <a:schemeClr val="bg2"/>
                </a:solidFill>
                <a:latin typeface="Tahoma"/>
              </a:rPr>
              <a:t>r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un w3c unit test suite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err="1">
                <a:solidFill>
                  <a:schemeClr val="bg2"/>
                </a:solidFill>
                <a:latin typeface="Tahoma"/>
              </a:rPr>
              <a:t>d</a:t>
            </a:r>
            <a:r>
              <a:rPr lang="en-US" dirty="0" err="1" smtClean="0">
                <a:solidFill>
                  <a:schemeClr val="bg2"/>
                </a:solidFill>
                <a:latin typeface="Tahoma"/>
              </a:rPr>
              <a:t>ist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layout </a:t>
            </a:r>
          </a:p>
          <a:p>
            <a:pPr lvl="1"/>
            <a:r>
              <a:rPr lang="en-US" dirty="0">
                <a:solidFill>
                  <a:schemeClr val="bg2"/>
                </a:solidFill>
                <a:latin typeface="Tahoma"/>
              </a:rPr>
              <a:t>c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ompact 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  <a:latin typeface="Tahoma"/>
              </a:rPr>
              <a:t>extensible</a:t>
            </a:r>
          </a:p>
          <a:p>
            <a:pPr marL="0" indent="0">
              <a:buNone/>
            </a:pPr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Tahoma"/>
              </a:rPr>
              <a:t>Xquery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entry points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  <a:latin typeface="Tahoma"/>
              </a:rPr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328899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Architecture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Parse: consume and parse </a:t>
            </a:r>
            <a:r>
              <a:rPr lang="en-US" dirty="0" err="1" smtClean="0">
                <a:solidFill>
                  <a:schemeClr val="bg2"/>
                </a:solidFill>
                <a:latin typeface="Tahoma"/>
              </a:rPr>
              <a:t>Xproc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pipeline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Dynamic evaluation: runtime engine 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Tahoma"/>
              </a:rPr>
              <a:t>Serializer</a:t>
            </a:r>
            <a:r>
              <a:rPr lang="en-US" dirty="0">
                <a:solidFill>
                  <a:schemeClr val="bg2"/>
                </a:solidFill>
                <a:latin typeface="Tahoma"/>
              </a:rPr>
              <a:t>: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output results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  <a:latin typeface="Tahoma"/>
              </a:rPr>
              <a:t>	</a:t>
            </a:r>
            <a:endParaRPr lang="en-US" dirty="0">
              <a:solidFill>
                <a:schemeClr val="bg2"/>
              </a:solidFill>
              <a:latin typeface="Tahoma"/>
            </a:endParaRP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pPr marL="0" indent="0">
              <a:buNone/>
            </a:pPr>
            <a:endParaRPr lang="en-US" dirty="0" smtClean="0">
              <a:solidFill>
                <a:schemeClr val="bg2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389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Parsing</a:t>
            </a:r>
            <a:endParaRPr lang="en-US" dirty="0">
              <a:solidFill>
                <a:srgbClr val="F7964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4014" r="-14014"/>
          <a:stretch/>
        </p:blipFill>
        <p:spPr>
          <a:xfrm>
            <a:off x="457200" y="1944550"/>
            <a:ext cx="8229600" cy="3788827"/>
          </a:xfr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63650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5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Decorated pipeline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450" y="2604500"/>
            <a:ext cx="1241425" cy="72824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4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9312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F79646"/>
                </a:solidFill>
              </a:rPr>
              <a:t>Static analysis - unordered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688"/>
            <a:ext cx="8229600" cy="5691746"/>
          </a:xfrm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p:declare-step</a:t>
            </a:r>
            <a:r>
              <a:rPr lang="en-US" dirty="0"/>
              <a:t> version='1.0' name="main"&gt;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p:input</a:t>
            </a:r>
            <a:r>
              <a:rPr lang="en-US" dirty="0"/>
              <a:t> port="source"/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p:output</a:t>
            </a:r>
            <a:r>
              <a:rPr lang="en-US" dirty="0"/>
              <a:t> port="result"&gt;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p:pipe</a:t>
            </a:r>
            <a:r>
              <a:rPr lang="en-US" dirty="0"/>
              <a:t> step="i1" port="result"/&gt;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/>
              <a:t>p:output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p:identity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p:input</a:t>
            </a:r>
            <a:r>
              <a:rPr lang="en-US" dirty="0"/>
              <a:t> port="source"&gt;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 err="1"/>
              <a:t>p:pipe</a:t>
            </a:r>
            <a:r>
              <a:rPr lang="en-US" dirty="0"/>
              <a:t> step="main" port="source"/&gt;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/>
              <a:t>p:input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p:identity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p:identity</a:t>
            </a:r>
            <a:r>
              <a:rPr lang="en-US" dirty="0"/>
              <a:t> name="i3"/&gt;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p:identity</a:t>
            </a:r>
            <a:r>
              <a:rPr lang="en-US" dirty="0"/>
              <a:t> name="i1"&gt;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p:input</a:t>
            </a:r>
            <a:r>
              <a:rPr lang="en-US" dirty="0"/>
              <a:t> port="source"&gt;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 err="1"/>
              <a:t>p:pipe</a:t>
            </a:r>
            <a:r>
              <a:rPr lang="en-US" dirty="0"/>
              <a:t> step="i3" port="result"/&gt;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/>
              <a:t>p:input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p:identity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p:declare-step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043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9312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F79646"/>
                </a:solidFill>
              </a:rPr>
              <a:t>Static analysis - ordered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688"/>
            <a:ext cx="8229600" cy="5691746"/>
          </a:xfrm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p:declare-step</a:t>
            </a:r>
            <a:r>
              <a:rPr lang="en-US" dirty="0"/>
              <a:t> version='1.0' name="main"&gt;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p:input</a:t>
            </a:r>
            <a:r>
              <a:rPr lang="en-US" dirty="0"/>
              <a:t> port="source"/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p:output</a:t>
            </a:r>
            <a:r>
              <a:rPr lang="en-US" dirty="0"/>
              <a:t> port="result"&gt;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p:pipe</a:t>
            </a:r>
            <a:r>
              <a:rPr lang="en-US" dirty="0"/>
              <a:t> step="i1" port="result"/&gt;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/>
              <a:t>p:output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p:identity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p:input</a:t>
            </a:r>
            <a:r>
              <a:rPr lang="en-US" dirty="0"/>
              <a:t> port="source"&gt;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 err="1"/>
              <a:t>p:pipe</a:t>
            </a:r>
            <a:r>
              <a:rPr lang="en-US" dirty="0"/>
              <a:t> step="main" port="source"/&gt;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/>
              <a:t>p:input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p:identity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p:identity</a:t>
            </a:r>
            <a:r>
              <a:rPr lang="en-US" dirty="0"/>
              <a:t> name="i3"/&gt;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p:identity</a:t>
            </a:r>
            <a:r>
              <a:rPr lang="en-US" dirty="0"/>
              <a:t> name="i1"&gt;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p:input</a:t>
            </a:r>
            <a:r>
              <a:rPr lang="en-US" dirty="0"/>
              <a:t> port="source"&gt;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 err="1"/>
              <a:t>p:pipe</a:t>
            </a:r>
            <a:r>
              <a:rPr lang="en-US" dirty="0"/>
              <a:t> step="i3" port="result"/&gt;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/>
              <a:t>p:input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p:identity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p:declare-step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6462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396" t="11419" r="21479"/>
          <a:stretch/>
        </p:blipFill>
        <p:spPr>
          <a:xfrm>
            <a:off x="301736" y="291205"/>
            <a:ext cx="3386873" cy="400915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763" y="915293"/>
            <a:ext cx="2479415" cy="5721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41040" y="-207723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James Fuller</a:t>
            </a:r>
            <a:endParaRPr lang="en-US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820" y="4197477"/>
            <a:ext cx="792395" cy="5282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21" y="6329835"/>
            <a:ext cx="891690" cy="3534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272" y="2567222"/>
            <a:ext cx="1063512" cy="303101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7711" y="3297571"/>
            <a:ext cx="1330663" cy="5686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1138" y="2950989"/>
            <a:ext cx="745273" cy="7033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2436" y="4744958"/>
            <a:ext cx="161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http://</a:t>
            </a:r>
            <a:r>
              <a:rPr lang="en-US" dirty="0" err="1" smtClean="0">
                <a:solidFill>
                  <a:schemeClr val="accent6"/>
                </a:solidFill>
              </a:rPr>
              <a:t>exslt.org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2436" y="5047661"/>
            <a:ext cx="260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http://</a:t>
            </a:r>
            <a:r>
              <a:rPr lang="en-US" dirty="0" err="1" smtClean="0">
                <a:solidFill>
                  <a:schemeClr val="accent6"/>
                </a:solidFill>
              </a:rPr>
              <a:t>www.xmlprague.cz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0381" y="3302655"/>
            <a:ext cx="645675" cy="645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1"/>
          <a:srcRect r="71352"/>
          <a:stretch/>
        </p:blipFill>
        <p:spPr>
          <a:xfrm>
            <a:off x="5203043" y="1923141"/>
            <a:ext cx="960149" cy="9471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6902" y="5473033"/>
            <a:ext cx="1280390" cy="7682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67544" y="4966313"/>
            <a:ext cx="1451021" cy="125835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32436" y="4407138"/>
            <a:ext cx="224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http://</a:t>
            </a:r>
            <a:r>
              <a:rPr lang="en-US" dirty="0" err="1" smtClean="0">
                <a:solidFill>
                  <a:schemeClr val="accent6"/>
                </a:solidFill>
              </a:rPr>
              <a:t>jim.fuller.name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5582" y="935277"/>
            <a:ext cx="1833434" cy="13557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3493" y="5695573"/>
            <a:ext cx="617007" cy="7682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36904" y="5738333"/>
            <a:ext cx="768234" cy="7682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12337" y="5857150"/>
            <a:ext cx="628703" cy="77617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57691" y="4591070"/>
            <a:ext cx="1536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@</a:t>
            </a:r>
            <a:r>
              <a:rPr lang="en-US" sz="2800" b="1" dirty="0" err="1" smtClean="0">
                <a:solidFill>
                  <a:schemeClr val="accent6"/>
                </a:solidFill>
              </a:rPr>
              <a:t>xquery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0382" y="5114290"/>
            <a:ext cx="1174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@perl6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Perlmonks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Pilgrim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3008" y="4755800"/>
            <a:ext cx="146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XSLT UK 2001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0146" y="5683906"/>
            <a:ext cx="642831" cy="642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58421" y="1362451"/>
            <a:ext cx="166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Senior engineer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0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Runtime</a:t>
            </a:r>
            <a:endParaRPr lang="en-US" dirty="0">
              <a:solidFill>
                <a:srgbClr val="F7964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20427" r="-20427"/>
          <a:stretch>
            <a:fillRect/>
          </a:stretch>
        </p:blipFill>
        <p:spPr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63650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22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Runtime</a:t>
            </a:r>
            <a:endParaRPr lang="en-US" dirty="0">
              <a:solidFill>
                <a:srgbClr val="F7964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06" r="-606"/>
          <a:stretch/>
        </p:blipFill>
        <p:spPr>
          <a:xfrm>
            <a:off x="2012950" y="860425"/>
            <a:ext cx="5184775" cy="5734050"/>
          </a:xfr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20037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TIMECHECK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22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Pipeline decomposition</a:t>
            </a:r>
            <a:endParaRPr lang="en-US" dirty="0">
              <a:solidFill>
                <a:srgbClr val="F7964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-38358" b="-38358"/>
          <a:stretch>
            <a:fillRect/>
          </a:stretch>
        </p:blipFill>
        <p:spPr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82133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225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Pipeline decomposition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-4886" b="-4886"/>
          <a:stretch>
            <a:fillRect/>
          </a:stretch>
        </p:blipFill>
        <p:spPr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82133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225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Pipeline decomposition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-39019" b="-39019"/>
          <a:stretch>
            <a:fillRect/>
          </a:stretch>
        </p:blipFill>
        <p:spPr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82133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Serializer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-13264" b="-13264"/>
          <a:stretch>
            <a:fillRect/>
          </a:stretch>
        </p:blipFill>
        <p:spPr>
          <a:xfrm>
            <a:off x="1109870" y="1799398"/>
            <a:ext cx="7033393" cy="3868095"/>
          </a:xfr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63650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File Layout</a:t>
            </a:r>
            <a:endParaRPr lang="en-US" dirty="0">
              <a:solidFill>
                <a:srgbClr val="F7964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306" r="-4390"/>
          <a:stretch/>
        </p:blipFill>
        <p:spPr>
          <a:xfrm>
            <a:off x="2046210" y="1417638"/>
            <a:ext cx="5101204" cy="5014770"/>
          </a:xfr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23680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XRAY testing</a:t>
            </a:r>
            <a:endParaRPr lang="en-US" dirty="0">
              <a:solidFill>
                <a:srgbClr val="F7964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709" b="-2495"/>
          <a:stretch/>
        </p:blipFill>
        <p:spPr>
          <a:xfrm>
            <a:off x="457200" y="2158999"/>
            <a:ext cx="8229600" cy="2730501"/>
          </a:xfr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84381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826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p</a:t>
            </a:r>
            <a:r>
              <a:rPr lang="en-US" dirty="0" smtClean="0">
                <a:solidFill>
                  <a:srgbClr val="F79646"/>
                </a:solidFill>
              </a:rPr>
              <a:t>oints of interest</a:t>
            </a:r>
            <a:endParaRPr lang="en-US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6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Overview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628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Why </a:t>
            </a:r>
            <a:r>
              <a:rPr lang="en-US" dirty="0" err="1" smtClean="0">
                <a:solidFill>
                  <a:srgbClr val="F79646"/>
                </a:solidFill>
                <a:latin typeface="Tahoma"/>
              </a:rPr>
              <a:t>XProc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?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latin typeface="Tahoma"/>
            </a:endParaRPr>
          </a:p>
          <a:p>
            <a:r>
              <a:rPr lang="en-US" dirty="0" err="1" smtClean="0">
                <a:solidFill>
                  <a:srgbClr val="F79646"/>
                </a:solidFill>
                <a:latin typeface="Tahoma"/>
              </a:rPr>
              <a:t>xproc.xq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project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Tahoma"/>
              </a:rPr>
              <a:t>xproc.xq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Tahoma"/>
              </a:rPr>
              <a:t>Architecture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rgbClr val="F79646"/>
                </a:solidFill>
                <a:latin typeface="Tahoma"/>
              </a:rPr>
              <a:t>Points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of Interests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rgbClr val="F79646"/>
                </a:solidFill>
                <a:latin typeface="Tahoma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5582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Tahoma"/>
              </a:rPr>
              <a:t>Xquery</a:t>
            </a:r>
            <a:r>
              <a:rPr lang="en-US" dirty="0" smtClean="0">
                <a:solidFill>
                  <a:schemeClr val="accent6"/>
                </a:solidFill>
                <a:latin typeface="Tahoma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3.0 to the rescue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Using </a:t>
            </a:r>
            <a:r>
              <a:rPr lang="en-US" dirty="0">
                <a:solidFill>
                  <a:schemeClr val="bg2"/>
                </a:solidFill>
              </a:rPr>
              <a:t>a Reducer, such as </a:t>
            </a:r>
            <a:r>
              <a:rPr lang="en-US" dirty="0">
                <a:solidFill>
                  <a:srgbClr val="F79646"/>
                </a:solidFill>
              </a:rPr>
              <a:t>left-fold()</a:t>
            </a:r>
            <a:r>
              <a:rPr lang="en-US" dirty="0">
                <a:solidFill>
                  <a:schemeClr val="bg2"/>
                </a:solidFill>
              </a:rPr>
              <a:t>, in combination with dynamic function calls underpin the heart of </a:t>
            </a:r>
            <a:r>
              <a:rPr lang="en-US" dirty="0" err="1">
                <a:solidFill>
                  <a:schemeClr val="bg2"/>
                </a:solidFill>
              </a:rPr>
              <a:t>xproc.xq</a:t>
            </a:r>
            <a:r>
              <a:rPr lang="en-US" dirty="0">
                <a:solidFill>
                  <a:schemeClr val="bg2"/>
                </a:solidFill>
              </a:rPr>
              <a:t> dynamic evaluation engine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XQuery </a:t>
            </a:r>
            <a:r>
              <a:rPr lang="en-US" dirty="0">
                <a:solidFill>
                  <a:schemeClr val="bg2"/>
                </a:solidFill>
              </a:rPr>
              <a:t>3.0 </a:t>
            </a:r>
            <a:r>
              <a:rPr lang="en-US" dirty="0">
                <a:solidFill>
                  <a:srgbClr val="F79646"/>
                </a:solidFill>
              </a:rPr>
              <a:t>annotations</a:t>
            </a:r>
            <a:r>
              <a:rPr lang="en-US" dirty="0">
                <a:solidFill>
                  <a:schemeClr val="bg2"/>
                </a:solidFill>
              </a:rPr>
              <a:t> feature is employed to identify in the codebase step </a:t>
            </a:r>
            <a:r>
              <a:rPr lang="en-US" dirty="0" smtClean="0">
                <a:solidFill>
                  <a:schemeClr val="bg2"/>
                </a:solidFill>
              </a:rPr>
              <a:t>functions, making </a:t>
            </a:r>
            <a:r>
              <a:rPr lang="en-US" dirty="0">
                <a:solidFill>
                  <a:schemeClr val="bg2"/>
                </a:solidFill>
              </a:rPr>
              <a:t>it straightforward to author new steps in pure XQuery.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choice of the 'flow' work flow model is a perfect match for a </a:t>
            </a:r>
            <a:r>
              <a:rPr lang="en-US" dirty="0">
                <a:solidFill>
                  <a:srgbClr val="F79646"/>
                </a:solidFill>
              </a:rPr>
              <a:t>functional programming language </a:t>
            </a:r>
            <a:r>
              <a:rPr lang="en-US" dirty="0">
                <a:solidFill>
                  <a:schemeClr val="bg2"/>
                </a:solidFill>
              </a:rPr>
              <a:t>which has functions as first class citizens. All step inputs and outputs are written once and never mutated thereafter. Changing state 'in-place' is destructive and can represent a loss of </a:t>
            </a:r>
            <a:r>
              <a:rPr lang="en-US" dirty="0" smtClean="0">
                <a:solidFill>
                  <a:schemeClr val="bg2"/>
                </a:solidFill>
              </a:rPr>
              <a:t>fidelity.</a:t>
            </a:r>
            <a:endParaRPr lang="en-US" dirty="0" smtClean="0">
              <a:solidFill>
                <a:schemeClr val="bg2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1593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ahoma"/>
              </a:rPr>
              <a:t>Steps with XSLT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‘XSLT's </a:t>
            </a:r>
            <a:r>
              <a:rPr lang="en-US" dirty="0">
                <a:solidFill>
                  <a:srgbClr val="EEECE1"/>
                </a:solidFill>
              </a:rPr>
              <a:t>polymorphism and dynamic dispatch makes static analysis </a:t>
            </a:r>
            <a:r>
              <a:rPr lang="en-US" dirty="0" smtClean="0">
                <a:solidFill>
                  <a:srgbClr val="EEECE1"/>
                </a:solidFill>
              </a:rPr>
              <a:t>difficult.’ – </a:t>
            </a:r>
            <a:r>
              <a:rPr lang="en-US" dirty="0" err="1" smtClean="0">
                <a:solidFill>
                  <a:srgbClr val="EEECE1"/>
                </a:solidFill>
              </a:rPr>
              <a:t>Mkay</a:t>
            </a:r>
            <a:r>
              <a:rPr lang="en-US" dirty="0" smtClean="0">
                <a:solidFill>
                  <a:srgbClr val="EEECE1"/>
                </a:solidFill>
              </a:rPr>
              <a:t> 2009</a:t>
            </a:r>
          </a:p>
          <a:p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Spent many years pipelining XSLT</a:t>
            </a:r>
          </a:p>
          <a:p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err="1" smtClean="0">
                <a:solidFill>
                  <a:srgbClr val="EEECE1"/>
                </a:solidFill>
              </a:rPr>
              <a:t>XProc</a:t>
            </a:r>
            <a:r>
              <a:rPr lang="en-US" dirty="0" smtClean="0">
                <a:solidFill>
                  <a:srgbClr val="EEECE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dependency on XSLT match patterns combined with the fact that many of the steps lent themselves to implementation using XSLT v2.0,</a:t>
            </a:r>
            <a:endParaRPr lang="en-US" dirty="0" smtClean="0">
              <a:solidFill>
                <a:schemeClr val="bg2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1265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BYOSR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0325" y="2822576"/>
            <a:ext cx="1447800" cy="527050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3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Tahoma"/>
              </a:rPr>
              <a:t>morefun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</a:t>
            </a:r>
            <a:r>
              <a:rPr lang="en-US" dirty="0">
                <a:solidFill>
                  <a:schemeClr val="bg2"/>
                </a:solidFill>
                <a:latin typeface="Tahoma"/>
              </a:rPr>
              <a:t>with a fold engine</a:t>
            </a:r>
            <a:br>
              <a:rPr lang="en-US" dirty="0">
                <a:solidFill>
                  <a:schemeClr val="bg2"/>
                </a:solidFill>
                <a:latin typeface="Tahoma"/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Graph out steps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Journaling/Logging … </a:t>
            </a:r>
            <a:r>
              <a:rPr lang="en-US" dirty="0" err="1" smtClean="0">
                <a:solidFill>
                  <a:schemeClr val="bg2"/>
                </a:solidFill>
                <a:latin typeface="Tahoma"/>
              </a:rPr>
              <a:t>etc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(inject in ML properties)</a:t>
            </a:r>
          </a:p>
          <a:p>
            <a:endParaRPr lang="en-US" dirty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Architectural side effects = powerful runtime idiom</a:t>
            </a:r>
          </a:p>
        </p:txBody>
      </p:sp>
    </p:spTree>
    <p:extLst>
      <p:ext uri="{BB962C8B-B14F-4D97-AF65-F5344CB8AC3E}">
        <p14:creationId xmlns:p14="http://schemas.microsoft.com/office/powerpoint/2010/main" val="271374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Extensibility and reuse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Create new step libs at </a:t>
            </a:r>
            <a:r>
              <a:rPr lang="en-US" dirty="0" err="1" smtClean="0">
                <a:solidFill>
                  <a:schemeClr val="bg2"/>
                </a:solidFill>
                <a:latin typeface="Tahoma"/>
              </a:rPr>
              <a:t>xproc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level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Easily create custom </a:t>
            </a:r>
            <a:r>
              <a:rPr lang="en-US" dirty="0" err="1" smtClean="0">
                <a:solidFill>
                  <a:schemeClr val="bg2"/>
                </a:solidFill>
                <a:latin typeface="Tahoma"/>
              </a:rPr>
              <a:t>xproc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libs from </a:t>
            </a:r>
            <a:r>
              <a:rPr lang="en-US" dirty="0" err="1" smtClean="0">
                <a:solidFill>
                  <a:schemeClr val="bg2"/>
                </a:solidFill>
                <a:latin typeface="Tahoma"/>
              </a:rPr>
              <a:t>xquery</a:t>
            </a:r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pPr marL="0" indent="0">
              <a:buNone/>
            </a:pPr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Use steps in your own </a:t>
            </a:r>
            <a:r>
              <a:rPr lang="en-US" dirty="0" err="1" smtClean="0">
                <a:solidFill>
                  <a:schemeClr val="bg2"/>
                </a:solidFill>
                <a:latin typeface="Tahoma"/>
              </a:rPr>
              <a:t>xquery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programs as functions</a:t>
            </a:r>
          </a:p>
        </p:txBody>
      </p:sp>
    </p:spTree>
    <p:extLst>
      <p:ext uri="{BB962C8B-B14F-4D97-AF65-F5344CB8AC3E}">
        <p14:creationId xmlns:p14="http://schemas.microsoft.com/office/powerpoint/2010/main" val="141051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Create new extension step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5" y="2790826"/>
            <a:ext cx="8229600" cy="2305050"/>
          </a:xfrm>
          <a:solidFill>
            <a:schemeClr val="bg2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src</a:t>
            </a:r>
            <a:r>
              <a:rPr lang="en-US" dirty="0" smtClean="0"/>
              <a:t>/steps/</a:t>
            </a:r>
            <a:r>
              <a:rPr lang="en-US" dirty="0" err="1" smtClean="0"/>
              <a:t>ext.xqy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src</a:t>
            </a:r>
            <a:r>
              <a:rPr lang="en-US" dirty="0" smtClean="0"/>
              <a:t>/extensions/pipeline-</a:t>
            </a:r>
            <a:r>
              <a:rPr lang="en-US" dirty="0" err="1" smtClean="0"/>
              <a:t>extensions.xml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4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 Invoke </a:t>
            </a:r>
            <a:r>
              <a:rPr lang="en-US" dirty="0" err="1" smtClean="0">
                <a:solidFill>
                  <a:schemeClr val="accent6"/>
                </a:solidFill>
              </a:rPr>
              <a:t>xproc</a:t>
            </a:r>
            <a:r>
              <a:rPr lang="en-US" dirty="0" smtClean="0">
                <a:solidFill>
                  <a:schemeClr val="accent6"/>
                </a:solidFill>
              </a:rPr>
              <a:t> step in XQuery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xquery</a:t>
            </a:r>
            <a:r>
              <a:rPr lang="en-US" dirty="0"/>
              <a:t> version "3.0";</a:t>
            </a:r>
          </a:p>
          <a:p>
            <a:pPr marL="0" indent="0">
              <a:buNone/>
            </a:pPr>
            <a:r>
              <a:rPr lang="en-US" dirty="0"/>
              <a:t>import module namespace </a:t>
            </a:r>
            <a:r>
              <a:rPr lang="en-US" dirty="0" err="1"/>
              <a:t>std</a:t>
            </a:r>
            <a:r>
              <a:rPr lang="en-US" dirty="0"/>
              <a:t> = "http://</a:t>
            </a:r>
            <a:r>
              <a:rPr lang="en-US" dirty="0" err="1"/>
              <a:t>xproc.net</a:t>
            </a:r>
            <a:r>
              <a:rPr lang="en-US" dirty="0"/>
              <a:t>/</a:t>
            </a:r>
            <a:r>
              <a:rPr lang="en-US" dirty="0" err="1"/>
              <a:t>xproc</a:t>
            </a:r>
            <a:r>
              <a:rPr lang="en-US" dirty="0"/>
              <a:t>/</a:t>
            </a:r>
            <a:r>
              <a:rPr lang="en-US" dirty="0" err="1"/>
              <a:t>std</a:t>
            </a:r>
            <a:r>
              <a:rPr lang="en-US" dirty="0"/>
              <a:t>" at "/</a:t>
            </a:r>
            <a:r>
              <a:rPr lang="en-US" dirty="0" err="1"/>
              <a:t>xquery</a:t>
            </a:r>
            <a:r>
              <a:rPr lang="en-US" dirty="0"/>
              <a:t>/steps/</a:t>
            </a:r>
            <a:r>
              <a:rPr lang="en-US" dirty="0" err="1"/>
              <a:t>std.xqy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 namespace p="http://www.w3.org/ns/</a:t>
            </a:r>
            <a:r>
              <a:rPr lang="en-US" dirty="0" err="1"/>
              <a:t>xproc</a:t>
            </a:r>
            <a:r>
              <a:rPr lang="en-US" dirty="0"/>
              <a:t>"; </a:t>
            </a:r>
          </a:p>
          <a:p>
            <a:pPr marL="0" indent="0">
              <a:buNone/>
            </a:pPr>
            <a:r>
              <a:rPr lang="en-US" dirty="0"/>
              <a:t>declare namespace </a:t>
            </a:r>
            <a:r>
              <a:rPr lang="en-US" dirty="0" err="1"/>
              <a:t>xproc</a:t>
            </a:r>
            <a:r>
              <a:rPr lang="en-US" dirty="0"/>
              <a:t> = "http://</a:t>
            </a:r>
            <a:r>
              <a:rPr lang="en-US" dirty="0" err="1"/>
              <a:t>xproc.net</a:t>
            </a:r>
            <a:r>
              <a:rPr lang="en-US" dirty="0"/>
              <a:t>/</a:t>
            </a:r>
            <a:r>
              <a:rPr lang="en-US" dirty="0" err="1"/>
              <a:t>xproc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std:count</a:t>
            </a:r>
            <a:r>
              <a:rPr lang="en-US" dirty="0"/>
              <a:t>( (&lt;test&gt;&lt;a&gt;test&lt;/a&gt;&lt;/test&gt;, &lt;test/&gt;),</a:t>
            </a:r>
          </a:p>
          <a:p>
            <a:pPr marL="0" indent="0">
              <a:buNone/>
            </a:pPr>
            <a:r>
              <a:rPr lang="en-US" dirty="0"/>
              <a:t>       (),</a:t>
            </a:r>
          </a:p>
          <a:p>
            <a:pPr marL="0" indent="0">
              <a:buNone/>
            </a:pPr>
            <a:r>
              <a:rPr lang="en-US" dirty="0"/>
              <a:t>       &lt;</a:t>
            </a:r>
            <a:r>
              <a:rPr lang="en-US" dirty="0" err="1"/>
              <a:t>xproc:options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      &lt;</a:t>
            </a:r>
            <a:r>
              <a:rPr lang="en-US" dirty="0" err="1"/>
              <a:t>p:with-option</a:t>
            </a:r>
            <a:r>
              <a:rPr lang="en-US" dirty="0"/>
              <a:t> name="limit" select="1000"/&gt; </a:t>
            </a:r>
          </a:p>
          <a:p>
            <a:pPr marL="0" indent="0">
              <a:buNone/>
            </a:pPr>
            <a:r>
              <a:rPr lang="en-US" dirty="0"/>
              <a:t>       &lt;/</a:t>
            </a:r>
            <a:r>
              <a:rPr lang="en-US" dirty="0" err="1"/>
              <a:t>xproc:options</a:t>
            </a:r>
            <a:r>
              <a:rPr lang="en-US" dirty="0"/>
              <a:t>&gt;,</a:t>
            </a:r>
          </a:p>
          <a:p>
            <a:pPr marL="0" indent="0">
              <a:buNone/>
            </a:pPr>
            <a:r>
              <a:rPr lang="en-US" dirty="0"/>
              <a:t>       ())</a:t>
            </a:r>
          </a:p>
        </p:txBody>
      </p:sp>
    </p:spTree>
    <p:extLst>
      <p:ext uri="{BB962C8B-B14F-4D97-AF65-F5344CB8AC3E}">
        <p14:creationId xmlns:p14="http://schemas.microsoft.com/office/powerpoint/2010/main" val="421911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826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summary</a:t>
            </a:r>
            <a:endParaRPr lang="en-US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Review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295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Tahoma"/>
              </a:rPr>
              <a:t>XProc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has many favorable characteristics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Tahoma"/>
              </a:rPr>
              <a:t>XProc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getting better</a:t>
            </a:r>
          </a:p>
          <a:p>
            <a:endParaRPr lang="en-US" dirty="0">
              <a:solidFill>
                <a:schemeClr val="bg2"/>
              </a:solidFill>
              <a:latin typeface="Tahoma"/>
            </a:endParaRPr>
          </a:p>
          <a:p>
            <a:r>
              <a:rPr lang="en-US" dirty="0" err="1">
                <a:solidFill>
                  <a:schemeClr val="bg2"/>
                </a:solidFill>
                <a:latin typeface="Tahoma"/>
              </a:rPr>
              <a:t>x</a:t>
            </a:r>
            <a:r>
              <a:rPr lang="en-US" dirty="0" err="1" smtClean="0">
                <a:solidFill>
                  <a:schemeClr val="bg2"/>
                </a:solidFill>
                <a:latin typeface="Tahoma"/>
              </a:rPr>
              <a:t>proc.xq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will get better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8549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The Future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Support other </a:t>
            </a:r>
            <a:r>
              <a:rPr lang="en-US" dirty="0" err="1" smtClean="0">
                <a:solidFill>
                  <a:schemeClr val="bg2"/>
                </a:solidFill>
                <a:latin typeface="Tahoma"/>
              </a:rPr>
              <a:t>xquery</a:t>
            </a:r>
            <a:r>
              <a:rPr lang="en-US" dirty="0" smtClean="0">
                <a:solidFill>
                  <a:schemeClr val="bg2"/>
                </a:solidFill>
                <a:latin typeface="Tahoma"/>
              </a:rPr>
              <a:t> engines (Saxon …)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Deeper integration, better compliance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Analyze performance in database</a:t>
            </a:r>
          </a:p>
          <a:p>
            <a:endParaRPr lang="en-US" dirty="0" smtClean="0">
              <a:solidFill>
                <a:schemeClr val="bg2"/>
              </a:solidFill>
              <a:latin typeface="Tahoma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ahoma"/>
              </a:rPr>
              <a:t>CXAN integration</a:t>
            </a:r>
            <a:endParaRPr lang="en-US" dirty="0">
              <a:solidFill>
                <a:schemeClr val="bg2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8890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8263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79646"/>
                </a:solidFill>
              </a:rPr>
              <a:t>XProc</a:t>
            </a:r>
            <a:r>
              <a:rPr lang="en-US" dirty="0" smtClean="0">
                <a:solidFill>
                  <a:srgbClr val="F79646"/>
                </a:solidFill>
              </a:rPr>
              <a:t> Overview</a:t>
            </a:r>
            <a:endParaRPr lang="en-US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3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98625"/>
            <a:ext cx="8845550" cy="45243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[apache-lic-v2] [Apache v2 License] Apache v2.0 License - http://</a:t>
            </a:r>
            <a:r>
              <a:rPr lang="en-US" dirty="0" err="1">
                <a:solidFill>
                  <a:srgbClr val="EEECE1"/>
                </a:solidFill>
              </a:rPr>
              <a:t>www.apache.org</a:t>
            </a:r>
            <a:r>
              <a:rPr lang="en-US" dirty="0">
                <a:solidFill>
                  <a:srgbClr val="EEECE1"/>
                </a:solidFill>
              </a:rPr>
              <a:t>/licenses/LICENSE-2.0.</a:t>
            </a:r>
            <a:r>
              <a:rPr lang="en-US" dirty="0" smtClean="0">
                <a:solidFill>
                  <a:srgbClr val="EEECE1"/>
                </a:solidFill>
              </a:rPr>
              <a:t>html</a:t>
            </a:r>
            <a:endParaRPr lang="en-US" dirty="0">
              <a:solidFill>
                <a:srgbClr val="EEECE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[xml-calabash] [XML Calabash] Norm Walsh's 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 processor XML Calabash - http://</a:t>
            </a:r>
            <a:r>
              <a:rPr lang="en-US" dirty="0" err="1">
                <a:solidFill>
                  <a:srgbClr val="EEECE1"/>
                </a:solidFill>
              </a:rPr>
              <a:t>xmlcalabash.com</a:t>
            </a:r>
            <a:r>
              <a:rPr lang="en-US" dirty="0">
                <a:solidFill>
                  <a:srgbClr val="EEECE1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EEECE1"/>
                </a:solidFill>
              </a:rPr>
              <a:t>[</a:t>
            </a:r>
            <a:r>
              <a:rPr lang="en-US" dirty="0">
                <a:solidFill>
                  <a:srgbClr val="EEECE1"/>
                </a:solidFill>
              </a:rPr>
              <a:t>EXIST] </a:t>
            </a:r>
            <a:r>
              <a:rPr lang="en-US" dirty="0" err="1">
                <a:solidFill>
                  <a:srgbClr val="EEECE1"/>
                </a:solidFill>
              </a:rPr>
              <a:t>eXist</a:t>
            </a:r>
            <a:r>
              <a:rPr lang="en-US" dirty="0">
                <a:solidFill>
                  <a:srgbClr val="EEECE1"/>
                </a:solidFill>
              </a:rPr>
              <a:t> XML Database - http://</a:t>
            </a:r>
            <a:r>
              <a:rPr lang="en-US" dirty="0" err="1">
                <a:solidFill>
                  <a:srgbClr val="EEECE1"/>
                </a:solidFill>
              </a:rPr>
              <a:t>exist.sourceforge.net</a:t>
            </a:r>
            <a:endParaRPr lang="en-US" dirty="0">
              <a:solidFill>
                <a:srgbClr val="EEECE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EEECE1"/>
                </a:solidFill>
              </a:rPr>
              <a:t>[</a:t>
            </a:r>
            <a:r>
              <a:rPr lang="en-US" dirty="0" err="1">
                <a:solidFill>
                  <a:srgbClr val="EEECE1"/>
                </a:solidFill>
              </a:rPr>
              <a:t>fsm</a:t>
            </a:r>
            <a:r>
              <a:rPr lang="en-US" dirty="0">
                <a:solidFill>
                  <a:srgbClr val="EEECE1"/>
                </a:solidFill>
              </a:rPr>
              <a:t>] [Finite State Machine] Finite State Machine (FSM) entry at </a:t>
            </a:r>
            <a:r>
              <a:rPr lang="en-US" dirty="0" err="1">
                <a:solidFill>
                  <a:srgbClr val="EEECE1"/>
                </a:solidFill>
              </a:rPr>
              <a:t>wikipedia</a:t>
            </a:r>
            <a:r>
              <a:rPr lang="en-US" dirty="0">
                <a:solidFill>
                  <a:srgbClr val="EEECE1"/>
                </a:solidFill>
              </a:rPr>
              <a:t> - https://</a:t>
            </a:r>
            <a:r>
              <a:rPr lang="en-US" dirty="0" err="1">
                <a:solidFill>
                  <a:srgbClr val="EEECE1"/>
                </a:solidFill>
              </a:rPr>
              <a:t>en.wikipedia.org</a:t>
            </a:r>
            <a:r>
              <a:rPr lang="en-US" dirty="0">
                <a:solidFill>
                  <a:srgbClr val="EEECE1"/>
                </a:solidFill>
              </a:rPr>
              <a:t>/wiki/Finite- </a:t>
            </a:r>
            <a:r>
              <a:rPr lang="en-US" dirty="0" err="1">
                <a:solidFill>
                  <a:srgbClr val="EEECE1"/>
                </a:solidFill>
              </a:rPr>
              <a:t>state_machine</a:t>
            </a:r>
            <a:endParaRPr lang="en-US" dirty="0">
              <a:solidFill>
                <a:srgbClr val="EEECE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EEECE1"/>
                </a:solidFill>
              </a:rPr>
              <a:t>[</a:t>
            </a:r>
            <a:r>
              <a:rPr lang="en-US" dirty="0" err="1">
                <a:solidFill>
                  <a:srgbClr val="EEECE1"/>
                </a:solidFill>
              </a:rPr>
              <a:t>saxon</a:t>
            </a:r>
            <a:r>
              <a:rPr lang="en-US" dirty="0">
                <a:solidFill>
                  <a:srgbClr val="EEECE1"/>
                </a:solidFill>
              </a:rPr>
              <a:t>] [SAXON] Michael Kay's XSLT &amp; XQUERY Processor - http://</a:t>
            </a:r>
            <a:r>
              <a:rPr lang="en-US" dirty="0" err="1">
                <a:solidFill>
                  <a:srgbClr val="EEECE1"/>
                </a:solidFill>
              </a:rPr>
              <a:t>www.saxonica.com</a:t>
            </a:r>
            <a:r>
              <a:rPr lang="en-US" dirty="0">
                <a:solidFill>
                  <a:srgbClr val="EEECE1"/>
                </a:solidFill>
              </a:rPr>
              <a:t> [transform-</a:t>
            </a:r>
            <a:r>
              <a:rPr lang="en-US" dirty="0" err="1">
                <a:solidFill>
                  <a:srgbClr val="EEECE1"/>
                </a:solidFill>
              </a:rPr>
              <a:t>xq</a:t>
            </a:r>
            <a:r>
              <a:rPr lang="en-US" dirty="0">
                <a:solidFill>
                  <a:srgbClr val="EEECE1"/>
                </a:solidFill>
              </a:rPr>
              <a:t>] [</a:t>
            </a:r>
            <a:r>
              <a:rPr lang="en-US" dirty="0" err="1">
                <a:solidFill>
                  <a:srgbClr val="EEECE1"/>
                </a:solidFill>
              </a:rPr>
              <a:t>transform.xq</a:t>
            </a:r>
            <a:r>
              <a:rPr lang="en-US" dirty="0">
                <a:solidFill>
                  <a:srgbClr val="EEECE1"/>
                </a:solidFill>
              </a:rPr>
              <a:t>] John </a:t>
            </a:r>
            <a:r>
              <a:rPr lang="en-US" dirty="0" err="1">
                <a:solidFill>
                  <a:srgbClr val="EEECE1"/>
                </a:solidFill>
              </a:rPr>
              <a:t>Snelson's</a:t>
            </a:r>
            <a:r>
              <a:rPr lang="en-US" dirty="0">
                <a:solidFill>
                  <a:srgbClr val="EEECE1"/>
                </a:solidFill>
              </a:rPr>
              <a:t> </a:t>
            </a:r>
            <a:r>
              <a:rPr lang="en-US" dirty="0" err="1">
                <a:solidFill>
                  <a:srgbClr val="EEECE1"/>
                </a:solidFill>
              </a:rPr>
              <a:t>transform.xq</a:t>
            </a:r>
            <a:r>
              <a:rPr lang="en-US" dirty="0">
                <a:solidFill>
                  <a:srgbClr val="EEECE1"/>
                </a:solidFill>
              </a:rPr>
              <a:t> - https://</a:t>
            </a:r>
            <a:r>
              <a:rPr lang="en-US" dirty="0" err="1">
                <a:solidFill>
                  <a:srgbClr val="EEECE1"/>
                </a:solidFill>
              </a:rPr>
              <a:t>github.com</a:t>
            </a:r>
            <a:r>
              <a:rPr lang="en-US" dirty="0">
                <a:solidFill>
                  <a:srgbClr val="EEECE1"/>
                </a:solidFill>
              </a:rPr>
              <a:t>/</a:t>
            </a:r>
            <a:r>
              <a:rPr lang="en-US" dirty="0" err="1">
                <a:solidFill>
                  <a:srgbClr val="EEECE1"/>
                </a:solidFill>
              </a:rPr>
              <a:t>jpcs</a:t>
            </a:r>
            <a:r>
              <a:rPr lang="en-US" dirty="0">
                <a:solidFill>
                  <a:srgbClr val="EEECE1"/>
                </a:solidFill>
              </a:rPr>
              <a:t>/</a:t>
            </a:r>
            <a:r>
              <a:rPr lang="en-US" dirty="0" err="1">
                <a:solidFill>
                  <a:srgbClr val="EEECE1"/>
                </a:solidFill>
              </a:rPr>
              <a:t>transform.xq</a:t>
            </a:r>
            <a:r>
              <a:rPr lang="en-US" dirty="0">
                <a:solidFill>
                  <a:srgbClr val="EEECE1"/>
                </a:solidFill>
              </a:rPr>
              <a:t> [MarkLogic] MarkLogic - </a:t>
            </a:r>
            <a:r>
              <a:rPr lang="en-US" dirty="0" smtClean="0">
                <a:solidFill>
                  <a:srgbClr val="EEECE1"/>
                </a:solidFill>
              </a:rPr>
              <a:t>http</a:t>
            </a:r>
            <a:r>
              <a:rPr lang="en-US" dirty="0">
                <a:solidFill>
                  <a:srgbClr val="EEECE1"/>
                </a:solidFill>
              </a:rPr>
              <a:t>://</a:t>
            </a:r>
            <a:r>
              <a:rPr lang="en-US" dirty="0" err="1">
                <a:solidFill>
                  <a:srgbClr val="EEECE1"/>
                </a:solidFill>
              </a:rPr>
              <a:t>www.marklogic.com</a:t>
            </a:r>
            <a:endParaRPr lang="en-US" dirty="0">
              <a:solidFill>
                <a:srgbClr val="EEECE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EEECE1"/>
                </a:solidFill>
              </a:rPr>
              <a:t>[</a:t>
            </a:r>
            <a:r>
              <a:rPr lang="en-US" dirty="0">
                <a:solidFill>
                  <a:srgbClr val="EEECE1"/>
                </a:solidFill>
              </a:rPr>
              <a:t>kay2010] [Kay2010] Kay, Michael. “A Streaming XSLT Processor.” Presented at Balisage: The Markup Conference 2010, Montréal, Canada, August 3 - 6, 2010. In Proceedings of Balisage: The Markup Conference 2010. Balisage Series on Markup Technologies, vol. 5 (2010). doi:10.4242/BalisageVol5.Kay01. - http://</a:t>
            </a:r>
            <a:r>
              <a:rPr lang="en-US" dirty="0" err="1">
                <a:solidFill>
                  <a:srgbClr val="EEECE1"/>
                </a:solidFill>
              </a:rPr>
              <a:t>www.balisage.net</a:t>
            </a:r>
            <a:r>
              <a:rPr lang="en-US" dirty="0">
                <a:solidFill>
                  <a:srgbClr val="EEECE1"/>
                </a:solidFill>
              </a:rPr>
              <a:t>/Proceedings/vol5/html/Kay01/ BalisageVol5-Kay01.html</a:t>
            </a: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</a:t>
            </a:r>
            <a:r>
              <a:rPr lang="en-US" dirty="0" err="1">
                <a:solidFill>
                  <a:srgbClr val="EEECE1"/>
                </a:solidFill>
              </a:rPr>
              <a:t>xmlprocwg</a:t>
            </a:r>
            <a:r>
              <a:rPr lang="en-US" dirty="0">
                <a:solidFill>
                  <a:srgbClr val="EEECE1"/>
                </a:solidFill>
              </a:rPr>
              <a:t>] [XMLPROCWG] XML Processing Working Group - http://www.w3.org/XML/Processing/</a:t>
            </a: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[xml-catalog] [XML-CATALOG] XML catalog - http://</a:t>
            </a:r>
            <a:r>
              <a:rPr lang="en-US" dirty="0" err="1">
                <a:solidFill>
                  <a:srgbClr val="EEECE1"/>
                </a:solidFill>
              </a:rPr>
              <a:t>en.wikipedia.org</a:t>
            </a:r>
            <a:r>
              <a:rPr lang="en-US" dirty="0">
                <a:solidFill>
                  <a:srgbClr val="EEECE1"/>
                </a:solidFill>
              </a:rPr>
              <a:t>/wiki/</a:t>
            </a:r>
            <a:r>
              <a:rPr lang="en-US" dirty="0" err="1">
                <a:solidFill>
                  <a:srgbClr val="EEECE1"/>
                </a:solidFill>
              </a:rPr>
              <a:t>XML_Catalog</a:t>
            </a:r>
            <a:endParaRPr lang="en-US" dirty="0">
              <a:solidFill>
                <a:srgbClr val="EEECE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-spec] [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] 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: An XML Pipeline LanguageW3C Recommendation 11 May 2010 - http:// www.w3.org/TR/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endParaRPr lang="en-US" dirty="0">
              <a:solidFill>
                <a:srgbClr val="EEECE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-use-case-note] [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 Requirements] 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 XML Processing Model Requirements W3C Working Group Note 05 April 2004 - http://www.w3.org/TR/2004/NOTE-proc-model-req-20040405/</a:t>
            </a: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29xproc.xq - Architecture of an 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 processor</a:t>
            </a: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-member-submission-</a:t>
            </a:r>
            <a:r>
              <a:rPr lang="en-US" dirty="0" err="1">
                <a:solidFill>
                  <a:srgbClr val="EEECE1"/>
                </a:solidFill>
              </a:rPr>
              <a:t>xpl</a:t>
            </a:r>
            <a:r>
              <a:rPr lang="en-US" dirty="0">
                <a:solidFill>
                  <a:srgbClr val="EEECE1"/>
                </a:solidFill>
              </a:rPr>
              <a:t>] [XPL] XML Pipeline Language (XPL) Version 1.0 (Draft) W3C Member Submission 11 April 2005 - http://www.w3.org/Submission/</a:t>
            </a:r>
            <a:r>
              <a:rPr lang="en-US" dirty="0" err="1">
                <a:solidFill>
                  <a:srgbClr val="EEECE1"/>
                </a:solidFill>
              </a:rPr>
              <a:t>xpl</a:t>
            </a:r>
            <a:r>
              <a:rPr lang="en-US" dirty="0">
                <a:solidFill>
                  <a:srgbClr val="EEECE1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-use-cases] [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 Use Cases] 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 Use Cases - http://www.w3.org/TR/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-requirements/</a:t>
            </a: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</a:t>
            </a:r>
            <a:r>
              <a:rPr lang="en-US" dirty="0" err="1">
                <a:solidFill>
                  <a:srgbClr val="EEECE1"/>
                </a:solidFill>
              </a:rPr>
              <a:t>xprov</a:t>
            </a:r>
            <a:r>
              <a:rPr lang="en-US" dirty="0">
                <a:solidFill>
                  <a:srgbClr val="EEECE1"/>
                </a:solidFill>
              </a:rPr>
              <a:t>-</a:t>
            </a:r>
            <a:r>
              <a:rPr lang="en-US" dirty="0" err="1">
                <a:solidFill>
                  <a:srgbClr val="EEECE1"/>
                </a:solidFill>
              </a:rPr>
              <a:t>vnext</a:t>
            </a:r>
            <a:r>
              <a:rPr lang="en-US" dirty="0">
                <a:solidFill>
                  <a:srgbClr val="EEECE1"/>
                </a:solidFill>
              </a:rPr>
              <a:t>-requirements] [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 </a:t>
            </a:r>
            <a:r>
              <a:rPr lang="en-US" dirty="0" err="1">
                <a:solidFill>
                  <a:srgbClr val="EEECE1"/>
                </a:solidFill>
              </a:rPr>
              <a:t>vnext</a:t>
            </a:r>
            <a:r>
              <a:rPr lang="en-US" dirty="0">
                <a:solidFill>
                  <a:srgbClr val="EEECE1"/>
                </a:solidFill>
              </a:rPr>
              <a:t>] 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 </a:t>
            </a:r>
            <a:r>
              <a:rPr lang="en-US" dirty="0" err="1">
                <a:solidFill>
                  <a:srgbClr val="EEECE1"/>
                </a:solidFill>
              </a:rPr>
              <a:t>vnext</a:t>
            </a:r>
            <a:r>
              <a:rPr lang="en-US" dirty="0">
                <a:solidFill>
                  <a:srgbClr val="EEECE1"/>
                </a:solidFill>
              </a:rPr>
              <a:t> language requirements - http://www.w3.org/XML/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/ docs/langreq-v2.html</a:t>
            </a: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[known-</a:t>
            </a:r>
            <a:r>
              <a:rPr lang="en-US" dirty="0" err="1">
                <a:solidFill>
                  <a:srgbClr val="EEECE1"/>
                </a:solidFill>
              </a:rPr>
              <a:t>impl</a:t>
            </a:r>
            <a:r>
              <a:rPr lang="en-US" dirty="0">
                <a:solidFill>
                  <a:srgbClr val="EEECE1"/>
                </a:solidFill>
              </a:rPr>
              <a:t>] [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 Implementations] Known Implementations - http://</a:t>
            </a:r>
            <a:r>
              <a:rPr lang="en-US" dirty="0" err="1">
                <a:solidFill>
                  <a:srgbClr val="EEECE1"/>
                </a:solidFill>
              </a:rPr>
              <a:t>xproc.org</a:t>
            </a:r>
            <a:r>
              <a:rPr lang="en-US" dirty="0">
                <a:solidFill>
                  <a:srgbClr val="EEECE1"/>
                </a:solidFill>
              </a:rPr>
              <a:t>/implementations/</a:t>
            </a: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[XPROC-PARALLELISM] [XPROC- PARALLELISM] 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 specification H. Sequential Steps, parallelism, and side-effects - http://www.w3.org/TR/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/#parallelism</a:t>
            </a: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[XPROC-TEST-SUITE] [XPROC-TEST-SUITE] 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 Test Suite - http://</a:t>
            </a:r>
            <a:r>
              <a:rPr lang="en-US" dirty="0" err="1">
                <a:solidFill>
                  <a:srgbClr val="EEECE1"/>
                </a:solidFill>
              </a:rPr>
              <a:t>tests.xproc.org</a:t>
            </a:r>
            <a:r>
              <a:rPr lang="en-US" dirty="0">
                <a:solidFill>
                  <a:srgbClr val="EEECE1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</a:t>
            </a:r>
            <a:r>
              <a:rPr lang="en-US" dirty="0" err="1">
                <a:solidFill>
                  <a:srgbClr val="EEECE1"/>
                </a:solidFill>
              </a:rPr>
              <a:t>xray</a:t>
            </a:r>
            <a:r>
              <a:rPr lang="en-US" dirty="0">
                <a:solidFill>
                  <a:srgbClr val="EEECE1"/>
                </a:solidFill>
              </a:rPr>
              <a:t>] [XRAY] - Rob </a:t>
            </a:r>
            <a:r>
              <a:rPr lang="en-US" dirty="0" err="1">
                <a:solidFill>
                  <a:srgbClr val="EEECE1"/>
                </a:solidFill>
              </a:rPr>
              <a:t>Whitby's</a:t>
            </a:r>
            <a:r>
              <a:rPr lang="en-US" dirty="0">
                <a:solidFill>
                  <a:srgbClr val="EEECE1"/>
                </a:solidFill>
              </a:rPr>
              <a:t> </a:t>
            </a:r>
            <a:r>
              <a:rPr lang="en-US" dirty="0" err="1">
                <a:solidFill>
                  <a:srgbClr val="EEECE1"/>
                </a:solidFill>
              </a:rPr>
              <a:t>XRay</a:t>
            </a:r>
            <a:r>
              <a:rPr lang="en-US" dirty="0">
                <a:solidFill>
                  <a:srgbClr val="EEECE1"/>
                </a:solidFill>
              </a:rPr>
              <a:t> - https://</a:t>
            </a:r>
            <a:r>
              <a:rPr lang="en-US" dirty="0" err="1">
                <a:solidFill>
                  <a:srgbClr val="EEECE1"/>
                </a:solidFill>
              </a:rPr>
              <a:t>github.com</a:t>
            </a:r>
            <a:r>
              <a:rPr lang="en-US" dirty="0">
                <a:solidFill>
                  <a:srgbClr val="EEECE1"/>
                </a:solidFill>
              </a:rPr>
              <a:t>/</a:t>
            </a:r>
            <a:r>
              <a:rPr lang="en-US" dirty="0" err="1">
                <a:solidFill>
                  <a:srgbClr val="EEECE1"/>
                </a:solidFill>
              </a:rPr>
              <a:t>robwhitby</a:t>
            </a:r>
            <a:r>
              <a:rPr lang="en-US" dirty="0">
                <a:solidFill>
                  <a:srgbClr val="EEECE1"/>
                </a:solidFill>
              </a:rPr>
              <a:t>/</a:t>
            </a:r>
            <a:r>
              <a:rPr lang="en-US" dirty="0" err="1">
                <a:solidFill>
                  <a:srgbClr val="EEECE1"/>
                </a:solidFill>
              </a:rPr>
              <a:t>xray</a:t>
            </a:r>
            <a:endParaRPr lang="en-US" dirty="0">
              <a:solidFill>
                <a:srgbClr val="EEECE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-system-properties] [XPROC-SYSTEM-PROPERTIES] 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 system properties - http://www.w3.org/TR/ </a:t>
            </a:r>
            <a:r>
              <a:rPr lang="en-US" dirty="0" err="1">
                <a:solidFill>
                  <a:srgbClr val="EEECE1"/>
                </a:solidFill>
              </a:rPr>
              <a:t>xproc</a:t>
            </a:r>
            <a:r>
              <a:rPr lang="en-US" dirty="0">
                <a:solidFill>
                  <a:srgbClr val="EEECE1"/>
                </a:solidFill>
              </a:rPr>
              <a:t>/#</a:t>
            </a:r>
            <a:r>
              <a:rPr lang="en-US" dirty="0" err="1">
                <a:solidFill>
                  <a:srgbClr val="EEECE1"/>
                </a:solidFill>
              </a:rPr>
              <a:t>f.system</a:t>
            </a:r>
            <a:r>
              <a:rPr lang="en-US" dirty="0">
                <a:solidFill>
                  <a:srgbClr val="EEECE1"/>
                </a:solidFill>
              </a:rPr>
              <a:t>-property</a:t>
            </a: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[xslt-2] [XSLT 2.0] XSL Transformations (XSLT) Version 2.0. Michael Kay, editor. W3C Recommendation. 23 January 2007. - http://www.w3.org/TR/xslt20/</a:t>
            </a: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</a:t>
            </a:r>
            <a:r>
              <a:rPr lang="en-US" dirty="0" err="1">
                <a:solidFill>
                  <a:srgbClr val="EEECE1"/>
                </a:solidFill>
              </a:rPr>
              <a:t>xproc.xq</a:t>
            </a:r>
            <a:r>
              <a:rPr lang="en-US" dirty="0">
                <a:solidFill>
                  <a:srgbClr val="EEECE1"/>
                </a:solidFill>
              </a:rPr>
              <a:t>] [</a:t>
            </a:r>
            <a:r>
              <a:rPr lang="en-US" dirty="0" err="1">
                <a:solidFill>
                  <a:srgbClr val="EEECE1"/>
                </a:solidFill>
              </a:rPr>
              <a:t>xproc.xq</a:t>
            </a:r>
            <a:r>
              <a:rPr lang="en-US" dirty="0">
                <a:solidFill>
                  <a:srgbClr val="EEECE1"/>
                </a:solidFill>
              </a:rPr>
              <a:t> project] </a:t>
            </a:r>
            <a:r>
              <a:rPr lang="en-US" dirty="0" err="1">
                <a:solidFill>
                  <a:srgbClr val="EEECE1"/>
                </a:solidFill>
              </a:rPr>
              <a:t>xproc.xq</a:t>
            </a:r>
            <a:r>
              <a:rPr lang="en-US" dirty="0">
                <a:solidFill>
                  <a:srgbClr val="EEECE1"/>
                </a:solidFill>
              </a:rPr>
              <a:t> </a:t>
            </a:r>
            <a:r>
              <a:rPr lang="en-US" dirty="0" err="1">
                <a:solidFill>
                  <a:srgbClr val="EEECE1"/>
                </a:solidFill>
              </a:rPr>
              <a:t>github</a:t>
            </a:r>
            <a:r>
              <a:rPr lang="en-US" dirty="0">
                <a:solidFill>
                  <a:srgbClr val="EEECE1"/>
                </a:solidFill>
              </a:rPr>
              <a:t> - https://</a:t>
            </a:r>
            <a:r>
              <a:rPr lang="en-US" dirty="0" err="1">
                <a:solidFill>
                  <a:srgbClr val="EEECE1"/>
                </a:solidFill>
              </a:rPr>
              <a:t>github.com</a:t>
            </a:r>
            <a:r>
              <a:rPr lang="en-US" dirty="0">
                <a:solidFill>
                  <a:srgbClr val="EEECE1"/>
                </a:solidFill>
              </a:rPr>
              <a:t>/</a:t>
            </a:r>
            <a:r>
              <a:rPr lang="en-US" dirty="0" err="1">
                <a:solidFill>
                  <a:srgbClr val="EEECE1"/>
                </a:solidFill>
              </a:rPr>
              <a:t>xquery</a:t>
            </a:r>
            <a:r>
              <a:rPr lang="en-US" dirty="0">
                <a:solidFill>
                  <a:srgbClr val="EEECE1"/>
                </a:solidFill>
              </a:rPr>
              <a:t>/</a:t>
            </a:r>
            <a:r>
              <a:rPr lang="en-US" dirty="0" err="1">
                <a:solidFill>
                  <a:srgbClr val="EEECE1"/>
                </a:solidFill>
              </a:rPr>
              <a:t>xproc.xq</a:t>
            </a:r>
            <a:endParaRPr lang="en-US" dirty="0">
              <a:solidFill>
                <a:srgbClr val="EEECE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EEECE1"/>
                </a:solidFill>
              </a:rPr>
              <a:t>[zergaoui2009] [Zergaoui2009] Mohamed </a:t>
            </a:r>
            <a:r>
              <a:rPr lang="en-US" dirty="0" err="1">
                <a:solidFill>
                  <a:srgbClr val="EEECE1"/>
                </a:solidFill>
              </a:rPr>
              <a:t>Zergaoui</a:t>
            </a:r>
            <a:r>
              <a:rPr lang="en-US" dirty="0">
                <a:solidFill>
                  <a:srgbClr val="EEECE1"/>
                </a:solidFill>
              </a:rPr>
              <a:t>. Memory management in streaming: Buffering, </a:t>
            </a:r>
            <a:r>
              <a:rPr lang="en-US" dirty="0" err="1">
                <a:solidFill>
                  <a:srgbClr val="EEECE1"/>
                </a:solidFill>
              </a:rPr>
              <a:t>lookahead</a:t>
            </a:r>
            <a:r>
              <a:rPr lang="en-US" dirty="0">
                <a:solidFill>
                  <a:srgbClr val="EEECE1"/>
                </a:solidFill>
              </a:rPr>
              <a:t>, or none. Which to choose? </a:t>
            </a:r>
            <a:r>
              <a:rPr lang="en-US" dirty="0" err="1">
                <a:solidFill>
                  <a:srgbClr val="EEECE1"/>
                </a:solidFill>
              </a:rPr>
              <a:t>Int</a:t>
            </a:r>
            <a:r>
              <a:rPr lang="en-US" dirty="0">
                <a:solidFill>
                  <a:srgbClr val="EEECE1"/>
                </a:solidFill>
              </a:rPr>
              <a:t> </a:t>
            </a:r>
            <a:r>
              <a:rPr lang="en-US" dirty="0" err="1">
                <a:solidFill>
                  <a:srgbClr val="EEECE1"/>
                </a:solidFill>
              </a:rPr>
              <a:t>Symp</a:t>
            </a:r>
            <a:r>
              <a:rPr lang="en-US" dirty="0">
                <a:solidFill>
                  <a:srgbClr val="EEECE1"/>
                </a:solidFill>
              </a:rPr>
              <a:t> on Processing XML Efficiently. 10 Aug 2009, Montreal, Canada. Balisage Series on Markup Technologies, vol. 4 (2009). </a:t>
            </a:r>
            <a:r>
              <a:rPr lang="en-US" dirty="0" err="1">
                <a:solidFill>
                  <a:srgbClr val="EEECE1"/>
                </a:solidFill>
              </a:rPr>
              <a:t>doi</a:t>
            </a:r>
            <a:r>
              <a:rPr lang="en-US" dirty="0">
                <a:solidFill>
                  <a:srgbClr val="EEECE1"/>
                </a:solidFill>
              </a:rPr>
              <a:t>: 10.4242/BalisageVol4.Zergaoui02. - http:// </a:t>
            </a:r>
            <a:r>
              <a:rPr lang="en-US" dirty="0" err="1">
                <a:solidFill>
                  <a:srgbClr val="EEECE1"/>
                </a:solidFill>
              </a:rPr>
              <a:t>www.balisage.net</a:t>
            </a:r>
            <a:r>
              <a:rPr lang="en-US" dirty="0">
                <a:solidFill>
                  <a:srgbClr val="EEECE1"/>
                </a:solidFill>
              </a:rPr>
              <a:t>/Proceedings/vol4/html/Zergaoui02/BalisageVol4-Zergaoui02.html</a:t>
            </a:r>
            <a:endParaRPr lang="en-US" dirty="0" smtClean="0">
              <a:solidFill>
                <a:srgbClr val="EEECE1"/>
              </a:solidFill>
              <a:latin typeface="Tahoma"/>
            </a:endParaRPr>
          </a:p>
          <a:p>
            <a:pPr marL="0" indent="0">
              <a:buNone/>
            </a:pPr>
            <a:endParaRPr lang="en-US" dirty="0" smtClean="0">
              <a:solidFill>
                <a:srgbClr val="EEECE1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0602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Xproc</a:t>
            </a:r>
            <a:r>
              <a:rPr lang="en-US" dirty="0" smtClean="0">
                <a:solidFill>
                  <a:schemeClr val="bg2"/>
                </a:solidFill>
              </a:rPr>
              <a:t> Goals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306513"/>
            <a:ext cx="8432800" cy="4381500"/>
          </a:xfrm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language must be expressed as declarative XML and be rich enough to address practical interoperability concerns but </a:t>
            </a:r>
            <a:r>
              <a:rPr lang="en-US" dirty="0" smtClean="0"/>
              <a:t>also </a:t>
            </a:r>
            <a:r>
              <a:rPr lang="en-US" dirty="0" err="1" smtClean="0"/>
              <a:t>beconcise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language must allow the inputs, outputs, and other parameters of a components to be specified with information passed between steps using XML</a:t>
            </a:r>
          </a:p>
          <a:p>
            <a:r>
              <a:rPr lang="en-US" dirty="0" smtClean="0"/>
              <a:t>The </a:t>
            </a:r>
            <a:r>
              <a:rPr lang="en-US" dirty="0"/>
              <a:t>language must define the basic minimal set of </a:t>
            </a:r>
            <a:r>
              <a:rPr lang="en-US" dirty="0" smtClean="0"/>
              <a:t>processing </a:t>
            </a:r>
            <a:r>
              <a:rPr lang="en-US" dirty="0"/>
              <a:t>options and associated error reporting options required to achieve interoperability.</a:t>
            </a:r>
          </a:p>
          <a:p>
            <a:r>
              <a:rPr lang="en-US" dirty="0" smtClean="0"/>
              <a:t>Given </a:t>
            </a:r>
            <a:r>
              <a:rPr lang="en-US" dirty="0"/>
              <a:t>a set of components and a set of documents, the language must allow the order of processing to be specified.</a:t>
            </a:r>
          </a:p>
          <a:p>
            <a:r>
              <a:rPr lang="en-US" dirty="0" smtClean="0"/>
              <a:t>Agnostic </a:t>
            </a:r>
            <a:r>
              <a:rPr lang="en-US" dirty="0"/>
              <a:t>in terms of parallel, serial or streaming processing</a:t>
            </a:r>
          </a:p>
          <a:p>
            <a:r>
              <a:rPr lang="en-US" dirty="0" smtClean="0"/>
              <a:t>The </a:t>
            </a:r>
            <a:r>
              <a:rPr lang="en-US" dirty="0"/>
              <a:t>model should be extensible enough so that applications can define new processes and make them a component in a pipeline.</a:t>
            </a:r>
          </a:p>
          <a:p>
            <a:r>
              <a:rPr lang="en-US" dirty="0" smtClean="0"/>
              <a:t>The </a:t>
            </a:r>
            <a:r>
              <a:rPr lang="en-US" dirty="0"/>
              <a:t>model could allow iteration and conditional processing which also allow selection of different components as a function of run-time evaluation.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962275" y="6007894"/>
            <a:ext cx="3336925" cy="56673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Make xml pipelines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3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13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79646"/>
                </a:solidFill>
              </a:rPr>
              <a:t>Xproc</a:t>
            </a:r>
            <a:r>
              <a:rPr lang="en-US" dirty="0" smtClean="0">
                <a:solidFill>
                  <a:srgbClr val="F79646"/>
                </a:solidFill>
              </a:rPr>
              <a:t> Refresher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2101"/>
            <a:ext cx="8229600" cy="20193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p:pipeline</a:t>
            </a:r>
            <a:r>
              <a:rPr lang="en-US" dirty="0" smtClean="0"/>
              <a:t> version=“1.0”  name</a:t>
            </a:r>
            <a:r>
              <a:rPr lang="en-US" dirty="0"/>
              <a:t>="main"&gt;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p:count</a:t>
            </a:r>
            <a:r>
              <a:rPr lang="en-US" dirty="0" smtClean="0"/>
              <a:t>/&gt;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 smtClean="0"/>
              <a:t>p:pipeline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39975" y="1438276"/>
            <a:ext cx="4391025" cy="90011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(&lt;root/&gt;,&lt;root/&gt;,&lt;test/&gt;)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762250" y="5400676"/>
            <a:ext cx="3762375" cy="75882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c:result</a:t>
            </a:r>
            <a:r>
              <a:rPr lang="en-US" dirty="0" smtClean="0"/>
              <a:t>&gt;3&lt;/</a:t>
            </a:r>
            <a:r>
              <a:rPr lang="en-US" dirty="0" err="1" smtClean="0"/>
              <a:t>c:result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5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Show simple </a:t>
            </a:r>
            <a:r>
              <a:rPr lang="en-US" dirty="0" err="1" smtClean="0">
                <a:solidFill>
                  <a:schemeClr val="accent6"/>
                </a:solidFill>
              </a:rPr>
              <a:t>xproc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That</a:t>
            </a:r>
            <a:r>
              <a:rPr lang="fr-FR" dirty="0" smtClean="0">
                <a:solidFill>
                  <a:schemeClr val="bg2"/>
                </a:solidFill>
              </a:rPr>
              <a:t>’</a:t>
            </a:r>
            <a:r>
              <a:rPr lang="en-US" dirty="0" smtClean="0">
                <a:solidFill>
                  <a:schemeClr val="bg2"/>
                </a:solidFill>
              </a:rPr>
              <a:t>s not quite the whole story …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7576"/>
            <a:ext cx="8229600" cy="32893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p:declare-step</a:t>
            </a:r>
            <a:r>
              <a:rPr lang="en-US" dirty="0"/>
              <a:t> version='</a:t>
            </a:r>
            <a:r>
              <a:rPr lang="en-US" dirty="0" smtClean="0"/>
              <a:t>1.0’ </a:t>
            </a:r>
            <a:r>
              <a:rPr lang="en-US" dirty="0"/>
              <a:t> </a:t>
            </a:r>
            <a:r>
              <a:rPr lang="en-US" dirty="0" smtClean="0"/>
              <a:t>name</a:t>
            </a:r>
            <a:r>
              <a:rPr lang="en-US" dirty="0"/>
              <a:t>="main"&gt;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p:input</a:t>
            </a:r>
            <a:r>
              <a:rPr lang="en-US" dirty="0"/>
              <a:t> port="source"/&gt;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p:output</a:t>
            </a:r>
            <a:r>
              <a:rPr lang="en-US" dirty="0"/>
              <a:t> port="</a:t>
            </a:r>
            <a:r>
              <a:rPr lang="en-US" dirty="0" smtClean="0"/>
              <a:t>result”/&gt;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&lt;</a:t>
            </a:r>
            <a:r>
              <a:rPr lang="en-US" b="1" dirty="0" err="1" smtClean="0"/>
              <a:t>p:count</a:t>
            </a:r>
            <a:r>
              <a:rPr lang="en-US" b="1" dirty="0" smtClean="0"/>
              <a:t> name=”step1”/&gt;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/>
              <a:t>p:declare-step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05699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Really, not at all…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solidFill>
            <a:schemeClr val="bg2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p:declare-step</a:t>
            </a:r>
            <a:r>
              <a:rPr lang="en-US" dirty="0"/>
              <a:t> name="main" </a:t>
            </a:r>
            <a:r>
              <a:rPr lang="en-US" dirty="0" err="1"/>
              <a:t>xmlns:p</a:t>
            </a:r>
            <a:r>
              <a:rPr lang="en-US" dirty="0"/>
              <a:t>="http://www.w3.org/ns/</a:t>
            </a:r>
            <a:r>
              <a:rPr lang="en-US" dirty="0" err="1"/>
              <a:t>xproc</a:t>
            </a:r>
            <a:r>
              <a:rPr lang="en-US" dirty="0"/>
              <a:t>" version="1.0"&gt;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p:input</a:t>
            </a:r>
            <a:r>
              <a:rPr lang="en-US" dirty="0"/>
              <a:t> port="source"/&gt;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p:output</a:t>
            </a:r>
            <a:r>
              <a:rPr lang="en-US" dirty="0"/>
              <a:t> port="result"&gt;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p:pipe</a:t>
            </a:r>
            <a:r>
              <a:rPr lang="en-US" dirty="0"/>
              <a:t> step="step1" port="result"/&gt;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p:output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p:count</a:t>
            </a:r>
            <a:r>
              <a:rPr lang="en-US" b="1" dirty="0"/>
              <a:t> name="step1"&gt;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p:input</a:t>
            </a:r>
            <a:r>
              <a:rPr lang="en-US" dirty="0"/>
              <a:t> port="source"&gt;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p:pipe</a:t>
            </a:r>
            <a:r>
              <a:rPr lang="en-US" dirty="0"/>
              <a:t> step="main" port="source"/&gt;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p:input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b="1" dirty="0"/>
              <a:t>&lt;/</a:t>
            </a:r>
            <a:r>
              <a:rPr lang="en-US" b="1" dirty="0" err="1"/>
              <a:t>p:count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p:declare-step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9729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5257</TotalTime>
  <Words>1882</Words>
  <Application>Microsoft Macintosh PowerPoint</Application>
  <PresentationFormat>On-screen Show (4:3)</PresentationFormat>
  <Paragraphs>275</Paragraphs>
  <Slides>40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xproc.xq Jim Fuller, MarkLogic 2013</vt:lpstr>
      <vt:lpstr>James Fuller</vt:lpstr>
      <vt:lpstr>Overview</vt:lpstr>
      <vt:lpstr>XProc Overview</vt:lpstr>
      <vt:lpstr>Xproc Goals</vt:lpstr>
      <vt:lpstr>Xproc Refresher</vt:lpstr>
      <vt:lpstr>Show simple xproc</vt:lpstr>
      <vt:lpstr>That’s not quite the whole story …</vt:lpstr>
      <vt:lpstr>Really, not at all…</vt:lpstr>
      <vt:lpstr>Why Xproc ?</vt:lpstr>
      <vt:lpstr>Current news</vt:lpstr>
      <vt:lpstr>Current news</vt:lpstr>
      <vt:lpstr>xproc.xq</vt:lpstr>
      <vt:lpstr>xproc.xq Project</vt:lpstr>
      <vt:lpstr>Architecture</vt:lpstr>
      <vt:lpstr>Parsing</vt:lpstr>
      <vt:lpstr>Decorated pipeline</vt:lpstr>
      <vt:lpstr>Static analysis - unordered</vt:lpstr>
      <vt:lpstr>Static analysis - ordered</vt:lpstr>
      <vt:lpstr>Runtime</vt:lpstr>
      <vt:lpstr>Runtime</vt:lpstr>
      <vt:lpstr>TIMECHECK</vt:lpstr>
      <vt:lpstr>Pipeline decomposition</vt:lpstr>
      <vt:lpstr>Pipeline decomposition</vt:lpstr>
      <vt:lpstr>Pipeline decomposition</vt:lpstr>
      <vt:lpstr>Serializer</vt:lpstr>
      <vt:lpstr>File Layout</vt:lpstr>
      <vt:lpstr>XRAY testing</vt:lpstr>
      <vt:lpstr>points of interest</vt:lpstr>
      <vt:lpstr>Xquery 3.0 to the rescue</vt:lpstr>
      <vt:lpstr>Steps with XSLT</vt:lpstr>
      <vt:lpstr>BYOSR</vt:lpstr>
      <vt:lpstr>morefun with a fold engine </vt:lpstr>
      <vt:lpstr>Extensibility and reuse</vt:lpstr>
      <vt:lpstr>Create new extension step</vt:lpstr>
      <vt:lpstr> Invoke xproc step in XQuery</vt:lpstr>
      <vt:lpstr>summary</vt:lpstr>
      <vt:lpstr>Review</vt:lpstr>
      <vt:lpstr>The Future</vt:lpstr>
      <vt:lpstr>References</vt:lpstr>
    </vt:vector>
  </TitlesOfParts>
  <Company>MarkLogic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eNES</dc:title>
  <dc:creator>MarkLogic User</dc:creator>
  <cp:lastModifiedBy>MarkLogic User</cp:lastModifiedBy>
  <cp:revision>90</cp:revision>
  <dcterms:created xsi:type="dcterms:W3CDTF">2011-05-25T15:33:37Z</dcterms:created>
  <dcterms:modified xsi:type="dcterms:W3CDTF">2013-06-16T13:32:46Z</dcterms:modified>
</cp:coreProperties>
</file>