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
  </p:sldMasterIdLst>
  <p:notesMasterIdLst>
    <p:notesMasterId r:id="rId18"/>
  </p:notesMasterIdLst>
  <p:handoutMasterIdLst>
    <p:handoutMasterId r:id="rId19"/>
  </p:handoutMasterIdLst>
  <p:sldIdLst>
    <p:sldId id="257" r:id="rId2"/>
    <p:sldId id="259" r:id="rId3"/>
    <p:sldId id="258" r:id="rId4"/>
    <p:sldId id="277" r:id="rId5"/>
    <p:sldId id="276" r:id="rId6"/>
    <p:sldId id="260" r:id="rId7"/>
    <p:sldId id="261" r:id="rId8"/>
    <p:sldId id="262" r:id="rId9"/>
    <p:sldId id="263" r:id="rId10"/>
    <p:sldId id="264" r:id="rId11"/>
    <p:sldId id="271" r:id="rId12"/>
    <p:sldId id="273" r:id="rId13"/>
    <p:sldId id="265" r:id="rId14"/>
    <p:sldId id="272" r:id="rId15"/>
    <p:sldId id="274"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290" autoAdjust="0"/>
  </p:normalViewPr>
  <p:slideViewPr>
    <p:cSldViewPr snapToGrid="0">
      <p:cViewPr varScale="1">
        <p:scale>
          <a:sx n="74" d="100"/>
          <a:sy n="74" d="100"/>
        </p:scale>
        <p:origin x="1042"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66" d="100"/>
          <a:sy n="66" d="100"/>
        </p:scale>
        <p:origin x="313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ryan\Documents\Bryan_Resume_and_Projects\Github\bryanclanton\TennCare%20Enrollment%20Analysis\Data\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ryan\Desktop\Capstone\Data\Char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ryan\Desktop\Capstone\Data\Char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ryan\Desktop\Capstone\Data\Char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ryan\Desktop\Capstone\Data\Char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Bryan\Documents\Bryan_Resume_and_Projects\Github\bryanclanton\TennCare%20Enrollment%20Analysis\Data\Char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Bryan\Documents\Bryan_Resume_and_Projects\Github\bryanclanton\TennCare%20Enrollment%20Analysis\Data\Chart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Bryan\Documents\Bryan_Resume_and_Projects\Github\TennCare_Enrollment_Analysis\Data\Chart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Bryan\Documents\Bryan_Resume_and_Projects\Github\TennCare_Enrollment_Analysis\Data\Chart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yearly_enrollees!$B$1</c:f>
              <c:strCache>
                <c:ptCount val="1"/>
                <c:pt idx="0">
                  <c:v>Total Enrollees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yearly_enrollees!$A$2:$A$10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yearly_enrollees!$B$2:$B$10</c:f>
              <c:numCache>
                <c:formatCode>#.##,," M"</c:formatCode>
                <c:ptCount val="9"/>
                <c:pt idx="0">
                  <c:v>1222705</c:v>
                </c:pt>
                <c:pt idx="1">
                  <c:v>1232173</c:v>
                </c:pt>
                <c:pt idx="2">
                  <c:v>1216996</c:v>
                </c:pt>
                <c:pt idx="3">
                  <c:v>1195007</c:v>
                </c:pt>
                <c:pt idx="4">
                  <c:v>1282992</c:v>
                </c:pt>
                <c:pt idx="5">
                  <c:v>1437228</c:v>
                </c:pt>
                <c:pt idx="6">
                  <c:v>1541891</c:v>
                </c:pt>
                <c:pt idx="7">
                  <c:v>1457539</c:v>
                </c:pt>
                <c:pt idx="8">
                  <c:v>1393489</c:v>
                </c:pt>
              </c:numCache>
            </c:numRef>
          </c:val>
          <c:extLst>
            <c:ext xmlns:c16="http://schemas.microsoft.com/office/drawing/2014/chart" uri="{C3380CC4-5D6E-409C-BE32-E72D297353CC}">
              <c16:uniqueId val="{00000000-8C7C-424D-AA45-32A66680C450}"/>
            </c:ext>
          </c:extLst>
        </c:ser>
        <c:dLbls>
          <c:showLegendKey val="0"/>
          <c:showVal val="0"/>
          <c:showCatName val="0"/>
          <c:showSerName val="0"/>
          <c:showPercent val="0"/>
          <c:showBubbleSize val="0"/>
        </c:dLbls>
        <c:gapWidth val="219"/>
        <c:overlap val="-27"/>
        <c:axId val="1510657104"/>
        <c:axId val="1507453472"/>
        <c:extLst>
          <c:ext xmlns:c15="http://schemas.microsoft.com/office/drawing/2012/chart" uri="{02D57815-91ED-43cb-92C2-25804820EDAC}">
            <c15:filteredBarSeries>
              <c15:ser>
                <c:idx val="0"/>
                <c:order val="0"/>
                <c:tx>
                  <c:strRef>
                    <c:extLst>
                      <c:ext uri="{02D57815-91ED-43cb-92C2-25804820EDAC}">
                        <c15:formulaRef>
                          <c15:sqref>yearly_enrollees!$A$1</c15:sqref>
                        </c15:formulaRef>
                      </c:ext>
                    </c:extLst>
                    <c:strCache>
                      <c:ptCount val="1"/>
                      <c:pt idx="0">
                        <c:v>Year</c:v>
                      </c:pt>
                    </c:strCache>
                  </c:strRef>
                </c:tx>
                <c:spPr>
                  <a:solidFill>
                    <a:schemeClr val="accent1"/>
                  </a:solidFill>
                  <a:ln>
                    <a:noFill/>
                  </a:ln>
                  <a:effectLst/>
                </c:spPr>
                <c:invertIfNegative val="0"/>
                <c:cat>
                  <c:numRef>
                    <c:extLst>
                      <c:ext uri="{02D57815-91ED-43cb-92C2-25804820EDAC}">
                        <c15:formulaRef>
                          <c15:sqref>yearly_enrollees!$A$2:$A$10</c15:sqref>
                        </c15:formulaRef>
                      </c:ext>
                    </c:extLst>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extLst>
                      <c:ext uri="{02D57815-91ED-43cb-92C2-25804820EDAC}">
                        <c15:formulaRef>
                          <c15:sqref>yearly_enrollees!$A$2:$A$10</c15:sqref>
                        </c15:formulaRef>
                      </c:ext>
                    </c:extLst>
                    <c:numCache>
                      <c:formatCode>General</c:formatCode>
                      <c:ptCount val="9"/>
                      <c:pt idx="0">
                        <c:v>2010</c:v>
                      </c:pt>
                      <c:pt idx="1">
                        <c:v>2011</c:v>
                      </c:pt>
                      <c:pt idx="2">
                        <c:v>2012</c:v>
                      </c:pt>
                      <c:pt idx="3">
                        <c:v>2013</c:v>
                      </c:pt>
                      <c:pt idx="4">
                        <c:v>2014</c:v>
                      </c:pt>
                      <c:pt idx="5">
                        <c:v>2015</c:v>
                      </c:pt>
                      <c:pt idx="6">
                        <c:v>2016</c:v>
                      </c:pt>
                      <c:pt idx="7">
                        <c:v>2017</c:v>
                      </c:pt>
                      <c:pt idx="8">
                        <c:v>2018</c:v>
                      </c:pt>
                    </c:numCache>
                  </c:numRef>
                </c:val>
                <c:extLst>
                  <c:ext xmlns:c16="http://schemas.microsoft.com/office/drawing/2014/chart" uri="{C3380CC4-5D6E-409C-BE32-E72D297353CC}">
                    <c16:uniqueId val="{00000001-8C7C-424D-AA45-32A66680C450}"/>
                  </c:ext>
                </c:extLst>
              </c15:ser>
            </c15:filteredBarSeries>
          </c:ext>
        </c:extLst>
      </c:barChart>
      <c:catAx>
        <c:axId val="1510657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07453472"/>
        <c:crosses val="autoZero"/>
        <c:auto val="1"/>
        <c:lblAlgn val="ctr"/>
        <c:lblOffset val="100"/>
        <c:noMultiLvlLbl val="0"/>
      </c:catAx>
      <c:valAx>
        <c:axId val="1507453472"/>
        <c:scaling>
          <c:orientation val="minMax"/>
        </c:scaling>
        <c:delete val="0"/>
        <c:axPos val="l"/>
        <c:numFmt formatCode="[&gt;999999]\ #,,&quot;M&quot;;#,&quot;K&quot;\ "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106571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sz="12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All!$B$1</c:f>
              <c:strCache>
                <c:ptCount val="1"/>
                <c:pt idx="0">
                  <c:v>Enrollment Change</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All!$B$2:$B$9</c:f>
              <c:numCache>
                <c:formatCode>0.00%</c:formatCode>
                <c:ptCount val="8"/>
                <c:pt idx="0">
                  <c:v>1.6578015353769852E-2</c:v>
                </c:pt>
                <c:pt idx="1">
                  <c:v>-8.0025885957435757E-3</c:v>
                </c:pt>
                <c:pt idx="2">
                  <c:v>-1.8379164067679664E-2</c:v>
                </c:pt>
                <c:pt idx="3">
                  <c:v>-8.3564369298880451E-3</c:v>
                </c:pt>
                <c:pt idx="4">
                  <c:v>0.14674855570215256</c:v>
                </c:pt>
                <c:pt idx="5">
                  <c:v>9.8420084763078633E-2</c:v>
                </c:pt>
                <c:pt idx="6">
                  <c:v>2.8484352674716853E-2</c:v>
                </c:pt>
                <c:pt idx="7">
                  <c:v>-4.290845819587271E-2</c:v>
                </c:pt>
              </c:numCache>
            </c:numRef>
          </c:val>
          <c:smooth val="0"/>
          <c:extLst>
            <c:ext xmlns:c16="http://schemas.microsoft.com/office/drawing/2014/chart" uri="{C3380CC4-5D6E-409C-BE32-E72D297353CC}">
              <c16:uniqueId val="{00000000-726D-4BA8-918B-ABBA41DCFFEC}"/>
            </c:ext>
          </c:extLst>
        </c:ser>
        <c:ser>
          <c:idx val="1"/>
          <c:order val="1"/>
          <c:tx>
            <c:strRef>
              <c:f>All!$E$1</c:f>
              <c:strCache>
                <c:ptCount val="1"/>
                <c:pt idx="0">
                  <c:v>Birth Change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All!$E$2:$E$9</c:f>
              <c:numCache>
                <c:formatCode>0.00%</c:formatCode>
                <c:ptCount val="8"/>
                <c:pt idx="0">
                  <c:v>1.4745730669859475E-3</c:v>
                </c:pt>
                <c:pt idx="1">
                  <c:v>9.3126274193954337E-3</c:v>
                </c:pt>
                <c:pt idx="2">
                  <c:v>-3.0921922146579886E-3</c:v>
                </c:pt>
                <c:pt idx="3">
                  <c:v>2.0699402156239839E-2</c:v>
                </c:pt>
                <c:pt idx="4">
                  <c:v>-2.8795843595681848E-3</c:v>
                </c:pt>
                <c:pt idx="5">
                  <c:v>-7.6314301865460709E-3</c:v>
                </c:pt>
                <c:pt idx="6">
                  <c:v>3.331145592114225E-3</c:v>
                </c:pt>
                <c:pt idx="7">
                  <c:v>-3.5422477845523438E-3</c:v>
                </c:pt>
              </c:numCache>
            </c:numRef>
          </c:val>
          <c:smooth val="0"/>
          <c:extLst>
            <c:ext xmlns:c16="http://schemas.microsoft.com/office/drawing/2014/chart" uri="{C3380CC4-5D6E-409C-BE32-E72D297353CC}">
              <c16:uniqueId val="{00000001-726D-4BA8-918B-ABBA41DCFFEC}"/>
            </c:ext>
          </c:extLst>
        </c:ser>
        <c:dLbls>
          <c:showLegendKey val="0"/>
          <c:showVal val="0"/>
          <c:showCatName val="0"/>
          <c:showSerName val="0"/>
          <c:showPercent val="0"/>
          <c:showBubbleSize val="0"/>
        </c:dLbls>
        <c:marker val="1"/>
        <c:smooth val="0"/>
        <c:axId val="1647688896"/>
        <c:axId val="1578658304"/>
      </c:lineChart>
      <c:catAx>
        <c:axId val="164768889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78658304"/>
        <c:crosses val="autoZero"/>
        <c:auto val="1"/>
        <c:lblAlgn val="ctr"/>
        <c:lblOffset val="100"/>
        <c:noMultiLvlLbl val="0"/>
      </c:catAx>
      <c:valAx>
        <c:axId val="1578658304"/>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647688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2"/>
      </a:solidFill>
      <a:round/>
    </a:ln>
    <a:effectLst/>
  </c:spPr>
  <c:txPr>
    <a:bodyPr/>
    <a:lstStyle/>
    <a:p>
      <a:pPr>
        <a:defRPr sz="12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All!$B$1</c:f>
              <c:strCache>
                <c:ptCount val="1"/>
                <c:pt idx="0">
                  <c:v>Enrollment Change</c:v>
                </c:pt>
              </c:strCache>
            </c:strRef>
          </c:tx>
          <c:spPr>
            <a:ln w="28575" cap="rnd">
              <a:solidFill>
                <a:srgbClr val="0070C0"/>
              </a:solidFill>
              <a:round/>
            </a:ln>
            <a:effectLst/>
          </c:spPr>
          <c:marker>
            <c:symbol val="circle"/>
            <c:size val="5"/>
            <c:spPr>
              <a:solidFill>
                <a:schemeClr val="accent1"/>
              </a:solidFill>
              <a:ln w="9525">
                <a:solidFill>
                  <a:srgbClr val="0070C0"/>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All!$B$2:$B$9</c:f>
              <c:numCache>
                <c:formatCode>0.00%</c:formatCode>
                <c:ptCount val="8"/>
                <c:pt idx="0">
                  <c:v>1.6578015353769852E-2</c:v>
                </c:pt>
                <c:pt idx="1">
                  <c:v>-8.0025885957435757E-3</c:v>
                </c:pt>
                <c:pt idx="2">
                  <c:v>-1.8379164067679664E-2</c:v>
                </c:pt>
                <c:pt idx="3">
                  <c:v>-8.3564369298880451E-3</c:v>
                </c:pt>
                <c:pt idx="4">
                  <c:v>0.14674855570215256</c:v>
                </c:pt>
                <c:pt idx="5">
                  <c:v>9.8420084763078633E-2</c:v>
                </c:pt>
                <c:pt idx="6">
                  <c:v>2.8484352674716853E-2</c:v>
                </c:pt>
                <c:pt idx="7">
                  <c:v>-4.290845819587271E-2</c:v>
                </c:pt>
              </c:numCache>
            </c:numRef>
          </c:val>
          <c:smooth val="0"/>
          <c:extLst>
            <c:ext xmlns:c16="http://schemas.microsoft.com/office/drawing/2014/chart" uri="{C3380CC4-5D6E-409C-BE32-E72D297353CC}">
              <c16:uniqueId val="{00000000-9FD5-4FB3-963C-5DA78F287889}"/>
            </c:ext>
          </c:extLst>
        </c:ser>
        <c:ser>
          <c:idx val="1"/>
          <c:order val="1"/>
          <c:tx>
            <c:strRef>
              <c:f>All!$F$1</c:f>
              <c:strCache>
                <c:ptCount val="1"/>
                <c:pt idx="0">
                  <c:v>Population Change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All!$F$2:$F$9</c:f>
              <c:numCache>
                <c:formatCode>0.00%</c:formatCode>
                <c:ptCount val="8"/>
                <c:pt idx="0">
                  <c:v>6.6258073378428492E-3</c:v>
                </c:pt>
                <c:pt idx="1">
                  <c:v>8.4207515228819155E-3</c:v>
                </c:pt>
                <c:pt idx="2">
                  <c:v>6.533741128312346E-3</c:v>
                </c:pt>
                <c:pt idx="3">
                  <c:v>7.2987597313716379E-3</c:v>
                </c:pt>
                <c:pt idx="4">
                  <c:v>7.6415425207764284E-3</c:v>
                </c:pt>
                <c:pt idx="5">
                  <c:v>8.2240295878745068E-3</c:v>
                </c:pt>
                <c:pt idx="6">
                  <c:v>9.5986297088146277E-3</c:v>
                </c:pt>
                <c:pt idx="7">
                  <c:v>9.1247398563735899E-3</c:v>
                </c:pt>
              </c:numCache>
            </c:numRef>
          </c:val>
          <c:smooth val="0"/>
          <c:extLst>
            <c:ext xmlns:c16="http://schemas.microsoft.com/office/drawing/2014/chart" uri="{C3380CC4-5D6E-409C-BE32-E72D297353CC}">
              <c16:uniqueId val="{00000001-9FD5-4FB3-963C-5DA78F287889}"/>
            </c:ext>
          </c:extLst>
        </c:ser>
        <c:dLbls>
          <c:showLegendKey val="0"/>
          <c:showVal val="0"/>
          <c:showCatName val="0"/>
          <c:showSerName val="0"/>
          <c:showPercent val="0"/>
          <c:showBubbleSize val="0"/>
        </c:dLbls>
        <c:marker val="1"/>
        <c:smooth val="0"/>
        <c:axId val="1506815664"/>
        <c:axId val="1503639088"/>
      </c:lineChart>
      <c:catAx>
        <c:axId val="1506815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03639088"/>
        <c:crosses val="autoZero"/>
        <c:auto val="1"/>
        <c:lblAlgn val="ctr"/>
        <c:lblOffset val="100"/>
        <c:noMultiLvlLbl val="0"/>
      </c:catAx>
      <c:valAx>
        <c:axId val="1503639088"/>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06815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2"/>
      </a:solidFill>
      <a:round/>
    </a:ln>
    <a:effectLst/>
  </c:spPr>
  <c:txPr>
    <a:bodyPr/>
    <a:lstStyle/>
    <a:p>
      <a:pPr>
        <a:defRPr sz="12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Enrollment vs Unemployment</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All!$B$1</c:f>
              <c:strCache>
                <c:ptCount val="1"/>
                <c:pt idx="0">
                  <c:v>Enrollment Change</c:v>
                </c:pt>
              </c:strCache>
            </c:strRef>
          </c:tx>
          <c:spPr>
            <a:ln w="28575" cap="rnd">
              <a:solidFill>
                <a:srgbClr val="0070C0"/>
              </a:solidFill>
              <a:round/>
            </a:ln>
            <a:effectLst/>
          </c:spPr>
          <c:marker>
            <c:symbol val="circle"/>
            <c:size val="5"/>
            <c:spPr>
              <a:solidFill>
                <a:schemeClr val="accent1"/>
              </a:solidFill>
              <a:ln w="9525">
                <a:solidFill>
                  <a:srgbClr val="0070C0"/>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All!$B$2:$B$9</c:f>
              <c:numCache>
                <c:formatCode>0.00%</c:formatCode>
                <c:ptCount val="8"/>
                <c:pt idx="0">
                  <c:v>1.6578015353769852E-2</c:v>
                </c:pt>
                <c:pt idx="1">
                  <c:v>-8.0025885957435757E-3</c:v>
                </c:pt>
                <c:pt idx="2">
                  <c:v>-1.8379164067679664E-2</c:v>
                </c:pt>
                <c:pt idx="3">
                  <c:v>-8.3564369298880451E-3</c:v>
                </c:pt>
                <c:pt idx="4">
                  <c:v>0.14674855570215256</c:v>
                </c:pt>
                <c:pt idx="5">
                  <c:v>9.8420084763078633E-2</c:v>
                </c:pt>
                <c:pt idx="6">
                  <c:v>2.8484352674716853E-2</c:v>
                </c:pt>
                <c:pt idx="7">
                  <c:v>-4.290845819587271E-2</c:v>
                </c:pt>
              </c:numCache>
            </c:numRef>
          </c:val>
          <c:smooth val="0"/>
          <c:extLst>
            <c:ext xmlns:c16="http://schemas.microsoft.com/office/drawing/2014/chart" uri="{C3380CC4-5D6E-409C-BE32-E72D297353CC}">
              <c16:uniqueId val="{00000000-6AC4-451F-BB70-4A6FE1834535}"/>
            </c:ext>
          </c:extLst>
        </c:ser>
        <c:ser>
          <c:idx val="1"/>
          <c:order val="1"/>
          <c:tx>
            <c:strRef>
              <c:f>All!$D$1</c:f>
              <c:strCache>
                <c:ptCount val="1"/>
                <c:pt idx="0">
                  <c:v>Unemployment Change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All!$D$2:$D$9</c:f>
              <c:numCache>
                <c:formatCode>0%</c:formatCode>
                <c:ptCount val="8"/>
                <c:pt idx="0">
                  <c:v>-6.9204152249134884E-2</c:v>
                </c:pt>
                <c:pt idx="1">
                  <c:v>-0.12732342007434944</c:v>
                </c:pt>
                <c:pt idx="2">
                  <c:v>-1.1714589989350387E-2</c:v>
                </c:pt>
                <c:pt idx="3">
                  <c:v>-0.14655172413793108</c:v>
                </c:pt>
                <c:pt idx="4">
                  <c:v>-0.15151515151515152</c:v>
                </c:pt>
                <c:pt idx="5">
                  <c:v>-0.15476190476190468</c:v>
                </c:pt>
                <c:pt idx="6">
                  <c:v>-0.20774647887323944</c:v>
                </c:pt>
                <c:pt idx="7">
                  <c:v>-6.8888888888888875E-2</c:v>
                </c:pt>
              </c:numCache>
            </c:numRef>
          </c:val>
          <c:smooth val="0"/>
          <c:extLst>
            <c:ext xmlns:c16="http://schemas.microsoft.com/office/drawing/2014/chart" uri="{C3380CC4-5D6E-409C-BE32-E72D297353CC}">
              <c16:uniqueId val="{00000001-6AC4-451F-BB70-4A6FE1834535}"/>
            </c:ext>
          </c:extLst>
        </c:ser>
        <c:dLbls>
          <c:showLegendKey val="0"/>
          <c:showVal val="0"/>
          <c:showCatName val="0"/>
          <c:showSerName val="0"/>
          <c:showPercent val="0"/>
          <c:showBubbleSize val="0"/>
        </c:dLbls>
        <c:marker val="1"/>
        <c:smooth val="0"/>
        <c:axId val="1360263024"/>
        <c:axId val="1499617280"/>
      </c:lineChart>
      <c:catAx>
        <c:axId val="136026302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499617280"/>
        <c:crosses val="autoZero"/>
        <c:auto val="1"/>
        <c:lblAlgn val="ctr"/>
        <c:lblOffset val="100"/>
        <c:noMultiLvlLbl val="0"/>
      </c:catAx>
      <c:valAx>
        <c:axId val="1499617280"/>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360263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2"/>
      </a:solidFill>
      <a:round/>
    </a:ln>
    <a:effectLst/>
  </c:spPr>
  <c:txPr>
    <a:bodyPr/>
    <a:lstStyle/>
    <a:p>
      <a:pPr>
        <a:defRPr sz="12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All!$B$1</c:f>
              <c:strCache>
                <c:ptCount val="1"/>
                <c:pt idx="0">
                  <c:v>Enrollment Change</c:v>
                </c:pt>
              </c:strCache>
            </c:strRef>
          </c:tx>
          <c:spPr>
            <a:ln w="28575" cap="rnd">
              <a:solidFill>
                <a:srgbClr val="0070C0"/>
              </a:solidFill>
              <a:round/>
            </a:ln>
            <a:effectLst/>
          </c:spPr>
          <c:marker>
            <c:symbol val="circle"/>
            <c:size val="5"/>
            <c:spPr>
              <a:solidFill>
                <a:schemeClr val="accent1"/>
              </a:solidFill>
              <a:ln w="9525">
                <a:solidFill>
                  <a:srgbClr val="0070C0"/>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All!$B$2:$B$9</c:f>
              <c:numCache>
                <c:formatCode>0.00%</c:formatCode>
                <c:ptCount val="8"/>
                <c:pt idx="0">
                  <c:v>1.6578015353769852E-2</c:v>
                </c:pt>
                <c:pt idx="1">
                  <c:v>-8.0025885957435757E-3</c:v>
                </c:pt>
                <c:pt idx="2">
                  <c:v>-1.8379164067679664E-2</c:v>
                </c:pt>
                <c:pt idx="3">
                  <c:v>-8.3564369298880451E-3</c:v>
                </c:pt>
                <c:pt idx="4">
                  <c:v>0.14674855570215256</c:v>
                </c:pt>
                <c:pt idx="5">
                  <c:v>9.8420084763078633E-2</c:v>
                </c:pt>
                <c:pt idx="6">
                  <c:v>2.8484352674716853E-2</c:v>
                </c:pt>
                <c:pt idx="7">
                  <c:v>-4.290845819587271E-2</c:v>
                </c:pt>
              </c:numCache>
            </c:numRef>
          </c:val>
          <c:smooth val="0"/>
          <c:extLst>
            <c:ext xmlns:c16="http://schemas.microsoft.com/office/drawing/2014/chart" uri="{C3380CC4-5D6E-409C-BE32-E72D297353CC}">
              <c16:uniqueId val="{00000000-8DD6-4851-BF3E-94F84356C4F2}"/>
            </c:ext>
          </c:extLst>
        </c:ser>
        <c:ser>
          <c:idx val="1"/>
          <c:order val="1"/>
          <c:tx>
            <c:strRef>
              <c:f>All!$C$1</c:f>
              <c:strCache>
                <c:ptCount val="1"/>
                <c:pt idx="0">
                  <c:v>Poverty Change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All!$C$2:$C$9</c:f>
              <c:numCache>
                <c:formatCode>0.00%</c:formatCode>
                <c:ptCount val="8"/>
                <c:pt idx="0">
                  <c:v>4.1278962203576131E-2</c:v>
                </c:pt>
                <c:pt idx="1">
                  <c:v>-1.1285012541806021E-2</c:v>
                </c:pt>
                <c:pt idx="2">
                  <c:v>-5.801605527821896E-3</c:v>
                </c:pt>
                <c:pt idx="3">
                  <c:v>3.2456537514497834E-2</c:v>
                </c:pt>
                <c:pt idx="4">
                  <c:v>-7.4989186851211073E-2</c:v>
                </c:pt>
                <c:pt idx="5">
                  <c:v>-5.0137911263634566E-2</c:v>
                </c:pt>
                <c:pt idx="6">
                  <c:v>-4.2420335506556293E-2</c:v>
                </c:pt>
                <c:pt idx="7">
                  <c:v>2.3109999999999999E-2</c:v>
                </c:pt>
              </c:numCache>
            </c:numRef>
          </c:val>
          <c:smooth val="0"/>
          <c:extLst>
            <c:ext xmlns:c16="http://schemas.microsoft.com/office/drawing/2014/chart" uri="{C3380CC4-5D6E-409C-BE32-E72D297353CC}">
              <c16:uniqueId val="{00000001-8DD6-4851-BF3E-94F84356C4F2}"/>
            </c:ext>
          </c:extLst>
        </c:ser>
        <c:dLbls>
          <c:showLegendKey val="0"/>
          <c:showVal val="0"/>
          <c:showCatName val="0"/>
          <c:showSerName val="0"/>
          <c:showPercent val="0"/>
          <c:showBubbleSize val="0"/>
        </c:dLbls>
        <c:marker val="1"/>
        <c:smooth val="0"/>
        <c:axId val="1359879168"/>
        <c:axId val="1496830912"/>
      </c:lineChart>
      <c:catAx>
        <c:axId val="135987916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496830912"/>
        <c:crosses val="autoZero"/>
        <c:auto val="1"/>
        <c:lblAlgn val="ctr"/>
        <c:lblOffset val="100"/>
        <c:noMultiLvlLbl val="0"/>
      </c:catAx>
      <c:valAx>
        <c:axId val="1496830912"/>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359879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2"/>
      </a:solidFill>
      <a:round/>
    </a:ln>
    <a:effectLst/>
  </c:spPr>
  <c:txPr>
    <a:bodyPr/>
    <a:lstStyle/>
    <a:p>
      <a:pPr>
        <a:defRPr sz="12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County!$E$1</c:f>
              <c:strCache>
                <c:ptCount val="1"/>
                <c:pt idx="0">
                  <c:v>Poverty_Rate</c:v>
                </c:pt>
              </c:strCache>
            </c:strRef>
          </c:tx>
          <c:spPr>
            <a:solidFill>
              <a:srgbClr val="0070C0"/>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1-FC07-4D0F-B539-C6F46A86EC3D}"/>
              </c:ext>
            </c:extLst>
          </c:dPt>
          <c:dPt>
            <c:idx val="1"/>
            <c:invertIfNegative val="0"/>
            <c:bubble3D val="0"/>
            <c:spPr>
              <a:solidFill>
                <a:srgbClr val="0070C0"/>
              </a:solidFill>
              <a:ln>
                <a:noFill/>
              </a:ln>
              <a:effectLst/>
            </c:spPr>
            <c:extLst>
              <c:ext xmlns:c16="http://schemas.microsoft.com/office/drawing/2014/chart" uri="{C3380CC4-5D6E-409C-BE32-E72D297353CC}">
                <c16:uniqueId val="{00000003-FC07-4D0F-B539-C6F46A86EC3D}"/>
              </c:ext>
            </c:extLst>
          </c:dPt>
          <c:dPt>
            <c:idx val="2"/>
            <c:invertIfNegative val="0"/>
            <c:bubble3D val="0"/>
            <c:spPr>
              <a:solidFill>
                <a:srgbClr val="0070C0"/>
              </a:solidFill>
              <a:ln>
                <a:noFill/>
              </a:ln>
              <a:effectLst/>
            </c:spPr>
            <c:extLst>
              <c:ext xmlns:c16="http://schemas.microsoft.com/office/drawing/2014/chart" uri="{C3380CC4-5D6E-409C-BE32-E72D297353CC}">
                <c16:uniqueId val="{00000005-FC07-4D0F-B539-C6F46A86EC3D}"/>
              </c:ext>
            </c:extLst>
          </c:dPt>
          <c:dPt>
            <c:idx val="3"/>
            <c:invertIfNegative val="0"/>
            <c:bubble3D val="0"/>
            <c:spPr>
              <a:solidFill>
                <a:srgbClr val="0070C0"/>
              </a:solidFill>
              <a:ln>
                <a:noFill/>
              </a:ln>
              <a:effectLst/>
            </c:spPr>
            <c:extLst>
              <c:ext xmlns:c16="http://schemas.microsoft.com/office/drawing/2014/chart" uri="{C3380CC4-5D6E-409C-BE32-E72D297353CC}">
                <c16:uniqueId val="{00000007-FC07-4D0F-B539-C6F46A86EC3D}"/>
              </c:ext>
            </c:extLst>
          </c:dPt>
          <c:dPt>
            <c:idx val="4"/>
            <c:invertIfNegative val="0"/>
            <c:bubble3D val="0"/>
            <c:spPr>
              <a:solidFill>
                <a:srgbClr val="0070C0"/>
              </a:solidFill>
              <a:ln>
                <a:noFill/>
              </a:ln>
              <a:effectLst/>
            </c:spPr>
            <c:extLst>
              <c:ext xmlns:c16="http://schemas.microsoft.com/office/drawing/2014/chart" uri="{C3380CC4-5D6E-409C-BE32-E72D297353CC}">
                <c16:uniqueId val="{00000009-FC07-4D0F-B539-C6F46A86EC3D}"/>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F-FC07-4D0F-B539-C6F46A86EC3D}"/>
              </c:ext>
            </c:extLst>
          </c:dPt>
          <c:dPt>
            <c:idx val="6"/>
            <c:invertIfNegative val="0"/>
            <c:bubble3D val="0"/>
            <c:spPr>
              <a:solidFill>
                <a:schemeClr val="accent1"/>
              </a:solidFill>
              <a:ln>
                <a:noFill/>
              </a:ln>
              <a:effectLst/>
            </c:spPr>
            <c:extLst>
              <c:ext xmlns:c16="http://schemas.microsoft.com/office/drawing/2014/chart" uri="{C3380CC4-5D6E-409C-BE32-E72D297353CC}">
                <c16:uniqueId val="{00000010-FC07-4D0F-B539-C6F46A86EC3D}"/>
              </c:ext>
            </c:extLst>
          </c:dPt>
          <c:dPt>
            <c:idx val="7"/>
            <c:invertIfNegative val="0"/>
            <c:bubble3D val="0"/>
            <c:spPr>
              <a:solidFill>
                <a:schemeClr val="accent1"/>
              </a:solidFill>
              <a:ln>
                <a:noFill/>
              </a:ln>
              <a:effectLst/>
            </c:spPr>
            <c:extLst>
              <c:ext xmlns:c16="http://schemas.microsoft.com/office/drawing/2014/chart" uri="{C3380CC4-5D6E-409C-BE32-E72D297353CC}">
                <c16:uniqueId val="{00000011-FC07-4D0F-B539-C6F46A86EC3D}"/>
              </c:ext>
            </c:extLst>
          </c:dPt>
          <c:dPt>
            <c:idx val="8"/>
            <c:invertIfNegative val="0"/>
            <c:bubble3D val="0"/>
            <c:spPr>
              <a:solidFill>
                <a:srgbClr val="0070C0"/>
              </a:solidFill>
              <a:ln>
                <a:noFill/>
              </a:ln>
              <a:effectLst/>
            </c:spPr>
            <c:extLst>
              <c:ext xmlns:c16="http://schemas.microsoft.com/office/drawing/2014/chart" uri="{C3380CC4-5D6E-409C-BE32-E72D297353CC}">
                <c16:uniqueId val="{0000000B-FC07-4D0F-B539-C6F46A86EC3D}"/>
              </c:ext>
            </c:extLst>
          </c:dPt>
          <c:dPt>
            <c:idx val="9"/>
            <c:invertIfNegative val="0"/>
            <c:bubble3D val="0"/>
            <c:spPr>
              <a:solidFill>
                <a:srgbClr val="0070C0"/>
              </a:solidFill>
              <a:ln>
                <a:noFill/>
              </a:ln>
              <a:effectLst/>
            </c:spPr>
            <c:extLst>
              <c:ext xmlns:c16="http://schemas.microsoft.com/office/drawing/2014/chart" uri="{C3380CC4-5D6E-409C-BE32-E72D297353CC}">
                <c16:uniqueId val="{0000000D-FC07-4D0F-B539-C6F46A86EC3D}"/>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County!$A$2:$A$11</c:f>
              <c:strCache>
                <c:ptCount val="10"/>
                <c:pt idx="0">
                  <c:v>Hancock</c:v>
                </c:pt>
                <c:pt idx="1">
                  <c:v>Lake</c:v>
                </c:pt>
                <c:pt idx="2">
                  <c:v>Lauderdale</c:v>
                </c:pt>
                <c:pt idx="3">
                  <c:v>Claiborne</c:v>
                </c:pt>
                <c:pt idx="4">
                  <c:v>Cocke</c:v>
                </c:pt>
                <c:pt idx="5">
                  <c:v>Warren</c:v>
                </c:pt>
                <c:pt idx="6">
                  <c:v>Bledsoe</c:v>
                </c:pt>
                <c:pt idx="7">
                  <c:v>Shelby</c:v>
                </c:pt>
                <c:pt idx="8">
                  <c:v>Campbell</c:v>
                </c:pt>
                <c:pt idx="9">
                  <c:v>Grundy</c:v>
                </c:pt>
              </c:strCache>
            </c:strRef>
          </c:cat>
          <c:val>
            <c:numRef>
              <c:f>County!$E$2:$E$11</c:f>
              <c:numCache>
                <c:formatCode>0.0</c:formatCode>
                <c:ptCount val="10"/>
                <c:pt idx="0">
                  <c:v>29.195297</c:v>
                </c:pt>
                <c:pt idx="1">
                  <c:v>24.220752999999998</c:v>
                </c:pt>
                <c:pt idx="2">
                  <c:v>22.873184999999999</c:v>
                </c:pt>
                <c:pt idx="3">
                  <c:v>22.449300999999998</c:v>
                </c:pt>
                <c:pt idx="4">
                  <c:v>22.309498999999999</c:v>
                </c:pt>
                <c:pt idx="5">
                  <c:v>22.07789</c:v>
                </c:pt>
                <c:pt idx="6">
                  <c:v>21.924771</c:v>
                </c:pt>
                <c:pt idx="7">
                  <c:v>21.218384</c:v>
                </c:pt>
                <c:pt idx="8">
                  <c:v>21.201021000000001</c:v>
                </c:pt>
                <c:pt idx="9">
                  <c:v>20.882660999999999</c:v>
                </c:pt>
              </c:numCache>
            </c:numRef>
          </c:val>
          <c:extLst>
            <c:ext xmlns:c16="http://schemas.microsoft.com/office/drawing/2014/chart" uri="{C3380CC4-5D6E-409C-BE32-E72D297353CC}">
              <c16:uniqueId val="{0000000E-FC07-4D0F-B539-C6F46A86EC3D}"/>
            </c:ext>
          </c:extLst>
        </c:ser>
        <c:dLbls>
          <c:dLblPos val="outEnd"/>
          <c:showLegendKey val="0"/>
          <c:showVal val="1"/>
          <c:showCatName val="0"/>
          <c:showSerName val="0"/>
          <c:showPercent val="0"/>
          <c:showBubbleSize val="0"/>
        </c:dLbls>
        <c:gapWidth val="219"/>
        <c:overlap val="-27"/>
        <c:axId val="1064780671"/>
        <c:axId val="643517263"/>
      </c:barChart>
      <c:catAx>
        <c:axId val="1064780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43517263"/>
        <c:crosses val="autoZero"/>
        <c:auto val="1"/>
        <c:lblAlgn val="ctr"/>
        <c:lblOffset val="100"/>
        <c:noMultiLvlLbl val="0"/>
      </c:catAx>
      <c:valAx>
        <c:axId val="643517263"/>
        <c:scaling>
          <c:orientation val="minMax"/>
        </c:scaling>
        <c:delete val="0"/>
        <c:axPos val="l"/>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64780671"/>
        <c:crosses val="autoZero"/>
        <c:crossBetween val="between"/>
      </c:valAx>
      <c:spPr>
        <a:noFill/>
        <a:ln>
          <a:solidFill>
            <a:schemeClr val="bg1"/>
          </a:solidFill>
        </a:ln>
        <a:effectLst/>
      </c:spPr>
    </c:plotArea>
    <c:plotVisOnly val="1"/>
    <c:dispBlanksAs val="gap"/>
    <c:showDLblsOverMax val="0"/>
  </c:chart>
  <c:spPr>
    <a:solidFill>
      <a:schemeClr val="bg1"/>
    </a:solidFill>
    <a:ln w="9525" cap="flat" cmpd="sng" algn="ctr">
      <a:solidFill>
        <a:schemeClr val="tx2"/>
      </a:solidFill>
      <a:round/>
    </a:ln>
    <a:effectLst/>
  </c:spPr>
  <c:txPr>
    <a:bodyPr/>
    <a:lstStyle/>
    <a:p>
      <a:pPr>
        <a:defRPr b="1">
          <a:latin typeface="Arial" panose="020B0604020202020204" pitchFamily="34" charset="0"/>
          <a:cs typeface="Arial" panose="020B0604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County!$E$16</c:f>
              <c:strCache>
                <c:ptCount val="1"/>
                <c:pt idx="0">
                  <c:v>Enrollee_Rate</c:v>
                </c:pt>
              </c:strCache>
            </c:strRef>
          </c:tx>
          <c:spPr>
            <a:solidFill>
              <a:srgbClr val="0070C0"/>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1-9D70-4A31-B6E9-FD85C8384E4A}"/>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F-9D70-4A31-B6E9-FD85C8384E4A}"/>
              </c:ext>
            </c:extLst>
          </c:dPt>
          <c:dPt>
            <c:idx val="2"/>
            <c:invertIfNegative val="0"/>
            <c:bubble3D val="0"/>
            <c:spPr>
              <a:solidFill>
                <a:srgbClr val="0070C0"/>
              </a:solidFill>
              <a:ln>
                <a:noFill/>
              </a:ln>
              <a:effectLst/>
            </c:spPr>
            <c:extLst>
              <c:ext xmlns:c16="http://schemas.microsoft.com/office/drawing/2014/chart" uri="{C3380CC4-5D6E-409C-BE32-E72D297353CC}">
                <c16:uniqueId val="{00000003-9D70-4A31-B6E9-FD85C8384E4A}"/>
              </c:ext>
            </c:extLst>
          </c:dPt>
          <c:dPt>
            <c:idx val="3"/>
            <c:invertIfNegative val="0"/>
            <c:bubble3D val="0"/>
            <c:spPr>
              <a:solidFill>
                <a:schemeClr val="accent1"/>
              </a:solidFill>
              <a:ln>
                <a:noFill/>
              </a:ln>
              <a:effectLst/>
            </c:spPr>
            <c:extLst>
              <c:ext xmlns:c16="http://schemas.microsoft.com/office/drawing/2014/chart" uri="{C3380CC4-5D6E-409C-BE32-E72D297353CC}">
                <c16:uniqueId val="{00000010-9D70-4A31-B6E9-FD85C8384E4A}"/>
              </c:ext>
            </c:extLst>
          </c:dPt>
          <c:dPt>
            <c:idx val="4"/>
            <c:invertIfNegative val="0"/>
            <c:bubble3D val="0"/>
            <c:spPr>
              <a:solidFill>
                <a:srgbClr val="0070C0"/>
              </a:solidFill>
              <a:ln>
                <a:noFill/>
              </a:ln>
              <a:effectLst/>
            </c:spPr>
            <c:extLst>
              <c:ext xmlns:c16="http://schemas.microsoft.com/office/drawing/2014/chart" uri="{C3380CC4-5D6E-409C-BE32-E72D297353CC}">
                <c16:uniqueId val="{00000005-9D70-4A31-B6E9-FD85C8384E4A}"/>
              </c:ext>
            </c:extLst>
          </c:dPt>
          <c:dPt>
            <c:idx val="5"/>
            <c:invertIfNegative val="0"/>
            <c:bubble3D val="0"/>
            <c:spPr>
              <a:solidFill>
                <a:srgbClr val="0070C0"/>
              </a:solidFill>
              <a:ln>
                <a:noFill/>
              </a:ln>
              <a:effectLst/>
            </c:spPr>
            <c:extLst>
              <c:ext xmlns:c16="http://schemas.microsoft.com/office/drawing/2014/chart" uri="{C3380CC4-5D6E-409C-BE32-E72D297353CC}">
                <c16:uniqueId val="{00000007-9D70-4A31-B6E9-FD85C8384E4A}"/>
              </c:ext>
            </c:extLst>
          </c:dPt>
          <c:dPt>
            <c:idx val="6"/>
            <c:invertIfNegative val="0"/>
            <c:bubble3D val="0"/>
            <c:spPr>
              <a:solidFill>
                <a:schemeClr val="accent1"/>
              </a:solidFill>
              <a:ln>
                <a:noFill/>
              </a:ln>
              <a:effectLst/>
            </c:spPr>
            <c:extLst>
              <c:ext xmlns:c16="http://schemas.microsoft.com/office/drawing/2014/chart" uri="{C3380CC4-5D6E-409C-BE32-E72D297353CC}">
                <c16:uniqueId val="{00000011-9D70-4A31-B6E9-FD85C8384E4A}"/>
              </c:ext>
            </c:extLst>
          </c:dPt>
          <c:dPt>
            <c:idx val="7"/>
            <c:invertIfNegative val="0"/>
            <c:bubble3D val="0"/>
            <c:spPr>
              <a:solidFill>
                <a:srgbClr val="0070C0"/>
              </a:solidFill>
              <a:ln>
                <a:noFill/>
              </a:ln>
              <a:effectLst/>
            </c:spPr>
            <c:extLst>
              <c:ext xmlns:c16="http://schemas.microsoft.com/office/drawing/2014/chart" uri="{C3380CC4-5D6E-409C-BE32-E72D297353CC}">
                <c16:uniqueId val="{00000009-9D70-4A31-B6E9-FD85C8384E4A}"/>
              </c:ext>
            </c:extLst>
          </c:dPt>
          <c:dPt>
            <c:idx val="8"/>
            <c:invertIfNegative val="0"/>
            <c:bubble3D val="0"/>
            <c:spPr>
              <a:solidFill>
                <a:srgbClr val="0070C0"/>
              </a:solidFill>
              <a:ln>
                <a:noFill/>
              </a:ln>
              <a:effectLst/>
            </c:spPr>
            <c:extLst>
              <c:ext xmlns:c16="http://schemas.microsoft.com/office/drawing/2014/chart" uri="{C3380CC4-5D6E-409C-BE32-E72D297353CC}">
                <c16:uniqueId val="{0000000B-9D70-4A31-B6E9-FD85C8384E4A}"/>
              </c:ext>
            </c:extLst>
          </c:dPt>
          <c:dPt>
            <c:idx val="9"/>
            <c:invertIfNegative val="0"/>
            <c:bubble3D val="0"/>
            <c:spPr>
              <a:solidFill>
                <a:srgbClr val="0070C0"/>
              </a:solidFill>
              <a:ln>
                <a:noFill/>
              </a:ln>
              <a:effectLst/>
            </c:spPr>
            <c:extLst>
              <c:ext xmlns:c16="http://schemas.microsoft.com/office/drawing/2014/chart" uri="{C3380CC4-5D6E-409C-BE32-E72D297353CC}">
                <c16:uniqueId val="{0000000D-9D70-4A31-B6E9-FD85C8384E4A}"/>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County!$A$17:$A$26</c:f>
              <c:strCache>
                <c:ptCount val="10"/>
                <c:pt idx="0">
                  <c:v>Hancock</c:v>
                </c:pt>
                <c:pt idx="1">
                  <c:v>Scott</c:v>
                </c:pt>
                <c:pt idx="2">
                  <c:v>Grundy</c:v>
                </c:pt>
                <c:pt idx="3">
                  <c:v>Fentress</c:v>
                </c:pt>
                <c:pt idx="4">
                  <c:v>Cocke</c:v>
                </c:pt>
                <c:pt idx="5">
                  <c:v>Campbell</c:v>
                </c:pt>
                <c:pt idx="6">
                  <c:v>Haywood</c:v>
                </c:pt>
                <c:pt idx="7">
                  <c:v>Lauderdale</c:v>
                </c:pt>
                <c:pt idx="8">
                  <c:v>Lake</c:v>
                </c:pt>
                <c:pt idx="9">
                  <c:v>Claiborne</c:v>
                </c:pt>
              </c:strCache>
            </c:strRef>
          </c:cat>
          <c:val>
            <c:numRef>
              <c:f>County!$E$17:$E$26</c:f>
              <c:numCache>
                <c:formatCode>0.0</c:formatCode>
                <c:ptCount val="10"/>
                <c:pt idx="0">
                  <c:v>34.768667000000001</c:v>
                </c:pt>
                <c:pt idx="1">
                  <c:v>33.712963000000002</c:v>
                </c:pt>
                <c:pt idx="2">
                  <c:v>32.893751000000002</c:v>
                </c:pt>
                <c:pt idx="3">
                  <c:v>31.701158</c:v>
                </c:pt>
                <c:pt idx="4">
                  <c:v>31.047688000000001</c:v>
                </c:pt>
                <c:pt idx="5">
                  <c:v>30.967839999999999</c:v>
                </c:pt>
                <c:pt idx="6">
                  <c:v>30.464378</c:v>
                </c:pt>
                <c:pt idx="7">
                  <c:v>28.57696</c:v>
                </c:pt>
                <c:pt idx="8">
                  <c:v>27.796519</c:v>
                </c:pt>
                <c:pt idx="9">
                  <c:v>27.591636000000001</c:v>
                </c:pt>
              </c:numCache>
            </c:numRef>
          </c:val>
          <c:extLst>
            <c:ext xmlns:c16="http://schemas.microsoft.com/office/drawing/2014/chart" uri="{C3380CC4-5D6E-409C-BE32-E72D297353CC}">
              <c16:uniqueId val="{0000000E-9D70-4A31-B6E9-FD85C8384E4A}"/>
            </c:ext>
          </c:extLst>
        </c:ser>
        <c:dLbls>
          <c:dLblPos val="outEnd"/>
          <c:showLegendKey val="0"/>
          <c:showVal val="1"/>
          <c:showCatName val="0"/>
          <c:showSerName val="0"/>
          <c:showPercent val="0"/>
          <c:showBubbleSize val="0"/>
        </c:dLbls>
        <c:gapWidth val="219"/>
        <c:overlap val="-27"/>
        <c:axId val="1064451791"/>
        <c:axId val="750717855"/>
      </c:barChart>
      <c:catAx>
        <c:axId val="10644517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750717855"/>
        <c:crosses val="autoZero"/>
        <c:auto val="1"/>
        <c:lblAlgn val="ctr"/>
        <c:lblOffset val="100"/>
        <c:noMultiLvlLbl val="0"/>
      </c:catAx>
      <c:valAx>
        <c:axId val="750717855"/>
        <c:scaling>
          <c:orientation val="minMax"/>
        </c:scaling>
        <c:delete val="0"/>
        <c:axPos val="l"/>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64451791"/>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2"/>
      </a:solidFill>
      <a:round/>
    </a:ln>
    <a:effectLst/>
  </c:spPr>
  <c:txPr>
    <a:bodyPr/>
    <a:lstStyle/>
    <a:p>
      <a:pPr>
        <a:defRPr b="1">
          <a:latin typeface="Arial" panose="020B0604020202020204" pitchFamily="34" charset="0"/>
          <a:cs typeface="Arial" panose="020B0604020202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County_Unemployment!$C$1</c:f>
              <c:strCache>
                <c:ptCount val="1"/>
                <c:pt idx="0">
                  <c:v>Unemployment_Rate</c:v>
                </c:pt>
              </c:strCache>
            </c:strRef>
          </c:tx>
          <c:spPr>
            <a:solidFill>
              <a:schemeClr val="accent1"/>
            </a:solidFill>
            <a:ln>
              <a:noFill/>
            </a:ln>
            <a:effectLst/>
          </c:spPr>
          <c:invertIfNegative val="0"/>
          <c:dPt>
            <c:idx val="1"/>
            <c:invertIfNegative val="0"/>
            <c:bubble3D val="0"/>
            <c:spPr>
              <a:solidFill>
                <a:srgbClr val="0070C0"/>
              </a:solidFill>
              <a:ln>
                <a:noFill/>
              </a:ln>
              <a:effectLst/>
            </c:spPr>
            <c:extLst>
              <c:ext xmlns:c16="http://schemas.microsoft.com/office/drawing/2014/chart" uri="{C3380CC4-5D6E-409C-BE32-E72D297353CC}">
                <c16:uniqueId val="{00000001-E793-4073-A1F6-898BDB847C4D}"/>
              </c:ext>
            </c:extLst>
          </c:dPt>
          <c:dPt>
            <c:idx val="4"/>
            <c:invertIfNegative val="0"/>
            <c:bubble3D val="0"/>
            <c:spPr>
              <a:solidFill>
                <a:srgbClr val="0070C0"/>
              </a:solidFill>
              <a:ln>
                <a:noFill/>
              </a:ln>
              <a:effectLst/>
            </c:spPr>
            <c:extLst>
              <c:ext xmlns:c16="http://schemas.microsoft.com/office/drawing/2014/chart" uri="{C3380CC4-5D6E-409C-BE32-E72D297353CC}">
                <c16:uniqueId val="{00000003-E793-4073-A1F6-898BDB847C4D}"/>
              </c:ext>
            </c:extLst>
          </c:dPt>
          <c:dPt>
            <c:idx val="6"/>
            <c:invertIfNegative val="0"/>
            <c:bubble3D val="0"/>
            <c:spPr>
              <a:solidFill>
                <a:srgbClr val="0070C0"/>
              </a:solidFill>
              <a:ln>
                <a:noFill/>
              </a:ln>
              <a:effectLst/>
            </c:spPr>
            <c:extLst>
              <c:ext xmlns:c16="http://schemas.microsoft.com/office/drawing/2014/chart" uri="{C3380CC4-5D6E-409C-BE32-E72D297353CC}">
                <c16:uniqueId val="{00000005-E793-4073-A1F6-898BDB847C4D}"/>
              </c:ext>
            </c:extLst>
          </c:dPt>
          <c:dPt>
            <c:idx val="7"/>
            <c:invertIfNegative val="0"/>
            <c:bubble3D val="0"/>
            <c:spPr>
              <a:solidFill>
                <a:schemeClr val="accent1"/>
              </a:solidFill>
              <a:ln>
                <a:noFill/>
              </a:ln>
              <a:effectLst/>
            </c:spPr>
            <c:extLst>
              <c:ext xmlns:c16="http://schemas.microsoft.com/office/drawing/2014/chart" uri="{C3380CC4-5D6E-409C-BE32-E72D297353CC}">
                <c16:uniqueId val="{00000007-E793-4073-A1F6-898BDB847C4D}"/>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County_Unemployment!$A$2:$A$11</c:f>
              <c:strCache>
                <c:ptCount val="10"/>
                <c:pt idx="0">
                  <c:v>Bledsoe</c:v>
                </c:pt>
                <c:pt idx="1">
                  <c:v>Lauderdale</c:v>
                </c:pt>
                <c:pt idx="2">
                  <c:v>Rhea</c:v>
                </c:pt>
                <c:pt idx="3">
                  <c:v>Houston</c:v>
                </c:pt>
                <c:pt idx="4">
                  <c:v>Haywood</c:v>
                </c:pt>
                <c:pt idx="5">
                  <c:v>McNairy</c:v>
                </c:pt>
                <c:pt idx="6">
                  <c:v>Lake</c:v>
                </c:pt>
                <c:pt idx="7">
                  <c:v>Hancock</c:v>
                </c:pt>
                <c:pt idx="8">
                  <c:v>Clay</c:v>
                </c:pt>
                <c:pt idx="9">
                  <c:v>Hardeman</c:v>
                </c:pt>
              </c:strCache>
            </c:strRef>
          </c:cat>
          <c:val>
            <c:numRef>
              <c:f>County_Unemployment!$C$2:$C$11</c:f>
              <c:numCache>
                <c:formatCode>General</c:formatCode>
                <c:ptCount val="10"/>
                <c:pt idx="0">
                  <c:v>5.8</c:v>
                </c:pt>
                <c:pt idx="1">
                  <c:v>5.8</c:v>
                </c:pt>
                <c:pt idx="2">
                  <c:v>5.6</c:v>
                </c:pt>
                <c:pt idx="3">
                  <c:v>5.5</c:v>
                </c:pt>
                <c:pt idx="4">
                  <c:v>5.4</c:v>
                </c:pt>
                <c:pt idx="5">
                  <c:v>5.4</c:v>
                </c:pt>
                <c:pt idx="6">
                  <c:v>5.2</c:v>
                </c:pt>
                <c:pt idx="7">
                  <c:v>5.0999999999999996</c:v>
                </c:pt>
                <c:pt idx="8">
                  <c:v>5</c:v>
                </c:pt>
                <c:pt idx="9">
                  <c:v>5</c:v>
                </c:pt>
              </c:numCache>
            </c:numRef>
          </c:val>
          <c:extLst>
            <c:ext xmlns:c16="http://schemas.microsoft.com/office/drawing/2014/chart" uri="{C3380CC4-5D6E-409C-BE32-E72D297353CC}">
              <c16:uniqueId val="{00000008-E793-4073-A1F6-898BDB847C4D}"/>
            </c:ext>
          </c:extLst>
        </c:ser>
        <c:dLbls>
          <c:dLblPos val="outEnd"/>
          <c:showLegendKey val="0"/>
          <c:showVal val="1"/>
          <c:showCatName val="0"/>
          <c:showSerName val="0"/>
          <c:showPercent val="0"/>
          <c:showBubbleSize val="0"/>
        </c:dLbls>
        <c:gapWidth val="219"/>
        <c:overlap val="-27"/>
        <c:axId val="1064780671"/>
        <c:axId val="643517263"/>
      </c:barChart>
      <c:catAx>
        <c:axId val="1064780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43517263"/>
        <c:crosses val="autoZero"/>
        <c:auto val="1"/>
        <c:lblAlgn val="ctr"/>
        <c:lblOffset val="100"/>
        <c:noMultiLvlLbl val="0"/>
      </c:catAx>
      <c:valAx>
        <c:axId val="643517263"/>
        <c:scaling>
          <c:orientation val="minMax"/>
        </c:scaling>
        <c:delete val="0"/>
        <c:axPos val="l"/>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64780671"/>
        <c:crosses val="autoZero"/>
        <c:crossBetween val="between"/>
      </c:valAx>
      <c:spPr>
        <a:noFill/>
        <a:ln>
          <a:solidFill>
            <a:schemeClr val="bg1"/>
          </a:solidFill>
        </a:ln>
        <a:effectLst/>
      </c:spPr>
    </c:plotArea>
    <c:plotVisOnly val="1"/>
    <c:dispBlanksAs val="gap"/>
    <c:showDLblsOverMax val="0"/>
  </c:chart>
  <c:spPr>
    <a:solidFill>
      <a:schemeClr val="bg1"/>
    </a:solidFill>
    <a:ln w="9525" cap="flat" cmpd="sng" algn="ctr">
      <a:solidFill>
        <a:schemeClr val="tx2"/>
      </a:solidFill>
      <a:round/>
    </a:ln>
    <a:effectLst/>
  </c:spPr>
  <c:txPr>
    <a:bodyPr/>
    <a:lstStyle/>
    <a:p>
      <a:pPr>
        <a:defRPr b="1">
          <a:latin typeface="Arial" panose="020B0604020202020204" pitchFamily="34" charset="0"/>
          <a:cs typeface="Arial" panose="020B060402020202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County_Unemployment!$E$16</c:f>
              <c:strCache>
                <c:ptCount val="1"/>
                <c:pt idx="0">
                  <c:v>Enrollee_Rate</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BD98-44A9-9BCB-7AF470AEFDB9}"/>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3-BD98-44A9-9BCB-7AF470AEFDB9}"/>
              </c:ext>
            </c:extLst>
          </c:dPt>
          <c:dPt>
            <c:idx val="4"/>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5-BD98-44A9-9BCB-7AF470AEFDB9}"/>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7-BD98-44A9-9BCB-7AF470AEFDB9}"/>
              </c:ext>
            </c:extLst>
          </c:dPt>
          <c:dPt>
            <c:idx val="6"/>
            <c:invertIfNegative val="0"/>
            <c:bubble3D val="0"/>
            <c:spPr>
              <a:solidFill>
                <a:srgbClr val="0070C0"/>
              </a:solidFill>
              <a:ln>
                <a:noFill/>
              </a:ln>
              <a:effectLst/>
            </c:spPr>
            <c:extLst>
              <c:ext xmlns:c16="http://schemas.microsoft.com/office/drawing/2014/chart" uri="{C3380CC4-5D6E-409C-BE32-E72D297353CC}">
                <c16:uniqueId val="{00000009-BD98-44A9-9BCB-7AF470AEFDB9}"/>
              </c:ext>
            </c:extLst>
          </c:dPt>
          <c:dPt>
            <c:idx val="7"/>
            <c:invertIfNegative val="0"/>
            <c:bubble3D val="0"/>
            <c:spPr>
              <a:solidFill>
                <a:srgbClr val="0070C0"/>
              </a:solidFill>
              <a:ln>
                <a:noFill/>
              </a:ln>
              <a:effectLst/>
            </c:spPr>
            <c:extLst>
              <c:ext xmlns:c16="http://schemas.microsoft.com/office/drawing/2014/chart" uri="{C3380CC4-5D6E-409C-BE32-E72D297353CC}">
                <c16:uniqueId val="{0000000B-BD98-44A9-9BCB-7AF470AEFDB9}"/>
              </c:ext>
            </c:extLst>
          </c:dPt>
          <c:dPt>
            <c:idx val="8"/>
            <c:invertIfNegative val="0"/>
            <c:bubble3D val="0"/>
            <c:spPr>
              <a:solidFill>
                <a:srgbClr val="0070C0"/>
              </a:solidFill>
              <a:ln>
                <a:noFill/>
              </a:ln>
              <a:effectLst/>
            </c:spPr>
            <c:extLst>
              <c:ext xmlns:c16="http://schemas.microsoft.com/office/drawing/2014/chart" uri="{C3380CC4-5D6E-409C-BE32-E72D297353CC}">
                <c16:uniqueId val="{0000000D-BD98-44A9-9BCB-7AF470AEFDB9}"/>
              </c:ext>
            </c:extLst>
          </c:dPt>
          <c:dPt>
            <c:idx val="9"/>
            <c:invertIfNegative val="0"/>
            <c:bubble3D val="0"/>
            <c:spPr>
              <a:solidFill>
                <a:schemeClr val="accent1"/>
              </a:solidFill>
              <a:ln>
                <a:noFill/>
              </a:ln>
              <a:effectLst/>
            </c:spPr>
            <c:extLst>
              <c:ext xmlns:c16="http://schemas.microsoft.com/office/drawing/2014/chart" uri="{C3380CC4-5D6E-409C-BE32-E72D297353CC}">
                <c16:uniqueId val="{0000000F-BD98-44A9-9BCB-7AF470AEFDB9}"/>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County_Unemployment!$A$17:$A$26</c:f>
              <c:strCache>
                <c:ptCount val="10"/>
                <c:pt idx="0">
                  <c:v>Hancock</c:v>
                </c:pt>
                <c:pt idx="1">
                  <c:v>Scott</c:v>
                </c:pt>
                <c:pt idx="2">
                  <c:v>Grundy</c:v>
                </c:pt>
                <c:pt idx="3">
                  <c:v>Fentress</c:v>
                </c:pt>
                <c:pt idx="4">
                  <c:v>Cocke</c:v>
                </c:pt>
                <c:pt idx="5">
                  <c:v>Campbell</c:v>
                </c:pt>
                <c:pt idx="6">
                  <c:v>Haywood</c:v>
                </c:pt>
                <c:pt idx="7">
                  <c:v>Lauderdale</c:v>
                </c:pt>
                <c:pt idx="8">
                  <c:v>Lake</c:v>
                </c:pt>
                <c:pt idx="9">
                  <c:v>Claiborne</c:v>
                </c:pt>
              </c:strCache>
            </c:strRef>
          </c:cat>
          <c:val>
            <c:numRef>
              <c:f>County_Unemployment!$E$17:$E$26</c:f>
              <c:numCache>
                <c:formatCode>0.0</c:formatCode>
                <c:ptCount val="10"/>
                <c:pt idx="0">
                  <c:v>34.768667000000001</c:v>
                </c:pt>
                <c:pt idx="1">
                  <c:v>33.712963000000002</c:v>
                </c:pt>
                <c:pt idx="2">
                  <c:v>32.893751000000002</c:v>
                </c:pt>
                <c:pt idx="3">
                  <c:v>31.701158</c:v>
                </c:pt>
                <c:pt idx="4">
                  <c:v>31.047688000000001</c:v>
                </c:pt>
                <c:pt idx="5">
                  <c:v>30.967839999999999</c:v>
                </c:pt>
                <c:pt idx="6">
                  <c:v>30.464378</c:v>
                </c:pt>
                <c:pt idx="7">
                  <c:v>28.57696</c:v>
                </c:pt>
                <c:pt idx="8">
                  <c:v>27.796519</c:v>
                </c:pt>
                <c:pt idx="9">
                  <c:v>27.591636000000001</c:v>
                </c:pt>
              </c:numCache>
            </c:numRef>
          </c:val>
          <c:extLst>
            <c:ext xmlns:c16="http://schemas.microsoft.com/office/drawing/2014/chart" uri="{C3380CC4-5D6E-409C-BE32-E72D297353CC}">
              <c16:uniqueId val="{00000010-BD98-44A9-9BCB-7AF470AEFDB9}"/>
            </c:ext>
          </c:extLst>
        </c:ser>
        <c:dLbls>
          <c:dLblPos val="outEnd"/>
          <c:showLegendKey val="0"/>
          <c:showVal val="1"/>
          <c:showCatName val="0"/>
          <c:showSerName val="0"/>
          <c:showPercent val="0"/>
          <c:showBubbleSize val="0"/>
        </c:dLbls>
        <c:gapWidth val="219"/>
        <c:overlap val="-27"/>
        <c:axId val="1064451791"/>
        <c:axId val="750717855"/>
      </c:barChart>
      <c:catAx>
        <c:axId val="10644517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750717855"/>
        <c:crosses val="autoZero"/>
        <c:auto val="1"/>
        <c:lblAlgn val="ctr"/>
        <c:lblOffset val="100"/>
        <c:noMultiLvlLbl val="0"/>
      </c:catAx>
      <c:valAx>
        <c:axId val="750717855"/>
        <c:scaling>
          <c:orientation val="minMax"/>
        </c:scaling>
        <c:delete val="0"/>
        <c:axPos val="l"/>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64451791"/>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2"/>
      </a:solidFill>
      <a:round/>
    </a:ln>
    <a:effectLst/>
  </c:spPr>
  <c:txPr>
    <a:bodyPr/>
    <a:lstStyle/>
    <a:p>
      <a:pPr>
        <a:defRPr b="1">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1/2/2020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top 10 counties for unemployment, we only see a correlation between 3 of the top 10 counties.</a:t>
            </a:r>
          </a:p>
        </p:txBody>
      </p:sp>
      <p:sp>
        <p:nvSpPr>
          <p:cNvPr id="4" name="Slide Number Placeholder 3"/>
          <p:cNvSpPr>
            <a:spLocks noGrp="1"/>
          </p:cNvSpPr>
          <p:nvPr>
            <p:ph type="sldNum" sz="quarter" idx="5"/>
          </p:nvPr>
        </p:nvSpPr>
        <p:spPr/>
        <p:txBody>
          <a:bodyPr/>
          <a:lstStyle/>
          <a:p>
            <a:fld id="{32674CE4-FBD8-4481-AEFB-CA53E599A745}" type="slidenum">
              <a:rPr lang="en-US" smtClean="0"/>
              <a:t>12</a:t>
            </a:fld>
            <a:endParaRPr lang="en-US" dirty="0"/>
          </a:p>
        </p:txBody>
      </p:sp>
    </p:spTree>
    <p:extLst>
      <p:ext uri="{BB962C8B-B14F-4D97-AF65-F5344CB8AC3E}">
        <p14:creationId xmlns:p14="http://schemas.microsoft.com/office/powerpoint/2010/main" val="171435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County Health Rankings &amp; Roadmaps program lists for 2019 that </a:t>
            </a:r>
            <a:r>
              <a:rPr lang="en-US" dirty="0"/>
              <a:t>Hancock County ranks 95</a:t>
            </a:r>
            <a:r>
              <a:rPr lang="en-US" baseline="30000" dirty="0"/>
              <a:t>th</a:t>
            </a:r>
            <a:r>
              <a:rPr lang="en-US" dirty="0"/>
              <a:t> out of 95 Tennessee counties when it comes to social and economic factors.  Children in poverty is doubled the Tennessee percentage.</a:t>
            </a:r>
          </a:p>
        </p:txBody>
      </p:sp>
      <p:sp>
        <p:nvSpPr>
          <p:cNvPr id="4" name="Slide Number Placeholder 3"/>
          <p:cNvSpPr>
            <a:spLocks noGrp="1"/>
          </p:cNvSpPr>
          <p:nvPr>
            <p:ph type="sldNum" sz="quarter" idx="5"/>
          </p:nvPr>
        </p:nvSpPr>
        <p:spPr/>
        <p:txBody>
          <a:bodyPr/>
          <a:lstStyle/>
          <a:p>
            <a:fld id="{32674CE4-FBD8-4481-AEFB-CA53E599A745}" type="slidenum">
              <a:rPr lang="en-US" smtClean="0"/>
              <a:t>13</a:t>
            </a:fld>
            <a:endParaRPr lang="en-US" dirty="0"/>
          </a:p>
        </p:txBody>
      </p:sp>
    </p:spTree>
    <p:extLst>
      <p:ext uri="{BB962C8B-B14F-4D97-AF65-F5344CB8AC3E}">
        <p14:creationId xmlns:p14="http://schemas.microsoft.com/office/powerpoint/2010/main" val="2958048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Grundy County ranks 85</a:t>
            </a:r>
            <a:r>
              <a:rPr lang="en-US" baseline="30000" dirty="0"/>
              <a:t>th</a:t>
            </a:r>
            <a:r>
              <a:rPr lang="en-US" dirty="0"/>
              <a:t> out of 95 Tennessee counties when it comes to social and economic factors and was named by 24/7 Wall Street as the worst place in TN to live. </a:t>
            </a:r>
            <a:r>
              <a:rPr lang="en-US" sz="1200" b="0" i="0" kern="1200" dirty="0">
                <a:solidFill>
                  <a:schemeClr val="tx1"/>
                </a:solidFill>
                <a:effectLst/>
                <a:latin typeface="+mn-lt"/>
                <a:ea typeface="+mn-ea"/>
                <a:cs typeface="+mn-cs"/>
              </a:rPr>
              <a:t>Grundy has no hospital, no college, no major retailers and no dentist.</a:t>
            </a:r>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14</a:t>
            </a:fld>
            <a:endParaRPr lang="en-US" dirty="0"/>
          </a:p>
        </p:txBody>
      </p:sp>
    </p:spTree>
    <p:extLst>
      <p:ext uri="{BB962C8B-B14F-4D97-AF65-F5344CB8AC3E}">
        <p14:creationId xmlns:p14="http://schemas.microsoft.com/office/powerpoint/2010/main" val="4172326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created a Power BI dashboard that allows you to see view the annual Poverty, Birth, Unemployment and Enrollment numbers by region and by county</a:t>
            </a:r>
          </a:p>
        </p:txBody>
      </p:sp>
      <p:sp>
        <p:nvSpPr>
          <p:cNvPr id="4" name="Slide Number Placeholder 3"/>
          <p:cNvSpPr>
            <a:spLocks noGrp="1"/>
          </p:cNvSpPr>
          <p:nvPr>
            <p:ph type="sldNum" sz="quarter" idx="5"/>
          </p:nvPr>
        </p:nvSpPr>
        <p:spPr/>
        <p:txBody>
          <a:bodyPr/>
          <a:lstStyle/>
          <a:p>
            <a:fld id="{32674CE4-FBD8-4481-AEFB-CA53E599A745}" type="slidenum">
              <a:rPr lang="en-US" smtClean="0"/>
              <a:t>15</a:t>
            </a:fld>
            <a:endParaRPr lang="en-US" dirty="0"/>
          </a:p>
        </p:txBody>
      </p:sp>
    </p:spTree>
    <p:extLst>
      <p:ext uri="{BB962C8B-B14F-4D97-AF65-F5344CB8AC3E}">
        <p14:creationId xmlns:p14="http://schemas.microsoft.com/office/powerpoint/2010/main" val="19542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these findings, it is determined that the poverty rate is the main contributing factor to </a:t>
            </a:r>
            <a:r>
              <a:rPr lang="en-US" dirty="0" err="1"/>
              <a:t>TennCare</a:t>
            </a:r>
            <a:r>
              <a:rPr lang="en-US" dirty="0"/>
              <a:t> enrollment and if those numbers could be improved upon, </a:t>
            </a:r>
            <a:r>
              <a:rPr lang="en-US" dirty="0" err="1"/>
              <a:t>TennCare</a:t>
            </a:r>
            <a:r>
              <a:rPr lang="en-US" dirty="0"/>
              <a:t> enrollment numbers should also improve.</a:t>
            </a:r>
          </a:p>
        </p:txBody>
      </p:sp>
      <p:sp>
        <p:nvSpPr>
          <p:cNvPr id="4" name="Slide Number Placeholder 3"/>
          <p:cNvSpPr>
            <a:spLocks noGrp="1"/>
          </p:cNvSpPr>
          <p:nvPr>
            <p:ph type="sldNum" sz="quarter" idx="5"/>
          </p:nvPr>
        </p:nvSpPr>
        <p:spPr/>
        <p:txBody>
          <a:bodyPr/>
          <a:lstStyle/>
          <a:p>
            <a:fld id="{32674CE4-FBD8-4481-AEFB-CA53E599A745}" type="slidenum">
              <a:rPr lang="en-US" smtClean="0"/>
              <a:t>16</a:t>
            </a:fld>
            <a:endParaRPr lang="en-US" dirty="0"/>
          </a:p>
        </p:txBody>
      </p:sp>
    </p:spTree>
    <p:extLst>
      <p:ext uri="{BB962C8B-B14F-4D97-AF65-F5344CB8AC3E}">
        <p14:creationId xmlns:p14="http://schemas.microsoft.com/office/powerpoint/2010/main" val="361399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Medicaid is a federal program that began in the 80’s and is the largest source of medical/health-related services for those with low income.</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TennCare</a:t>
            </a:r>
            <a:r>
              <a:rPr lang="en-US" dirty="0"/>
              <a:t> is Tennessee’s Medicaid program with about 1.4 million members and an annual budget of 12 billion.  As mentioned, it’s </a:t>
            </a:r>
            <a:r>
              <a:rPr lang="en-US" sz="1200" dirty="0"/>
              <a:t>members are primarily low-income pregnant women, children and individuals who are elderly or have a disability</a:t>
            </a: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last 9 years, the number of </a:t>
            </a:r>
            <a:r>
              <a:rPr lang="en-US" dirty="0" err="1"/>
              <a:t>TennCare</a:t>
            </a:r>
            <a:r>
              <a:rPr lang="en-US" dirty="0"/>
              <a:t> members has remained mostly constant with an increase starting in 2015.  Minimal changes from 2010 – 2014 and a decent spike in 2015 with the numbers starting to return to earlier rates in 2018</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Birth rate changes mirrors enrollment changes some but not enough to list it as a primary factor.  Notice in 2015, </a:t>
            </a:r>
            <a:r>
              <a:rPr lang="en-US" dirty="0" err="1"/>
              <a:t>TennCare</a:t>
            </a:r>
            <a:r>
              <a:rPr lang="en-US" dirty="0"/>
              <a:t> enrollment spikes while the birth rates start to shrink.</a:t>
            </a:r>
          </a:p>
        </p:txBody>
      </p:sp>
      <p:sp>
        <p:nvSpPr>
          <p:cNvPr id="4" name="Slide Number Placeholder 3"/>
          <p:cNvSpPr>
            <a:spLocks noGrp="1"/>
          </p:cNvSpPr>
          <p:nvPr>
            <p:ph type="sldNum" sz="quarter" idx="5"/>
          </p:nvPr>
        </p:nvSpPr>
        <p:spPr/>
        <p:txBody>
          <a:bodyPr/>
          <a:lstStyle/>
          <a:p>
            <a:fld id="{32674CE4-FBD8-4481-AEFB-CA53E599A745}" type="slidenum">
              <a:rPr lang="en-US" smtClean="0"/>
              <a:t>7</a:t>
            </a:fld>
            <a:endParaRPr lang="en-US" dirty="0"/>
          </a:p>
        </p:txBody>
      </p:sp>
    </p:spTree>
    <p:extLst>
      <p:ext uri="{BB962C8B-B14F-4D97-AF65-F5344CB8AC3E}">
        <p14:creationId xmlns:p14="http://schemas.microsoft.com/office/powerpoint/2010/main" val="1301534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Population rate changes shows no correlation </a:t>
            </a:r>
          </a:p>
        </p:txBody>
      </p:sp>
      <p:sp>
        <p:nvSpPr>
          <p:cNvPr id="4" name="Slide Number Placeholder 3"/>
          <p:cNvSpPr>
            <a:spLocks noGrp="1"/>
          </p:cNvSpPr>
          <p:nvPr>
            <p:ph type="sldNum" sz="quarter" idx="5"/>
          </p:nvPr>
        </p:nvSpPr>
        <p:spPr/>
        <p:txBody>
          <a:bodyPr/>
          <a:lstStyle/>
          <a:p>
            <a:fld id="{32674CE4-FBD8-4481-AEFB-CA53E599A745}" type="slidenum">
              <a:rPr lang="en-US" smtClean="0"/>
              <a:t>8</a:t>
            </a:fld>
            <a:endParaRPr lang="en-US" dirty="0"/>
          </a:p>
        </p:txBody>
      </p:sp>
    </p:spTree>
    <p:extLst>
      <p:ext uri="{BB962C8B-B14F-4D97-AF65-F5344CB8AC3E}">
        <p14:creationId xmlns:p14="http://schemas.microsoft.com/office/powerpoint/2010/main" val="4561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Unemployment also shows no correlation outside of a couple years</a:t>
            </a:r>
          </a:p>
        </p:txBody>
      </p:sp>
      <p:sp>
        <p:nvSpPr>
          <p:cNvPr id="4" name="Slide Number Placeholder 3"/>
          <p:cNvSpPr>
            <a:spLocks noGrp="1"/>
          </p:cNvSpPr>
          <p:nvPr>
            <p:ph type="sldNum" sz="quarter" idx="10"/>
          </p:nvPr>
        </p:nvSpPr>
        <p:spPr/>
        <p:txBody>
          <a:bodyPr/>
          <a:lstStyle/>
          <a:p>
            <a:fld id="{5800B302-F4DC-4547-9C74-CF794137D166}" type="slidenum">
              <a:rPr lang="en-US" smtClean="0"/>
              <a:t>9</a:t>
            </a:fld>
            <a:endParaRPr lang="en-US" dirty="0"/>
          </a:p>
        </p:txBody>
      </p:sp>
    </p:spTree>
    <p:extLst>
      <p:ext uri="{BB962C8B-B14F-4D97-AF65-F5344CB8AC3E}">
        <p14:creationId xmlns:p14="http://schemas.microsoft.com/office/powerpoint/2010/main" val="908655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Poverty rate changes on the other hand mirror enrollment changes every year</a:t>
            </a:r>
          </a:p>
        </p:txBody>
      </p:sp>
      <p:sp>
        <p:nvSpPr>
          <p:cNvPr id="4" name="Slide Number Placeholder 3"/>
          <p:cNvSpPr>
            <a:spLocks noGrp="1"/>
          </p:cNvSpPr>
          <p:nvPr>
            <p:ph type="sldNum" sz="quarter" idx="5"/>
          </p:nvPr>
        </p:nvSpPr>
        <p:spPr/>
        <p:txBody>
          <a:bodyPr/>
          <a:lstStyle/>
          <a:p>
            <a:fld id="{32674CE4-FBD8-4481-AEFB-CA53E599A745}" type="slidenum">
              <a:rPr lang="en-US" smtClean="0"/>
              <a:t>10</a:t>
            </a:fld>
            <a:endParaRPr lang="en-US" dirty="0"/>
          </a:p>
        </p:txBody>
      </p:sp>
    </p:spTree>
    <p:extLst>
      <p:ext uri="{BB962C8B-B14F-4D97-AF65-F5344CB8AC3E}">
        <p14:creationId xmlns:p14="http://schemas.microsoft.com/office/powerpoint/2010/main" val="358908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start comparing the top 10 counties for Poverty and Enrollment, we see that 7 of the top 10 counties with the highest rates of </a:t>
            </a:r>
            <a:r>
              <a:rPr lang="en-US" dirty="0" err="1"/>
              <a:t>TennCare</a:t>
            </a:r>
            <a:r>
              <a:rPr lang="en-US" dirty="0"/>
              <a:t> enrollment are also in the top 10 counties with the highest poverty rate.</a:t>
            </a:r>
          </a:p>
        </p:txBody>
      </p:sp>
      <p:sp>
        <p:nvSpPr>
          <p:cNvPr id="4" name="Slide Number Placeholder 3"/>
          <p:cNvSpPr>
            <a:spLocks noGrp="1"/>
          </p:cNvSpPr>
          <p:nvPr>
            <p:ph type="sldNum" sz="quarter" idx="5"/>
          </p:nvPr>
        </p:nvSpPr>
        <p:spPr/>
        <p:txBody>
          <a:bodyPr/>
          <a:lstStyle/>
          <a:p>
            <a:fld id="{32674CE4-FBD8-4481-AEFB-CA53E599A745}" type="slidenum">
              <a:rPr lang="en-US" smtClean="0"/>
              <a:t>11</a:t>
            </a:fld>
            <a:endParaRPr lang="en-US" dirty="0"/>
          </a:p>
        </p:txBody>
      </p:sp>
    </p:spTree>
    <p:extLst>
      <p:ext uri="{BB962C8B-B14F-4D97-AF65-F5344CB8AC3E}">
        <p14:creationId xmlns:p14="http://schemas.microsoft.com/office/powerpoint/2010/main" val="1424384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708F12-96AD-4ED4-8132-A78F5E42C1F5}" type="datetime1">
              <a:rPr lang="en-US" smtClean="0"/>
              <a:pPr/>
              <a:t>1/2/2020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303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F09E4-6EA4-4BF3-9FC8-FF40373B88E6}" type="datetime1">
              <a:rPr lang="en-US" smtClean="0"/>
              <a:pPr/>
              <a:t>1/2/2020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5311046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F09E4-6EA4-4BF3-9FC8-FF40373B88E6}" type="datetime1">
              <a:rPr lang="en-US" smtClean="0"/>
              <a:pPr/>
              <a:t>1/2/2020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9681746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F09E4-6EA4-4BF3-9FC8-FF40373B88E6}" type="datetime1">
              <a:rPr lang="en-US" smtClean="0"/>
              <a:pPr/>
              <a:t>1/2/2020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6526842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1/2/2020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85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0F09E4-6EA4-4BF3-9FC8-FF40373B88E6}" type="datetime1">
              <a:rPr lang="en-US" smtClean="0"/>
              <a:pPr/>
              <a:t>1/2/2020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1371882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0F09E4-6EA4-4BF3-9FC8-FF40373B88E6}" type="datetime1">
              <a:rPr lang="en-US" smtClean="0"/>
              <a:pPr/>
              <a:t>1/2/2020</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5029194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A4CAD8-0EA7-4615-B69B-B2F199EF3A93}" type="datetime1">
              <a:rPr lang="en-US" smtClean="0"/>
              <a:t>1/2/2020</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066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9234BD7-6953-492C-921B-E68B2D7F14C8}" type="datetime1">
              <a:rPr lang="en-US" smtClean="0"/>
              <a:t>1/2/2020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4887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0F09E4-6EA4-4BF3-9FC8-FF40373B88E6}" type="datetime1">
              <a:rPr lang="en-US" smtClean="0"/>
              <a:pPr/>
              <a:t>1/2/2020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56959713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1/2/2020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38460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0F09E4-6EA4-4BF3-9FC8-FF40373B88E6}" type="datetime1">
              <a:rPr lang="en-US" smtClean="0"/>
              <a:pPr/>
              <a:t>1/2/2020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Add a footer</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1CF334-2D5C-4859-84A6-CA7E6E43FAEB}"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023290"/>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15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chart" Target="../charts/char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www.countyhealthrankings.org/app/tennessee/2019/rankings/hancock/county/outcomes/overall/snapshot" TargetMode="External"/><Relationship Id="rId3" Type="http://schemas.openxmlformats.org/officeDocument/2006/relationships/hyperlink" Target="https://www.tn.gov/health/health-program-areas/statistics/health-data/birth-statistics.html" TargetMode="External"/><Relationship Id="rId7" Type="http://schemas.openxmlformats.org/officeDocument/2006/relationships/hyperlink" Target="https://www.cubitplanning.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tn.gov/tenncare/information-statistics/enrollment-data.html" TargetMode="External"/><Relationship Id="rId5" Type="http://schemas.openxmlformats.org/officeDocument/2006/relationships/hyperlink" Target="https://data.bls.gov/lausmap/showMap.jsp" TargetMode="External"/><Relationship Id="rId4" Type="http://schemas.openxmlformats.org/officeDocument/2006/relationships/hyperlink" Target="https://census.gov/data/datasets/2018/demo/saipe/2018-state-and-county.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Contributing Factors to </a:t>
            </a:r>
            <a:r>
              <a:rPr lang="en-US" dirty="0" err="1"/>
              <a:t>TennCare</a:t>
            </a:r>
            <a:r>
              <a:rPr lang="en-US" dirty="0"/>
              <a:t> Enrollment</a:t>
            </a:r>
          </a:p>
        </p:txBody>
      </p:sp>
      <p:sp>
        <p:nvSpPr>
          <p:cNvPr id="3" name="Subtitle 2"/>
          <p:cNvSpPr>
            <a:spLocks noGrp="1"/>
          </p:cNvSpPr>
          <p:nvPr>
            <p:ph type="subTitle" idx="1"/>
          </p:nvPr>
        </p:nvSpPr>
        <p:spPr/>
        <p:txBody>
          <a:bodyPr/>
          <a:lstStyle/>
          <a:p>
            <a:r>
              <a:rPr lang="en-US" dirty="0"/>
              <a:t>Presented by</a:t>
            </a:r>
          </a:p>
          <a:p>
            <a:r>
              <a:rPr lang="en-US" dirty="0"/>
              <a:t>Bryan Clanton</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Enrollment Change vs Poverty Change</a:t>
            </a:r>
          </a:p>
        </p:txBody>
      </p:sp>
      <p:graphicFrame>
        <p:nvGraphicFramePr>
          <p:cNvPr id="7" name="Content Placeholder 6">
            <a:extLst>
              <a:ext uri="{FF2B5EF4-FFF2-40B4-BE49-F238E27FC236}">
                <a16:creationId xmlns:a16="http://schemas.microsoft.com/office/drawing/2014/main" id="{71B37A8A-AF70-4496-88F0-778FC1E9EA21}"/>
              </a:ext>
            </a:extLst>
          </p:cNvPr>
          <p:cNvGraphicFramePr>
            <a:graphicFrameLocks noGrp="1"/>
          </p:cNvGraphicFramePr>
          <p:nvPr>
            <p:ph sz="half" idx="1"/>
            <p:extLst>
              <p:ext uri="{D42A27DB-BD31-4B8C-83A1-F6EECF244321}">
                <p14:modId xmlns:p14="http://schemas.microsoft.com/office/powerpoint/2010/main" val="671153402"/>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19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47DD-CB18-4496-83F1-D4D366FD0EB9}"/>
              </a:ext>
            </a:extLst>
          </p:cNvPr>
          <p:cNvSpPr>
            <a:spLocks noGrp="1"/>
          </p:cNvSpPr>
          <p:nvPr>
            <p:ph type="title"/>
          </p:nvPr>
        </p:nvSpPr>
        <p:spPr/>
        <p:txBody>
          <a:bodyPr>
            <a:normAutofit/>
          </a:bodyPr>
          <a:lstStyle/>
          <a:p>
            <a:r>
              <a:rPr lang="en-US" sz="4000" dirty="0"/>
              <a:t>County Comparison – Poverty vs Enrollment</a:t>
            </a:r>
          </a:p>
        </p:txBody>
      </p:sp>
      <p:sp>
        <p:nvSpPr>
          <p:cNvPr id="3" name="Text Placeholder 2">
            <a:extLst>
              <a:ext uri="{FF2B5EF4-FFF2-40B4-BE49-F238E27FC236}">
                <a16:creationId xmlns:a16="http://schemas.microsoft.com/office/drawing/2014/main" id="{158D7D6D-CACB-43AE-8734-CF49237CCAEA}"/>
              </a:ext>
            </a:extLst>
          </p:cNvPr>
          <p:cNvSpPr>
            <a:spLocks noGrp="1"/>
          </p:cNvSpPr>
          <p:nvPr>
            <p:ph type="body" idx="1"/>
          </p:nvPr>
        </p:nvSpPr>
        <p:spPr/>
        <p:txBody>
          <a:bodyPr/>
          <a:lstStyle/>
          <a:p>
            <a:r>
              <a:rPr lang="en-US" dirty="0"/>
              <a:t>Top 10 Counties by Poverty 2018</a:t>
            </a:r>
          </a:p>
        </p:txBody>
      </p:sp>
      <p:sp>
        <p:nvSpPr>
          <p:cNvPr id="5" name="Text Placeholder 4">
            <a:extLst>
              <a:ext uri="{FF2B5EF4-FFF2-40B4-BE49-F238E27FC236}">
                <a16:creationId xmlns:a16="http://schemas.microsoft.com/office/drawing/2014/main" id="{018C2A88-44CA-4DB7-AB4E-E3C4D6E96CB1}"/>
              </a:ext>
            </a:extLst>
          </p:cNvPr>
          <p:cNvSpPr>
            <a:spLocks noGrp="1"/>
          </p:cNvSpPr>
          <p:nvPr>
            <p:ph type="body" sz="quarter" idx="3"/>
          </p:nvPr>
        </p:nvSpPr>
        <p:spPr/>
        <p:txBody>
          <a:bodyPr/>
          <a:lstStyle/>
          <a:p>
            <a:r>
              <a:rPr lang="en-US" dirty="0"/>
              <a:t>Top 10 counties by enrollment 2018</a:t>
            </a:r>
          </a:p>
        </p:txBody>
      </p:sp>
      <p:graphicFrame>
        <p:nvGraphicFramePr>
          <p:cNvPr id="9" name="Content Placeholder 8">
            <a:extLst>
              <a:ext uri="{FF2B5EF4-FFF2-40B4-BE49-F238E27FC236}">
                <a16:creationId xmlns:a16="http://schemas.microsoft.com/office/drawing/2014/main" id="{DCE571B2-C905-48F3-B413-72822FFD2B13}"/>
              </a:ext>
            </a:extLst>
          </p:cNvPr>
          <p:cNvGraphicFramePr>
            <a:graphicFrameLocks noGrp="1"/>
          </p:cNvGraphicFramePr>
          <p:nvPr>
            <p:ph sz="half" idx="2"/>
            <p:extLst>
              <p:ext uri="{D42A27DB-BD31-4B8C-83A1-F6EECF244321}">
                <p14:modId xmlns:p14="http://schemas.microsoft.com/office/powerpoint/2010/main" val="1388270833"/>
              </p:ext>
            </p:extLst>
          </p:nvPr>
        </p:nvGraphicFramePr>
        <p:xfrm>
          <a:off x="1096963" y="2582863"/>
          <a:ext cx="4938712" cy="3378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ontent Placeholder 9">
            <a:extLst>
              <a:ext uri="{FF2B5EF4-FFF2-40B4-BE49-F238E27FC236}">
                <a16:creationId xmlns:a16="http://schemas.microsoft.com/office/drawing/2014/main" id="{736FAFDC-9811-4D9C-9188-D10C83D33518}"/>
              </a:ext>
            </a:extLst>
          </p:cNvPr>
          <p:cNvGraphicFramePr>
            <a:graphicFrameLocks noGrp="1"/>
          </p:cNvGraphicFramePr>
          <p:nvPr>
            <p:ph sz="quarter" idx="4"/>
            <p:extLst>
              <p:ext uri="{D42A27DB-BD31-4B8C-83A1-F6EECF244321}">
                <p14:modId xmlns:p14="http://schemas.microsoft.com/office/powerpoint/2010/main" val="3313658816"/>
              </p:ext>
            </p:extLst>
          </p:nvPr>
        </p:nvGraphicFramePr>
        <p:xfrm>
          <a:off x="6218238" y="2582863"/>
          <a:ext cx="4937125" cy="3378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64556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47DD-CB18-4496-83F1-D4D366FD0EB9}"/>
              </a:ext>
            </a:extLst>
          </p:cNvPr>
          <p:cNvSpPr>
            <a:spLocks noGrp="1"/>
          </p:cNvSpPr>
          <p:nvPr>
            <p:ph type="title"/>
          </p:nvPr>
        </p:nvSpPr>
        <p:spPr/>
        <p:txBody>
          <a:bodyPr>
            <a:normAutofit/>
          </a:bodyPr>
          <a:lstStyle/>
          <a:p>
            <a:r>
              <a:rPr lang="en-US" sz="4000" dirty="0"/>
              <a:t>County Comparison – Unemployment vs Enrollment</a:t>
            </a:r>
          </a:p>
        </p:txBody>
      </p:sp>
      <p:sp>
        <p:nvSpPr>
          <p:cNvPr id="3" name="Text Placeholder 2">
            <a:extLst>
              <a:ext uri="{FF2B5EF4-FFF2-40B4-BE49-F238E27FC236}">
                <a16:creationId xmlns:a16="http://schemas.microsoft.com/office/drawing/2014/main" id="{158D7D6D-CACB-43AE-8734-CF49237CCAEA}"/>
              </a:ext>
            </a:extLst>
          </p:cNvPr>
          <p:cNvSpPr>
            <a:spLocks noGrp="1"/>
          </p:cNvSpPr>
          <p:nvPr>
            <p:ph type="body" idx="1"/>
          </p:nvPr>
        </p:nvSpPr>
        <p:spPr/>
        <p:txBody>
          <a:bodyPr/>
          <a:lstStyle/>
          <a:p>
            <a:r>
              <a:rPr lang="en-US" dirty="0"/>
              <a:t>Top 10 Counties by Unemployment 2018</a:t>
            </a:r>
          </a:p>
        </p:txBody>
      </p:sp>
      <p:sp>
        <p:nvSpPr>
          <p:cNvPr id="5" name="Text Placeholder 4">
            <a:extLst>
              <a:ext uri="{FF2B5EF4-FFF2-40B4-BE49-F238E27FC236}">
                <a16:creationId xmlns:a16="http://schemas.microsoft.com/office/drawing/2014/main" id="{018C2A88-44CA-4DB7-AB4E-E3C4D6E96CB1}"/>
              </a:ext>
            </a:extLst>
          </p:cNvPr>
          <p:cNvSpPr>
            <a:spLocks noGrp="1"/>
          </p:cNvSpPr>
          <p:nvPr>
            <p:ph type="body" sz="quarter" idx="3"/>
          </p:nvPr>
        </p:nvSpPr>
        <p:spPr/>
        <p:txBody>
          <a:bodyPr/>
          <a:lstStyle/>
          <a:p>
            <a:r>
              <a:rPr lang="en-US" dirty="0"/>
              <a:t>Top 10 counties by enrollment 2018</a:t>
            </a:r>
          </a:p>
        </p:txBody>
      </p:sp>
      <p:graphicFrame>
        <p:nvGraphicFramePr>
          <p:cNvPr id="11" name="Content Placeholder 10">
            <a:extLst>
              <a:ext uri="{FF2B5EF4-FFF2-40B4-BE49-F238E27FC236}">
                <a16:creationId xmlns:a16="http://schemas.microsoft.com/office/drawing/2014/main" id="{57C21F41-23AB-4B11-80E1-D8B400BBD8DF}"/>
              </a:ext>
            </a:extLst>
          </p:cNvPr>
          <p:cNvGraphicFramePr>
            <a:graphicFrameLocks noGrp="1"/>
          </p:cNvGraphicFramePr>
          <p:nvPr>
            <p:ph sz="half" idx="2"/>
            <p:extLst>
              <p:ext uri="{D42A27DB-BD31-4B8C-83A1-F6EECF244321}">
                <p14:modId xmlns:p14="http://schemas.microsoft.com/office/powerpoint/2010/main" val="4182712921"/>
              </p:ext>
            </p:extLst>
          </p:nvPr>
        </p:nvGraphicFramePr>
        <p:xfrm>
          <a:off x="1096963" y="2582863"/>
          <a:ext cx="4938712" cy="3378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ontent Placeholder 11">
            <a:extLst>
              <a:ext uri="{FF2B5EF4-FFF2-40B4-BE49-F238E27FC236}">
                <a16:creationId xmlns:a16="http://schemas.microsoft.com/office/drawing/2014/main" id="{02D5C36F-EB40-4BAE-8837-473247B90F7D}"/>
              </a:ext>
            </a:extLst>
          </p:cNvPr>
          <p:cNvGraphicFramePr>
            <a:graphicFrameLocks noGrp="1"/>
          </p:cNvGraphicFramePr>
          <p:nvPr>
            <p:ph sz="quarter" idx="4"/>
            <p:extLst>
              <p:ext uri="{D42A27DB-BD31-4B8C-83A1-F6EECF244321}">
                <p14:modId xmlns:p14="http://schemas.microsoft.com/office/powerpoint/2010/main" val="3875927299"/>
              </p:ext>
            </p:extLst>
          </p:nvPr>
        </p:nvGraphicFramePr>
        <p:xfrm>
          <a:off x="6218238" y="2582863"/>
          <a:ext cx="4937125" cy="3378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66440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3527"/>
            <a:ext cx="10058400" cy="1450757"/>
          </a:xfrm>
        </p:spPr>
        <p:txBody>
          <a:bodyPr/>
          <a:lstStyle/>
          <a:p>
            <a:r>
              <a:rPr lang="en-US" dirty="0"/>
              <a:t>Social &amp; Economic Factors</a:t>
            </a:r>
          </a:p>
        </p:txBody>
      </p:sp>
      <p:graphicFrame>
        <p:nvGraphicFramePr>
          <p:cNvPr id="8" name="Content Placeholder 7">
            <a:extLst>
              <a:ext uri="{FF2B5EF4-FFF2-40B4-BE49-F238E27FC236}">
                <a16:creationId xmlns:a16="http://schemas.microsoft.com/office/drawing/2014/main" id="{E0DDCE76-3A05-4817-9AB7-7FBB04D4D652}"/>
              </a:ext>
            </a:extLst>
          </p:cNvPr>
          <p:cNvGraphicFramePr>
            <a:graphicFrameLocks noGrp="1"/>
          </p:cNvGraphicFramePr>
          <p:nvPr>
            <p:ph idx="1"/>
            <p:extLst>
              <p:ext uri="{D42A27DB-BD31-4B8C-83A1-F6EECF244321}">
                <p14:modId xmlns:p14="http://schemas.microsoft.com/office/powerpoint/2010/main" val="2229044614"/>
              </p:ext>
            </p:extLst>
          </p:nvPr>
        </p:nvGraphicFramePr>
        <p:xfrm>
          <a:off x="1222130" y="1425677"/>
          <a:ext cx="9933549" cy="4210192"/>
        </p:xfrm>
        <a:graphic>
          <a:graphicData uri="http://schemas.openxmlformats.org/drawingml/2006/table">
            <a:tbl>
              <a:tblPr>
                <a:tableStyleId>{3B4B98B0-60AC-42C2-AFA5-B58CD77FA1E5}</a:tableStyleId>
              </a:tblPr>
              <a:tblGrid>
                <a:gridCol w="3852855">
                  <a:extLst>
                    <a:ext uri="{9D8B030D-6E8A-4147-A177-3AD203B41FA5}">
                      <a16:colId xmlns:a16="http://schemas.microsoft.com/office/drawing/2014/main" val="30246200"/>
                    </a:ext>
                  </a:extLst>
                </a:gridCol>
                <a:gridCol w="2987927">
                  <a:extLst>
                    <a:ext uri="{9D8B030D-6E8A-4147-A177-3AD203B41FA5}">
                      <a16:colId xmlns:a16="http://schemas.microsoft.com/office/drawing/2014/main" val="971549057"/>
                    </a:ext>
                  </a:extLst>
                </a:gridCol>
                <a:gridCol w="3092767">
                  <a:extLst>
                    <a:ext uri="{9D8B030D-6E8A-4147-A177-3AD203B41FA5}">
                      <a16:colId xmlns:a16="http://schemas.microsoft.com/office/drawing/2014/main" val="4084974834"/>
                    </a:ext>
                  </a:extLst>
                </a:gridCol>
              </a:tblGrid>
              <a:tr h="1052548">
                <a:tc>
                  <a:txBody>
                    <a:bodyPr/>
                    <a:lstStyle/>
                    <a:p>
                      <a:pPr algn="ctr" fontAlgn="b"/>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w="12700" cmpd="sng">
                      <a:noFill/>
                    </a:lnT>
                    <a:lnB>
                      <a:noFill/>
                    </a:lnB>
                    <a:lnTlToBr w="12700" cmpd="sng">
                      <a:noFill/>
                      <a:prstDash val="solid"/>
                    </a:lnTlToBr>
                    <a:lnBlToTr w="12700" cmpd="sng">
                      <a:noFill/>
                      <a:prstDash val="solid"/>
                    </a:lnBlToTr>
                    <a:noFill/>
                  </a:tcPr>
                </a:tc>
                <a:tc>
                  <a:txBody>
                    <a:bodyPr/>
                    <a:lstStyle/>
                    <a:p>
                      <a:pPr algn="ctr" fontAlgn="b"/>
                      <a:r>
                        <a:rPr lang="en-US" sz="2800" u="none" strike="noStrike" dirty="0">
                          <a:effectLst/>
                        </a:rPr>
                        <a:t>Hancock County</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w="12700" cmpd="sng">
                      <a:noFill/>
                    </a:lnT>
                    <a:lnB>
                      <a:noFill/>
                    </a:lnB>
                    <a:lnTlToBr w="12700" cmpd="sng">
                      <a:noFill/>
                      <a:prstDash val="solid"/>
                    </a:lnTlToBr>
                    <a:lnBlToTr w="12700" cmpd="sng">
                      <a:noFill/>
                      <a:prstDash val="solid"/>
                    </a:lnBlToTr>
                  </a:tcPr>
                </a:tc>
                <a:tc>
                  <a:txBody>
                    <a:bodyPr/>
                    <a:lstStyle/>
                    <a:p>
                      <a:pPr algn="ctr" fontAlgn="b"/>
                      <a:r>
                        <a:rPr lang="en-US" sz="2800" u="none" strike="noStrike">
                          <a:effectLst/>
                        </a:rPr>
                        <a:t>Tennessee</a:t>
                      </a:r>
                      <a:endParaRPr lang="en-US" sz="2800" b="0" i="0" u="none" strike="noStrike">
                        <a:solidFill>
                          <a:srgbClr val="000000"/>
                        </a:solidFill>
                        <a:effectLst/>
                        <a:latin typeface="Arial" panose="020B0604020202020204" pitchFamily="34" charset="0"/>
                      </a:endParaRPr>
                    </a:p>
                  </a:txBody>
                  <a:tcPr marL="7620" marR="7620" marT="7620" marB="0" anchor="b">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26198376"/>
                  </a:ext>
                </a:extLst>
              </a:tr>
              <a:tr h="1052548">
                <a:tc>
                  <a:txBody>
                    <a:bodyPr/>
                    <a:lstStyle/>
                    <a:p>
                      <a:pPr algn="ctr" fontAlgn="b"/>
                      <a:r>
                        <a:rPr lang="en-US" sz="2800" u="none" strike="noStrike" dirty="0">
                          <a:effectLst/>
                        </a:rPr>
                        <a:t>Unemployment</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2800" u="none" strike="noStrike" dirty="0">
                          <a:effectLst/>
                        </a:rPr>
                        <a:t>5.8%</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2800" u="none" strike="noStrike">
                          <a:effectLst/>
                        </a:rPr>
                        <a:t>3.7%</a:t>
                      </a:r>
                      <a:endParaRPr lang="en-US" sz="2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573196320"/>
                  </a:ext>
                </a:extLst>
              </a:tr>
              <a:tr h="1052548">
                <a:tc>
                  <a:txBody>
                    <a:bodyPr/>
                    <a:lstStyle/>
                    <a:p>
                      <a:pPr algn="ctr" fontAlgn="b"/>
                      <a:r>
                        <a:rPr lang="en-US" sz="2800" u="none" strike="noStrike" dirty="0">
                          <a:effectLst/>
                        </a:rPr>
                        <a:t>Children In Poverty</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2800" u="none" strike="noStrike" dirty="0">
                          <a:effectLst/>
                        </a:rPr>
                        <a:t>42%</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2800" u="none" strike="noStrike" dirty="0">
                          <a:effectLst/>
                        </a:rPr>
                        <a:t>21%</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54608704"/>
                  </a:ext>
                </a:extLst>
              </a:tr>
              <a:tr h="1052548">
                <a:tc>
                  <a:txBody>
                    <a:bodyPr/>
                    <a:lstStyle/>
                    <a:p>
                      <a:pPr algn="ctr" fontAlgn="b"/>
                      <a:r>
                        <a:rPr lang="en-US" sz="2800" u="none" strike="noStrike" dirty="0">
                          <a:effectLst/>
                        </a:rPr>
                        <a:t>Some College</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w="12700" cmpd="sng">
                      <a:noFill/>
                    </a:lnB>
                    <a:lnTlToBr w="12700" cmpd="sng">
                      <a:noFill/>
                      <a:prstDash val="solid"/>
                    </a:lnTlToBr>
                    <a:lnBlToTr w="12700" cmpd="sng">
                      <a:noFill/>
                      <a:prstDash val="solid"/>
                    </a:lnBlToTr>
                  </a:tcPr>
                </a:tc>
                <a:tc>
                  <a:txBody>
                    <a:bodyPr/>
                    <a:lstStyle/>
                    <a:p>
                      <a:pPr algn="ctr" fontAlgn="b"/>
                      <a:r>
                        <a:rPr lang="en-US" sz="2800" u="none" strike="noStrike" dirty="0">
                          <a:effectLst/>
                        </a:rPr>
                        <a:t>39%</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w="12700" cmpd="sng">
                      <a:noFill/>
                    </a:lnB>
                    <a:lnTlToBr w="12700" cmpd="sng">
                      <a:noFill/>
                      <a:prstDash val="solid"/>
                    </a:lnTlToBr>
                    <a:lnBlToTr w="12700" cmpd="sng">
                      <a:noFill/>
                      <a:prstDash val="solid"/>
                    </a:lnBlToTr>
                  </a:tcPr>
                </a:tc>
                <a:tc>
                  <a:txBody>
                    <a:bodyPr/>
                    <a:lstStyle/>
                    <a:p>
                      <a:pPr algn="ctr" fontAlgn="b"/>
                      <a:r>
                        <a:rPr lang="en-US" sz="2800" u="none" strike="noStrike" dirty="0">
                          <a:effectLst/>
                        </a:rPr>
                        <a:t>60%</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8055474"/>
                  </a:ext>
                </a:extLst>
              </a:tr>
            </a:tbl>
          </a:graphicData>
        </a:graphic>
      </p:graphicFrame>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3527"/>
            <a:ext cx="10058400" cy="1450757"/>
          </a:xfrm>
        </p:spPr>
        <p:txBody>
          <a:bodyPr/>
          <a:lstStyle/>
          <a:p>
            <a:r>
              <a:rPr lang="en-US" dirty="0"/>
              <a:t>Social &amp; Economic Factors</a:t>
            </a:r>
          </a:p>
        </p:txBody>
      </p:sp>
      <p:graphicFrame>
        <p:nvGraphicFramePr>
          <p:cNvPr id="8" name="Content Placeholder 7">
            <a:extLst>
              <a:ext uri="{FF2B5EF4-FFF2-40B4-BE49-F238E27FC236}">
                <a16:creationId xmlns:a16="http://schemas.microsoft.com/office/drawing/2014/main" id="{E0DDCE76-3A05-4817-9AB7-7FBB04D4D652}"/>
              </a:ext>
            </a:extLst>
          </p:cNvPr>
          <p:cNvGraphicFramePr>
            <a:graphicFrameLocks noGrp="1"/>
          </p:cNvGraphicFramePr>
          <p:nvPr>
            <p:ph idx="1"/>
            <p:extLst>
              <p:ext uri="{D42A27DB-BD31-4B8C-83A1-F6EECF244321}">
                <p14:modId xmlns:p14="http://schemas.microsoft.com/office/powerpoint/2010/main" val="356696199"/>
              </p:ext>
            </p:extLst>
          </p:nvPr>
        </p:nvGraphicFramePr>
        <p:xfrm>
          <a:off x="1222130" y="1425677"/>
          <a:ext cx="9933549" cy="4210192"/>
        </p:xfrm>
        <a:graphic>
          <a:graphicData uri="http://schemas.openxmlformats.org/drawingml/2006/table">
            <a:tbl>
              <a:tblPr>
                <a:tableStyleId>{3B4B98B0-60AC-42C2-AFA5-B58CD77FA1E5}</a:tableStyleId>
              </a:tblPr>
              <a:tblGrid>
                <a:gridCol w="3852855">
                  <a:extLst>
                    <a:ext uri="{9D8B030D-6E8A-4147-A177-3AD203B41FA5}">
                      <a16:colId xmlns:a16="http://schemas.microsoft.com/office/drawing/2014/main" val="30246200"/>
                    </a:ext>
                  </a:extLst>
                </a:gridCol>
                <a:gridCol w="2987927">
                  <a:extLst>
                    <a:ext uri="{9D8B030D-6E8A-4147-A177-3AD203B41FA5}">
                      <a16:colId xmlns:a16="http://schemas.microsoft.com/office/drawing/2014/main" val="971549057"/>
                    </a:ext>
                  </a:extLst>
                </a:gridCol>
                <a:gridCol w="3092767">
                  <a:extLst>
                    <a:ext uri="{9D8B030D-6E8A-4147-A177-3AD203B41FA5}">
                      <a16:colId xmlns:a16="http://schemas.microsoft.com/office/drawing/2014/main" val="4084974834"/>
                    </a:ext>
                  </a:extLst>
                </a:gridCol>
              </a:tblGrid>
              <a:tr h="1052548">
                <a:tc>
                  <a:txBody>
                    <a:bodyPr/>
                    <a:lstStyle/>
                    <a:p>
                      <a:pPr algn="ctr" fontAlgn="b"/>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w="12700" cmpd="sng">
                      <a:noFill/>
                    </a:lnT>
                    <a:lnB>
                      <a:noFill/>
                    </a:lnB>
                    <a:lnTlToBr w="12700" cmpd="sng">
                      <a:noFill/>
                      <a:prstDash val="solid"/>
                    </a:lnTlToBr>
                    <a:lnBlToTr w="12700" cmpd="sng">
                      <a:noFill/>
                      <a:prstDash val="solid"/>
                    </a:lnBlToTr>
                    <a:noFill/>
                  </a:tcPr>
                </a:tc>
                <a:tc>
                  <a:txBody>
                    <a:bodyPr/>
                    <a:lstStyle/>
                    <a:p>
                      <a:pPr algn="ctr" fontAlgn="b"/>
                      <a:r>
                        <a:rPr lang="en-US" sz="2800" u="none" strike="noStrike" dirty="0">
                          <a:effectLst/>
                        </a:rPr>
                        <a:t>Grundy County</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w="12700" cmpd="sng">
                      <a:noFill/>
                    </a:lnT>
                    <a:lnB>
                      <a:noFill/>
                    </a:lnB>
                    <a:lnTlToBr w="12700" cmpd="sng">
                      <a:noFill/>
                      <a:prstDash val="solid"/>
                    </a:lnTlToBr>
                    <a:lnBlToTr w="12700" cmpd="sng">
                      <a:noFill/>
                      <a:prstDash val="solid"/>
                    </a:lnBlToTr>
                  </a:tcPr>
                </a:tc>
                <a:tc>
                  <a:txBody>
                    <a:bodyPr/>
                    <a:lstStyle/>
                    <a:p>
                      <a:pPr algn="ctr" fontAlgn="b"/>
                      <a:r>
                        <a:rPr lang="en-US" sz="2800" u="none" strike="noStrike">
                          <a:effectLst/>
                        </a:rPr>
                        <a:t>Tennessee</a:t>
                      </a:r>
                      <a:endParaRPr lang="en-US" sz="2800" b="0" i="0" u="none" strike="noStrike">
                        <a:solidFill>
                          <a:srgbClr val="000000"/>
                        </a:solidFill>
                        <a:effectLst/>
                        <a:latin typeface="Arial" panose="020B0604020202020204" pitchFamily="34" charset="0"/>
                      </a:endParaRPr>
                    </a:p>
                  </a:txBody>
                  <a:tcPr marL="7620" marR="7620" marT="7620" marB="0" anchor="b">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26198376"/>
                  </a:ext>
                </a:extLst>
              </a:tr>
              <a:tr h="1052548">
                <a:tc>
                  <a:txBody>
                    <a:bodyPr/>
                    <a:lstStyle/>
                    <a:p>
                      <a:pPr algn="ctr" fontAlgn="b"/>
                      <a:r>
                        <a:rPr lang="en-US" sz="2800" u="none" strike="noStrike" dirty="0">
                          <a:effectLst/>
                        </a:rPr>
                        <a:t>Unemployment</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2800" u="none" strike="noStrike" dirty="0">
                          <a:effectLst/>
                        </a:rPr>
                        <a:t>5.0%</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2800" u="none" strike="noStrike">
                          <a:effectLst/>
                        </a:rPr>
                        <a:t>3.7%</a:t>
                      </a:r>
                      <a:endParaRPr lang="en-US" sz="2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573196320"/>
                  </a:ext>
                </a:extLst>
              </a:tr>
              <a:tr h="1052548">
                <a:tc>
                  <a:txBody>
                    <a:bodyPr/>
                    <a:lstStyle/>
                    <a:p>
                      <a:pPr algn="ctr" fontAlgn="b"/>
                      <a:r>
                        <a:rPr lang="en-US" sz="2800" u="none" strike="noStrike" dirty="0">
                          <a:effectLst/>
                        </a:rPr>
                        <a:t>Children In Poverty</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2800" u="none" strike="noStrike" dirty="0">
                          <a:effectLst/>
                        </a:rPr>
                        <a:t>31%</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2800" u="none" strike="noStrike" dirty="0">
                          <a:effectLst/>
                        </a:rPr>
                        <a:t>21%</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54608704"/>
                  </a:ext>
                </a:extLst>
              </a:tr>
              <a:tr h="1052548">
                <a:tc>
                  <a:txBody>
                    <a:bodyPr/>
                    <a:lstStyle/>
                    <a:p>
                      <a:pPr algn="ctr" fontAlgn="b"/>
                      <a:r>
                        <a:rPr lang="en-US" sz="2800" u="none" strike="noStrike" dirty="0">
                          <a:effectLst/>
                        </a:rPr>
                        <a:t>Some College</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w="12700" cmpd="sng">
                      <a:noFill/>
                    </a:lnB>
                    <a:lnTlToBr w="12700" cmpd="sng">
                      <a:noFill/>
                      <a:prstDash val="solid"/>
                    </a:lnTlToBr>
                    <a:lnBlToTr w="12700" cmpd="sng">
                      <a:noFill/>
                      <a:prstDash val="solid"/>
                    </a:lnBlToTr>
                  </a:tcPr>
                </a:tc>
                <a:tc>
                  <a:txBody>
                    <a:bodyPr/>
                    <a:lstStyle/>
                    <a:p>
                      <a:pPr algn="ctr" fontAlgn="b"/>
                      <a:r>
                        <a:rPr lang="en-US" sz="2800" u="none" strike="noStrike" dirty="0">
                          <a:effectLst/>
                        </a:rPr>
                        <a:t>37%</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w="12700" cmpd="sng">
                      <a:noFill/>
                    </a:lnB>
                    <a:lnTlToBr w="12700" cmpd="sng">
                      <a:noFill/>
                      <a:prstDash val="solid"/>
                    </a:lnTlToBr>
                    <a:lnBlToTr w="12700" cmpd="sng">
                      <a:noFill/>
                      <a:prstDash val="solid"/>
                    </a:lnBlToTr>
                  </a:tcPr>
                </a:tc>
                <a:tc>
                  <a:txBody>
                    <a:bodyPr/>
                    <a:lstStyle/>
                    <a:p>
                      <a:pPr algn="ctr" fontAlgn="b"/>
                      <a:r>
                        <a:rPr lang="en-US" sz="2800" u="none" strike="noStrike" dirty="0">
                          <a:effectLst/>
                        </a:rPr>
                        <a:t>60%</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8055474"/>
                  </a:ext>
                </a:extLst>
              </a:tr>
            </a:tbl>
          </a:graphicData>
        </a:graphic>
      </p:graphicFrame>
    </p:spTree>
    <p:extLst>
      <p:ext uri="{BB962C8B-B14F-4D97-AF65-F5344CB8AC3E}">
        <p14:creationId xmlns:p14="http://schemas.microsoft.com/office/powerpoint/2010/main" val="230966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D13E41-4445-4A0F-95D7-74771E0BA8E5}"/>
              </a:ext>
            </a:extLst>
          </p:cNvPr>
          <p:cNvPicPr>
            <a:picLocks noChangeAspect="1"/>
          </p:cNvPicPr>
          <p:nvPr/>
        </p:nvPicPr>
        <p:blipFill>
          <a:blip r:embed="rId3"/>
          <a:stretch>
            <a:fillRect/>
          </a:stretch>
        </p:blipFill>
        <p:spPr>
          <a:xfrm>
            <a:off x="893619" y="345812"/>
            <a:ext cx="10571018" cy="5884090"/>
          </a:xfrm>
          <a:prstGeom prst="rect">
            <a:avLst/>
          </a:prstGeom>
        </p:spPr>
      </p:pic>
    </p:spTree>
    <p:extLst>
      <p:ext uri="{BB962C8B-B14F-4D97-AF65-F5344CB8AC3E}">
        <p14:creationId xmlns:p14="http://schemas.microsoft.com/office/powerpoint/2010/main" val="2759976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3" name="Content Placeholder 2"/>
          <p:cNvSpPr>
            <a:spLocks noGrp="1"/>
          </p:cNvSpPr>
          <p:nvPr>
            <p:ph idx="1"/>
          </p:nvPr>
        </p:nvSpPr>
        <p:spPr/>
        <p:txBody>
          <a:bodyPr/>
          <a:lstStyle/>
          <a:p>
            <a:r>
              <a:rPr lang="en-US" dirty="0"/>
              <a:t>Birth Data - </a:t>
            </a:r>
            <a:r>
              <a:rPr lang="en-US" u="sng" dirty="0">
                <a:hlinkClick r:id="rId3"/>
              </a:rPr>
              <a:t>https://www.tn.gov/health/health-program-areas/statistics/health-data/birth-statistics.html</a:t>
            </a:r>
            <a:r>
              <a:rPr lang="en-US" dirty="0"/>
              <a:t> </a:t>
            </a:r>
          </a:p>
          <a:p>
            <a:r>
              <a:rPr lang="en-US" dirty="0"/>
              <a:t>Poverty Data - </a:t>
            </a:r>
            <a:r>
              <a:rPr lang="en-US" u="sng" dirty="0">
                <a:hlinkClick r:id="rId4"/>
              </a:rPr>
              <a:t>https://census.gov/data/datasets/2018/demo/saipe/2018-state-and-county.html</a:t>
            </a:r>
            <a:r>
              <a:rPr lang="en-US" dirty="0"/>
              <a:t> </a:t>
            </a:r>
          </a:p>
          <a:p>
            <a:r>
              <a:rPr lang="en-US" dirty="0"/>
              <a:t>Unemployment Data - </a:t>
            </a:r>
            <a:r>
              <a:rPr lang="en-US" u="sng" dirty="0">
                <a:hlinkClick r:id="rId5"/>
              </a:rPr>
              <a:t>https://data.bls.gov/lausmap/showMap.jsp</a:t>
            </a:r>
            <a:r>
              <a:rPr lang="en-US" dirty="0"/>
              <a:t> </a:t>
            </a:r>
          </a:p>
          <a:p>
            <a:r>
              <a:rPr lang="en-US" dirty="0"/>
              <a:t>Enrollment Data - </a:t>
            </a:r>
            <a:r>
              <a:rPr lang="en-US" u="sng" dirty="0">
                <a:hlinkClick r:id="rId6"/>
              </a:rPr>
              <a:t>https://www.tn.gov/tenncare/information-statistics/enrollment-data.html</a:t>
            </a:r>
            <a:r>
              <a:rPr lang="en-US" dirty="0"/>
              <a:t> </a:t>
            </a:r>
          </a:p>
          <a:p>
            <a:r>
              <a:rPr lang="en-US" dirty="0"/>
              <a:t>Population Data - </a:t>
            </a:r>
            <a:r>
              <a:rPr lang="en-US" u="sng" dirty="0">
                <a:hlinkClick r:id="rId7"/>
              </a:rPr>
              <a:t>https://www.cubitplanning.com/</a:t>
            </a:r>
            <a:endParaRPr lang="en-US" u="sng" dirty="0"/>
          </a:p>
          <a:p>
            <a:r>
              <a:rPr lang="en-US" dirty="0">
                <a:hlinkClick r:id="rId8"/>
              </a:rPr>
              <a:t>https://www.countyhealthrankings.org/app/tennessee/2019/rankings/hancock/county/outcomes/overall/snapshot</a:t>
            </a:r>
            <a:endParaRPr lang="en-US" dirty="0"/>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Medicaid</a:t>
            </a:r>
          </a:p>
        </p:txBody>
      </p:sp>
      <p:sp>
        <p:nvSpPr>
          <p:cNvPr id="3" name="Content Placeholder 2"/>
          <p:cNvSpPr>
            <a:spLocks noGrp="1"/>
          </p:cNvSpPr>
          <p:nvPr>
            <p:ph idx="1"/>
          </p:nvPr>
        </p:nvSpPr>
        <p:spPr/>
        <p:txBody>
          <a:bodyPr>
            <a:normAutofit/>
          </a:bodyPr>
          <a:lstStyle/>
          <a:p>
            <a:pPr marL="109728" indent="0">
              <a:buNone/>
            </a:pPr>
            <a:r>
              <a:rPr lang="en-US" sz="3200" dirty="0"/>
              <a:t>Is a federal and state program that began in the 1980’s which helps with medical costs for some people with limited income and resources and is the largest source of funding for medical and health-related services for people with low income in the United States, providing free health insurance to 74 million low-income and disabled people (23% of Americans) as of 2017.</a:t>
            </a:r>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TennCare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3200" dirty="0"/>
              <a:t>Tennessee’s Medicaid program</a:t>
            </a:r>
          </a:p>
          <a:p>
            <a:pPr>
              <a:buFont typeface="Arial" panose="020B0604020202020204" pitchFamily="34" charset="0"/>
              <a:buChar char="•"/>
            </a:pPr>
            <a:r>
              <a:rPr lang="en-US" sz="3200" dirty="0"/>
              <a:t>1.4 million members</a:t>
            </a:r>
          </a:p>
          <a:p>
            <a:pPr>
              <a:buFont typeface="Arial" panose="020B0604020202020204" pitchFamily="34" charset="0"/>
              <a:buChar char="•"/>
            </a:pPr>
            <a:r>
              <a:rPr lang="en-US" sz="3200" dirty="0"/>
              <a:t>Annual budget of approximately $12 billion</a:t>
            </a:r>
          </a:p>
          <a:p>
            <a:endParaRPr lang="en-US" sz="3200" dirty="0"/>
          </a:p>
          <a:p>
            <a:pPr marL="109728" indent="0">
              <a:buNone/>
            </a:pPr>
            <a:r>
              <a:rPr lang="en-US" sz="3200" dirty="0"/>
              <a:t>Members are primarily low-income pregnant women, children and individuals who are elderly or have a disability.</a:t>
            </a:r>
          </a:p>
          <a:p>
            <a:endParaRPr lang="en-US"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8109-ED77-4A8A-A702-1EA4B3BBB9EB}"/>
              </a:ext>
            </a:extLst>
          </p:cNvPr>
          <p:cNvSpPr>
            <a:spLocks noGrp="1"/>
          </p:cNvSpPr>
          <p:nvPr>
            <p:ph type="title"/>
          </p:nvPr>
        </p:nvSpPr>
        <p:spPr/>
        <p:txBody>
          <a:bodyPr/>
          <a:lstStyle/>
          <a:p>
            <a:r>
              <a:rPr lang="en-US" dirty="0" err="1"/>
              <a:t>TennCare</a:t>
            </a:r>
            <a:r>
              <a:rPr lang="en-US" dirty="0"/>
              <a:t> Eligibility Groups</a:t>
            </a:r>
          </a:p>
        </p:txBody>
      </p:sp>
      <p:sp>
        <p:nvSpPr>
          <p:cNvPr id="3" name="Content Placeholder 2">
            <a:extLst>
              <a:ext uri="{FF2B5EF4-FFF2-40B4-BE49-F238E27FC236}">
                <a16:creationId xmlns:a16="http://schemas.microsoft.com/office/drawing/2014/main" id="{EA21C795-8978-4A46-BADD-01144B3A1044}"/>
              </a:ext>
            </a:extLst>
          </p:cNvPr>
          <p:cNvSpPr>
            <a:spLocks noGrp="1"/>
          </p:cNvSpPr>
          <p:nvPr>
            <p:ph idx="1"/>
          </p:nvPr>
        </p:nvSpPr>
        <p:spPr/>
        <p:txBody>
          <a:bodyPr>
            <a:normAutofit/>
          </a:bodyPr>
          <a:lstStyle/>
          <a:p>
            <a:pPr>
              <a:buFont typeface="Arial" panose="020B0604020202020204" pitchFamily="34" charset="0"/>
              <a:buChar char="•"/>
            </a:pPr>
            <a:r>
              <a:rPr lang="en-US" sz="4000" dirty="0"/>
              <a:t>Children</a:t>
            </a:r>
          </a:p>
          <a:p>
            <a:pPr>
              <a:buFont typeface="Arial" panose="020B0604020202020204" pitchFamily="34" charset="0"/>
              <a:buChar char="•"/>
            </a:pPr>
            <a:r>
              <a:rPr lang="en-US" sz="4000" dirty="0"/>
              <a:t>Pregnant Women</a:t>
            </a:r>
          </a:p>
          <a:p>
            <a:pPr>
              <a:buFont typeface="Arial" panose="020B0604020202020204" pitchFamily="34" charset="0"/>
              <a:buChar char="•"/>
            </a:pPr>
            <a:r>
              <a:rPr lang="en-US" sz="4000" dirty="0"/>
              <a:t>Parents and Caretaker Relatives</a:t>
            </a:r>
          </a:p>
          <a:p>
            <a:pPr>
              <a:buFont typeface="Arial" panose="020B0604020202020204" pitchFamily="34" charset="0"/>
              <a:buChar char="•"/>
            </a:pPr>
            <a:r>
              <a:rPr lang="en-US" sz="4000" dirty="0"/>
              <a:t>Individuals with disabilities</a:t>
            </a:r>
          </a:p>
          <a:p>
            <a:pPr>
              <a:buFont typeface="Arial" panose="020B0604020202020204" pitchFamily="34" charset="0"/>
              <a:buChar char="•"/>
            </a:pPr>
            <a:r>
              <a:rPr lang="en-US" sz="4000" dirty="0"/>
              <a:t>Individuals needing nursing home care</a:t>
            </a:r>
          </a:p>
        </p:txBody>
      </p:sp>
    </p:spTree>
    <p:extLst>
      <p:ext uri="{BB962C8B-B14F-4D97-AF65-F5344CB8AC3E}">
        <p14:creationId xmlns:p14="http://schemas.microsoft.com/office/powerpoint/2010/main" val="2767399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9865-9A86-479E-83D5-35B0FB7D500E}"/>
              </a:ext>
            </a:extLst>
          </p:cNvPr>
          <p:cNvSpPr>
            <a:spLocks noGrp="1"/>
          </p:cNvSpPr>
          <p:nvPr>
            <p:ph type="title"/>
          </p:nvPr>
        </p:nvSpPr>
        <p:spPr>
          <a:xfrm>
            <a:off x="1097280" y="286603"/>
            <a:ext cx="10058400" cy="1355161"/>
          </a:xfrm>
        </p:spPr>
        <p:txBody>
          <a:bodyPr/>
          <a:lstStyle/>
          <a:p>
            <a:r>
              <a:rPr lang="en-US" dirty="0"/>
              <a:t>Possible Contributing Factors</a:t>
            </a:r>
          </a:p>
        </p:txBody>
      </p:sp>
      <p:sp>
        <p:nvSpPr>
          <p:cNvPr id="3" name="Content Placeholder 2">
            <a:extLst>
              <a:ext uri="{FF2B5EF4-FFF2-40B4-BE49-F238E27FC236}">
                <a16:creationId xmlns:a16="http://schemas.microsoft.com/office/drawing/2014/main" id="{B53AC226-61FF-42FE-A467-4CE4D6EBF317}"/>
              </a:ext>
            </a:extLst>
          </p:cNvPr>
          <p:cNvSpPr>
            <a:spLocks noGrp="1"/>
          </p:cNvSpPr>
          <p:nvPr>
            <p:ph idx="1"/>
          </p:nvPr>
        </p:nvSpPr>
        <p:spPr>
          <a:xfrm>
            <a:off x="1097280" y="2389908"/>
            <a:ext cx="10058400" cy="3479185"/>
          </a:xfrm>
        </p:spPr>
        <p:txBody>
          <a:bodyPr/>
          <a:lstStyle/>
          <a:p>
            <a:pPr>
              <a:buFont typeface="Arial" panose="020B0604020202020204" pitchFamily="34" charset="0"/>
              <a:buChar char="•"/>
            </a:pPr>
            <a:r>
              <a:rPr lang="en-US" sz="4000" dirty="0"/>
              <a:t>Poverty Rates</a:t>
            </a:r>
          </a:p>
          <a:p>
            <a:pPr>
              <a:buFont typeface="Arial" panose="020B0604020202020204" pitchFamily="34" charset="0"/>
              <a:buChar char="•"/>
            </a:pPr>
            <a:r>
              <a:rPr lang="en-US" sz="4000" dirty="0"/>
              <a:t>Birth Rates</a:t>
            </a:r>
          </a:p>
          <a:p>
            <a:pPr>
              <a:buFont typeface="Arial" panose="020B0604020202020204" pitchFamily="34" charset="0"/>
              <a:buChar char="•"/>
            </a:pPr>
            <a:r>
              <a:rPr lang="en-US" sz="4000" dirty="0"/>
              <a:t>Unemployment Rates</a:t>
            </a:r>
          </a:p>
          <a:p>
            <a:pPr>
              <a:buFont typeface="Arial" panose="020B0604020202020204" pitchFamily="34" charset="0"/>
              <a:buChar char="•"/>
            </a:pPr>
            <a:r>
              <a:rPr lang="en-US" sz="4000" dirty="0"/>
              <a:t>Population Rates</a:t>
            </a:r>
          </a:p>
          <a:p>
            <a:endParaRPr lang="en-US" dirty="0"/>
          </a:p>
        </p:txBody>
      </p:sp>
    </p:spTree>
    <p:extLst>
      <p:ext uri="{BB962C8B-B14F-4D97-AF65-F5344CB8AC3E}">
        <p14:creationId xmlns:p14="http://schemas.microsoft.com/office/powerpoint/2010/main" val="403790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C319FE1-A2A0-41C7-82E5-821BD094C533}"/>
              </a:ext>
            </a:extLst>
          </p:cNvPr>
          <p:cNvSpPr>
            <a:spLocks noGrp="1"/>
          </p:cNvSpPr>
          <p:nvPr>
            <p:ph type="title"/>
          </p:nvPr>
        </p:nvSpPr>
        <p:spPr>
          <a:xfrm>
            <a:off x="1097280" y="286603"/>
            <a:ext cx="10058400" cy="1450757"/>
          </a:xfrm>
        </p:spPr>
        <p:txBody>
          <a:bodyPr/>
          <a:lstStyle/>
          <a:p>
            <a:r>
              <a:rPr lang="en-US" sz="4000" dirty="0"/>
              <a:t>Yearly </a:t>
            </a:r>
            <a:r>
              <a:rPr lang="en-US" sz="4000" dirty="0" err="1"/>
              <a:t>TennCare</a:t>
            </a:r>
            <a:r>
              <a:rPr lang="en-US" sz="4000" dirty="0"/>
              <a:t> Enrollment Numbers</a:t>
            </a:r>
          </a:p>
        </p:txBody>
      </p:sp>
      <p:graphicFrame>
        <p:nvGraphicFramePr>
          <p:cNvPr id="5" name="Content Placeholder 4">
            <a:extLst>
              <a:ext uri="{FF2B5EF4-FFF2-40B4-BE49-F238E27FC236}">
                <a16:creationId xmlns:a16="http://schemas.microsoft.com/office/drawing/2014/main" id="{0EBEB34D-41C1-4605-98B6-44836C815B11}"/>
              </a:ext>
            </a:extLst>
          </p:cNvPr>
          <p:cNvGraphicFramePr>
            <a:graphicFrameLocks noGrp="1"/>
          </p:cNvGraphicFramePr>
          <p:nvPr>
            <p:ph idx="1"/>
            <p:extLst>
              <p:ext uri="{D42A27DB-BD31-4B8C-83A1-F6EECF244321}">
                <p14:modId xmlns:p14="http://schemas.microsoft.com/office/powerpoint/2010/main" val="1610450252"/>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4000" dirty="0"/>
              <a:t>Enrollment Change vs Birth Change</a:t>
            </a:r>
          </a:p>
        </p:txBody>
      </p:sp>
      <p:graphicFrame>
        <p:nvGraphicFramePr>
          <p:cNvPr id="5" name="Content Placeholder 4">
            <a:extLst>
              <a:ext uri="{FF2B5EF4-FFF2-40B4-BE49-F238E27FC236}">
                <a16:creationId xmlns:a16="http://schemas.microsoft.com/office/drawing/2014/main" id="{EE73D487-E9D0-40CE-A70D-26A6DC28EAC7}"/>
              </a:ext>
            </a:extLst>
          </p:cNvPr>
          <p:cNvGraphicFramePr>
            <a:graphicFrameLocks noGrp="1"/>
          </p:cNvGraphicFramePr>
          <p:nvPr>
            <p:ph sz="half" idx="2"/>
            <p:extLst>
              <p:ext uri="{D42A27DB-BD31-4B8C-83A1-F6EECF244321}">
                <p14:modId xmlns:p14="http://schemas.microsoft.com/office/powerpoint/2010/main" val="1382538010"/>
              </p:ext>
            </p:extLst>
          </p:nvPr>
        </p:nvGraphicFramePr>
        <p:xfrm>
          <a:off x="1190626" y="1846263"/>
          <a:ext cx="9964738" cy="4022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Enrollment Change vs Population Change</a:t>
            </a:r>
          </a:p>
        </p:txBody>
      </p:sp>
      <p:graphicFrame>
        <p:nvGraphicFramePr>
          <p:cNvPr id="4" name="Content Placeholder 3">
            <a:extLst>
              <a:ext uri="{FF2B5EF4-FFF2-40B4-BE49-F238E27FC236}">
                <a16:creationId xmlns:a16="http://schemas.microsoft.com/office/drawing/2014/main" id="{AF739147-6C9C-466D-BDFD-6E2AAACBED13}"/>
              </a:ext>
            </a:extLst>
          </p:cNvPr>
          <p:cNvGraphicFramePr>
            <a:graphicFrameLocks noGrp="1"/>
          </p:cNvGraphicFramePr>
          <p:nvPr>
            <p:ph idx="1"/>
            <p:extLst>
              <p:ext uri="{D42A27DB-BD31-4B8C-83A1-F6EECF244321}">
                <p14:modId xmlns:p14="http://schemas.microsoft.com/office/powerpoint/2010/main" val="2101623306"/>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Enrollment Change vs Unemployment Change</a:t>
            </a:r>
          </a:p>
        </p:txBody>
      </p:sp>
      <p:graphicFrame>
        <p:nvGraphicFramePr>
          <p:cNvPr id="7" name="Content Placeholder 6">
            <a:extLst>
              <a:ext uri="{FF2B5EF4-FFF2-40B4-BE49-F238E27FC236}">
                <a16:creationId xmlns:a16="http://schemas.microsoft.com/office/drawing/2014/main" id="{68581E8F-BA10-401C-AE84-77B32C40906C}"/>
              </a:ext>
            </a:extLst>
          </p:cNvPr>
          <p:cNvGraphicFramePr>
            <a:graphicFrameLocks noGrp="1"/>
          </p:cNvGraphicFramePr>
          <p:nvPr>
            <p:ph idx="1"/>
            <p:extLst>
              <p:ext uri="{D42A27DB-BD31-4B8C-83A1-F6EECF244321}">
                <p14:modId xmlns:p14="http://schemas.microsoft.com/office/powerpoint/2010/main" val="625287789"/>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9592</TotalTime>
  <Words>704</Words>
  <Application>Microsoft Office PowerPoint</Application>
  <PresentationFormat>Widescreen</PresentationFormat>
  <Paragraphs>92</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Retrospect</vt:lpstr>
      <vt:lpstr>Contributing Factors to TennCare Enrollment</vt:lpstr>
      <vt:lpstr>Medicaid</vt:lpstr>
      <vt:lpstr>TennCare</vt:lpstr>
      <vt:lpstr>TennCare Eligibility Groups</vt:lpstr>
      <vt:lpstr>Possible Contributing Factors</vt:lpstr>
      <vt:lpstr>Yearly TennCare Enrollment Numbers</vt:lpstr>
      <vt:lpstr>Enrollment Change vs Birth Change</vt:lpstr>
      <vt:lpstr>Enrollment Change vs Population Change</vt:lpstr>
      <vt:lpstr>Enrollment Change vs Unemployment Change</vt:lpstr>
      <vt:lpstr>Enrollment Change vs Poverty Change</vt:lpstr>
      <vt:lpstr>County Comparison – Poverty vs Enrollment</vt:lpstr>
      <vt:lpstr>County Comparison – Unemployment vs Enrollment</vt:lpstr>
      <vt:lpstr>Social &amp; Economic Factors</vt:lpstr>
      <vt:lpstr>Social &amp; Economic Factors</vt:lpstr>
      <vt:lpstr>PowerPoint Presentation</vt:lpstr>
      <vt:lpstr>Data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Impacts to TennCare</dc:title>
  <dc:creator>Bryan Clanton</dc:creator>
  <cp:lastModifiedBy>Bryan Clanton</cp:lastModifiedBy>
  <cp:revision>30</cp:revision>
  <dcterms:created xsi:type="dcterms:W3CDTF">2019-12-18T03:11:31Z</dcterms:created>
  <dcterms:modified xsi:type="dcterms:W3CDTF">2020-01-04T15:12:18Z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