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notesMasterIdLst>
    <p:notesMasterId r:id="rId14"/>
  </p:notesMasterIdLst>
  <p:handoutMasterIdLst>
    <p:handoutMasterId r:id="rId15"/>
  </p:handoutMasterIdLst>
  <p:sldIdLst>
    <p:sldId id="257" r:id="rId2"/>
    <p:sldId id="259" r:id="rId3"/>
    <p:sldId id="258" r:id="rId4"/>
    <p:sldId id="260" r:id="rId5"/>
    <p:sldId id="261" r:id="rId6"/>
    <p:sldId id="262" r:id="rId7"/>
    <p:sldId id="263" r:id="rId8"/>
    <p:sldId id="264" r:id="rId9"/>
    <p:sldId id="271" r:id="rId10"/>
    <p:sldId id="265" r:id="rId11"/>
    <p:sldId id="272"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911" autoAdjust="0"/>
  </p:normalViewPr>
  <p:slideViewPr>
    <p:cSldViewPr snapToGrid="0">
      <p:cViewPr varScale="1">
        <p:scale>
          <a:sx n="78" d="100"/>
          <a:sy n="78" d="100"/>
        </p:scale>
        <p:origin x="878"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66" d="100"/>
          <a:sy n="66" d="100"/>
        </p:scale>
        <p:origin x="313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ryan\Documents\Bryan_Resume_and_Projects\Github\bryanclanton\TennCare%20Enrollment%20Analysis\Data\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ryan\Desktop\Capstone\Data\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ryan\Desktop\Capstone\Data\Char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ryan\Desktop\Capstone\Data\Char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ryan\Desktop\Capstone\Data\Char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Bryan\Documents\Bryan_Resume_and_Projects\Github\bryanclanton\TennCare%20Enrollment%20Analysis\Data\Char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Bryan\Documents\Bryan_Resume_and_Projects\Github\bryanclanton\TennCare%20Enrollment%20Analysis\Data\Chart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yearly_enrollees!$B$1</c:f>
              <c:strCache>
                <c:ptCount val="1"/>
                <c:pt idx="0">
                  <c:v>Total Enrollees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yearly_enrollees!$A$2:$A$10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yearly_enrollees!$B$2:$B$10</c:f>
              <c:numCache>
                <c:formatCode>#.##,," M"</c:formatCode>
                <c:ptCount val="9"/>
                <c:pt idx="0">
                  <c:v>1222705</c:v>
                </c:pt>
                <c:pt idx="1">
                  <c:v>1232173</c:v>
                </c:pt>
                <c:pt idx="2">
                  <c:v>1216996</c:v>
                </c:pt>
                <c:pt idx="3">
                  <c:v>1195007</c:v>
                </c:pt>
                <c:pt idx="4">
                  <c:v>1282992</c:v>
                </c:pt>
                <c:pt idx="5">
                  <c:v>1437228</c:v>
                </c:pt>
                <c:pt idx="6">
                  <c:v>1541891</c:v>
                </c:pt>
                <c:pt idx="7">
                  <c:v>1457539</c:v>
                </c:pt>
                <c:pt idx="8">
                  <c:v>1393489</c:v>
                </c:pt>
              </c:numCache>
            </c:numRef>
          </c:val>
          <c:extLst>
            <c:ext xmlns:c16="http://schemas.microsoft.com/office/drawing/2014/chart" uri="{C3380CC4-5D6E-409C-BE32-E72D297353CC}">
              <c16:uniqueId val="{00000000-8C7C-424D-AA45-32A66680C450}"/>
            </c:ext>
          </c:extLst>
        </c:ser>
        <c:dLbls>
          <c:showLegendKey val="0"/>
          <c:showVal val="0"/>
          <c:showCatName val="0"/>
          <c:showSerName val="0"/>
          <c:showPercent val="0"/>
          <c:showBubbleSize val="0"/>
        </c:dLbls>
        <c:gapWidth val="219"/>
        <c:overlap val="-27"/>
        <c:axId val="1510657104"/>
        <c:axId val="1507453472"/>
        <c:extLst>
          <c:ext xmlns:c15="http://schemas.microsoft.com/office/drawing/2012/chart" uri="{02D57815-91ED-43cb-92C2-25804820EDAC}">
            <c15:filteredBarSeries>
              <c15:ser>
                <c:idx val="0"/>
                <c:order val="0"/>
                <c:tx>
                  <c:strRef>
                    <c:extLst>
                      <c:ext uri="{02D57815-91ED-43cb-92C2-25804820EDAC}">
                        <c15:formulaRef>
                          <c15:sqref>yearly_enrollees!$A$1</c15:sqref>
                        </c15:formulaRef>
                      </c:ext>
                    </c:extLst>
                    <c:strCache>
                      <c:ptCount val="1"/>
                      <c:pt idx="0">
                        <c:v>Year</c:v>
                      </c:pt>
                    </c:strCache>
                  </c:strRef>
                </c:tx>
                <c:spPr>
                  <a:solidFill>
                    <a:schemeClr val="accent1"/>
                  </a:solidFill>
                  <a:ln>
                    <a:noFill/>
                  </a:ln>
                  <a:effectLst/>
                </c:spPr>
                <c:invertIfNegative val="0"/>
                <c:cat>
                  <c:numRef>
                    <c:extLst>
                      <c:ext uri="{02D57815-91ED-43cb-92C2-25804820EDAC}">
                        <c15:formulaRef>
                          <c15:sqref>yearly_enrollees!$A$2:$A$10</c15:sqref>
                        </c15:formulaRef>
                      </c:ext>
                    </c:extLst>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extLst>
                      <c:ext uri="{02D57815-91ED-43cb-92C2-25804820EDAC}">
                        <c15:formulaRef>
                          <c15:sqref>yearly_enrollees!$A$2:$A$10</c15:sqref>
                        </c15:formulaRef>
                      </c:ext>
                    </c:extLst>
                    <c:numCache>
                      <c:formatCode>General</c:formatCode>
                      <c:ptCount val="9"/>
                      <c:pt idx="0">
                        <c:v>2010</c:v>
                      </c:pt>
                      <c:pt idx="1">
                        <c:v>2011</c:v>
                      </c:pt>
                      <c:pt idx="2">
                        <c:v>2012</c:v>
                      </c:pt>
                      <c:pt idx="3">
                        <c:v>2013</c:v>
                      </c:pt>
                      <c:pt idx="4">
                        <c:v>2014</c:v>
                      </c:pt>
                      <c:pt idx="5">
                        <c:v>2015</c:v>
                      </c:pt>
                      <c:pt idx="6">
                        <c:v>2016</c:v>
                      </c:pt>
                      <c:pt idx="7">
                        <c:v>2017</c:v>
                      </c:pt>
                      <c:pt idx="8">
                        <c:v>2018</c:v>
                      </c:pt>
                    </c:numCache>
                  </c:numRef>
                </c:val>
                <c:extLst>
                  <c:ext xmlns:c16="http://schemas.microsoft.com/office/drawing/2014/chart" uri="{C3380CC4-5D6E-409C-BE32-E72D297353CC}">
                    <c16:uniqueId val="{00000001-8C7C-424D-AA45-32A66680C450}"/>
                  </c:ext>
                </c:extLst>
              </c15:ser>
            </c15:filteredBarSeries>
          </c:ext>
        </c:extLst>
      </c:barChart>
      <c:catAx>
        <c:axId val="1510657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07453472"/>
        <c:crosses val="autoZero"/>
        <c:auto val="1"/>
        <c:lblAlgn val="ctr"/>
        <c:lblOffset val="100"/>
        <c:noMultiLvlLbl val="0"/>
      </c:catAx>
      <c:valAx>
        <c:axId val="1507453472"/>
        <c:scaling>
          <c:orientation val="minMax"/>
        </c:scaling>
        <c:delete val="0"/>
        <c:axPos val="l"/>
        <c:numFmt formatCode="[&gt;999999]\ #,,&quot;M&quot;;#,&quot;K&quot;\ "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10657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All!$B$1</c:f>
              <c:strCache>
                <c:ptCount val="1"/>
                <c:pt idx="0">
                  <c:v>Enrollment Change</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All!$B$2:$B$9</c:f>
              <c:numCache>
                <c:formatCode>0.00%</c:formatCode>
                <c:ptCount val="8"/>
                <c:pt idx="0">
                  <c:v>1.6578015353769852E-2</c:v>
                </c:pt>
                <c:pt idx="1">
                  <c:v>-8.0025885957435757E-3</c:v>
                </c:pt>
                <c:pt idx="2">
                  <c:v>-1.8379164067679664E-2</c:v>
                </c:pt>
                <c:pt idx="3">
                  <c:v>-8.3564369298880451E-3</c:v>
                </c:pt>
                <c:pt idx="4">
                  <c:v>0.14674855570215256</c:v>
                </c:pt>
                <c:pt idx="5">
                  <c:v>9.8420084763078633E-2</c:v>
                </c:pt>
                <c:pt idx="6">
                  <c:v>2.8484352674716853E-2</c:v>
                </c:pt>
                <c:pt idx="7">
                  <c:v>-4.290845819587271E-2</c:v>
                </c:pt>
              </c:numCache>
            </c:numRef>
          </c:val>
          <c:smooth val="0"/>
          <c:extLst>
            <c:ext xmlns:c16="http://schemas.microsoft.com/office/drawing/2014/chart" uri="{C3380CC4-5D6E-409C-BE32-E72D297353CC}">
              <c16:uniqueId val="{00000000-726D-4BA8-918B-ABBA41DCFFEC}"/>
            </c:ext>
          </c:extLst>
        </c:ser>
        <c:ser>
          <c:idx val="1"/>
          <c:order val="1"/>
          <c:tx>
            <c:strRef>
              <c:f>All!$E$1</c:f>
              <c:strCache>
                <c:ptCount val="1"/>
                <c:pt idx="0">
                  <c:v>Birth 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All!$E$2:$E$9</c:f>
              <c:numCache>
                <c:formatCode>0.00%</c:formatCode>
                <c:ptCount val="8"/>
                <c:pt idx="0">
                  <c:v>1.4745730669859475E-3</c:v>
                </c:pt>
                <c:pt idx="1">
                  <c:v>9.3126274193954337E-3</c:v>
                </c:pt>
                <c:pt idx="2">
                  <c:v>-3.0921922146579886E-3</c:v>
                </c:pt>
                <c:pt idx="3">
                  <c:v>2.0699402156239839E-2</c:v>
                </c:pt>
                <c:pt idx="4">
                  <c:v>-2.8795843595681848E-3</c:v>
                </c:pt>
                <c:pt idx="5">
                  <c:v>-7.6314301865460709E-3</c:v>
                </c:pt>
                <c:pt idx="6">
                  <c:v>3.331145592114225E-3</c:v>
                </c:pt>
                <c:pt idx="7">
                  <c:v>-3.5422477845523438E-3</c:v>
                </c:pt>
              </c:numCache>
            </c:numRef>
          </c:val>
          <c:smooth val="0"/>
          <c:extLst>
            <c:ext xmlns:c16="http://schemas.microsoft.com/office/drawing/2014/chart" uri="{C3380CC4-5D6E-409C-BE32-E72D297353CC}">
              <c16:uniqueId val="{00000001-726D-4BA8-918B-ABBA41DCFFEC}"/>
            </c:ext>
          </c:extLst>
        </c:ser>
        <c:dLbls>
          <c:showLegendKey val="0"/>
          <c:showVal val="0"/>
          <c:showCatName val="0"/>
          <c:showSerName val="0"/>
          <c:showPercent val="0"/>
          <c:showBubbleSize val="0"/>
        </c:dLbls>
        <c:marker val="1"/>
        <c:smooth val="0"/>
        <c:axId val="1647688896"/>
        <c:axId val="1578658304"/>
      </c:lineChart>
      <c:catAx>
        <c:axId val="164768889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78658304"/>
        <c:crosses val="autoZero"/>
        <c:auto val="1"/>
        <c:lblAlgn val="ctr"/>
        <c:lblOffset val="100"/>
        <c:noMultiLvlLbl val="0"/>
      </c:catAx>
      <c:valAx>
        <c:axId val="157865830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647688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2"/>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All!$B$1</c:f>
              <c:strCache>
                <c:ptCount val="1"/>
                <c:pt idx="0">
                  <c:v>Enrollment Change</c:v>
                </c:pt>
              </c:strCache>
            </c:strRef>
          </c:tx>
          <c:spPr>
            <a:ln w="28575" cap="rnd">
              <a:solidFill>
                <a:srgbClr val="0070C0"/>
              </a:solidFill>
              <a:round/>
            </a:ln>
            <a:effectLst/>
          </c:spPr>
          <c:marker>
            <c:symbol val="circle"/>
            <c:size val="5"/>
            <c:spPr>
              <a:solidFill>
                <a:schemeClr val="accent1"/>
              </a:solidFill>
              <a:ln w="9525">
                <a:solidFill>
                  <a:srgbClr val="0070C0"/>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All!$B$2:$B$9</c:f>
              <c:numCache>
                <c:formatCode>0.00%</c:formatCode>
                <c:ptCount val="8"/>
                <c:pt idx="0">
                  <c:v>1.6578015353769852E-2</c:v>
                </c:pt>
                <c:pt idx="1">
                  <c:v>-8.0025885957435757E-3</c:v>
                </c:pt>
                <c:pt idx="2">
                  <c:v>-1.8379164067679664E-2</c:v>
                </c:pt>
                <c:pt idx="3">
                  <c:v>-8.3564369298880451E-3</c:v>
                </c:pt>
                <c:pt idx="4">
                  <c:v>0.14674855570215256</c:v>
                </c:pt>
                <c:pt idx="5">
                  <c:v>9.8420084763078633E-2</c:v>
                </c:pt>
                <c:pt idx="6">
                  <c:v>2.8484352674716853E-2</c:v>
                </c:pt>
                <c:pt idx="7">
                  <c:v>-4.290845819587271E-2</c:v>
                </c:pt>
              </c:numCache>
            </c:numRef>
          </c:val>
          <c:smooth val="0"/>
          <c:extLst>
            <c:ext xmlns:c16="http://schemas.microsoft.com/office/drawing/2014/chart" uri="{C3380CC4-5D6E-409C-BE32-E72D297353CC}">
              <c16:uniqueId val="{00000000-9FD5-4FB3-963C-5DA78F287889}"/>
            </c:ext>
          </c:extLst>
        </c:ser>
        <c:ser>
          <c:idx val="1"/>
          <c:order val="1"/>
          <c:tx>
            <c:strRef>
              <c:f>All!$F$1</c:f>
              <c:strCache>
                <c:ptCount val="1"/>
                <c:pt idx="0">
                  <c:v>Population 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All!$F$2:$F$9</c:f>
              <c:numCache>
                <c:formatCode>0.00%</c:formatCode>
                <c:ptCount val="8"/>
                <c:pt idx="0">
                  <c:v>6.6258073378428492E-3</c:v>
                </c:pt>
                <c:pt idx="1">
                  <c:v>8.4207515228819155E-3</c:v>
                </c:pt>
                <c:pt idx="2">
                  <c:v>6.533741128312346E-3</c:v>
                </c:pt>
                <c:pt idx="3">
                  <c:v>7.2987597313716379E-3</c:v>
                </c:pt>
                <c:pt idx="4">
                  <c:v>7.6415425207764284E-3</c:v>
                </c:pt>
                <c:pt idx="5">
                  <c:v>8.2240295878745068E-3</c:v>
                </c:pt>
                <c:pt idx="6">
                  <c:v>9.5986297088146277E-3</c:v>
                </c:pt>
                <c:pt idx="7">
                  <c:v>9.1247398563735899E-3</c:v>
                </c:pt>
              </c:numCache>
            </c:numRef>
          </c:val>
          <c:smooth val="0"/>
          <c:extLst>
            <c:ext xmlns:c16="http://schemas.microsoft.com/office/drawing/2014/chart" uri="{C3380CC4-5D6E-409C-BE32-E72D297353CC}">
              <c16:uniqueId val="{00000001-9FD5-4FB3-963C-5DA78F287889}"/>
            </c:ext>
          </c:extLst>
        </c:ser>
        <c:dLbls>
          <c:showLegendKey val="0"/>
          <c:showVal val="0"/>
          <c:showCatName val="0"/>
          <c:showSerName val="0"/>
          <c:showPercent val="0"/>
          <c:showBubbleSize val="0"/>
        </c:dLbls>
        <c:marker val="1"/>
        <c:smooth val="0"/>
        <c:axId val="1506815664"/>
        <c:axId val="1503639088"/>
      </c:lineChart>
      <c:catAx>
        <c:axId val="1506815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03639088"/>
        <c:crosses val="autoZero"/>
        <c:auto val="1"/>
        <c:lblAlgn val="ctr"/>
        <c:lblOffset val="100"/>
        <c:noMultiLvlLbl val="0"/>
      </c:catAx>
      <c:valAx>
        <c:axId val="1503639088"/>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06815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2"/>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Enrollment vs Unemployment</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All!$B$1</c:f>
              <c:strCache>
                <c:ptCount val="1"/>
                <c:pt idx="0">
                  <c:v>Enrollment Change</c:v>
                </c:pt>
              </c:strCache>
            </c:strRef>
          </c:tx>
          <c:spPr>
            <a:ln w="28575" cap="rnd">
              <a:solidFill>
                <a:srgbClr val="0070C0"/>
              </a:solidFill>
              <a:round/>
            </a:ln>
            <a:effectLst/>
          </c:spPr>
          <c:marker>
            <c:symbol val="circle"/>
            <c:size val="5"/>
            <c:spPr>
              <a:solidFill>
                <a:schemeClr val="accent1"/>
              </a:solidFill>
              <a:ln w="9525">
                <a:solidFill>
                  <a:srgbClr val="0070C0"/>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All!$B$2:$B$9</c:f>
              <c:numCache>
                <c:formatCode>0.00%</c:formatCode>
                <c:ptCount val="8"/>
                <c:pt idx="0">
                  <c:v>1.6578015353769852E-2</c:v>
                </c:pt>
                <c:pt idx="1">
                  <c:v>-8.0025885957435757E-3</c:v>
                </c:pt>
                <c:pt idx="2">
                  <c:v>-1.8379164067679664E-2</c:v>
                </c:pt>
                <c:pt idx="3">
                  <c:v>-8.3564369298880451E-3</c:v>
                </c:pt>
                <c:pt idx="4">
                  <c:v>0.14674855570215256</c:v>
                </c:pt>
                <c:pt idx="5">
                  <c:v>9.8420084763078633E-2</c:v>
                </c:pt>
                <c:pt idx="6">
                  <c:v>2.8484352674716853E-2</c:v>
                </c:pt>
                <c:pt idx="7">
                  <c:v>-4.290845819587271E-2</c:v>
                </c:pt>
              </c:numCache>
            </c:numRef>
          </c:val>
          <c:smooth val="0"/>
          <c:extLst>
            <c:ext xmlns:c16="http://schemas.microsoft.com/office/drawing/2014/chart" uri="{C3380CC4-5D6E-409C-BE32-E72D297353CC}">
              <c16:uniqueId val="{00000000-6AC4-451F-BB70-4A6FE1834535}"/>
            </c:ext>
          </c:extLst>
        </c:ser>
        <c:ser>
          <c:idx val="1"/>
          <c:order val="1"/>
          <c:tx>
            <c:strRef>
              <c:f>All!$D$1</c:f>
              <c:strCache>
                <c:ptCount val="1"/>
                <c:pt idx="0">
                  <c:v>Unemployment 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All!$D$2:$D$9</c:f>
              <c:numCache>
                <c:formatCode>0%</c:formatCode>
                <c:ptCount val="8"/>
                <c:pt idx="0">
                  <c:v>-6.9204152249134884E-2</c:v>
                </c:pt>
                <c:pt idx="1">
                  <c:v>-0.12732342007434944</c:v>
                </c:pt>
                <c:pt idx="2">
                  <c:v>-1.1714589989350387E-2</c:v>
                </c:pt>
                <c:pt idx="3">
                  <c:v>-0.14655172413793108</c:v>
                </c:pt>
                <c:pt idx="4">
                  <c:v>-0.15151515151515152</c:v>
                </c:pt>
                <c:pt idx="5">
                  <c:v>-0.15476190476190468</c:v>
                </c:pt>
                <c:pt idx="6">
                  <c:v>-0.20774647887323944</c:v>
                </c:pt>
                <c:pt idx="7">
                  <c:v>-6.8888888888888875E-2</c:v>
                </c:pt>
              </c:numCache>
            </c:numRef>
          </c:val>
          <c:smooth val="0"/>
          <c:extLst>
            <c:ext xmlns:c16="http://schemas.microsoft.com/office/drawing/2014/chart" uri="{C3380CC4-5D6E-409C-BE32-E72D297353CC}">
              <c16:uniqueId val="{00000001-6AC4-451F-BB70-4A6FE1834535}"/>
            </c:ext>
          </c:extLst>
        </c:ser>
        <c:dLbls>
          <c:showLegendKey val="0"/>
          <c:showVal val="0"/>
          <c:showCatName val="0"/>
          <c:showSerName val="0"/>
          <c:showPercent val="0"/>
          <c:showBubbleSize val="0"/>
        </c:dLbls>
        <c:marker val="1"/>
        <c:smooth val="0"/>
        <c:axId val="1360263024"/>
        <c:axId val="1499617280"/>
      </c:lineChart>
      <c:catAx>
        <c:axId val="136026302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499617280"/>
        <c:crosses val="autoZero"/>
        <c:auto val="1"/>
        <c:lblAlgn val="ctr"/>
        <c:lblOffset val="100"/>
        <c:noMultiLvlLbl val="0"/>
      </c:catAx>
      <c:valAx>
        <c:axId val="1499617280"/>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60263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2"/>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All!$B$1</c:f>
              <c:strCache>
                <c:ptCount val="1"/>
                <c:pt idx="0">
                  <c:v>Enrollment Change</c:v>
                </c:pt>
              </c:strCache>
            </c:strRef>
          </c:tx>
          <c:spPr>
            <a:ln w="28575" cap="rnd">
              <a:solidFill>
                <a:srgbClr val="0070C0"/>
              </a:solidFill>
              <a:round/>
            </a:ln>
            <a:effectLst/>
          </c:spPr>
          <c:marker>
            <c:symbol val="circle"/>
            <c:size val="5"/>
            <c:spPr>
              <a:solidFill>
                <a:schemeClr val="accent1"/>
              </a:solidFill>
              <a:ln w="9525">
                <a:solidFill>
                  <a:srgbClr val="0070C0"/>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All!$B$2:$B$9</c:f>
              <c:numCache>
                <c:formatCode>0.00%</c:formatCode>
                <c:ptCount val="8"/>
                <c:pt idx="0">
                  <c:v>1.6578015353769852E-2</c:v>
                </c:pt>
                <c:pt idx="1">
                  <c:v>-8.0025885957435757E-3</c:v>
                </c:pt>
                <c:pt idx="2">
                  <c:v>-1.8379164067679664E-2</c:v>
                </c:pt>
                <c:pt idx="3">
                  <c:v>-8.3564369298880451E-3</c:v>
                </c:pt>
                <c:pt idx="4">
                  <c:v>0.14674855570215256</c:v>
                </c:pt>
                <c:pt idx="5">
                  <c:v>9.8420084763078633E-2</c:v>
                </c:pt>
                <c:pt idx="6">
                  <c:v>2.8484352674716853E-2</c:v>
                </c:pt>
                <c:pt idx="7">
                  <c:v>-4.290845819587271E-2</c:v>
                </c:pt>
              </c:numCache>
            </c:numRef>
          </c:val>
          <c:smooth val="0"/>
          <c:extLst>
            <c:ext xmlns:c16="http://schemas.microsoft.com/office/drawing/2014/chart" uri="{C3380CC4-5D6E-409C-BE32-E72D297353CC}">
              <c16:uniqueId val="{00000000-8DD6-4851-BF3E-94F84356C4F2}"/>
            </c:ext>
          </c:extLst>
        </c:ser>
        <c:ser>
          <c:idx val="1"/>
          <c:order val="1"/>
          <c:tx>
            <c:strRef>
              <c:f>All!$C$1</c:f>
              <c:strCache>
                <c:ptCount val="1"/>
                <c:pt idx="0">
                  <c:v>Poverty 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All!$C$2:$C$9</c:f>
              <c:numCache>
                <c:formatCode>0.00%</c:formatCode>
                <c:ptCount val="8"/>
                <c:pt idx="0">
                  <c:v>4.1278962203576131E-2</c:v>
                </c:pt>
                <c:pt idx="1">
                  <c:v>-1.1285012541806021E-2</c:v>
                </c:pt>
                <c:pt idx="2">
                  <c:v>-5.801605527821896E-3</c:v>
                </c:pt>
                <c:pt idx="3">
                  <c:v>3.2456537514497834E-2</c:v>
                </c:pt>
                <c:pt idx="4">
                  <c:v>-7.4989186851211073E-2</c:v>
                </c:pt>
                <c:pt idx="5">
                  <c:v>-5.0137911263634566E-2</c:v>
                </c:pt>
                <c:pt idx="6">
                  <c:v>-4.2420335506556293E-2</c:v>
                </c:pt>
                <c:pt idx="7">
                  <c:v>2.3109999999999999E-2</c:v>
                </c:pt>
              </c:numCache>
            </c:numRef>
          </c:val>
          <c:smooth val="0"/>
          <c:extLst>
            <c:ext xmlns:c16="http://schemas.microsoft.com/office/drawing/2014/chart" uri="{C3380CC4-5D6E-409C-BE32-E72D297353CC}">
              <c16:uniqueId val="{00000001-8DD6-4851-BF3E-94F84356C4F2}"/>
            </c:ext>
          </c:extLst>
        </c:ser>
        <c:dLbls>
          <c:showLegendKey val="0"/>
          <c:showVal val="0"/>
          <c:showCatName val="0"/>
          <c:showSerName val="0"/>
          <c:showPercent val="0"/>
          <c:showBubbleSize val="0"/>
        </c:dLbls>
        <c:marker val="1"/>
        <c:smooth val="0"/>
        <c:axId val="1359879168"/>
        <c:axId val="1496830912"/>
      </c:lineChart>
      <c:catAx>
        <c:axId val="135987916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496830912"/>
        <c:crosses val="autoZero"/>
        <c:auto val="1"/>
        <c:lblAlgn val="ctr"/>
        <c:lblOffset val="100"/>
        <c:noMultiLvlLbl val="0"/>
      </c:catAx>
      <c:valAx>
        <c:axId val="1496830912"/>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59879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2"/>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County!$E$1</c:f>
              <c:strCache>
                <c:ptCount val="1"/>
                <c:pt idx="0">
                  <c:v>Poverty_Rate</c:v>
                </c:pt>
              </c:strCache>
            </c:strRef>
          </c:tx>
          <c:spPr>
            <a:solidFill>
              <a:srgbClr val="0070C0"/>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1-FC07-4D0F-B539-C6F46A86EC3D}"/>
              </c:ext>
            </c:extLst>
          </c:dPt>
          <c:dPt>
            <c:idx val="1"/>
            <c:invertIfNegative val="0"/>
            <c:bubble3D val="0"/>
            <c:spPr>
              <a:solidFill>
                <a:srgbClr val="0070C0"/>
              </a:solidFill>
              <a:ln>
                <a:noFill/>
              </a:ln>
              <a:effectLst/>
            </c:spPr>
            <c:extLst>
              <c:ext xmlns:c16="http://schemas.microsoft.com/office/drawing/2014/chart" uri="{C3380CC4-5D6E-409C-BE32-E72D297353CC}">
                <c16:uniqueId val="{00000003-FC07-4D0F-B539-C6F46A86EC3D}"/>
              </c:ext>
            </c:extLst>
          </c:dPt>
          <c:dPt>
            <c:idx val="2"/>
            <c:invertIfNegative val="0"/>
            <c:bubble3D val="0"/>
            <c:spPr>
              <a:solidFill>
                <a:srgbClr val="0070C0"/>
              </a:solidFill>
              <a:ln>
                <a:noFill/>
              </a:ln>
              <a:effectLst/>
            </c:spPr>
            <c:extLst>
              <c:ext xmlns:c16="http://schemas.microsoft.com/office/drawing/2014/chart" uri="{C3380CC4-5D6E-409C-BE32-E72D297353CC}">
                <c16:uniqueId val="{00000005-FC07-4D0F-B539-C6F46A86EC3D}"/>
              </c:ext>
            </c:extLst>
          </c:dPt>
          <c:dPt>
            <c:idx val="3"/>
            <c:invertIfNegative val="0"/>
            <c:bubble3D val="0"/>
            <c:spPr>
              <a:solidFill>
                <a:srgbClr val="0070C0"/>
              </a:solidFill>
              <a:ln>
                <a:noFill/>
              </a:ln>
              <a:effectLst/>
            </c:spPr>
            <c:extLst>
              <c:ext xmlns:c16="http://schemas.microsoft.com/office/drawing/2014/chart" uri="{C3380CC4-5D6E-409C-BE32-E72D297353CC}">
                <c16:uniqueId val="{00000007-FC07-4D0F-B539-C6F46A86EC3D}"/>
              </c:ext>
            </c:extLst>
          </c:dPt>
          <c:dPt>
            <c:idx val="4"/>
            <c:invertIfNegative val="0"/>
            <c:bubble3D val="0"/>
            <c:spPr>
              <a:solidFill>
                <a:srgbClr val="0070C0"/>
              </a:solidFill>
              <a:ln>
                <a:noFill/>
              </a:ln>
              <a:effectLst/>
            </c:spPr>
            <c:extLst>
              <c:ext xmlns:c16="http://schemas.microsoft.com/office/drawing/2014/chart" uri="{C3380CC4-5D6E-409C-BE32-E72D297353CC}">
                <c16:uniqueId val="{00000009-FC07-4D0F-B539-C6F46A86EC3D}"/>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F-FC07-4D0F-B539-C6F46A86EC3D}"/>
              </c:ext>
            </c:extLst>
          </c:dPt>
          <c:dPt>
            <c:idx val="6"/>
            <c:invertIfNegative val="0"/>
            <c:bubble3D val="0"/>
            <c:spPr>
              <a:solidFill>
                <a:schemeClr val="accent1"/>
              </a:solidFill>
              <a:ln>
                <a:noFill/>
              </a:ln>
              <a:effectLst/>
            </c:spPr>
            <c:extLst>
              <c:ext xmlns:c16="http://schemas.microsoft.com/office/drawing/2014/chart" uri="{C3380CC4-5D6E-409C-BE32-E72D297353CC}">
                <c16:uniqueId val="{00000010-FC07-4D0F-B539-C6F46A86EC3D}"/>
              </c:ext>
            </c:extLst>
          </c:dPt>
          <c:dPt>
            <c:idx val="7"/>
            <c:invertIfNegative val="0"/>
            <c:bubble3D val="0"/>
            <c:spPr>
              <a:solidFill>
                <a:schemeClr val="accent1"/>
              </a:solidFill>
              <a:ln>
                <a:noFill/>
              </a:ln>
              <a:effectLst/>
            </c:spPr>
            <c:extLst>
              <c:ext xmlns:c16="http://schemas.microsoft.com/office/drawing/2014/chart" uri="{C3380CC4-5D6E-409C-BE32-E72D297353CC}">
                <c16:uniqueId val="{00000011-FC07-4D0F-B539-C6F46A86EC3D}"/>
              </c:ext>
            </c:extLst>
          </c:dPt>
          <c:dPt>
            <c:idx val="8"/>
            <c:invertIfNegative val="0"/>
            <c:bubble3D val="0"/>
            <c:spPr>
              <a:solidFill>
                <a:srgbClr val="0070C0"/>
              </a:solidFill>
              <a:ln>
                <a:noFill/>
              </a:ln>
              <a:effectLst/>
            </c:spPr>
            <c:extLst>
              <c:ext xmlns:c16="http://schemas.microsoft.com/office/drawing/2014/chart" uri="{C3380CC4-5D6E-409C-BE32-E72D297353CC}">
                <c16:uniqueId val="{0000000B-FC07-4D0F-B539-C6F46A86EC3D}"/>
              </c:ext>
            </c:extLst>
          </c:dPt>
          <c:dPt>
            <c:idx val="9"/>
            <c:invertIfNegative val="0"/>
            <c:bubble3D val="0"/>
            <c:spPr>
              <a:solidFill>
                <a:srgbClr val="0070C0"/>
              </a:solidFill>
              <a:ln>
                <a:noFill/>
              </a:ln>
              <a:effectLst/>
            </c:spPr>
            <c:extLst>
              <c:ext xmlns:c16="http://schemas.microsoft.com/office/drawing/2014/chart" uri="{C3380CC4-5D6E-409C-BE32-E72D297353CC}">
                <c16:uniqueId val="{0000000D-FC07-4D0F-B539-C6F46A86EC3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County!$A$2:$A$11</c:f>
              <c:strCache>
                <c:ptCount val="10"/>
                <c:pt idx="0">
                  <c:v>Hancock</c:v>
                </c:pt>
                <c:pt idx="1">
                  <c:v>Lake</c:v>
                </c:pt>
                <c:pt idx="2">
                  <c:v>Lauderdale</c:v>
                </c:pt>
                <c:pt idx="3">
                  <c:v>Claiborne</c:v>
                </c:pt>
                <c:pt idx="4">
                  <c:v>Cocke</c:v>
                </c:pt>
                <c:pt idx="5">
                  <c:v>Warren</c:v>
                </c:pt>
                <c:pt idx="6">
                  <c:v>Bledsoe</c:v>
                </c:pt>
                <c:pt idx="7">
                  <c:v>Shelby</c:v>
                </c:pt>
                <c:pt idx="8">
                  <c:v>Campbell</c:v>
                </c:pt>
                <c:pt idx="9">
                  <c:v>Grundy</c:v>
                </c:pt>
              </c:strCache>
            </c:strRef>
          </c:cat>
          <c:val>
            <c:numRef>
              <c:f>County!$E$2:$E$11</c:f>
              <c:numCache>
                <c:formatCode>0.0</c:formatCode>
                <c:ptCount val="10"/>
                <c:pt idx="0">
                  <c:v>29.195297</c:v>
                </c:pt>
                <c:pt idx="1">
                  <c:v>24.220752999999998</c:v>
                </c:pt>
                <c:pt idx="2">
                  <c:v>22.873184999999999</c:v>
                </c:pt>
                <c:pt idx="3">
                  <c:v>22.449300999999998</c:v>
                </c:pt>
                <c:pt idx="4">
                  <c:v>22.309498999999999</c:v>
                </c:pt>
                <c:pt idx="5">
                  <c:v>22.07789</c:v>
                </c:pt>
                <c:pt idx="6">
                  <c:v>21.924771</c:v>
                </c:pt>
                <c:pt idx="7">
                  <c:v>21.218384</c:v>
                </c:pt>
                <c:pt idx="8">
                  <c:v>21.201021000000001</c:v>
                </c:pt>
                <c:pt idx="9">
                  <c:v>20.882660999999999</c:v>
                </c:pt>
              </c:numCache>
            </c:numRef>
          </c:val>
          <c:extLst>
            <c:ext xmlns:c16="http://schemas.microsoft.com/office/drawing/2014/chart" uri="{C3380CC4-5D6E-409C-BE32-E72D297353CC}">
              <c16:uniqueId val="{0000000E-FC07-4D0F-B539-C6F46A86EC3D}"/>
            </c:ext>
          </c:extLst>
        </c:ser>
        <c:dLbls>
          <c:dLblPos val="outEnd"/>
          <c:showLegendKey val="0"/>
          <c:showVal val="1"/>
          <c:showCatName val="0"/>
          <c:showSerName val="0"/>
          <c:showPercent val="0"/>
          <c:showBubbleSize val="0"/>
        </c:dLbls>
        <c:gapWidth val="219"/>
        <c:overlap val="-27"/>
        <c:axId val="1064780671"/>
        <c:axId val="643517263"/>
      </c:barChart>
      <c:catAx>
        <c:axId val="1064780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43517263"/>
        <c:crosses val="autoZero"/>
        <c:auto val="1"/>
        <c:lblAlgn val="ctr"/>
        <c:lblOffset val="100"/>
        <c:noMultiLvlLbl val="0"/>
      </c:catAx>
      <c:valAx>
        <c:axId val="643517263"/>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64780671"/>
        <c:crosses val="autoZero"/>
        <c:crossBetween val="between"/>
      </c:valAx>
      <c:spPr>
        <a:noFill/>
        <a:ln>
          <a:solidFill>
            <a:schemeClr val="bg1"/>
          </a:solidFill>
        </a:ln>
        <a:effectLst/>
      </c:spPr>
    </c:plotArea>
    <c:plotVisOnly val="1"/>
    <c:dispBlanksAs val="gap"/>
    <c:showDLblsOverMax val="0"/>
  </c:chart>
  <c:spPr>
    <a:solidFill>
      <a:schemeClr val="bg1"/>
    </a:solidFill>
    <a:ln w="9525" cap="flat" cmpd="sng" algn="ctr">
      <a:solidFill>
        <a:schemeClr val="tx2"/>
      </a:solidFill>
      <a:round/>
    </a:ln>
    <a:effectLst/>
  </c:spPr>
  <c:txPr>
    <a:bodyPr/>
    <a:lstStyle/>
    <a:p>
      <a:pPr>
        <a:defRPr b="1">
          <a:latin typeface="Arial" panose="020B0604020202020204" pitchFamily="34" charset="0"/>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County!$E$16</c:f>
              <c:strCache>
                <c:ptCount val="1"/>
                <c:pt idx="0">
                  <c:v>Enrollee_Rate</c:v>
                </c:pt>
              </c:strCache>
            </c:strRef>
          </c:tx>
          <c:spPr>
            <a:solidFill>
              <a:srgbClr val="0070C0"/>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1-9D70-4A31-B6E9-FD85C8384E4A}"/>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F-9D70-4A31-B6E9-FD85C8384E4A}"/>
              </c:ext>
            </c:extLst>
          </c:dPt>
          <c:dPt>
            <c:idx val="2"/>
            <c:invertIfNegative val="0"/>
            <c:bubble3D val="0"/>
            <c:spPr>
              <a:solidFill>
                <a:srgbClr val="0070C0"/>
              </a:solidFill>
              <a:ln>
                <a:noFill/>
              </a:ln>
              <a:effectLst/>
            </c:spPr>
            <c:extLst>
              <c:ext xmlns:c16="http://schemas.microsoft.com/office/drawing/2014/chart" uri="{C3380CC4-5D6E-409C-BE32-E72D297353CC}">
                <c16:uniqueId val="{00000003-9D70-4A31-B6E9-FD85C8384E4A}"/>
              </c:ext>
            </c:extLst>
          </c:dPt>
          <c:dPt>
            <c:idx val="3"/>
            <c:invertIfNegative val="0"/>
            <c:bubble3D val="0"/>
            <c:spPr>
              <a:solidFill>
                <a:schemeClr val="accent1"/>
              </a:solidFill>
              <a:ln>
                <a:noFill/>
              </a:ln>
              <a:effectLst/>
            </c:spPr>
            <c:extLst>
              <c:ext xmlns:c16="http://schemas.microsoft.com/office/drawing/2014/chart" uri="{C3380CC4-5D6E-409C-BE32-E72D297353CC}">
                <c16:uniqueId val="{00000010-9D70-4A31-B6E9-FD85C8384E4A}"/>
              </c:ext>
            </c:extLst>
          </c:dPt>
          <c:dPt>
            <c:idx val="4"/>
            <c:invertIfNegative val="0"/>
            <c:bubble3D val="0"/>
            <c:spPr>
              <a:solidFill>
                <a:srgbClr val="0070C0"/>
              </a:solidFill>
              <a:ln>
                <a:noFill/>
              </a:ln>
              <a:effectLst/>
            </c:spPr>
            <c:extLst>
              <c:ext xmlns:c16="http://schemas.microsoft.com/office/drawing/2014/chart" uri="{C3380CC4-5D6E-409C-BE32-E72D297353CC}">
                <c16:uniqueId val="{00000005-9D70-4A31-B6E9-FD85C8384E4A}"/>
              </c:ext>
            </c:extLst>
          </c:dPt>
          <c:dPt>
            <c:idx val="5"/>
            <c:invertIfNegative val="0"/>
            <c:bubble3D val="0"/>
            <c:spPr>
              <a:solidFill>
                <a:srgbClr val="0070C0"/>
              </a:solidFill>
              <a:ln>
                <a:noFill/>
              </a:ln>
              <a:effectLst/>
            </c:spPr>
            <c:extLst>
              <c:ext xmlns:c16="http://schemas.microsoft.com/office/drawing/2014/chart" uri="{C3380CC4-5D6E-409C-BE32-E72D297353CC}">
                <c16:uniqueId val="{00000007-9D70-4A31-B6E9-FD85C8384E4A}"/>
              </c:ext>
            </c:extLst>
          </c:dPt>
          <c:dPt>
            <c:idx val="6"/>
            <c:invertIfNegative val="0"/>
            <c:bubble3D val="0"/>
            <c:spPr>
              <a:solidFill>
                <a:schemeClr val="accent1"/>
              </a:solidFill>
              <a:ln>
                <a:noFill/>
              </a:ln>
              <a:effectLst/>
            </c:spPr>
            <c:extLst>
              <c:ext xmlns:c16="http://schemas.microsoft.com/office/drawing/2014/chart" uri="{C3380CC4-5D6E-409C-BE32-E72D297353CC}">
                <c16:uniqueId val="{00000011-9D70-4A31-B6E9-FD85C8384E4A}"/>
              </c:ext>
            </c:extLst>
          </c:dPt>
          <c:dPt>
            <c:idx val="7"/>
            <c:invertIfNegative val="0"/>
            <c:bubble3D val="0"/>
            <c:spPr>
              <a:solidFill>
                <a:srgbClr val="0070C0"/>
              </a:solidFill>
              <a:ln>
                <a:noFill/>
              </a:ln>
              <a:effectLst/>
            </c:spPr>
            <c:extLst>
              <c:ext xmlns:c16="http://schemas.microsoft.com/office/drawing/2014/chart" uri="{C3380CC4-5D6E-409C-BE32-E72D297353CC}">
                <c16:uniqueId val="{00000009-9D70-4A31-B6E9-FD85C8384E4A}"/>
              </c:ext>
            </c:extLst>
          </c:dPt>
          <c:dPt>
            <c:idx val="8"/>
            <c:invertIfNegative val="0"/>
            <c:bubble3D val="0"/>
            <c:spPr>
              <a:solidFill>
                <a:srgbClr val="0070C0"/>
              </a:solidFill>
              <a:ln>
                <a:noFill/>
              </a:ln>
              <a:effectLst/>
            </c:spPr>
            <c:extLst>
              <c:ext xmlns:c16="http://schemas.microsoft.com/office/drawing/2014/chart" uri="{C3380CC4-5D6E-409C-BE32-E72D297353CC}">
                <c16:uniqueId val="{0000000B-9D70-4A31-B6E9-FD85C8384E4A}"/>
              </c:ext>
            </c:extLst>
          </c:dPt>
          <c:dPt>
            <c:idx val="9"/>
            <c:invertIfNegative val="0"/>
            <c:bubble3D val="0"/>
            <c:spPr>
              <a:solidFill>
                <a:srgbClr val="0070C0"/>
              </a:solidFill>
              <a:ln>
                <a:noFill/>
              </a:ln>
              <a:effectLst/>
            </c:spPr>
            <c:extLst>
              <c:ext xmlns:c16="http://schemas.microsoft.com/office/drawing/2014/chart" uri="{C3380CC4-5D6E-409C-BE32-E72D297353CC}">
                <c16:uniqueId val="{0000000D-9D70-4A31-B6E9-FD85C8384E4A}"/>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County!$A$17:$A$26</c:f>
              <c:strCache>
                <c:ptCount val="10"/>
                <c:pt idx="0">
                  <c:v>Hancock</c:v>
                </c:pt>
                <c:pt idx="1">
                  <c:v>Scott</c:v>
                </c:pt>
                <c:pt idx="2">
                  <c:v>Grundy</c:v>
                </c:pt>
                <c:pt idx="3">
                  <c:v>Fentress</c:v>
                </c:pt>
                <c:pt idx="4">
                  <c:v>Cocke</c:v>
                </c:pt>
                <c:pt idx="5">
                  <c:v>Campbell</c:v>
                </c:pt>
                <c:pt idx="6">
                  <c:v>Haywood</c:v>
                </c:pt>
                <c:pt idx="7">
                  <c:v>Lauderdale</c:v>
                </c:pt>
                <c:pt idx="8">
                  <c:v>Lake</c:v>
                </c:pt>
                <c:pt idx="9">
                  <c:v>Claiborne</c:v>
                </c:pt>
              </c:strCache>
            </c:strRef>
          </c:cat>
          <c:val>
            <c:numRef>
              <c:f>County!$E$17:$E$26</c:f>
              <c:numCache>
                <c:formatCode>0.0</c:formatCode>
                <c:ptCount val="10"/>
                <c:pt idx="0">
                  <c:v>34.768667000000001</c:v>
                </c:pt>
                <c:pt idx="1">
                  <c:v>33.712963000000002</c:v>
                </c:pt>
                <c:pt idx="2">
                  <c:v>32.893751000000002</c:v>
                </c:pt>
                <c:pt idx="3">
                  <c:v>31.701158</c:v>
                </c:pt>
                <c:pt idx="4">
                  <c:v>31.047688000000001</c:v>
                </c:pt>
                <c:pt idx="5">
                  <c:v>30.967839999999999</c:v>
                </c:pt>
                <c:pt idx="6">
                  <c:v>30.464378</c:v>
                </c:pt>
                <c:pt idx="7">
                  <c:v>28.57696</c:v>
                </c:pt>
                <c:pt idx="8">
                  <c:v>27.796519</c:v>
                </c:pt>
                <c:pt idx="9">
                  <c:v>27.591636000000001</c:v>
                </c:pt>
              </c:numCache>
            </c:numRef>
          </c:val>
          <c:extLst>
            <c:ext xmlns:c16="http://schemas.microsoft.com/office/drawing/2014/chart" uri="{C3380CC4-5D6E-409C-BE32-E72D297353CC}">
              <c16:uniqueId val="{0000000E-9D70-4A31-B6E9-FD85C8384E4A}"/>
            </c:ext>
          </c:extLst>
        </c:ser>
        <c:dLbls>
          <c:dLblPos val="outEnd"/>
          <c:showLegendKey val="0"/>
          <c:showVal val="1"/>
          <c:showCatName val="0"/>
          <c:showSerName val="0"/>
          <c:showPercent val="0"/>
          <c:showBubbleSize val="0"/>
        </c:dLbls>
        <c:gapWidth val="219"/>
        <c:overlap val="-27"/>
        <c:axId val="1064451791"/>
        <c:axId val="750717855"/>
      </c:barChart>
      <c:catAx>
        <c:axId val="10644517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50717855"/>
        <c:crosses val="autoZero"/>
        <c:auto val="1"/>
        <c:lblAlgn val="ctr"/>
        <c:lblOffset val="100"/>
        <c:noMultiLvlLbl val="0"/>
      </c:catAx>
      <c:valAx>
        <c:axId val="750717855"/>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64451791"/>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2"/>
      </a:solidFill>
      <a:round/>
    </a:ln>
    <a:effectLst/>
  </c:spPr>
  <c:txPr>
    <a:bodyPr/>
    <a:lstStyle/>
    <a:p>
      <a:pPr>
        <a:defRPr b="1">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12/30/2019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12/30/2019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7</a:t>
            </a:fld>
            <a:endParaRPr lang="en-US" dirty="0"/>
          </a:p>
        </p:txBody>
      </p:sp>
    </p:spTree>
    <p:extLst>
      <p:ext uri="{BB962C8B-B14F-4D97-AF65-F5344CB8AC3E}">
        <p14:creationId xmlns:p14="http://schemas.microsoft.com/office/powerpoint/2010/main" val="90865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Hancock County ranks 95</a:t>
            </a:r>
            <a:r>
              <a:rPr lang="en-US" baseline="30000" dirty="0"/>
              <a:t>th</a:t>
            </a:r>
            <a:r>
              <a:rPr lang="en-US" dirty="0"/>
              <a:t> out of 95 Tennessee counties when it comes to social and economic factors.  Children in poverty is doubled the Tennessee percentage.</a:t>
            </a:r>
          </a:p>
        </p:txBody>
      </p:sp>
      <p:sp>
        <p:nvSpPr>
          <p:cNvPr id="4" name="Slide Number Placeholder 3"/>
          <p:cNvSpPr>
            <a:spLocks noGrp="1"/>
          </p:cNvSpPr>
          <p:nvPr>
            <p:ph type="sldNum" sz="quarter" idx="5"/>
          </p:nvPr>
        </p:nvSpPr>
        <p:spPr/>
        <p:txBody>
          <a:bodyPr/>
          <a:lstStyle/>
          <a:p>
            <a:fld id="{32674CE4-FBD8-4481-AEFB-CA53E599A745}" type="slidenum">
              <a:rPr lang="en-US" smtClean="0"/>
              <a:t>10</a:t>
            </a:fld>
            <a:endParaRPr lang="en-US" dirty="0"/>
          </a:p>
        </p:txBody>
      </p:sp>
    </p:spTree>
    <p:extLst>
      <p:ext uri="{BB962C8B-B14F-4D97-AF65-F5344CB8AC3E}">
        <p14:creationId xmlns:p14="http://schemas.microsoft.com/office/powerpoint/2010/main" val="2958048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Grundy County ranks 85</a:t>
            </a:r>
            <a:r>
              <a:rPr lang="en-US" baseline="30000" dirty="0"/>
              <a:t>th</a:t>
            </a:r>
            <a:r>
              <a:rPr lang="en-US" dirty="0"/>
              <a:t> out of 95 Tennessee counties when it comes to social and economic factors and was named by 24/7 Wall Street as the worst place in TN to live. </a:t>
            </a:r>
            <a:r>
              <a:rPr lang="en-US" sz="1200" b="0" i="0" kern="1200" dirty="0">
                <a:solidFill>
                  <a:schemeClr val="tx1"/>
                </a:solidFill>
                <a:effectLst/>
                <a:latin typeface="+mn-lt"/>
                <a:ea typeface="+mn-ea"/>
                <a:cs typeface="+mn-cs"/>
              </a:rPr>
              <a:t>Grundy has no hospital, no college, no major retailers and no dentist.</a:t>
            </a:r>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11</a:t>
            </a:fld>
            <a:endParaRPr lang="en-US" dirty="0"/>
          </a:p>
        </p:txBody>
      </p:sp>
    </p:spTree>
    <p:extLst>
      <p:ext uri="{BB962C8B-B14F-4D97-AF65-F5344CB8AC3E}">
        <p14:creationId xmlns:p14="http://schemas.microsoft.com/office/powerpoint/2010/main" val="4172326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708F12-96AD-4ED4-8132-A78F5E42C1F5}" type="datetime1">
              <a:rPr lang="en-US" smtClean="0"/>
              <a:pPr/>
              <a:t>12/30/2019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30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12/30/2019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5311046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12/30/2019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681746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12/30/2019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526842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12/30/2019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85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0F09E4-6EA4-4BF3-9FC8-FF40373B88E6}" type="datetime1">
              <a:rPr lang="en-US" smtClean="0"/>
              <a:pPr/>
              <a:t>12/30/2019</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1371882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0F09E4-6EA4-4BF3-9FC8-FF40373B88E6}" type="datetime1">
              <a:rPr lang="en-US" smtClean="0"/>
              <a:pPr/>
              <a:t>12/30/2019</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5029194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A4CAD8-0EA7-4615-B69B-B2F199EF3A93}" type="datetime1">
              <a:rPr lang="en-US" smtClean="0"/>
              <a:t>12/30/2019</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066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234BD7-6953-492C-921B-E68B2D7F14C8}" type="datetime1">
              <a:rPr lang="en-US" smtClean="0"/>
              <a:t>12/30/2019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4887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0F09E4-6EA4-4BF3-9FC8-FF40373B88E6}" type="datetime1">
              <a:rPr lang="en-US" smtClean="0"/>
              <a:pPr/>
              <a:t>12/30/2019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5695971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12/30/2019</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38460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0F09E4-6EA4-4BF3-9FC8-FF40373B88E6}" type="datetime1">
              <a:rPr lang="en-US" smtClean="0"/>
              <a:pPr/>
              <a:t>12/30/2019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1CF334-2D5C-4859-84A6-CA7E6E43FAEB}"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023290"/>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15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ensus.gov/data/datasets/2018/demo/saipe/2018-state-and-county.html" TargetMode="External"/><Relationship Id="rId2" Type="http://schemas.openxmlformats.org/officeDocument/2006/relationships/hyperlink" Target="https://www.tn.gov/health/health-program-areas/statistics/health-data/birth-statistics.html" TargetMode="External"/><Relationship Id="rId1" Type="http://schemas.openxmlformats.org/officeDocument/2006/relationships/slideLayout" Target="../slideLayouts/slideLayout2.xml"/><Relationship Id="rId6" Type="http://schemas.openxmlformats.org/officeDocument/2006/relationships/hyperlink" Target="https://www.cubitplanning.com/" TargetMode="External"/><Relationship Id="rId5" Type="http://schemas.openxmlformats.org/officeDocument/2006/relationships/hyperlink" Target="https://www.tn.gov/tenncare/information-statistics/enrollment-data.html" TargetMode="External"/><Relationship Id="rId4" Type="http://schemas.openxmlformats.org/officeDocument/2006/relationships/hyperlink" Target="https://data.bls.gov/lausmap/showMap.js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Contributing Factors to </a:t>
            </a:r>
            <a:r>
              <a:rPr lang="en-US" dirty="0" err="1"/>
              <a:t>TennCare</a:t>
            </a:r>
            <a:r>
              <a:rPr lang="en-US" dirty="0"/>
              <a:t> Enrollment</a:t>
            </a:r>
          </a:p>
        </p:txBody>
      </p:sp>
      <p:sp>
        <p:nvSpPr>
          <p:cNvPr id="3" name="Subtitle 2"/>
          <p:cNvSpPr>
            <a:spLocks noGrp="1"/>
          </p:cNvSpPr>
          <p:nvPr>
            <p:ph type="subTitle" idx="1"/>
          </p:nvPr>
        </p:nvSpPr>
        <p:spPr/>
        <p:txBody>
          <a:bodyPr/>
          <a:lstStyle/>
          <a:p>
            <a:r>
              <a:rPr lang="en-US" dirty="0"/>
              <a:t>Presented by</a:t>
            </a:r>
          </a:p>
          <a:p>
            <a:r>
              <a:rPr lang="en-US" dirty="0"/>
              <a:t>Bryan Clanton</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3527"/>
            <a:ext cx="10058400" cy="1450757"/>
          </a:xfrm>
        </p:spPr>
        <p:txBody>
          <a:bodyPr/>
          <a:lstStyle/>
          <a:p>
            <a:r>
              <a:rPr lang="en-US" dirty="0"/>
              <a:t>Social &amp; Economic Factors</a:t>
            </a:r>
          </a:p>
        </p:txBody>
      </p:sp>
      <p:graphicFrame>
        <p:nvGraphicFramePr>
          <p:cNvPr id="8" name="Content Placeholder 7">
            <a:extLst>
              <a:ext uri="{FF2B5EF4-FFF2-40B4-BE49-F238E27FC236}">
                <a16:creationId xmlns:a16="http://schemas.microsoft.com/office/drawing/2014/main" id="{E0DDCE76-3A05-4817-9AB7-7FBB04D4D652}"/>
              </a:ext>
            </a:extLst>
          </p:cNvPr>
          <p:cNvGraphicFramePr>
            <a:graphicFrameLocks noGrp="1"/>
          </p:cNvGraphicFramePr>
          <p:nvPr>
            <p:ph idx="1"/>
            <p:extLst>
              <p:ext uri="{D42A27DB-BD31-4B8C-83A1-F6EECF244321}">
                <p14:modId xmlns:p14="http://schemas.microsoft.com/office/powerpoint/2010/main" val="2229044614"/>
              </p:ext>
            </p:extLst>
          </p:nvPr>
        </p:nvGraphicFramePr>
        <p:xfrm>
          <a:off x="1222130" y="1425677"/>
          <a:ext cx="9933549" cy="4210192"/>
        </p:xfrm>
        <a:graphic>
          <a:graphicData uri="http://schemas.openxmlformats.org/drawingml/2006/table">
            <a:tbl>
              <a:tblPr>
                <a:tableStyleId>{3B4B98B0-60AC-42C2-AFA5-B58CD77FA1E5}</a:tableStyleId>
              </a:tblPr>
              <a:tblGrid>
                <a:gridCol w="3852855">
                  <a:extLst>
                    <a:ext uri="{9D8B030D-6E8A-4147-A177-3AD203B41FA5}">
                      <a16:colId xmlns:a16="http://schemas.microsoft.com/office/drawing/2014/main" val="30246200"/>
                    </a:ext>
                  </a:extLst>
                </a:gridCol>
                <a:gridCol w="2987927">
                  <a:extLst>
                    <a:ext uri="{9D8B030D-6E8A-4147-A177-3AD203B41FA5}">
                      <a16:colId xmlns:a16="http://schemas.microsoft.com/office/drawing/2014/main" val="971549057"/>
                    </a:ext>
                  </a:extLst>
                </a:gridCol>
                <a:gridCol w="3092767">
                  <a:extLst>
                    <a:ext uri="{9D8B030D-6E8A-4147-A177-3AD203B41FA5}">
                      <a16:colId xmlns:a16="http://schemas.microsoft.com/office/drawing/2014/main" val="4084974834"/>
                    </a:ext>
                  </a:extLst>
                </a:gridCol>
              </a:tblGrid>
              <a:tr h="1052548">
                <a:tc>
                  <a:txBody>
                    <a:bodyPr/>
                    <a:lstStyle/>
                    <a:p>
                      <a:pPr algn="ctr" fontAlgn="b"/>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noFill/>
                  </a:tcPr>
                </a:tc>
                <a:tc>
                  <a:txBody>
                    <a:bodyPr/>
                    <a:lstStyle/>
                    <a:p>
                      <a:pPr algn="ctr" fontAlgn="b"/>
                      <a:r>
                        <a:rPr lang="en-US" sz="2800" u="none" strike="noStrike" dirty="0">
                          <a:effectLst/>
                        </a:rPr>
                        <a:t>Hancock County</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tcPr>
                </a:tc>
                <a:tc>
                  <a:txBody>
                    <a:bodyPr/>
                    <a:lstStyle/>
                    <a:p>
                      <a:pPr algn="ctr" fontAlgn="b"/>
                      <a:r>
                        <a:rPr lang="en-US" sz="2800" u="none" strike="noStrike">
                          <a:effectLst/>
                        </a:rPr>
                        <a:t>Tennessee</a:t>
                      </a:r>
                      <a:endParaRPr lang="en-US" sz="2800" b="0" i="0" u="none" strike="noStrike">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26198376"/>
                  </a:ext>
                </a:extLst>
              </a:tr>
              <a:tr h="1052548">
                <a:tc>
                  <a:txBody>
                    <a:bodyPr/>
                    <a:lstStyle/>
                    <a:p>
                      <a:pPr algn="ctr" fontAlgn="b"/>
                      <a:r>
                        <a:rPr lang="en-US" sz="2800" u="none" strike="noStrike" dirty="0">
                          <a:effectLst/>
                        </a:rPr>
                        <a:t>Unemployment</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5.8%</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a:effectLst/>
                        </a:rPr>
                        <a:t>3.7%</a:t>
                      </a:r>
                      <a:endParaRPr lang="en-US" sz="2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73196320"/>
                  </a:ext>
                </a:extLst>
              </a:tr>
              <a:tr h="1052548">
                <a:tc>
                  <a:txBody>
                    <a:bodyPr/>
                    <a:lstStyle/>
                    <a:p>
                      <a:pPr algn="ctr" fontAlgn="b"/>
                      <a:r>
                        <a:rPr lang="en-US" sz="2800" u="none" strike="noStrike" dirty="0">
                          <a:effectLst/>
                        </a:rPr>
                        <a:t>Children In Poverty</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42%</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21%</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54608704"/>
                  </a:ext>
                </a:extLst>
              </a:tr>
              <a:tr h="1052548">
                <a:tc>
                  <a:txBody>
                    <a:bodyPr/>
                    <a:lstStyle/>
                    <a:p>
                      <a:pPr algn="ctr" fontAlgn="b"/>
                      <a:r>
                        <a:rPr lang="en-US" sz="2800" u="none" strike="noStrike" dirty="0">
                          <a:effectLst/>
                        </a:rPr>
                        <a:t>Some College</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tc>
                  <a:txBody>
                    <a:bodyPr/>
                    <a:lstStyle/>
                    <a:p>
                      <a:pPr algn="ctr" fontAlgn="b"/>
                      <a:r>
                        <a:rPr lang="en-US" sz="2800" u="none" strike="noStrike" dirty="0">
                          <a:effectLst/>
                        </a:rPr>
                        <a:t>39%</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tc>
                  <a:txBody>
                    <a:bodyPr/>
                    <a:lstStyle/>
                    <a:p>
                      <a:pPr algn="ctr" fontAlgn="b"/>
                      <a:r>
                        <a:rPr lang="en-US" sz="2800" u="none" strike="noStrike" dirty="0">
                          <a:effectLst/>
                        </a:rPr>
                        <a:t>60%</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8055474"/>
                  </a:ext>
                </a:extLst>
              </a:tr>
            </a:tbl>
          </a:graphicData>
        </a:graphic>
      </p:graphicFrame>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3527"/>
            <a:ext cx="10058400" cy="1450757"/>
          </a:xfrm>
        </p:spPr>
        <p:txBody>
          <a:bodyPr/>
          <a:lstStyle/>
          <a:p>
            <a:r>
              <a:rPr lang="en-US" dirty="0"/>
              <a:t>Social &amp; Economic Factors</a:t>
            </a:r>
          </a:p>
        </p:txBody>
      </p:sp>
      <p:graphicFrame>
        <p:nvGraphicFramePr>
          <p:cNvPr id="8" name="Content Placeholder 7">
            <a:extLst>
              <a:ext uri="{FF2B5EF4-FFF2-40B4-BE49-F238E27FC236}">
                <a16:creationId xmlns:a16="http://schemas.microsoft.com/office/drawing/2014/main" id="{E0DDCE76-3A05-4817-9AB7-7FBB04D4D652}"/>
              </a:ext>
            </a:extLst>
          </p:cNvPr>
          <p:cNvGraphicFramePr>
            <a:graphicFrameLocks noGrp="1"/>
          </p:cNvGraphicFramePr>
          <p:nvPr>
            <p:ph idx="1"/>
            <p:extLst>
              <p:ext uri="{D42A27DB-BD31-4B8C-83A1-F6EECF244321}">
                <p14:modId xmlns:p14="http://schemas.microsoft.com/office/powerpoint/2010/main" val="356696199"/>
              </p:ext>
            </p:extLst>
          </p:nvPr>
        </p:nvGraphicFramePr>
        <p:xfrm>
          <a:off x="1222130" y="1425677"/>
          <a:ext cx="9933549" cy="4210192"/>
        </p:xfrm>
        <a:graphic>
          <a:graphicData uri="http://schemas.openxmlformats.org/drawingml/2006/table">
            <a:tbl>
              <a:tblPr>
                <a:tableStyleId>{3B4B98B0-60AC-42C2-AFA5-B58CD77FA1E5}</a:tableStyleId>
              </a:tblPr>
              <a:tblGrid>
                <a:gridCol w="3852855">
                  <a:extLst>
                    <a:ext uri="{9D8B030D-6E8A-4147-A177-3AD203B41FA5}">
                      <a16:colId xmlns:a16="http://schemas.microsoft.com/office/drawing/2014/main" val="30246200"/>
                    </a:ext>
                  </a:extLst>
                </a:gridCol>
                <a:gridCol w="2987927">
                  <a:extLst>
                    <a:ext uri="{9D8B030D-6E8A-4147-A177-3AD203B41FA5}">
                      <a16:colId xmlns:a16="http://schemas.microsoft.com/office/drawing/2014/main" val="971549057"/>
                    </a:ext>
                  </a:extLst>
                </a:gridCol>
                <a:gridCol w="3092767">
                  <a:extLst>
                    <a:ext uri="{9D8B030D-6E8A-4147-A177-3AD203B41FA5}">
                      <a16:colId xmlns:a16="http://schemas.microsoft.com/office/drawing/2014/main" val="4084974834"/>
                    </a:ext>
                  </a:extLst>
                </a:gridCol>
              </a:tblGrid>
              <a:tr h="1052548">
                <a:tc>
                  <a:txBody>
                    <a:bodyPr/>
                    <a:lstStyle/>
                    <a:p>
                      <a:pPr algn="ctr" fontAlgn="b"/>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noFill/>
                  </a:tcPr>
                </a:tc>
                <a:tc>
                  <a:txBody>
                    <a:bodyPr/>
                    <a:lstStyle/>
                    <a:p>
                      <a:pPr algn="ctr" fontAlgn="b"/>
                      <a:r>
                        <a:rPr lang="en-US" sz="2800" u="none" strike="noStrike" dirty="0">
                          <a:effectLst/>
                        </a:rPr>
                        <a:t>Grundy County</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tcPr>
                </a:tc>
                <a:tc>
                  <a:txBody>
                    <a:bodyPr/>
                    <a:lstStyle/>
                    <a:p>
                      <a:pPr algn="ctr" fontAlgn="b"/>
                      <a:r>
                        <a:rPr lang="en-US" sz="2800" u="none" strike="noStrike">
                          <a:effectLst/>
                        </a:rPr>
                        <a:t>Tennessee</a:t>
                      </a:r>
                      <a:endParaRPr lang="en-US" sz="2800" b="0" i="0" u="none" strike="noStrike">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26198376"/>
                  </a:ext>
                </a:extLst>
              </a:tr>
              <a:tr h="1052548">
                <a:tc>
                  <a:txBody>
                    <a:bodyPr/>
                    <a:lstStyle/>
                    <a:p>
                      <a:pPr algn="ctr" fontAlgn="b"/>
                      <a:r>
                        <a:rPr lang="en-US" sz="2800" u="none" strike="noStrike" dirty="0">
                          <a:effectLst/>
                        </a:rPr>
                        <a:t>Unemployment</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5.0%</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a:effectLst/>
                        </a:rPr>
                        <a:t>3.7%</a:t>
                      </a:r>
                      <a:endParaRPr lang="en-US" sz="2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73196320"/>
                  </a:ext>
                </a:extLst>
              </a:tr>
              <a:tr h="1052548">
                <a:tc>
                  <a:txBody>
                    <a:bodyPr/>
                    <a:lstStyle/>
                    <a:p>
                      <a:pPr algn="ctr" fontAlgn="b"/>
                      <a:r>
                        <a:rPr lang="en-US" sz="2800" u="none" strike="noStrike" dirty="0">
                          <a:effectLst/>
                        </a:rPr>
                        <a:t>Children In Poverty</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31%</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21%</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54608704"/>
                  </a:ext>
                </a:extLst>
              </a:tr>
              <a:tr h="1052548">
                <a:tc>
                  <a:txBody>
                    <a:bodyPr/>
                    <a:lstStyle/>
                    <a:p>
                      <a:pPr algn="ctr" fontAlgn="b"/>
                      <a:r>
                        <a:rPr lang="en-US" sz="2800" u="none" strike="noStrike" dirty="0">
                          <a:effectLst/>
                        </a:rPr>
                        <a:t>Some College</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tc>
                  <a:txBody>
                    <a:bodyPr/>
                    <a:lstStyle/>
                    <a:p>
                      <a:pPr algn="ctr" fontAlgn="b"/>
                      <a:r>
                        <a:rPr lang="en-US" sz="2800" u="none" strike="noStrike" dirty="0">
                          <a:effectLst/>
                        </a:rPr>
                        <a:t>37%</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tc>
                  <a:txBody>
                    <a:bodyPr/>
                    <a:lstStyle/>
                    <a:p>
                      <a:pPr algn="ctr" fontAlgn="b"/>
                      <a:r>
                        <a:rPr lang="en-US" sz="2800" u="none" strike="noStrike" dirty="0">
                          <a:effectLst/>
                        </a:rPr>
                        <a:t>60%</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8055474"/>
                  </a:ext>
                </a:extLst>
              </a:tr>
            </a:tbl>
          </a:graphicData>
        </a:graphic>
      </p:graphicFrame>
    </p:spTree>
    <p:extLst>
      <p:ext uri="{BB962C8B-B14F-4D97-AF65-F5344CB8AC3E}">
        <p14:creationId xmlns:p14="http://schemas.microsoft.com/office/powerpoint/2010/main" val="230966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idx="1"/>
          </p:nvPr>
        </p:nvSpPr>
        <p:spPr/>
        <p:txBody>
          <a:bodyPr/>
          <a:lstStyle/>
          <a:p>
            <a:r>
              <a:rPr lang="en-US" dirty="0"/>
              <a:t>Birth Data - </a:t>
            </a:r>
            <a:r>
              <a:rPr lang="en-US" u="sng" dirty="0">
                <a:hlinkClick r:id="rId2"/>
              </a:rPr>
              <a:t>https://www.tn.gov/health/health-program-areas/statistics/health-data/birth-statistics.html</a:t>
            </a:r>
            <a:r>
              <a:rPr lang="en-US" dirty="0"/>
              <a:t> </a:t>
            </a:r>
          </a:p>
          <a:p>
            <a:r>
              <a:rPr lang="en-US" dirty="0"/>
              <a:t>Poverty Data - </a:t>
            </a:r>
            <a:r>
              <a:rPr lang="en-US" u="sng" dirty="0">
                <a:hlinkClick r:id="rId3"/>
              </a:rPr>
              <a:t>https://census.gov/data/datasets/2018/demo/saipe/2018-state-and-county.html</a:t>
            </a:r>
            <a:r>
              <a:rPr lang="en-US" dirty="0"/>
              <a:t> </a:t>
            </a:r>
          </a:p>
          <a:p>
            <a:r>
              <a:rPr lang="en-US" dirty="0"/>
              <a:t>Unemployment Data - </a:t>
            </a:r>
            <a:r>
              <a:rPr lang="en-US" u="sng" dirty="0">
                <a:hlinkClick r:id="rId4"/>
              </a:rPr>
              <a:t>https://data.bls.gov/lausmap/showMap.jsp</a:t>
            </a:r>
            <a:r>
              <a:rPr lang="en-US" dirty="0"/>
              <a:t> </a:t>
            </a:r>
          </a:p>
          <a:p>
            <a:r>
              <a:rPr lang="en-US" dirty="0"/>
              <a:t>Enrollment Data - </a:t>
            </a:r>
            <a:r>
              <a:rPr lang="en-US" u="sng" dirty="0">
                <a:hlinkClick r:id="rId5"/>
              </a:rPr>
              <a:t>https://www.tn.gov/tenncare/information-statistics/enrollment-data.html</a:t>
            </a:r>
            <a:r>
              <a:rPr lang="en-US" dirty="0"/>
              <a:t> </a:t>
            </a:r>
          </a:p>
          <a:p>
            <a:r>
              <a:rPr lang="en-US" dirty="0"/>
              <a:t>Population Data - </a:t>
            </a:r>
            <a:r>
              <a:rPr lang="en-US" u="sng" dirty="0">
                <a:hlinkClick r:id="rId6"/>
              </a:rPr>
              <a:t>https://www.cubitplanning.com/</a:t>
            </a:r>
            <a:endParaRPr lang="en-US"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Medicaid</a:t>
            </a:r>
          </a:p>
        </p:txBody>
      </p:sp>
      <p:sp>
        <p:nvSpPr>
          <p:cNvPr id="3" name="Content Placeholder 2"/>
          <p:cNvSpPr>
            <a:spLocks noGrp="1"/>
          </p:cNvSpPr>
          <p:nvPr>
            <p:ph idx="1"/>
          </p:nvPr>
        </p:nvSpPr>
        <p:spPr/>
        <p:txBody>
          <a:bodyPr>
            <a:normAutofit/>
          </a:bodyPr>
          <a:lstStyle/>
          <a:p>
            <a:pPr marL="109728" indent="0">
              <a:buNone/>
            </a:pPr>
            <a:r>
              <a:rPr lang="en-US" sz="3200" dirty="0"/>
              <a:t>Is a federal and state program that began in the 1980’s which helps with medical costs for some people with limited income and resources and is the largest source of funding for medical and health-related services for people with low income in the United States, providing free health insurance to 74 million low-income and disabled people (23% of Americans) as of 2017.</a:t>
            </a:r>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TennCare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3200" dirty="0"/>
              <a:t>Tennessee’s Medicaid program</a:t>
            </a:r>
          </a:p>
          <a:p>
            <a:pPr>
              <a:buFont typeface="Arial" panose="020B0604020202020204" pitchFamily="34" charset="0"/>
              <a:buChar char="•"/>
            </a:pPr>
            <a:r>
              <a:rPr lang="en-US" sz="3200" dirty="0"/>
              <a:t>1.4 million members</a:t>
            </a:r>
          </a:p>
          <a:p>
            <a:pPr>
              <a:buFont typeface="Arial" panose="020B0604020202020204" pitchFamily="34" charset="0"/>
              <a:buChar char="•"/>
            </a:pPr>
            <a:r>
              <a:rPr lang="en-US" sz="3200" dirty="0"/>
              <a:t>Annual budget of approximately $12 billion</a:t>
            </a:r>
          </a:p>
          <a:p>
            <a:endParaRPr lang="en-US" sz="3200" dirty="0"/>
          </a:p>
          <a:p>
            <a:pPr marL="109728" indent="0">
              <a:buNone/>
            </a:pPr>
            <a:r>
              <a:rPr lang="en-US" sz="3200" dirty="0"/>
              <a:t>Members are primarily low-income pregnant women, children and individuals who are elderly or have a disability.</a:t>
            </a:r>
          </a:p>
          <a:p>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C319FE1-A2A0-41C7-82E5-821BD094C533}"/>
              </a:ext>
            </a:extLst>
          </p:cNvPr>
          <p:cNvSpPr>
            <a:spLocks noGrp="1"/>
          </p:cNvSpPr>
          <p:nvPr>
            <p:ph type="title"/>
          </p:nvPr>
        </p:nvSpPr>
        <p:spPr>
          <a:xfrm>
            <a:off x="1097280" y="286603"/>
            <a:ext cx="10058400" cy="1450757"/>
          </a:xfrm>
        </p:spPr>
        <p:txBody>
          <a:bodyPr/>
          <a:lstStyle/>
          <a:p>
            <a:r>
              <a:rPr lang="en-US" sz="4000" dirty="0"/>
              <a:t>Yearly </a:t>
            </a:r>
            <a:r>
              <a:rPr lang="en-US" sz="4000" dirty="0" err="1"/>
              <a:t>TennCare</a:t>
            </a:r>
            <a:r>
              <a:rPr lang="en-US" sz="4000" dirty="0"/>
              <a:t> Enrollment Numbers</a:t>
            </a:r>
          </a:p>
        </p:txBody>
      </p:sp>
      <p:graphicFrame>
        <p:nvGraphicFramePr>
          <p:cNvPr id="5" name="Content Placeholder 4">
            <a:extLst>
              <a:ext uri="{FF2B5EF4-FFF2-40B4-BE49-F238E27FC236}">
                <a16:creationId xmlns:a16="http://schemas.microsoft.com/office/drawing/2014/main" id="{0EBEB34D-41C1-4605-98B6-44836C815B11}"/>
              </a:ext>
            </a:extLst>
          </p:cNvPr>
          <p:cNvGraphicFramePr>
            <a:graphicFrameLocks noGrp="1"/>
          </p:cNvGraphicFramePr>
          <p:nvPr>
            <p:ph idx="1"/>
            <p:extLst>
              <p:ext uri="{D42A27DB-BD31-4B8C-83A1-F6EECF244321}">
                <p14:modId xmlns:p14="http://schemas.microsoft.com/office/powerpoint/2010/main" val="1610450252"/>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4000" dirty="0"/>
              <a:t>Enrollment Change vs Birth Change</a:t>
            </a:r>
          </a:p>
        </p:txBody>
      </p:sp>
      <p:graphicFrame>
        <p:nvGraphicFramePr>
          <p:cNvPr id="5" name="Content Placeholder 4">
            <a:extLst>
              <a:ext uri="{FF2B5EF4-FFF2-40B4-BE49-F238E27FC236}">
                <a16:creationId xmlns:a16="http://schemas.microsoft.com/office/drawing/2014/main" id="{EE73D487-E9D0-40CE-A70D-26A6DC28EAC7}"/>
              </a:ext>
            </a:extLst>
          </p:cNvPr>
          <p:cNvGraphicFramePr>
            <a:graphicFrameLocks noGrp="1"/>
          </p:cNvGraphicFramePr>
          <p:nvPr>
            <p:ph sz="half" idx="2"/>
            <p:extLst>
              <p:ext uri="{D42A27DB-BD31-4B8C-83A1-F6EECF244321}">
                <p14:modId xmlns:p14="http://schemas.microsoft.com/office/powerpoint/2010/main" val="1382538010"/>
              </p:ext>
            </p:extLst>
          </p:nvPr>
        </p:nvGraphicFramePr>
        <p:xfrm>
          <a:off x="1190626" y="1846263"/>
          <a:ext cx="9964738"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Enrollment Change vs Population Change</a:t>
            </a:r>
          </a:p>
        </p:txBody>
      </p:sp>
      <p:graphicFrame>
        <p:nvGraphicFramePr>
          <p:cNvPr id="4" name="Content Placeholder 3">
            <a:extLst>
              <a:ext uri="{FF2B5EF4-FFF2-40B4-BE49-F238E27FC236}">
                <a16:creationId xmlns:a16="http://schemas.microsoft.com/office/drawing/2014/main" id="{AF739147-6C9C-466D-BDFD-6E2AAACBED13}"/>
              </a:ext>
            </a:extLst>
          </p:cNvPr>
          <p:cNvGraphicFramePr>
            <a:graphicFrameLocks noGrp="1"/>
          </p:cNvGraphicFramePr>
          <p:nvPr>
            <p:ph idx="1"/>
            <p:extLst>
              <p:ext uri="{D42A27DB-BD31-4B8C-83A1-F6EECF244321}">
                <p14:modId xmlns:p14="http://schemas.microsoft.com/office/powerpoint/2010/main" val="2101623306"/>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Enrollment Change vs Unemployment Change</a:t>
            </a:r>
          </a:p>
        </p:txBody>
      </p:sp>
      <p:graphicFrame>
        <p:nvGraphicFramePr>
          <p:cNvPr id="7" name="Content Placeholder 6">
            <a:extLst>
              <a:ext uri="{FF2B5EF4-FFF2-40B4-BE49-F238E27FC236}">
                <a16:creationId xmlns:a16="http://schemas.microsoft.com/office/drawing/2014/main" id="{68581E8F-BA10-401C-AE84-77B32C40906C}"/>
              </a:ext>
            </a:extLst>
          </p:cNvPr>
          <p:cNvGraphicFramePr>
            <a:graphicFrameLocks noGrp="1"/>
          </p:cNvGraphicFramePr>
          <p:nvPr>
            <p:ph idx="1"/>
            <p:extLst>
              <p:ext uri="{D42A27DB-BD31-4B8C-83A1-F6EECF244321}">
                <p14:modId xmlns:p14="http://schemas.microsoft.com/office/powerpoint/2010/main" val="625287789"/>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Enrollment Change vs Poverty Change</a:t>
            </a:r>
          </a:p>
        </p:txBody>
      </p:sp>
      <p:graphicFrame>
        <p:nvGraphicFramePr>
          <p:cNvPr id="7" name="Content Placeholder 6">
            <a:extLst>
              <a:ext uri="{FF2B5EF4-FFF2-40B4-BE49-F238E27FC236}">
                <a16:creationId xmlns:a16="http://schemas.microsoft.com/office/drawing/2014/main" id="{71B37A8A-AF70-4496-88F0-778FC1E9EA21}"/>
              </a:ext>
            </a:extLst>
          </p:cNvPr>
          <p:cNvGraphicFramePr>
            <a:graphicFrameLocks noGrp="1"/>
          </p:cNvGraphicFramePr>
          <p:nvPr>
            <p:ph sz="half" idx="1"/>
            <p:extLst>
              <p:ext uri="{D42A27DB-BD31-4B8C-83A1-F6EECF244321}">
                <p14:modId xmlns:p14="http://schemas.microsoft.com/office/powerpoint/2010/main" val="671153402"/>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47DD-CB18-4496-83F1-D4D366FD0EB9}"/>
              </a:ext>
            </a:extLst>
          </p:cNvPr>
          <p:cNvSpPr>
            <a:spLocks noGrp="1"/>
          </p:cNvSpPr>
          <p:nvPr>
            <p:ph type="title"/>
          </p:nvPr>
        </p:nvSpPr>
        <p:spPr/>
        <p:txBody>
          <a:bodyPr>
            <a:normAutofit/>
          </a:bodyPr>
          <a:lstStyle/>
          <a:p>
            <a:r>
              <a:rPr lang="en-US" sz="4000" dirty="0"/>
              <a:t>County Comparison – Poverty vs Enrollment</a:t>
            </a:r>
          </a:p>
        </p:txBody>
      </p:sp>
      <p:sp>
        <p:nvSpPr>
          <p:cNvPr id="3" name="Text Placeholder 2">
            <a:extLst>
              <a:ext uri="{FF2B5EF4-FFF2-40B4-BE49-F238E27FC236}">
                <a16:creationId xmlns:a16="http://schemas.microsoft.com/office/drawing/2014/main" id="{158D7D6D-CACB-43AE-8734-CF49237CCAEA}"/>
              </a:ext>
            </a:extLst>
          </p:cNvPr>
          <p:cNvSpPr>
            <a:spLocks noGrp="1"/>
          </p:cNvSpPr>
          <p:nvPr>
            <p:ph type="body" idx="1"/>
          </p:nvPr>
        </p:nvSpPr>
        <p:spPr/>
        <p:txBody>
          <a:bodyPr/>
          <a:lstStyle/>
          <a:p>
            <a:r>
              <a:rPr lang="en-US" dirty="0"/>
              <a:t>Top 10 Counties by Poverty 2018</a:t>
            </a:r>
          </a:p>
        </p:txBody>
      </p:sp>
      <p:sp>
        <p:nvSpPr>
          <p:cNvPr id="5" name="Text Placeholder 4">
            <a:extLst>
              <a:ext uri="{FF2B5EF4-FFF2-40B4-BE49-F238E27FC236}">
                <a16:creationId xmlns:a16="http://schemas.microsoft.com/office/drawing/2014/main" id="{018C2A88-44CA-4DB7-AB4E-E3C4D6E96CB1}"/>
              </a:ext>
            </a:extLst>
          </p:cNvPr>
          <p:cNvSpPr>
            <a:spLocks noGrp="1"/>
          </p:cNvSpPr>
          <p:nvPr>
            <p:ph type="body" sz="quarter" idx="3"/>
          </p:nvPr>
        </p:nvSpPr>
        <p:spPr/>
        <p:txBody>
          <a:bodyPr/>
          <a:lstStyle/>
          <a:p>
            <a:r>
              <a:rPr lang="en-US" dirty="0"/>
              <a:t>Top 10 counties by enrollment 2018</a:t>
            </a:r>
          </a:p>
        </p:txBody>
      </p:sp>
      <p:graphicFrame>
        <p:nvGraphicFramePr>
          <p:cNvPr id="9" name="Content Placeholder 8">
            <a:extLst>
              <a:ext uri="{FF2B5EF4-FFF2-40B4-BE49-F238E27FC236}">
                <a16:creationId xmlns:a16="http://schemas.microsoft.com/office/drawing/2014/main" id="{DCE571B2-C905-48F3-B413-72822FFD2B13}"/>
              </a:ext>
            </a:extLst>
          </p:cNvPr>
          <p:cNvGraphicFramePr>
            <a:graphicFrameLocks noGrp="1"/>
          </p:cNvGraphicFramePr>
          <p:nvPr>
            <p:ph sz="half" idx="2"/>
            <p:extLst>
              <p:ext uri="{D42A27DB-BD31-4B8C-83A1-F6EECF244321}">
                <p14:modId xmlns:p14="http://schemas.microsoft.com/office/powerpoint/2010/main" val="1388270833"/>
              </p:ext>
            </p:extLst>
          </p:nvPr>
        </p:nvGraphicFramePr>
        <p:xfrm>
          <a:off x="1096963" y="2582863"/>
          <a:ext cx="4938712" cy="3378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9">
            <a:extLst>
              <a:ext uri="{FF2B5EF4-FFF2-40B4-BE49-F238E27FC236}">
                <a16:creationId xmlns:a16="http://schemas.microsoft.com/office/drawing/2014/main" id="{736FAFDC-9811-4D9C-9188-D10C83D33518}"/>
              </a:ext>
            </a:extLst>
          </p:cNvPr>
          <p:cNvGraphicFramePr>
            <a:graphicFrameLocks noGrp="1"/>
          </p:cNvGraphicFramePr>
          <p:nvPr>
            <p:ph sz="quarter" idx="4"/>
            <p:extLst>
              <p:ext uri="{D42A27DB-BD31-4B8C-83A1-F6EECF244321}">
                <p14:modId xmlns:p14="http://schemas.microsoft.com/office/powerpoint/2010/main" val="3313658816"/>
              </p:ext>
            </p:extLst>
          </p:nvPr>
        </p:nvGraphicFramePr>
        <p:xfrm>
          <a:off x="6218238" y="2582863"/>
          <a:ext cx="4937125" cy="3378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45568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2898</TotalTime>
  <Words>461</Words>
  <Application>Microsoft Office PowerPoint</Application>
  <PresentationFormat>Widescreen</PresentationFormat>
  <Paragraphs>67</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Contributing Factors to TennCare Enrollment</vt:lpstr>
      <vt:lpstr>Medicaid</vt:lpstr>
      <vt:lpstr>TennCare</vt:lpstr>
      <vt:lpstr>Yearly TennCare Enrollment Numbers</vt:lpstr>
      <vt:lpstr>Enrollment Change vs Birth Change</vt:lpstr>
      <vt:lpstr>Enrollment Change vs Population Change</vt:lpstr>
      <vt:lpstr>Enrollment Change vs Unemployment Change</vt:lpstr>
      <vt:lpstr>Enrollment Change vs Poverty Change</vt:lpstr>
      <vt:lpstr>County Comparison – Poverty vs Enrollment</vt:lpstr>
      <vt:lpstr>Social &amp; Economic Factors</vt:lpstr>
      <vt:lpstr>Social &amp; Economic Factors</vt:lpstr>
      <vt:lpstr>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Impacts to TennCare</dc:title>
  <dc:creator>Bryan Clanton</dc:creator>
  <cp:lastModifiedBy>Bryan Clanton</cp:lastModifiedBy>
  <cp:revision>19</cp:revision>
  <dcterms:created xsi:type="dcterms:W3CDTF">2019-12-18T03:11:31Z</dcterms:created>
  <dcterms:modified xsi:type="dcterms:W3CDTF">2019-12-30T23:18:18Z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