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58" r:id="rId4"/>
    <p:sldId id="277" r:id="rId5"/>
    <p:sldId id="278" r:id="rId6"/>
    <p:sldId id="276" r:id="rId7"/>
    <p:sldId id="260" r:id="rId8"/>
    <p:sldId id="261" r:id="rId9"/>
    <p:sldId id="262" r:id="rId10"/>
    <p:sldId id="263" r:id="rId11"/>
    <p:sldId id="264" r:id="rId12"/>
    <p:sldId id="271" r:id="rId13"/>
    <p:sldId id="273" r:id="rId14"/>
    <p:sldId id="265" r:id="rId15"/>
    <p:sldId id="272" r:id="rId16"/>
    <p:sldId id="279" r:id="rId17"/>
    <p:sldId id="274" r:id="rId18"/>
    <p:sldId id="28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784" autoAdjust="0"/>
  </p:normalViewPr>
  <p:slideViewPr>
    <p:cSldViewPr snapToGrid="0">
      <p:cViewPr varScale="1">
        <p:scale>
          <a:sx n="62" d="100"/>
          <a:sy n="62" d="100"/>
        </p:scale>
        <p:origin x="1411" y="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yearly_enrollees!$B$1</c:f>
              <c:strCache>
                <c:ptCount val="1"/>
                <c:pt idx="0">
                  <c:v>Total Enrollees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yearly_enrollees!$A$2:$A$10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yearly_enrollees!$B$2:$B$10</c:f>
              <c:numCache>
                <c:formatCode>#.##,," M"</c:formatCode>
                <c:ptCount val="9"/>
                <c:pt idx="0">
                  <c:v>1222705</c:v>
                </c:pt>
                <c:pt idx="1">
                  <c:v>1232173</c:v>
                </c:pt>
                <c:pt idx="2">
                  <c:v>1216996</c:v>
                </c:pt>
                <c:pt idx="3">
                  <c:v>1195007</c:v>
                </c:pt>
                <c:pt idx="4">
                  <c:v>1282992</c:v>
                </c:pt>
                <c:pt idx="5">
                  <c:v>1437228</c:v>
                </c:pt>
                <c:pt idx="6">
                  <c:v>1541891</c:v>
                </c:pt>
                <c:pt idx="7">
                  <c:v>1457539</c:v>
                </c:pt>
                <c:pt idx="8">
                  <c:v>1393489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C-424D-AA45-32A66680C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657104"/>
        <c:axId val="1507453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yearly_enrollees!$A$1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C7C-424D-AA45-32A66680C450}"/>
                  </c:ext>
                </c:extLst>
              </c15:ser>
            </c15:filteredBarSeries>
          </c:ext>
        </c:extLst>
      </c:barChart>
      <c:catAx>
        <c:axId val="151065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7453472"/>
        <c:crosses val="autoZero"/>
        <c:auto val="1"/>
        <c:lblAlgn val="ctr"/>
        <c:lblOffset val="100"/>
        <c:noMultiLvlLbl val="0"/>
      </c:catAx>
      <c:valAx>
        <c:axId val="1507453472"/>
        <c:scaling>
          <c:orientation val="minMax"/>
        </c:scaling>
        <c:delete val="0"/>
        <c:axPos val="l"/>
        <c:numFmt formatCode="[&gt;999999]\ #,,&quot;M&quot;;#,&quot;K&quot;\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065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D-4BA8-918B-ABBA41DCFFEC}"/>
            </c:ext>
          </c:extLst>
        </c:ser>
        <c:ser>
          <c:idx val="1"/>
          <c:order val="1"/>
          <c:tx>
            <c:strRef>
              <c:f>All!$E$1</c:f>
              <c:strCache>
                <c:ptCount val="1"/>
                <c:pt idx="0">
                  <c:v>Birth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All!$E$2:$E$9</c:f>
              <c:numCache>
                <c:formatCode>0.00%</c:formatCode>
                <c:ptCount val="8"/>
                <c:pt idx="0">
                  <c:v>1.4745730669859475E-3</c:v>
                </c:pt>
                <c:pt idx="1">
                  <c:v>9.3126274193954337E-3</c:v>
                </c:pt>
                <c:pt idx="2">
                  <c:v>-3.0921922146579886E-3</c:v>
                </c:pt>
                <c:pt idx="3">
                  <c:v>2.0699402156239839E-2</c:v>
                </c:pt>
                <c:pt idx="4">
                  <c:v>-2.8795843595681848E-3</c:v>
                </c:pt>
                <c:pt idx="5">
                  <c:v>-7.6314301865460709E-3</c:v>
                </c:pt>
                <c:pt idx="6">
                  <c:v>3.331145592114225E-3</c:v>
                </c:pt>
                <c:pt idx="7">
                  <c:v>-3.5422477845523438E-3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D-4BA8-918B-ABBA41DCF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688896"/>
        <c:axId val="1578658304"/>
      </c:lineChart>
      <c:catAx>
        <c:axId val="164768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8658304"/>
        <c:crosses val="autoZero"/>
        <c:auto val="1"/>
        <c:lblAlgn val="ctr"/>
        <c:lblOffset val="100"/>
        <c:noMultiLvlLbl val="0"/>
      </c:catAx>
      <c:valAx>
        <c:axId val="15786583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68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5-4FB3-963C-5DA78F287889}"/>
            </c:ext>
          </c:extLst>
        </c:ser>
        <c:ser>
          <c:idx val="1"/>
          <c:order val="1"/>
          <c:tx>
            <c:strRef>
              <c:f>All!$F$1</c:f>
              <c:strCache>
                <c:ptCount val="1"/>
                <c:pt idx="0">
                  <c:v>Population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All!$F$2:$F$9</c:f>
              <c:numCache>
                <c:formatCode>0.00%</c:formatCode>
                <c:ptCount val="8"/>
                <c:pt idx="0">
                  <c:v>6.6258073378428492E-3</c:v>
                </c:pt>
                <c:pt idx="1">
                  <c:v>8.4207515228819155E-3</c:v>
                </c:pt>
                <c:pt idx="2">
                  <c:v>6.533741128312346E-3</c:v>
                </c:pt>
                <c:pt idx="3">
                  <c:v>7.2987597313716379E-3</c:v>
                </c:pt>
                <c:pt idx="4">
                  <c:v>7.6415425207764284E-3</c:v>
                </c:pt>
                <c:pt idx="5">
                  <c:v>8.2240295878745068E-3</c:v>
                </c:pt>
                <c:pt idx="6">
                  <c:v>9.5986297088146277E-3</c:v>
                </c:pt>
                <c:pt idx="7">
                  <c:v>9.1247398563735899E-3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5-4FB3-963C-5DA78F287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815664"/>
        <c:axId val="1503639088"/>
      </c:lineChart>
      <c:catAx>
        <c:axId val="15068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3639088"/>
        <c:crosses val="autoZero"/>
        <c:auto val="1"/>
        <c:lblAlgn val="ctr"/>
        <c:lblOffset val="100"/>
        <c:noMultiLvlLbl val="0"/>
      </c:catAx>
      <c:valAx>
        <c:axId val="150363908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68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4-451F-BB70-4A6FE1834535}"/>
            </c:ext>
          </c:extLst>
        </c:ser>
        <c:ser>
          <c:idx val="1"/>
          <c:order val="1"/>
          <c:tx>
            <c:strRef>
              <c:f>All!$D$1</c:f>
              <c:strCache>
                <c:ptCount val="1"/>
                <c:pt idx="0">
                  <c:v>Unemployment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All!$D$2:$D$9</c:f>
              <c:numCache>
                <c:formatCode>0%</c:formatCode>
                <c:ptCount val="8"/>
                <c:pt idx="0">
                  <c:v>-6.9204152249134884E-2</c:v>
                </c:pt>
                <c:pt idx="1">
                  <c:v>-0.12732342007434944</c:v>
                </c:pt>
                <c:pt idx="2">
                  <c:v>-1.1714589989350387E-2</c:v>
                </c:pt>
                <c:pt idx="3">
                  <c:v>-0.14655172413793108</c:v>
                </c:pt>
                <c:pt idx="4">
                  <c:v>-0.15151515151515152</c:v>
                </c:pt>
                <c:pt idx="5">
                  <c:v>-0.15476190476190468</c:v>
                </c:pt>
                <c:pt idx="6">
                  <c:v>-0.20774647887323944</c:v>
                </c:pt>
                <c:pt idx="7">
                  <c:v>-6.8888888888888875E-2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4-451F-BB70-4A6FE183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0263024"/>
        <c:axId val="1499617280"/>
      </c:lineChart>
      <c:catAx>
        <c:axId val="136026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9617280"/>
        <c:crosses val="autoZero"/>
        <c:auto val="1"/>
        <c:lblAlgn val="ctr"/>
        <c:lblOffset val="100"/>
        <c:noMultiLvlLbl val="0"/>
      </c:catAx>
      <c:valAx>
        <c:axId val="149961728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026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7.7434867772684336E-3</c:v>
                </c:pt>
                <c:pt idx="1">
                  <c:v>-1.2317263890703659E-2</c:v>
                </c:pt>
                <c:pt idx="2">
                  <c:v>-1.8068259879243646E-2</c:v>
                </c:pt>
                <c:pt idx="3">
                  <c:v>7.3627183773818897E-2</c:v>
                </c:pt>
                <c:pt idx="4">
                  <c:v>0.12021587040293315</c:v>
                </c:pt>
                <c:pt idx="5">
                  <c:v>7.2822822822822819E-2</c:v>
                </c:pt>
                <c:pt idx="6">
                  <c:v>-5.4706850224821336E-2</c:v>
                </c:pt>
                <c:pt idx="7">
                  <c:v>-4.3943935633969311E-2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8-4312-B3F5-104DD07B8D8F}"/>
            </c:ext>
          </c:extLst>
        </c:ser>
        <c:ser>
          <c:idx val="1"/>
          <c:order val="1"/>
          <c:tx>
            <c:strRef>
              <c:f>All!$C$1</c:f>
              <c:strCache>
                <c:ptCount val="1"/>
                <c:pt idx="0">
                  <c:v>Poverty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All!$C$2:$C$9</c:f>
              <c:numCache>
                <c:formatCode>0.00%</c:formatCode>
                <c:ptCount val="8"/>
                <c:pt idx="0">
                  <c:v>4.1278962203576131E-2</c:v>
                </c:pt>
                <c:pt idx="1">
                  <c:v>-1.1285012541806021E-2</c:v>
                </c:pt>
                <c:pt idx="2">
                  <c:v>-5.801605527821896E-3</c:v>
                </c:pt>
                <c:pt idx="3">
                  <c:v>3.2456537514497834E-2</c:v>
                </c:pt>
                <c:pt idx="4">
                  <c:v>-7.4989186851211073E-2</c:v>
                </c:pt>
                <c:pt idx="5">
                  <c:v>-5.0137911263634566E-2</c:v>
                </c:pt>
                <c:pt idx="6">
                  <c:v>-4.2420335506556293E-2</c:v>
                </c:pt>
                <c:pt idx="7">
                  <c:v>2.3109999999999999E-2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8-4312-B3F5-104DD07B8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9879168"/>
        <c:axId val="1496830912"/>
      </c:lineChart>
      <c:catAx>
        <c:axId val="13598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6830912"/>
        <c:crosses val="autoZero"/>
        <c:auto val="1"/>
        <c:lblAlgn val="ctr"/>
        <c:lblOffset val="100"/>
        <c:noMultiLvlLbl val="0"/>
      </c:catAx>
      <c:valAx>
        <c:axId val="149683091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5987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</c:f>
              <c:strCache>
                <c:ptCount val="1"/>
                <c:pt idx="0">
                  <c:v>Poverty_Rate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7-4D0F-B539-C6F46A86EC3D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7-4D0F-B539-C6F46A86EC3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7-4D0F-B539-C6F46A86EC3D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7-4D0F-B539-C6F46A86EC3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7-4D0F-B539-C6F46A86EC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07-4D0F-B539-C6F46A86EC3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C07-4D0F-B539-C6F46A86EC3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07-4D0F-B539-C6F46A86EC3D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7-4D0F-B539-C6F46A86EC3D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07-4D0F-B539-C6F46A86EC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County!$A$2:$A$11</c:f>
              <c:strCache>
                <c:ptCount val="10"/>
                <c:pt idx="0">
                  <c:v>Hancock</c:v>
                </c:pt>
                <c:pt idx="1">
                  <c:v>Lake</c:v>
                </c:pt>
                <c:pt idx="2">
                  <c:v>Lauderdale</c:v>
                </c:pt>
                <c:pt idx="3">
                  <c:v>Claiborne</c:v>
                </c:pt>
                <c:pt idx="4">
                  <c:v>Cocke</c:v>
                </c:pt>
                <c:pt idx="5">
                  <c:v>Warren</c:v>
                </c:pt>
                <c:pt idx="6">
                  <c:v>Bledsoe</c:v>
                </c:pt>
                <c:pt idx="7">
                  <c:v>Shelby</c:v>
                </c:pt>
                <c:pt idx="8">
                  <c:v>Campbell</c:v>
                </c:pt>
                <c:pt idx="9">
                  <c:v>Grundy</c:v>
                </c:pt>
              </c:strCache>
            </c:strRef>
          </c:cat>
          <c:val>
            <c:numRef>
              <c:f>County!$E$2:$E$11</c:f>
              <c:numCache>
                <c:formatCode>0.0</c:formatCode>
                <c:ptCount val="10"/>
                <c:pt idx="0">
                  <c:v>29.195297</c:v>
                </c:pt>
                <c:pt idx="1">
                  <c:v>24.220752999999998</c:v>
                </c:pt>
                <c:pt idx="2">
                  <c:v>22.873184999999999</c:v>
                </c:pt>
                <c:pt idx="3">
                  <c:v>22.449300999999998</c:v>
                </c:pt>
                <c:pt idx="4">
                  <c:v>22.309498999999999</c:v>
                </c:pt>
                <c:pt idx="5">
                  <c:v>22.07789</c:v>
                </c:pt>
                <c:pt idx="6">
                  <c:v>21.924771</c:v>
                </c:pt>
                <c:pt idx="7">
                  <c:v>21.218384</c:v>
                </c:pt>
                <c:pt idx="8">
                  <c:v>21.201021000000001</c:v>
                </c:pt>
                <c:pt idx="9">
                  <c:v>20.882660999999999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C07-4D0F-B539-C6F46A86EC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0-4A31-B6E9-FD85C8384E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D70-4A31-B6E9-FD85C8384E4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0-4A31-B6E9-FD85C8384E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D70-4A31-B6E9-FD85C8384E4A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70-4A31-B6E9-FD85C8384E4A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70-4A31-B6E9-FD85C8384E4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D70-4A31-B6E9-FD85C8384E4A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70-4A31-B6E9-FD85C8384E4A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D70-4A31-B6E9-FD85C8384E4A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D70-4A31-B6E9-FD85C8384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D70-4A31-B6E9-FD85C8384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County_Unemployment!$C$1</c:f>
              <c:strCache>
                <c:ptCount val="1"/>
                <c:pt idx="0">
                  <c:v>Unemployment_Rate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3-4073-A1F6-898BDB847C4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3-4073-A1F6-898BDB847C4D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3-4073-A1F6-898BDB847C4D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93-4073-A1F6-898BDB847C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County_Unemployment!$A$2:$A$11</c:f>
              <c:strCache>
                <c:ptCount val="10"/>
                <c:pt idx="0">
                  <c:v>Bledsoe</c:v>
                </c:pt>
                <c:pt idx="1">
                  <c:v>Lauderdale</c:v>
                </c:pt>
                <c:pt idx="2">
                  <c:v>Rhea</c:v>
                </c:pt>
                <c:pt idx="3">
                  <c:v>Houston</c:v>
                </c:pt>
                <c:pt idx="4">
                  <c:v>Haywood</c:v>
                </c:pt>
                <c:pt idx="5">
                  <c:v>McNairy</c:v>
                </c:pt>
                <c:pt idx="6">
                  <c:v>Lake</c:v>
                </c:pt>
                <c:pt idx="7">
                  <c:v>Hancock</c:v>
                </c:pt>
                <c:pt idx="8">
                  <c:v>Clay</c:v>
                </c:pt>
                <c:pt idx="9">
                  <c:v>Hardeman</c:v>
                </c:pt>
              </c:strCache>
            </c:strRef>
          </c:cat>
          <c:val>
            <c:numRef>
              <c:f>County_Unemployment!$C$2:$C$11</c:f>
              <c:numCache>
                <c:formatCode>General</c:formatCode>
                <c:ptCount val="10"/>
                <c:pt idx="0">
                  <c:v>5.8</c:v>
                </c:pt>
                <c:pt idx="1">
                  <c:v>5.8</c:v>
                </c:pt>
                <c:pt idx="2">
                  <c:v>5.6</c:v>
                </c:pt>
                <c:pt idx="3">
                  <c:v>5.5</c:v>
                </c:pt>
                <c:pt idx="4">
                  <c:v>5.4</c:v>
                </c:pt>
                <c:pt idx="5">
                  <c:v>5.4</c:v>
                </c:pt>
                <c:pt idx="6">
                  <c:v>5.2</c:v>
                </c:pt>
                <c:pt idx="7">
                  <c:v>5.0999999999999996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93-4073-A1F6-898BDB847C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8-44A9-9BCB-7AF470AEFD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98-44A9-9BCB-7AF470AEFDB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98-44A9-9BCB-7AF470AEFDB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98-44A9-9BCB-7AF470AEFDB9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D98-44A9-9BCB-7AF470AEFDB9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D98-44A9-9BCB-7AF470AEFDB9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D98-44A9-9BCB-7AF470AEFDB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D98-44A9-9BCB-7AF470AEFD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County_Unemployment!$E$17:$E$26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98-44A9-9BCB-7AF470AEF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FC2D7-9F30-4F57-8512-985A18E2DFB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A08514-D734-41EE-874A-AFCEA9A3CB4B}">
      <dgm:prSet/>
      <dgm:spPr/>
      <dgm:t>
        <a:bodyPr/>
        <a:lstStyle/>
        <a:p>
          <a:r>
            <a:rPr lang="en-US" dirty="0"/>
            <a:t>Is a federal and state program that began in the 1980’s </a:t>
          </a:r>
        </a:p>
      </dgm:t>
    </dgm:pt>
    <dgm:pt modelId="{3D0B66D5-7124-4221-A41A-C3B06944B550}" type="parTrans" cxnId="{E8E190DC-9078-4FDC-9484-D48DCEB3BC98}">
      <dgm:prSet/>
      <dgm:spPr/>
      <dgm:t>
        <a:bodyPr/>
        <a:lstStyle/>
        <a:p>
          <a:endParaRPr lang="en-US"/>
        </a:p>
      </dgm:t>
    </dgm:pt>
    <dgm:pt modelId="{7E1343B9-CCE6-421B-9DEB-D106BA3D7FCE}" type="sibTrans" cxnId="{E8E190DC-9078-4FDC-9484-D48DCEB3BC98}">
      <dgm:prSet/>
      <dgm:spPr/>
      <dgm:t>
        <a:bodyPr/>
        <a:lstStyle/>
        <a:p>
          <a:endParaRPr lang="en-US"/>
        </a:p>
      </dgm:t>
    </dgm:pt>
    <dgm:pt modelId="{1FA05CFE-4000-4828-B512-5950853A9AA9}">
      <dgm:prSet/>
      <dgm:spPr/>
      <dgm:t>
        <a:bodyPr/>
        <a:lstStyle/>
        <a:p>
          <a:r>
            <a:rPr lang="en-US" dirty="0"/>
            <a:t>Helps with medical costs for some people with limited income and resources</a:t>
          </a:r>
        </a:p>
      </dgm:t>
    </dgm:pt>
    <dgm:pt modelId="{79A46477-F120-4726-A4BB-D9360510007C}" type="parTrans" cxnId="{FE249A15-4BF9-4382-BBCB-6ABC7C986149}">
      <dgm:prSet/>
      <dgm:spPr/>
      <dgm:t>
        <a:bodyPr/>
        <a:lstStyle/>
        <a:p>
          <a:endParaRPr lang="en-US"/>
        </a:p>
      </dgm:t>
    </dgm:pt>
    <dgm:pt modelId="{1AF65FDC-4A22-4DE4-9DCF-EDD9409343EB}" type="sibTrans" cxnId="{FE249A15-4BF9-4382-BBCB-6ABC7C986149}">
      <dgm:prSet/>
      <dgm:spPr/>
      <dgm:t>
        <a:bodyPr/>
        <a:lstStyle/>
        <a:p>
          <a:endParaRPr lang="en-US"/>
        </a:p>
      </dgm:t>
    </dgm:pt>
    <dgm:pt modelId="{BC9FAB7E-6F93-4EC5-8BCC-5F47CE80D603}">
      <dgm:prSet/>
      <dgm:spPr/>
      <dgm:t>
        <a:bodyPr/>
        <a:lstStyle/>
        <a:p>
          <a:r>
            <a:rPr lang="en-US" dirty="0"/>
            <a:t>The largest source of funding for medical and health-related services for people with low income</a:t>
          </a:r>
        </a:p>
      </dgm:t>
    </dgm:pt>
    <dgm:pt modelId="{14A87FC0-5AE9-4F47-98B7-2EF61EEFC473}" type="parTrans" cxnId="{944F6B4A-7A6F-41FA-A499-D24364F24FFD}">
      <dgm:prSet/>
      <dgm:spPr/>
      <dgm:t>
        <a:bodyPr/>
        <a:lstStyle/>
        <a:p>
          <a:endParaRPr lang="en-US"/>
        </a:p>
      </dgm:t>
    </dgm:pt>
    <dgm:pt modelId="{862F2DD6-8390-4B5C-A0DE-B5F14B9433EE}" type="sibTrans" cxnId="{944F6B4A-7A6F-41FA-A499-D24364F24FFD}">
      <dgm:prSet/>
      <dgm:spPr/>
      <dgm:t>
        <a:bodyPr/>
        <a:lstStyle/>
        <a:p>
          <a:endParaRPr lang="en-US"/>
        </a:p>
      </dgm:t>
    </dgm:pt>
    <dgm:pt modelId="{E4657FED-A3CA-4107-9A3E-907D9EF04EEA}">
      <dgm:prSet/>
      <dgm:spPr/>
      <dgm:t>
        <a:bodyPr/>
        <a:lstStyle/>
        <a:p>
          <a:r>
            <a:rPr lang="en-US" dirty="0"/>
            <a:t>Provides free health insurance to 74 million low-income and disabled people (23% of Americans) as of 2017.</a:t>
          </a:r>
        </a:p>
      </dgm:t>
    </dgm:pt>
    <dgm:pt modelId="{2D5C26DF-E83A-4A0F-A4DE-C6E3408E87F8}" type="parTrans" cxnId="{DB7D7BDF-B084-4D17-8D49-7E5E1D3655E4}">
      <dgm:prSet/>
      <dgm:spPr/>
      <dgm:t>
        <a:bodyPr/>
        <a:lstStyle/>
        <a:p>
          <a:endParaRPr lang="en-US"/>
        </a:p>
      </dgm:t>
    </dgm:pt>
    <dgm:pt modelId="{B0CA3F59-399F-4698-9F44-1B46F5E7DDA6}" type="sibTrans" cxnId="{DB7D7BDF-B084-4D17-8D49-7E5E1D3655E4}">
      <dgm:prSet/>
      <dgm:spPr/>
      <dgm:t>
        <a:bodyPr/>
        <a:lstStyle/>
        <a:p>
          <a:endParaRPr lang="en-US"/>
        </a:p>
      </dgm:t>
    </dgm:pt>
    <dgm:pt modelId="{F5246A91-77B1-460D-9FEE-749D3F7D0AB7}" type="pres">
      <dgm:prSet presAssocID="{362FC2D7-9F30-4F57-8512-985A18E2DFB8}" presName="matrix" presStyleCnt="0">
        <dgm:presLayoutVars>
          <dgm:chMax val="1"/>
          <dgm:dir/>
          <dgm:resizeHandles val="exact"/>
        </dgm:presLayoutVars>
      </dgm:prSet>
      <dgm:spPr/>
    </dgm:pt>
    <dgm:pt modelId="{3D897750-F92A-4857-B147-3F7D17441D30}" type="pres">
      <dgm:prSet presAssocID="{362FC2D7-9F30-4F57-8512-985A18E2DFB8}" presName="diamond" presStyleLbl="bgShp" presStyleIdx="0" presStyleCnt="1"/>
      <dgm:spPr/>
    </dgm:pt>
    <dgm:pt modelId="{297B59A1-30C4-437C-B2EF-086DF42F015F}" type="pres">
      <dgm:prSet presAssocID="{362FC2D7-9F30-4F57-8512-985A18E2DF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7B05BD-DF3A-4EFD-B121-DD4C014AAF21}" type="pres">
      <dgm:prSet presAssocID="{362FC2D7-9F30-4F57-8512-985A18E2DF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52089-3B53-4A0D-83CD-12D29D1CC85E}" type="pres">
      <dgm:prSet presAssocID="{362FC2D7-9F30-4F57-8512-985A18E2DF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B667C1-E3EA-47C6-806C-4CC38A4555F1}" type="pres">
      <dgm:prSet presAssocID="{362FC2D7-9F30-4F57-8512-985A18E2DF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365010-518C-46A5-BDC0-3B9EE1E8BF8C}" type="presOf" srcId="{CEA08514-D734-41EE-874A-AFCEA9A3CB4B}" destId="{297B59A1-30C4-437C-B2EF-086DF42F015F}" srcOrd="0" destOrd="0" presId="urn:microsoft.com/office/officeart/2005/8/layout/matrix3"/>
    <dgm:cxn modelId="{91046714-A7DD-4A40-A03D-1B6B007DE1CC}" type="presOf" srcId="{362FC2D7-9F30-4F57-8512-985A18E2DFB8}" destId="{F5246A91-77B1-460D-9FEE-749D3F7D0AB7}" srcOrd="0" destOrd="0" presId="urn:microsoft.com/office/officeart/2005/8/layout/matrix3"/>
    <dgm:cxn modelId="{FE249A15-4BF9-4382-BBCB-6ABC7C986149}" srcId="{362FC2D7-9F30-4F57-8512-985A18E2DFB8}" destId="{1FA05CFE-4000-4828-B512-5950853A9AA9}" srcOrd="1" destOrd="0" parTransId="{79A46477-F120-4726-A4BB-D9360510007C}" sibTransId="{1AF65FDC-4A22-4DE4-9DCF-EDD9409343EB}"/>
    <dgm:cxn modelId="{944F6B4A-7A6F-41FA-A499-D24364F24FFD}" srcId="{362FC2D7-9F30-4F57-8512-985A18E2DFB8}" destId="{BC9FAB7E-6F93-4EC5-8BCC-5F47CE80D603}" srcOrd="2" destOrd="0" parTransId="{14A87FC0-5AE9-4F47-98B7-2EF61EEFC473}" sibTransId="{862F2DD6-8390-4B5C-A0DE-B5F14B9433EE}"/>
    <dgm:cxn modelId="{40C90E77-2A89-442B-81DF-902EB59687A4}" type="presOf" srcId="{1FA05CFE-4000-4828-B512-5950853A9AA9}" destId="{A97B05BD-DF3A-4EFD-B121-DD4C014AAF21}" srcOrd="0" destOrd="0" presId="urn:microsoft.com/office/officeart/2005/8/layout/matrix3"/>
    <dgm:cxn modelId="{D4F75E59-C169-45F3-84B5-F9E31BFA3CC3}" type="presOf" srcId="{E4657FED-A3CA-4107-9A3E-907D9EF04EEA}" destId="{52B667C1-E3EA-47C6-806C-4CC38A4555F1}" srcOrd="0" destOrd="0" presId="urn:microsoft.com/office/officeart/2005/8/layout/matrix3"/>
    <dgm:cxn modelId="{9F9EB9C4-6056-4BBC-A059-D3ADA010B89B}" type="presOf" srcId="{BC9FAB7E-6F93-4EC5-8BCC-5F47CE80D603}" destId="{AF352089-3B53-4A0D-83CD-12D29D1CC85E}" srcOrd="0" destOrd="0" presId="urn:microsoft.com/office/officeart/2005/8/layout/matrix3"/>
    <dgm:cxn modelId="{E8E190DC-9078-4FDC-9484-D48DCEB3BC98}" srcId="{362FC2D7-9F30-4F57-8512-985A18E2DFB8}" destId="{CEA08514-D734-41EE-874A-AFCEA9A3CB4B}" srcOrd="0" destOrd="0" parTransId="{3D0B66D5-7124-4221-A41A-C3B06944B550}" sibTransId="{7E1343B9-CCE6-421B-9DEB-D106BA3D7FCE}"/>
    <dgm:cxn modelId="{DB7D7BDF-B084-4D17-8D49-7E5E1D3655E4}" srcId="{362FC2D7-9F30-4F57-8512-985A18E2DFB8}" destId="{E4657FED-A3CA-4107-9A3E-907D9EF04EEA}" srcOrd="3" destOrd="0" parTransId="{2D5C26DF-E83A-4A0F-A4DE-C6E3408E87F8}" sibTransId="{B0CA3F59-399F-4698-9F44-1B46F5E7DDA6}"/>
    <dgm:cxn modelId="{165C6759-AE76-47FB-8F8A-483854ECA067}" type="presParOf" srcId="{F5246A91-77B1-460D-9FEE-749D3F7D0AB7}" destId="{3D897750-F92A-4857-B147-3F7D17441D30}" srcOrd="0" destOrd="0" presId="urn:microsoft.com/office/officeart/2005/8/layout/matrix3"/>
    <dgm:cxn modelId="{833B6919-B9B8-4C9A-AAEC-ED92F4BAEE0B}" type="presParOf" srcId="{F5246A91-77B1-460D-9FEE-749D3F7D0AB7}" destId="{297B59A1-30C4-437C-B2EF-086DF42F015F}" srcOrd="1" destOrd="0" presId="urn:microsoft.com/office/officeart/2005/8/layout/matrix3"/>
    <dgm:cxn modelId="{4F9F33CC-76CE-4E26-A1E3-6F0CE87F137F}" type="presParOf" srcId="{F5246A91-77B1-460D-9FEE-749D3F7D0AB7}" destId="{A97B05BD-DF3A-4EFD-B121-DD4C014AAF21}" srcOrd="2" destOrd="0" presId="urn:microsoft.com/office/officeart/2005/8/layout/matrix3"/>
    <dgm:cxn modelId="{194E6F3D-76A1-4804-AC66-50D0D88D3AEF}" type="presParOf" srcId="{F5246A91-77B1-460D-9FEE-749D3F7D0AB7}" destId="{AF352089-3B53-4A0D-83CD-12D29D1CC85E}" srcOrd="3" destOrd="0" presId="urn:microsoft.com/office/officeart/2005/8/layout/matrix3"/>
    <dgm:cxn modelId="{E278577E-5342-4D70-8183-9571D672D441}" type="presParOf" srcId="{F5246A91-77B1-460D-9FEE-749D3F7D0AB7}" destId="{52B667C1-E3EA-47C6-806C-4CC38A4555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7BF64-2D67-4991-B31C-15CF2B815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3C7902-360F-4A21-89D9-04BBE6FA6AEA}">
      <dgm:prSet/>
      <dgm:spPr/>
      <dgm:t>
        <a:bodyPr/>
        <a:lstStyle/>
        <a:p>
          <a:r>
            <a:rPr lang="en-US" dirty="0"/>
            <a:t>Tennessee’s Medicaid program</a:t>
          </a:r>
        </a:p>
      </dgm:t>
    </dgm:pt>
    <dgm:pt modelId="{0C11C589-6CF2-4B04-8B9C-F35F07AA2D16}" type="parTrans" cxnId="{C051F7EC-E904-47C3-87A0-1A0016753492}">
      <dgm:prSet/>
      <dgm:spPr/>
      <dgm:t>
        <a:bodyPr/>
        <a:lstStyle/>
        <a:p>
          <a:endParaRPr lang="en-US"/>
        </a:p>
      </dgm:t>
    </dgm:pt>
    <dgm:pt modelId="{CFE33B4A-44B1-4A53-BB34-A751B5527A6D}" type="sibTrans" cxnId="{C051F7EC-E904-47C3-87A0-1A0016753492}">
      <dgm:prSet/>
      <dgm:spPr/>
      <dgm:t>
        <a:bodyPr/>
        <a:lstStyle/>
        <a:p>
          <a:endParaRPr lang="en-US"/>
        </a:p>
      </dgm:t>
    </dgm:pt>
    <dgm:pt modelId="{DEBED33C-76D7-41E1-9956-79D24CEA9A41}">
      <dgm:prSet/>
      <dgm:spPr/>
      <dgm:t>
        <a:bodyPr/>
        <a:lstStyle/>
        <a:p>
          <a:r>
            <a:rPr lang="en-US" dirty="0"/>
            <a:t>1.4 million members</a:t>
          </a:r>
        </a:p>
      </dgm:t>
    </dgm:pt>
    <dgm:pt modelId="{BC641CA9-BCCF-4C97-9FCA-DF525FDD237D}" type="parTrans" cxnId="{0FD326A9-FACA-4A5E-A2FD-15E5A110921C}">
      <dgm:prSet/>
      <dgm:spPr/>
      <dgm:t>
        <a:bodyPr/>
        <a:lstStyle/>
        <a:p>
          <a:endParaRPr lang="en-US"/>
        </a:p>
      </dgm:t>
    </dgm:pt>
    <dgm:pt modelId="{D4314B16-28D8-42D5-8EF3-B9AB67FB6D6A}" type="sibTrans" cxnId="{0FD326A9-FACA-4A5E-A2FD-15E5A110921C}">
      <dgm:prSet/>
      <dgm:spPr/>
      <dgm:t>
        <a:bodyPr/>
        <a:lstStyle/>
        <a:p>
          <a:endParaRPr lang="en-US"/>
        </a:p>
      </dgm:t>
    </dgm:pt>
    <dgm:pt modelId="{C4A64D73-664B-4B60-90A6-8DCD2CFA1951}">
      <dgm:prSet/>
      <dgm:spPr/>
      <dgm:t>
        <a:bodyPr/>
        <a:lstStyle/>
        <a:p>
          <a:r>
            <a:rPr lang="en-US" dirty="0"/>
            <a:t>Annual budget of approximately $12 billion</a:t>
          </a:r>
        </a:p>
      </dgm:t>
    </dgm:pt>
    <dgm:pt modelId="{8AB35A09-2A2A-4787-B1B3-DB405CFA0C12}" type="parTrans" cxnId="{4AE7C157-9545-434B-BF1E-4F0C00E99009}">
      <dgm:prSet/>
      <dgm:spPr/>
      <dgm:t>
        <a:bodyPr/>
        <a:lstStyle/>
        <a:p>
          <a:endParaRPr lang="en-US"/>
        </a:p>
      </dgm:t>
    </dgm:pt>
    <dgm:pt modelId="{973385CB-3B05-44D6-B531-095D3A9DF61C}" type="sibTrans" cxnId="{4AE7C157-9545-434B-BF1E-4F0C00E99009}">
      <dgm:prSet/>
      <dgm:spPr/>
      <dgm:t>
        <a:bodyPr/>
        <a:lstStyle/>
        <a:p>
          <a:endParaRPr lang="en-US"/>
        </a:p>
      </dgm:t>
    </dgm:pt>
    <dgm:pt modelId="{F309C6D4-710B-41CE-A10C-E890658BDE68}" type="pres">
      <dgm:prSet presAssocID="{7A87BF64-2D67-4991-B31C-15CF2B815183}" presName="root" presStyleCnt="0">
        <dgm:presLayoutVars>
          <dgm:dir/>
          <dgm:resizeHandles val="exact"/>
        </dgm:presLayoutVars>
      </dgm:prSet>
      <dgm:spPr/>
    </dgm:pt>
    <dgm:pt modelId="{4EE54ABD-56F8-4B55-A327-9F5CBF4D4CDF}" type="pres">
      <dgm:prSet presAssocID="{DF3C7902-360F-4A21-89D9-04BBE6FA6AEA}" presName="compNode" presStyleCnt="0"/>
      <dgm:spPr/>
    </dgm:pt>
    <dgm:pt modelId="{7B6E5C5A-3454-470E-99FC-019E49EBB086}" type="pres">
      <dgm:prSet presAssocID="{DF3C7902-360F-4A21-89D9-04BBE6FA6AEA}" presName="bgRect" presStyleLbl="bgShp" presStyleIdx="0" presStyleCnt="3"/>
      <dgm:spPr/>
    </dgm:pt>
    <dgm:pt modelId="{2F28A705-86D8-45AD-8D4B-6E0A620A1CE3}" type="pres">
      <dgm:prSet presAssocID="{DF3C7902-360F-4A21-89D9-04BBE6FA6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5143106-A072-40EB-B6B1-3469B7EEC3FE}" type="pres">
      <dgm:prSet presAssocID="{DF3C7902-360F-4A21-89D9-04BBE6FA6AEA}" presName="spaceRect" presStyleCnt="0"/>
      <dgm:spPr/>
    </dgm:pt>
    <dgm:pt modelId="{06923F5B-C31C-4559-9AF4-64F7559CF3AE}" type="pres">
      <dgm:prSet presAssocID="{DF3C7902-360F-4A21-89D9-04BBE6FA6AEA}" presName="parTx" presStyleLbl="revTx" presStyleIdx="0" presStyleCnt="3">
        <dgm:presLayoutVars>
          <dgm:chMax val="0"/>
          <dgm:chPref val="0"/>
        </dgm:presLayoutVars>
      </dgm:prSet>
      <dgm:spPr/>
    </dgm:pt>
    <dgm:pt modelId="{B4CAB562-3D86-4A38-B9B1-251C853D9EBF}" type="pres">
      <dgm:prSet presAssocID="{CFE33B4A-44B1-4A53-BB34-A751B5527A6D}" presName="sibTrans" presStyleCnt="0"/>
      <dgm:spPr/>
    </dgm:pt>
    <dgm:pt modelId="{2F81A894-56A5-4C33-BA06-67FD76847BA3}" type="pres">
      <dgm:prSet presAssocID="{DEBED33C-76D7-41E1-9956-79D24CEA9A41}" presName="compNode" presStyleCnt="0"/>
      <dgm:spPr/>
    </dgm:pt>
    <dgm:pt modelId="{E0E1E40F-B041-48F6-BDE1-93CB1A5953CA}" type="pres">
      <dgm:prSet presAssocID="{DEBED33C-76D7-41E1-9956-79D24CEA9A41}" presName="bgRect" presStyleLbl="bgShp" presStyleIdx="1" presStyleCnt="3"/>
      <dgm:spPr/>
    </dgm:pt>
    <dgm:pt modelId="{26F4791B-39F4-424B-8E4A-2B87D7A39E84}" type="pres">
      <dgm:prSet presAssocID="{DEBED33C-76D7-41E1-9956-79D24CEA9A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D37524-14B3-4A94-927C-B64A0A8D9895}" type="pres">
      <dgm:prSet presAssocID="{DEBED33C-76D7-41E1-9956-79D24CEA9A41}" presName="spaceRect" presStyleCnt="0"/>
      <dgm:spPr/>
    </dgm:pt>
    <dgm:pt modelId="{43A65C44-A6B2-4B62-A006-94476B823202}" type="pres">
      <dgm:prSet presAssocID="{DEBED33C-76D7-41E1-9956-79D24CEA9A41}" presName="parTx" presStyleLbl="revTx" presStyleIdx="1" presStyleCnt="3">
        <dgm:presLayoutVars>
          <dgm:chMax val="0"/>
          <dgm:chPref val="0"/>
        </dgm:presLayoutVars>
      </dgm:prSet>
      <dgm:spPr/>
    </dgm:pt>
    <dgm:pt modelId="{60E6E156-D102-405E-A32D-3FD2AFD4C904}" type="pres">
      <dgm:prSet presAssocID="{D4314B16-28D8-42D5-8EF3-B9AB67FB6D6A}" presName="sibTrans" presStyleCnt="0"/>
      <dgm:spPr/>
    </dgm:pt>
    <dgm:pt modelId="{5129714A-D152-4B5B-95AE-D6D8C2E50F29}" type="pres">
      <dgm:prSet presAssocID="{C4A64D73-664B-4B60-90A6-8DCD2CFA1951}" presName="compNode" presStyleCnt="0"/>
      <dgm:spPr/>
    </dgm:pt>
    <dgm:pt modelId="{74DD42AE-65D0-4309-8BE4-016C245C2A02}" type="pres">
      <dgm:prSet presAssocID="{C4A64D73-664B-4B60-90A6-8DCD2CFA1951}" presName="bgRect" presStyleLbl="bgShp" presStyleIdx="2" presStyleCnt="3"/>
      <dgm:spPr/>
    </dgm:pt>
    <dgm:pt modelId="{C399AE5D-E7B6-4C87-9DF7-7B820807B311}" type="pres">
      <dgm:prSet presAssocID="{C4A64D73-664B-4B60-90A6-8DCD2CFA1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E3C4F1-809E-452C-A7C9-77C9A312EB85}" type="pres">
      <dgm:prSet presAssocID="{C4A64D73-664B-4B60-90A6-8DCD2CFA1951}" presName="spaceRect" presStyleCnt="0"/>
      <dgm:spPr/>
    </dgm:pt>
    <dgm:pt modelId="{81EC898F-FDB6-4563-8B11-8582D5D04FD7}" type="pres">
      <dgm:prSet presAssocID="{C4A64D73-664B-4B60-90A6-8DCD2CFA19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E7C157-9545-434B-BF1E-4F0C00E99009}" srcId="{7A87BF64-2D67-4991-B31C-15CF2B815183}" destId="{C4A64D73-664B-4B60-90A6-8DCD2CFA1951}" srcOrd="2" destOrd="0" parTransId="{8AB35A09-2A2A-4787-B1B3-DB405CFA0C12}" sibTransId="{973385CB-3B05-44D6-B531-095D3A9DF61C}"/>
    <dgm:cxn modelId="{3EC984A8-7FF6-472E-BAE2-8FCC987E8F20}" type="presOf" srcId="{DF3C7902-360F-4A21-89D9-04BBE6FA6AEA}" destId="{06923F5B-C31C-4559-9AF4-64F7559CF3AE}" srcOrd="0" destOrd="0" presId="urn:microsoft.com/office/officeart/2018/2/layout/IconVerticalSolidList"/>
    <dgm:cxn modelId="{0FD326A9-FACA-4A5E-A2FD-15E5A110921C}" srcId="{7A87BF64-2D67-4991-B31C-15CF2B815183}" destId="{DEBED33C-76D7-41E1-9956-79D24CEA9A41}" srcOrd="1" destOrd="0" parTransId="{BC641CA9-BCCF-4C97-9FCA-DF525FDD237D}" sibTransId="{D4314B16-28D8-42D5-8EF3-B9AB67FB6D6A}"/>
    <dgm:cxn modelId="{191CC4A9-F243-4CA8-8A69-43EC3599B6D4}" type="presOf" srcId="{DEBED33C-76D7-41E1-9956-79D24CEA9A41}" destId="{43A65C44-A6B2-4B62-A006-94476B823202}" srcOrd="0" destOrd="0" presId="urn:microsoft.com/office/officeart/2018/2/layout/IconVerticalSolidList"/>
    <dgm:cxn modelId="{C051F7EC-E904-47C3-87A0-1A0016753492}" srcId="{7A87BF64-2D67-4991-B31C-15CF2B815183}" destId="{DF3C7902-360F-4A21-89D9-04BBE6FA6AEA}" srcOrd="0" destOrd="0" parTransId="{0C11C589-6CF2-4B04-8B9C-F35F07AA2D16}" sibTransId="{CFE33B4A-44B1-4A53-BB34-A751B5527A6D}"/>
    <dgm:cxn modelId="{56F25DF8-67F5-4913-AA20-987BCD227716}" type="presOf" srcId="{C4A64D73-664B-4B60-90A6-8DCD2CFA1951}" destId="{81EC898F-FDB6-4563-8B11-8582D5D04FD7}" srcOrd="0" destOrd="0" presId="urn:microsoft.com/office/officeart/2018/2/layout/IconVerticalSolidList"/>
    <dgm:cxn modelId="{0257B1FD-D738-49F5-A20A-AFF5CE870558}" type="presOf" srcId="{7A87BF64-2D67-4991-B31C-15CF2B815183}" destId="{F309C6D4-710B-41CE-A10C-E890658BDE68}" srcOrd="0" destOrd="0" presId="urn:microsoft.com/office/officeart/2018/2/layout/IconVerticalSolidList"/>
    <dgm:cxn modelId="{90E3C8E8-84CB-4221-845D-F3B76ED62D3F}" type="presParOf" srcId="{F309C6D4-710B-41CE-A10C-E890658BDE68}" destId="{4EE54ABD-56F8-4B55-A327-9F5CBF4D4CDF}" srcOrd="0" destOrd="0" presId="urn:microsoft.com/office/officeart/2018/2/layout/IconVerticalSolidList"/>
    <dgm:cxn modelId="{C8234098-1E7F-44FF-BD37-F434AC622F21}" type="presParOf" srcId="{4EE54ABD-56F8-4B55-A327-9F5CBF4D4CDF}" destId="{7B6E5C5A-3454-470E-99FC-019E49EBB086}" srcOrd="0" destOrd="0" presId="urn:microsoft.com/office/officeart/2018/2/layout/IconVerticalSolidList"/>
    <dgm:cxn modelId="{B1EFAAFD-2DDC-44DD-82D0-C8ECE1162B98}" type="presParOf" srcId="{4EE54ABD-56F8-4B55-A327-9F5CBF4D4CDF}" destId="{2F28A705-86D8-45AD-8D4B-6E0A620A1CE3}" srcOrd="1" destOrd="0" presId="urn:microsoft.com/office/officeart/2018/2/layout/IconVerticalSolidList"/>
    <dgm:cxn modelId="{23D351DE-66A3-4992-887C-24634AE1C9FF}" type="presParOf" srcId="{4EE54ABD-56F8-4B55-A327-9F5CBF4D4CDF}" destId="{B5143106-A072-40EB-B6B1-3469B7EEC3FE}" srcOrd="2" destOrd="0" presId="urn:microsoft.com/office/officeart/2018/2/layout/IconVerticalSolidList"/>
    <dgm:cxn modelId="{6FFE07D8-443D-45DE-9B9C-6A966EB8A0EF}" type="presParOf" srcId="{4EE54ABD-56F8-4B55-A327-9F5CBF4D4CDF}" destId="{06923F5B-C31C-4559-9AF4-64F7559CF3AE}" srcOrd="3" destOrd="0" presId="urn:microsoft.com/office/officeart/2018/2/layout/IconVerticalSolidList"/>
    <dgm:cxn modelId="{CEA899F6-A8D5-44A6-81EA-64C4F79FDEF2}" type="presParOf" srcId="{F309C6D4-710B-41CE-A10C-E890658BDE68}" destId="{B4CAB562-3D86-4A38-B9B1-251C853D9EBF}" srcOrd="1" destOrd="0" presId="urn:microsoft.com/office/officeart/2018/2/layout/IconVerticalSolidList"/>
    <dgm:cxn modelId="{71C58014-E3E8-4EDD-9FCB-45E23EB2B21A}" type="presParOf" srcId="{F309C6D4-710B-41CE-A10C-E890658BDE68}" destId="{2F81A894-56A5-4C33-BA06-67FD76847BA3}" srcOrd="2" destOrd="0" presId="urn:microsoft.com/office/officeart/2018/2/layout/IconVerticalSolidList"/>
    <dgm:cxn modelId="{6EC1EEAA-21E8-4407-9475-FCA5E0F6FE2B}" type="presParOf" srcId="{2F81A894-56A5-4C33-BA06-67FD76847BA3}" destId="{E0E1E40F-B041-48F6-BDE1-93CB1A5953CA}" srcOrd="0" destOrd="0" presId="urn:microsoft.com/office/officeart/2018/2/layout/IconVerticalSolidList"/>
    <dgm:cxn modelId="{6478F038-EDEF-448B-BBDE-BFFA4B4EC434}" type="presParOf" srcId="{2F81A894-56A5-4C33-BA06-67FD76847BA3}" destId="{26F4791B-39F4-424B-8E4A-2B87D7A39E84}" srcOrd="1" destOrd="0" presId="urn:microsoft.com/office/officeart/2018/2/layout/IconVerticalSolidList"/>
    <dgm:cxn modelId="{D4C2A3EE-6E50-4568-B971-4B136ACF3526}" type="presParOf" srcId="{2F81A894-56A5-4C33-BA06-67FD76847BA3}" destId="{ECD37524-14B3-4A94-927C-B64A0A8D9895}" srcOrd="2" destOrd="0" presId="urn:microsoft.com/office/officeart/2018/2/layout/IconVerticalSolidList"/>
    <dgm:cxn modelId="{5AD438F9-7992-4AC1-A4D0-D8C12092A1FD}" type="presParOf" srcId="{2F81A894-56A5-4C33-BA06-67FD76847BA3}" destId="{43A65C44-A6B2-4B62-A006-94476B823202}" srcOrd="3" destOrd="0" presId="urn:microsoft.com/office/officeart/2018/2/layout/IconVerticalSolidList"/>
    <dgm:cxn modelId="{1296A35C-8ABC-43E9-8194-A9105633EE11}" type="presParOf" srcId="{F309C6D4-710B-41CE-A10C-E890658BDE68}" destId="{60E6E156-D102-405E-A32D-3FD2AFD4C904}" srcOrd="3" destOrd="0" presId="urn:microsoft.com/office/officeart/2018/2/layout/IconVerticalSolidList"/>
    <dgm:cxn modelId="{033815FD-F93E-4E51-8B7A-D5246E0D74D8}" type="presParOf" srcId="{F309C6D4-710B-41CE-A10C-E890658BDE68}" destId="{5129714A-D152-4B5B-95AE-D6D8C2E50F29}" srcOrd="4" destOrd="0" presId="urn:microsoft.com/office/officeart/2018/2/layout/IconVerticalSolidList"/>
    <dgm:cxn modelId="{E79DFE4C-2EE3-4A25-A709-C4DDAC81EDF8}" type="presParOf" srcId="{5129714A-D152-4B5B-95AE-D6D8C2E50F29}" destId="{74DD42AE-65D0-4309-8BE4-016C245C2A02}" srcOrd="0" destOrd="0" presId="urn:microsoft.com/office/officeart/2018/2/layout/IconVerticalSolidList"/>
    <dgm:cxn modelId="{491399F5-2616-4690-8893-9A799DC8C7FA}" type="presParOf" srcId="{5129714A-D152-4B5B-95AE-D6D8C2E50F29}" destId="{C399AE5D-E7B6-4C87-9DF7-7B820807B311}" srcOrd="1" destOrd="0" presId="urn:microsoft.com/office/officeart/2018/2/layout/IconVerticalSolidList"/>
    <dgm:cxn modelId="{58FCC9CD-789C-4F7F-8BB3-833ECD7DDE13}" type="presParOf" srcId="{5129714A-D152-4B5B-95AE-D6D8C2E50F29}" destId="{12E3C4F1-809E-452C-A7C9-77C9A312EB85}" srcOrd="2" destOrd="0" presId="urn:microsoft.com/office/officeart/2018/2/layout/IconVerticalSolidList"/>
    <dgm:cxn modelId="{F3F1AE04-9ACB-4932-819F-9EDBA4AB51EF}" type="presParOf" srcId="{5129714A-D152-4B5B-95AE-D6D8C2E50F29}" destId="{81EC898F-FDB6-4563-8B11-8582D5D04F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75181-0FEE-4A6F-BD5E-C7AD629BDE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014B4-B668-4ADF-B2F0-3A81796424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Children</a:t>
          </a:r>
        </a:p>
      </dgm:t>
    </dgm:pt>
    <dgm:pt modelId="{49C299A2-E777-4BF2-A53F-34A33FDA1451}" type="parTrans" cxnId="{62DEE1CB-AFE0-4BB4-93CE-2B35FDAF197F}">
      <dgm:prSet/>
      <dgm:spPr/>
      <dgm:t>
        <a:bodyPr/>
        <a:lstStyle/>
        <a:p>
          <a:endParaRPr lang="en-US"/>
        </a:p>
      </dgm:t>
    </dgm:pt>
    <dgm:pt modelId="{D454218B-34F1-4BAA-B5E4-D59B86B94B5E}" type="sibTrans" cxnId="{62DEE1CB-AFE0-4BB4-93CE-2B35FDAF197F}">
      <dgm:prSet/>
      <dgm:spPr/>
      <dgm:t>
        <a:bodyPr/>
        <a:lstStyle/>
        <a:p>
          <a:endParaRPr lang="en-US"/>
        </a:p>
      </dgm:t>
    </dgm:pt>
    <dgm:pt modelId="{045F93E1-B273-431D-96BA-31587AE9C2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Pregnant Women</a:t>
          </a:r>
        </a:p>
      </dgm:t>
    </dgm:pt>
    <dgm:pt modelId="{FC5E6CAE-70A7-4016-A2C1-5A255DF14D23}" type="parTrans" cxnId="{4BF7DA54-0E30-4BF6-AC04-F53605FFE38F}">
      <dgm:prSet/>
      <dgm:spPr/>
      <dgm:t>
        <a:bodyPr/>
        <a:lstStyle/>
        <a:p>
          <a:endParaRPr lang="en-US"/>
        </a:p>
      </dgm:t>
    </dgm:pt>
    <dgm:pt modelId="{59F8DD62-FC39-43CA-AA57-354E17CF386C}" type="sibTrans" cxnId="{4BF7DA54-0E30-4BF6-AC04-F53605FFE38F}">
      <dgm:prSet/>
      <dgm:spPr/>
      <dgm:t>
        <a:bodyPr/>
        <a:lstStyle/>
        <a:p>
          <a:endParaRPr lang="en-US"/>
        </a:p>
      </dgm:t>
    </dgm:pt>
    <dgm:pt modelId="{AC1F3719-55B9-4514-824E-CAEDB3AD45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Parents and Caretaker Relatives</a:t>
          </a:r>
        </a:p>
      </dgm:t>
    </dgm:pt>
    <dgm:pt modelId="{47F67DD0-66EA-4DF5-B3F0-EE0E3AF1B295}" type="parTrans" cxnId="{E98BD489-4639-4424-8CBD-09C2B55EA431}">
      <dgm:prSet/>
      <dgm:spPr/>
      <dgm:t>
        <a:bodyPr/>
        <a:lstStyle/>
        <a:p>
          <a:endParaRPr lang="en-US"/>
        </a:p>
      </dgm:t>
    </dgm:pt>
    <dgm:pt modelId="{56DA06A6-EF17-40B2-8C60-5A1C6744DE10}" type="sibTrans" cxnId="{E98BD489-4639-4424-8CBD-09C2B55EA431}">
      <dgm:prSet/>
      <dgm:spPr/>
      <dgm:t>
        <a:bodyPr/>
        <a:lstStyle/>
        <a:p>
          <a:endParaRPr lang="en-US"/>
        </a:p>
      </dgm:t>
    </dgm:pt>
    <dgm:pt modelId="{272859A5-9AEC-473F-B71B-E826880762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with disabilities</a:t>
          </a:r>
        </a:p>
      </dgm:t>
    </dgm:pt>
    <dgm:pt modelId="{9CDE1CE1-295D-4E6B-A6F2-84BD3D9A9950}" type="parTrans" cxnId="{6338DCDE-9AAD-436E-965F-630A50A07C74}">
      <dgm:prSet/>
      <dgm:spPr/>
      <dgm:t>
        <a:bodyPr/>
        <a:lstStyle/>
        <a:p>
          <a:endParaRPr lang="en-US"/>
        </a:p>
      </dgm:t>
    </dgm:pt>
    <dgm:pt modelId="{41A2242F-DE01-430D-B77D-14180158DC76}" type="sibTrans" cxnId="{6338DCDE-9AAD-436E-965F-630A50A07C74}">
      <dgm:prSet/>
      <dgm:spPr/>
      <dgm:t>
        <a:bodyPr/>
        <a:lstStyle/>
        <a:p>
          <a:endParaRPr lang="en-US"/>
        </a:p>
      </dgm:t>
    </dgm:pt>
    <dgm:pt modelId="{CBB90D3A-59F6-4A23-8942-6A7E149681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needing nursing home care</a:t>
          </a:r>
        </a:p>
      </dgm:t>
    </dgm:pt>
    <dgm:pt modelId="{E020E5DE-A1F4-40E0-94E2-04EF0E3939F5}" type="parTrans" cxnId="{19EA54E2-B699-44E9-B938-005992BFA0EA}">
      <dgm:prSet/>
      <dgm:spPr/>
      <dgm:t>
        <a:bodyPr/>
        <a:lstStyle/>
        <a:p>
          <a:endParaRPr lang="en-US"/>
        </a:p>
      </dgm:t>
    </dgm:pt>
    <dgm:pt modelId="{0C501C04-2AA4-48CE-A8CF-B94A46CF9AD3}" type="sibTrans" cxnId="{19EA54E2-B699-44E9-B938-005992BFA0EA}">
      <dgm:prSet/>
      <dgm:spPr/>
      <dgm:t>
        <a:bodyPr/>
        <a:lstStyle/>
        <a:p>
          <a:endParaRPr lang="en-US"/>
        </a:p>
      </dgm:t>
    </dgm:pt>
    <dgm:pt modelId="{A00647EB-4E60-4359-B581-9BF46507A8BA}" type="pres">
      <dgm:prSet presAssocID="{E3B75181-0FEE-4A6F-BD5E-C7AD629BDE2A}" presName="root" presStyleCnt="0">
        <dgm:presLayoutVars>
          <dgm:dir/>
          <dgm:resizeHandles val="exact"/>
        </dgm:presLayoutVars>
      </dgm:prSet>
      <dgm:spPr/>
    </dgm:pt>
    <dgm:pt modelId="{A8C52BC5-F26F-41BD-8520-5059BD6C4B06}" type="pres">
      <dgm:prSet presAssocID="{0B5014B4-B668-4ADF-B2F0-3A817964244D}" presName="compNode" presStyleCnt="0"/>
      <dgm:spPr/>
    </dgm:pt>
    <dgm:pt modelId="{B6B81788-B668-46C3-88B8-E18449C989B9}" type="pres">
      <dgm:prSet presAssocID="{0B5014B4-B668-4ADF-B2F0-3A817964244D}" presName="iconBgRect" presStyleLbl="bgShp" presStyleIdx="0" presStyleCnt="5"/>
      <dgm:spPr/>
    </dgm:pt>
    <dgm:pt modelId="{9B66B626-1858-4E9F-AFC9-9287CC1F3DF4}" type="pres">
      <dgm:prSet presAssocID="{0B5014B4-B668-4ADF-B2F0-3A81796424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F1AB0E12-19D2-41A5-8DFA-1D16FB6E2CB2}" type="pres">
      <dgm:prSet presAssocID="{0B5014B4-B668-4ADF-B2F0-3A817964244D}" presName="spaceRect" presStyleCnt="0"/>
      <dgm:spPr/>
    </dgm:pt>
    <dgm:pt modelId="{696A2857-9D59-4DBC-8C67-38BD8001B6DD}" type="pres">
      <dgm:prSet presAssocID="{0B5014B4-B668-4ADF-B2F0-3A817964244D}" presName="textRect" presStyleLbl="revTx" presStyleIdx="0" presStyleCnt="5">
        <dgm:presLayoutVars>
          <dgm:chMax val="1"/>
          <dgm:chPref val="1"/>
        </dgm:presLayoutVars>
      </dgm:prSet>
      <dgm:spPr/>
    </dgm:pt>
    <dgm:pt modelId="{1A60FDC4-4EEA-4169-9740-B934EDC83FB4}" type="pres">
      <dgm:prSet presAssocID="{D454218B-34F1-4BAA-B5E4-D59B86B94B5E}" presName="sibTrans" presStyleCnt="0"/>
      <dgm:spPr/>
    </dgm:pt>
    <dgm:pt modelId="{2A1B5A3A-DC70-4620-B1FC-484F15D75AE1}" type="pres">
      <dgm:prSet presAssocID="{045F93E1-B273-431D-96BA-31587AE9C281}" presName="compNode" presStyleCnt="0"/>
      <dgm:spPr/>
    </dgm:pt>
    <dgm:pt modelId="{0C669078-4FF5-4AE8-AAE7-A361052F6C96}" type="pres">
      <dgm:prSet presAssocID="{045F93E1-B273-431D-96BA-31587AE9C281}" presName="iconBgRect" presStyleLbl="bgShp" presStyleIdx="1" presStyleCnt="5"/>
      <dgm:spPr/>
    </dgm:pt>
    <dgm:pt modelId="{30F28AC6-3D8E-41B5-AE48-B031A1B58AC4}" type="pres">
      <dgm:prSet presAssocID="{045F93E1-B273-431D-96BA-31587AE9C2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CFCD2175-8FF7-48DA-9ECA-0EE83A42B4A0}" type="pres">
      <dgm:prSet presAssocID="{045F93E1-B273-431D-96BA-31587AE9C281}" presName="spaceRect" presStyleCnt="0"/>
      <dgm:spPr/>
    </dgm:pt>
    <dgm:pt modelId="{0CFE33E4-FA35-4C0D-BFBA-552BF8EE4CCA}" type="pres">
      <dgm:prSet presAssocID="{045F93E1-B273-431D-96BA-31587AE9C281}" presName="textRect" presStyleLbl="revTx" presStyleIdx="1" presStyleCnt="5">
        <dgm:presLayoutVars>
          <dgm:chMax val="1"/>
          <dgm:chPref val="1"/>
        </dgm:presLayoutVars>
      </dgm:prSet>
      <dgm:spPr/>
    </dgm:pt>
    <dgm:pt modelId="{E26DC435-1041-46EC-A143-CF33D485C3E1}" type="pres">
      <dgm:prSet presAssocID="{59F8DD62-FC39-43CA-AA57-354E17CF386C}" presName="sibTrans" presStyleCnt="0"/>
      <dgm:spPr/>
    </dgm:pt>
    <dgm:pt modelId="{7AFA94CE-3614-4592-91C8-7C009566C3FC}" type="pres">
      <dgm:prSet presAssocID="{AC1F3719-55B9-4514-824E-CAEDB3AD45FA}" presName="compNode" presStyleCnt="0"/>
      <dgm:spPr/>
    </dgm:pt>
    <dgm:pt modelId="{0DD1E87D-7C7C-454F-8633-E9C2117D4709}" type="pres">
      <dgm:prSet presAssocID="{AC1F3719-55B9-4514-824E-CAEDB3AD45FA}" presName="iconBgRect" presStyleLbl="bgShp" presStyleIdx="2" presStyleCnt="5"/>
      <dgm:spPr/>
    </dgm:pt>
    <dgm:pt modelId="{596249DC-D189-46C2-9971-A78FA26F1EC0}" type="pres">
      <dgm:prSet presAssocID="{AC1F3719-55B9-4514-824E-CAEDB3AD45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A739AB0-11A4-450F-B028-E8D8013DFFA0}" type="pres">
      <dgm:prSet presAssocID="{AC1F3719-55B9-4514-824E-CAEDB3AD45FA}" presName="spaceRect" presStyleCnt="0"/>
      <dgm:spPr/>
    </dgm:pt>
    <dgm:pt modelId="{BCD766AB-7510-4AA9-B51B-01AC74BE0DD5}" type="pres">
      <dgm:prSet presAssocID="{AC1F3719-55B9-4514-824E-CAEDB3AD45FA}" presName="textRect" presStyleLbl="revTx" presStyleIdx="2" presStyleCnt="5">
        <dgm:presLayoutVars>
          <dgm:chMax val="1"/>
          <dgm:chPref val="1"/>
        </dgm:presLayoutVars>
      </dgm:prSet>
      <dgm:spPr/>
    </dgm:pt>
    <dgm:pt modelId="{54086C63-19E0-4D7A-B5A9-8BBF3E988111}" type="pres">
      <dgm:prSet presAssocID="{56DA06A6-EF17-40B2-8C60-5A1C6744DE10}" presName="sibTrans" presStyleCnt="0"/>
      <dgm:spPr/>
    </dgm:pt>
    <dgm:pt modelId="{1AF24A5E-E751-495C-A1DA-AA46411A47AE}" type="pres">
      <dgm:prSet presAssocID="{272859A5-9AEC-473F-B71B-E826880762CB}" presName="compNode" presStyleCnt="0"/>
      <dgm:spPr/>
    </dgm:pt>
    <dgm:pt modelId="{C39BC3B4-0FD8-4961-A228-727D2D6D06F5}" type="pres">
      <dgm:prSet presAssocID="{272859A5-9AEC-473F-B71B-E826880762CB}" presName="iconBgRect" presStyleLbl="bgShp" presStyleIdx="3" presStyleCnt="5"/>
      <dgm:spPr/>
    </dgm:pt>
    <dgm:pt modelId="{2E427C96-D4A1-4500-96E7-87ECA3A1D398}" type="pres">
      <dgm:prSet presAssocID="{272859A5-9AEC-473F-B71B-E826880762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FABC47CA-DE49-40FF-AD5B-4A5BF14FCD92}" type="pres">
      <dgm:prSet presAssocID="{272859A5-9AEC-473F-B71B-E826880762CB}" presName="spaceRect" presStyleCnt="0"/>
      <dgm:spPr/>
    </dgm:pt>
    <dgm:pt modelId="{EAAC21BF-8C14-4E51-AEEF-E3F12A0E0916}" type="pres">
      <dgm:prSet presAssocID="{272859A5-9AEC-473F-B71B-E826880762CB}" presName="textRect" presStyleLbl="revTx" presStyleIdx="3" presStyleCnt="5">
        <dgm:presLayoutVars>
          <dgm:chMax val="1"/>
          <dgm:chPref val="1"/>
        </dgm:presLayoutVars>
      </dgm:prSet>
      <dgm:spPr/>
    </dgm:pt>
    <dgm:pt modelId="{2F5DC16F-D531-4116-B79C-BCB972024629}" type="pres">
      <dgm:prSet presAssocID="{41A2242F-DE01-430D-B77D-14180158DC76}" presName="sibTrans" presStyleCnt="0"/>
      <dgm:spPr/>
    </dgm:pt>
    <dgm:pt modelId="{3547A340-F16D-4BE0-92DB-ED6D843098FC}" type="pres">
      <dgm:prSet presAssocID="{CBB90D3A-59F6-4A23-8942-6A7E149681B2}" presName="compNode" presStyleCnt="0"/>
      <dgm:spPr/>
    </dgm:pt>
    <dgm:pt modelId="{084928E3-7388-49B0-BDA7-C3DD80AC491F}" type="pres">
      <dgm:prSet presAssocID="{CBB90D3A-59F6-4A23-8942-6A7E149681B2}" presName="iconBgRect" presStyleLbl="bgShp" presStyleIdx="4" presStyleCnt="5"/>
      <dgm:spPr/>
    </dgm:pt>
    <dgm:pt modelId="{38789346-572A-4525-AB6B-E15F031B81F5}" type="pres">
      <dgm:prSet presAssocID="{CBB90D3A-59F6-4A23-8942-6A7E14968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E220FAF5-54E9-4AD3-99FC-A91E3E885F7D}" type="pres">
      <dgm:prSet presAssocID="{CBB90D3A-59F6-4A23-8942-6A7E149681B2}" presName="spaceRect" presStyleCnt="0"/>
      <dgm:spPr/>
    </dgm:pt>
    <dgm:pt modelId="{64BDF8C7-8FD2-4CDD-874B-39F08930B9D4}" type="pres">
      <dgm:prSet presAssocID="{CBB90D3A-59F6-4A23-8942-6A7E149681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213B01-CD0F-4429-8477-56C66973DB64}" type="presOf" srcId="{045F93E1-B273-431D-96BA-31587AE9C281}" destId="{0CFE33E4-FA35-4C0D-BFBA-552BF8EE4CCA}" srcOrd="0" destOrd="0" presId="urn:microsoft.com/office/officeart/2018/5/layout/IconCircleLabelList"/>
    <dgm:cxn modelId="{9EAEEC02-B355-402C-B7CB-F5E0B37A4288}" type="presOf" srcId="{E3B75181-0FEE-4A6F-BD5E-C7AD629BDE2A}" destId="{A00647EB-4E60-4359-B581-9BF46507A8BA}" srcOrd="0" destOrd="0" presId="urn:microsoft.com/office/officeart/2018/5/layout/IconCircleLabelList"/>
    <dgm:cxn modelId="{144D301A-8D55-4D2B-A566-B89168E7C44D}" type="presOf" srcId="{CBB90D3A-59F6-4A23-8942-6A7E149681B2}" destId="{64BDF8C7-8FD2-4CDD-874B-39F08930B9D4}" srcOrd="0" destOrd="0" presId="urn:microsoft.com/office/officeart/2018/5/layout/IconCircleLabelList"/>
    <dgm:cxn modelId="{2A26FA21-1647-43B2-B711-984FE05F5438}" type="presOf" srcId="{272859A5-9AEC-473F-B71B-E826880762CB}" destId="{EAAC21BF-8C14-4E51-AEEF-E3F12A0E0916}" srcOrd="0" destOrd="0" presId="urn:microsoft.com/office/officeart/2018/5/layout/IconCircleLabelList"/>
    <dgm:cxn modelId="{4BF7DA54-0E30-4BF6-AC04-F53605FFE38F}" srcId="{E3B75181-0FEE-4A6F-BD5E-C7AD629BDE2A}" destId="{045F93E1-B273-431D-96BA-31587AE9C281}" srcOrd="1" destOrd="0" parTransId="{FC5E6CAE-70A7-4016-A2C1-5A255DF14D23}" sibTransId="{59F8DD62-FC39-43CA-AA57-354E17CF386C}"/>
    <dgm:cxn modelId="{E98BD489-4639-4424-8CBD-09C2B55EA431}" srcId="{E3B75181-0FEE-4A6F-BD5E-C7AD629BDE2A}" destId="{AC1F3719-55B9-4514-824E-CAEDB3AD45FA}" srcOrd="2" destOrd="0" parTransId="{47F67DD0-66EA-4DF5-B3F0-EE0E3AF1B295}" sibTransId="{56DA06A6-EF17-40B2-8C60-5A1C6744DE10}"/>
    <dgm:cxn modelId="{45A39DB9-4DE8-4F0F-A199-FFDB7F13062B}" type="presOf" srcId="{AC1F3719-55B9-4514-824E-CAEDB3AD45FA}" destId="{BCD766AB-7510-4AA9-B51B-01AC74BE0DD5}" srcOrd="0" destOrd="0" presId="urn:microsoft.com/office/officeart/2018/5/layout/IconCircleLabelList"/>
    <dgm:cxn modelId="{62DEE1CB-AFE0-4BB4-93CE-2B35FDAF197F}" srcId="{E3B75181-0FEE-4A6F-BD5E-C7AD629BDE2A}" destId="{0B5014B4-B668-4ADF-B2F0-3A817964244D}" srcOrd="0" destOrd="0" parTransId="{49C299A2-E777-4BF2-A53F-34A33FDA1451}" sibTransId="{D454218B-34F1-4BAA-B5E4-D59B86B94B5E}"/>
    <dgm:cxn modelId="{6338DCDE-9AAD-436E-965F-630A50A07C74}" srcId="{E3B75181-0FEE-4A6F-BD5E-C7AD629BDE2A}" destId="{272859A5-9AEC-473F-B71B-E826880762CB}" srcOrd="3" destOrd="0" parTransId="{9CDE1CE1-295D-4E6B-A6F2-84BD3D9A9950}" sibTransId="{41A2242F-DE01-430D-B77D-14180158DC76}"/>
    <dgm:cxn modelId="{19EA54E2-B699-44E9-B938-005992BFA0EA}" srcId="{E3B75181-0FEE-4A6F-BD5E-C7AD629BDE2A}" destId="{CBB90D3A-59F6-4A23-8942-6A7E149681B2}" srcOrd="4" destOrd="0" parTransId="{E020E5DE-A1F4-40E0-94E2-04EF0E3939F5}" sibTransId="{0C501C04-2AA4-48CE-A8CF-B94A46CF9AD3}"/>
    <dgm:cxn modelId="{2FF75FEA-4DD4-4C1A-814F-80BF96AA8F9B}" type="presOf" srcId="{0B5014B4-B668-4ADF-B2F0-3A817964244D}" destId="{696A2857-9D59-4DBC-8C67-38BD8001B6DD}" srcOrd="0" destOrd="0" presId="urn:microsoft.com/office/officeart/2018/5/layout/IconCircleLabelList"/>
    <dgm:cxn modelId="{E5CDA804-9FAA-49BD-BCD3-7AB3373737A8}" type="presParOf" srcId="{A00647EB-4E60-4359-B581-9BF46507A8BA}" destId="{A8C52BC5-F26F-41BD-8520-5059BD6C4B06}" srcOrd="0" destOrd="0" presId="urn:microsoft.com/office/officeart/2018/5/layout/IconCircleLabelList"/>
    <dgm:cxn modelId="{BFC7FBED-8DA3-4B4D-8A9A-0496027426EE}" type="presParOf" srcId="{A8C52BC5-F26F-41BD-8520-5059BD6C4B06}" destId="{B6B81788-B668-46C3-88B8-E18449C989B9}" srcOrd="0" destOrd="0" presId="urn:microsoft.com/office/officeart/2018/5/layout/IconCircleLabelList"/>
    <dgm:cxn modelId="{7789F7A7-ABF5-4DFD-8133-AC40A9666A0F}" type="presParOf" srcId="{A8C52BC5-F26F-41BD-8520-5059BD6C4B06}" destId="{9B66B626-1858-4E9F-AFC9-9287CC1F3DF4}" srcOrd="1" destOrd="0" presId="urn:microsoft.com/office/officeart/2018/5/layout/IconCircleLabelList"/>
    <dgm:cxn modelId="{F74DC4C6-26EC-4F3F-9102-FE9C38C82E39}" type="presParOf" srcId="{A8C52BC5-F26F-41BD-8520-5059BD6C4B06}" destId="{F1AB0E12-19D2-41A5-8DFA-1D16FB6E2CB2}" srcOrd="2" destOrd="0" presId="urn:microsoft.com/office/officeart/2018/5/layout/IconCircleLabelList"/>
    <dgm:cxn modelId="{25B7F2CC-DBAE-435A-8510-91C98E345131}" type="presParOf" srcId="{A8C52BC5-F26F-41BD-8520-5059BD6C4B06}" destId="{696A2857-9D59-4DBC-8C67-38BD8001B6DD}" srcOrd="3" destOrd="0" presId="urn:microsoft.com/office/officeart/2018/5/layout/IconCircleLabelList"/>
    <dgm:cxn modelId="{8B1864ED-84A6-4CEF-80AC-C432826F4401}" type="presParOf" srcId="{A00647EB-4E60-4359-B581-9BF46507A8BA}" destId="{1A60FDC4-4EEA-4169-9740-B934EDC83FB4}" srcOrd="1" destOrd="0" presId="urn:microsoft.com/office/officeart/2018/5/layout/IconCircleLabelList"/>
    <dgm:cxn modelId="{0BD90A56-DDD3-4FE8-B5C6-C00DBFFAA6D8}" type="presParOf" srcId="{A00647EB-4E60-4359-B581-9BF46507A8BA}" destId="{2A1B5A3A-DC70-4620-B1FC-484F15D75AE1}" srcOrd="2" destOrd="0" presId="urn:microsoft.com/office/officeart/2018/5/layout/IconCircleLabelList"/>
    <dgm:cxn modelId="{5B922626-07D8-4859-9410-3DCC955F570A}" type="presParOf" srcId="{2A1B5A3A-DC70-4620-B1FC-484F15D75AE1}" destId="{0C669078-4FF5-4AE8-AAE7-A361052F6C96}" srcOrd="0" destOrd="0" presId="urn:microsoft.com/office/officeart/2018/5/layout/IconCircleLabelList"/>
    <dgm:cxn modelId="{93193F5A-033D-4CC4-92B1-72287D87641F}" type="presParOf" srcId="{2A1B5A3A-DC70-4620-B1FC-484F15D75AE1}" destId="{30F28AC6-3D8E-41B5-AE48-B031A1B58AC4}" srcOrd="1" destOrd="0" presId="urn:microsoft.com/office/officeart/2018/5/layout/IconCircleLabelList"/>
    <dgm:cxn modelId="{D7D236ED-89E8-4202-97C0-DBFC7DFEFF5C}" type="presParOf" srcId="{2A1B5A3A-DC70-4620-B1FC-484F15D75AE1}" destId="{CFCD2175-8FF7-48DA-9ECA-0EE83A42B4A0}" srcOrd="2" destOrd="0" presId="urn:microsoft.com/office/officeart/2018/5/layout/IconCircleLabelList"/>
    <dgm:cxn modelId="{E150E603-35D4-4F4E-BF0E-64687D3DD83C}" type="presParOf" srcId="{2A1B5A3A-DC70-4620-B1FC-484F15D75AE1}" destId="{0CFE33E4-FA35-4C0D-BFBA-552BF8EE4CCA}" srcOrd="3" destOrd="0" presId="urn:microsoft.com/office/officeart/2018/5/layout/IconCircleLabelList"/>
    <dgm:cxn modelId="{47D36773-20F5-4AA3-B3FF-70FF766F0D89}" type="presParOf" srcId="{A00647EB-4E60-4359-B581-9BF46507A8BA}" destId="{E26DC435-1041-46EC-A143-CF33D485C3E1}" srcOrd="3" destOrd="0" presId="urn:microsoft.com/office/officeart/2018/5/layout/IconCircleLabelList"/>
    <dgm:cxn modelId="{1A297108-21C3-40FF-93BE-E2D131D42169}" type="presParOf" srcId="{A00647EB-4E60-4359-B581-9BF46507A8BA}" destId="{7AFA94CE-3614-4592-91C8-7C009566C3FC}" srcOrd="4" destOrd="0" presId="urn:microsoft.com/office/officeart/2018/5/layout/IconCircleLabelList"/>
    <dgm:cxn modelId="{37F26F01-296C-41ED-AC13-BAC535DDD74C}" type="presParOf" srcId="{7AFA94CE-3614-4592-91C8-7C009566C3FC}" destId="{0DD1E87D-7C7C-454F-8633-E9C2117D4709}" srcOrd="0" destOrd="0" presId="urn:microsoft.com/office/officeart/2018/5/layout/IconCircleLabelList"/>
    <dgm:cxn modelId="{9160607C-FD16-40CB-8EBE-4929DB4BF3D9}" type="presParOf" srcId="{7AFA94CE-3614-4592-91C8-7C009566C3FC}" destId="{596249DC-D189-46C2-9971-A78FA26F1EC0}" srcOrd="1" destOrd="0" presId="urn:microsoft.com/office/officeart/2018/5/layout/IconCircleLabelList"/>
    <dgm:cxn modelId="{4A8114E1-63AC-4B5C-8234-A39C2944DB3F}" type="presParOf" srcId="{7AFA94CE-3614-4592-91C8-7C009566C3FC}" destId="{2A739AB0-11A4-450F-B028-E8D8013DFFA0}" srcOrd="2" destOrd="0" presId="urn:microsoft.com/office/officeart/2018/5/layout/IconCircleLabelList"/>
    <dgm:cxn modelId="{4A0CE4EE-2E35-4E4F-A39F-6A5DD5A2CB34}" type="presParOf" srcId="{7AFA94CE-3614-4592-91C8-7C009566C3FC}" destId="{BCD766AB-7510-4AA9-B51B-01AC74BE0DD5}" srcOrd="3" destOrd="0" presId="urn:microsoft.com/office/officeart/2018/5/layout/IconCircleLabelList"/>
    <dgm:cxn modelId="{1F65050A-F5C8-4C37-9E9D-CADAAD624EB3}" type="presParOf" srcId="{A00647EB-4E60-4359-B581-9BF46507A8BA}" destId="{54086C63-19E0-4D7A-B5A9-8BBF3E988111}" srcOrd="5" destOrd="0" presId="urn:microsoft.com/office/officeart/2018/5/layout/IconCircleLabelList"/>
    <dgm:cxn modelId="{99B6AF8F-7934-46CF-A68F-C7FBF3C3B2A2}" type="presParOf" srcId="{A00647EB-4E60-4359-B581-9BF46507A8BA}" destId="{1AF24A5E-E751-495C-A1DA-AA46411A47AE}" srcOrd="6" destOrd="0" presId="urn:microsoft.com/office/officeart/2018/5/layout/IconCircleLabelList"/>
    <dgm:cxn modelId="{4777D353-2738-4723-BB78-D57EE4E6E022}" type="presParOf" srcId="{1AF24A5E-E751-495C-A1DA-AA46411A47AE}" destId="{C39BC3B4-0FD8-4961-A228-727D2D6D06F5}" srcOrd="0" destOrd="0" presId="urn:microsoft.com/office/officeart/2018/5/layout/IconCircleLabelList"/>
    <dgm:cxn modelId="{7EC14A0B-7C8B-42E1-87C6-D6F6A4F3E810}" type="presParOf" srcId="{1AF24A5E-E751-495C-A1DA-AA46411A47AE}" destId="{2E427C96-D4A1-4500-96E7-87ECA3A1D398}" srcOrd="1" destOrd="0" presId="urn:microsoft.com/office/officeart/2018/5/layout/IconCircleLabelList"/>
    <dgm:cxn modelId="{07236033-C222-4F07-8CC7-9F4F5515913C}" type="presParOf" srcId="{1AF24A5E-E751-495C-A1DA-AA46411A47AE}" destId="{FABC47CA-DE49-40FF-AD5B-4A5BF14FCD92}" srcOrd="2" destOrd="0" presId="urn:microsoft.com/office/officeart/2018/5/layout/IconCircleLabelList"/>
    <dgm:cxn modelId="{CDF84BFE-F909-43A6-BFB2-5B13F180EE9D}" type="presParOf" srcId="{1AF24A5E-E751-495C-A1DA-AA46411A47AE}" destId="{EAAC21BF-8C14-4E51-AEEF-E3F12A0E0916}" srcOrd="3" destOrd="0" presId="urn:microsoft.com/office/officeart/2018/5/layout/IconCircleLabelList"/>
    <dgm:cxn modelId="{A945293C-78FE-4E8F-A674-185DE02DF82A}" type="presParOf" srcId="{A00647EB-4E60-4359-B581-9BF46507A8BA}" destId="{2F5DC16F-D531-4116-B79C-BCB972024629}" srcOrd="7" destOrd="0" presId="urn:microsoft.com/office/officeart/2018/5/layout/IconCircleLabelList"/>
    <dgm:cxn modelId="{8C457598-1322-486C-A512-EEACE629C346}" type="presParOf" srcId="{A00647EB-4E60-4359-B581-9BF46507A8BA}" destId="{3547A340-F16D-4BE0-92DB-ED6D843098FC}" srcOrd="8" destOrd="0" presId="urn:microsoft.com/office/officeart/2018/5/layout/IconCircleLabelList"/>
    <dgm:cxn modelId="{D863E12B-E207-4325-A70F-2FDF317EF957}" type="presParOf" srcId="{3547A340-F16D-4BE0-92DB-ED6D843098FC}" destId="{084928E3-7388-49B0-BDA7-C3DD80AC491F}" srcOrd="0" destOrd="0" presId="urn:microsoft.com/office/officeart/2018/5/layout/IconCircleLabelList"/>
    <dgm:cxn modelId="{D87BB7A7-196D-402E-B087-8E6D7721A575}" type="presParOf" srcId="{3547A340-F16D-4BE0-92DB-ED6D843098FC}" destId="{38789346-572A-4525-AB6B-E15F031B81F5}" srcOrd="1" destOrd="0" presId="urn:microsoft.com/office/officeart/2018/5/layout/IconCircleLabelList"/>
    <dgm:cxn modelId="{F972F083-CAA0-4D5F-9986-EE1291ECEA1D}" type="presParOf" srcId="{3547A340-F16D-4BE0-92DB-ED6D843098FC}" destId="{E220FAF5-54E9-4AD3-99FC-A91E3E885F7D}" srcOrd="2" destOrd="0" presId="urn:microsoft.com/office/officeart/2018/5/layout/IconCircleLabelList"/>
    <dgm:cxn modelId="{C824BFF2-DE76-46D4-AFE7-F498EF936060}" type="presParOf" srcId="{3547A340-F16D-4BE0-92DB-ED6D843098FC}" destId="{64BDF8C7-8FD2-4CDD-874B-39F08930B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72F38-EC18-4784-B6A8-79A55AB194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7DAF5B-D83F-48F5-B41F-D7AD52168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Poverty Rates</a:t>
          </a:r>
        </a:p>
      </dgm:t>
    </dgm:pt>
    <dgm:pt modelId="{2BC68B30-6F0A-4C5D-A7D9-D4A71C896A1F}" type="parTrans" cxnId="{013E0276-902C-4502-AB09-FC967815F2B0}">
      <dgm:prSet/>
      <dgm:spPr/>
      <dgm:t>
        <a:bodyPr/>
        <a:lstStyle/>
        <a:p>
          <a:endParaRPr lang="en-US"/>
        </a:p>
      </dgm:t>
    </dgm:pt>
    <dgm:pt modelId="{A129D1B5-57F4-405E-8EDD-C0473C36072B}" type="sibTrans" cxnId="{013E0276-902C-4502-AB09-FC967815F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083312-6853-4BCE-AAF6-777F2EE37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Birth Rates</a:t>
          </a:r>
        </a:p>
      </dgm:t>
    </dgm:pt>
    <dgm:pt modelId="{548E85B0-9BEE-439B-85DA-8F5BC190E081}" type="parTrans" cxnId="{1332FD48-EC1F-4F43-8B8E-68CC49D6577A}">
      <dgm:prSet/>
      <dgm:spPr/>
      <dgm:t>
        <a:bodyPr/>
        <a:lstStyle/>
        <a:p>
          <a:endParaRPr lang="en-US"/>
        </a:p>
      </dgm:t>
    </dgm:pt>
    <dgm:pt modelId="{7F7F1A72-9664-4DE7-8E6B-0B6B4B33AA74}" type="sibTrans" cxnId="{1332FD48-EC1F-4F43-8B8E-68CC49D65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7C3D1-A79C-4445-A682-00F47765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Unemployment Rates</a:t>
          </a:r>
        </a:p>
      </dgm:t>
    </dgm:pt>
    <dgm:pt modelId="{40E5D808-074F-4E70-9E51-680095078B58}" type="parTrans" cxnId="{6DDAACF7-00AA-4E8F-B88A-60E2953FBC21}">
      <dgm:prSet/>
      <dgm:spPr/>
      <dgm:t>
        <a:bodyPr/>
        <a:lstStyle/>
        <a:p>
          <a:endParaRPr lang="en-US"/>
        </a:p>
      </dgm:t>
    </dgm:pt>
    <dgm:pt modelId="{0C425223-E0A7-41BD-B71B-F9E7985E763F}" type="sibTrans" cxnId="{6DDAACF7-00AA-4E8F-B88A-60E2953FB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27882-CEFF-4527-9D1D-F5843CCED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Rates</a:t>
          </a:r>
        </a:p>
      </dgm:t>
    </dgm:pt>
    <dgm:pt modelId="{0B8AF3EF-AA1E-443F-8137-44B99ABAD759}" type="parTrans" cxnId="{F49A261E-3166-439E-8A34-EFB93BC36F5F}">
      <dgm:prSet/>
      <dgm:spPr/>
      <dgm:t>
        <a:bodyPr/>
        <a:lstStyle/>
        <a:p>
          <a:endParaRPr lang="en-US"/>
        </a:p>
      </dgm:t>
    </dgm:pt>
    <dgm:pt modelId="{0969DC0F-312B-48CB-956C-F6430FFF4E77}" type="sibTrans" cxnId="{F49A261E-3166-439E-8A34-EFB93BC36F5F}">
      <dgm:prSet/>
      <dgm:spPr/>
      <dgm:t>
        <a:bodyPr/>
        <a:lstStyle/>
        <a:p>
          <a:endParaRPr lang="en-US"/>
        </a:p>
      </dgm:t>
    </dgm:pt>
    <dgm:pt modelId="{9045E6F4-1530-4AB9-B321-4611D051B996}" type="pres">
      <dgm:prSet presAssocID="{78B72F38-EC18-4784-B6A8-79A55AB194A2}" presName="root" presStyleCnt="0">
        <dgm:presLayoutVars>
          <dgm:dir/>
          <dgm:resizeHandles val="exact"/>
        </dgm:presLayoutVars>
      </dgm:prSet>
      <dgm:spPr/>
    </dgm:pt>
    <dgm:pt modelId="{44488E50-F683-4FF8-B804-9C9DC9E5B3A1}" type="pres">
      <dgm:prSet presAssocID="{78B72F38-EC18-4784-B6A8-79A55AB194A2}" presName="container" presStyleCnt="0">
        <dgm:presLayoutVars>
          <dgm:dir/>
          <dgm:resizeHandles val="exact"/>
        </dgm:presLayoutVars>
      </dgm:prSet>
      <dgm:spPr/>
    </dgm:pt>
    <dgm:pt modelId="{ED945666-63EA-4705-A83A-8CAA850C0DD6}" type="pres">
      <dgm:prSet presAssocID="{DE7DAF5B-D83F-48F5-B41F-D7AD521680E3}" presName="compNode" presStyleCnt="0"/>
      <dgm:spPr/>
    </dgm:pt>
    <dgm:pt modelId="{1589784A-1F3D-482E-84AD-AB916A0E87A5}" type="pres">
      <dgm:prSet presAssocID="{DE7DAF5B-D83F-48F5-B41F-D7AD521680E3}" presName="iconBgRect" presStyleLbl="bgShp" presStyleIdx="0" presStyleCnt="4"/>
      <dgm:spPr/>
    </dgm:pt>
    <dgm:pt modelId="{730E63CF-DF2C-440F-B7B8-BEA360438176}" type="pres">
      <dgm:prSet presAssocID="{DE7DAF5B-D83F-48F5-B41F-D7AD521680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58A775B-0B07-4D39-BED3-8AED25F7C406}" type="pres">
      <dgm:prSet presAssocID="{DE7DAF5B-D83F-48F5-B41F-D7AD521680E3}" presName="spaceRect" presStyleCnt="0"/>
      <dgm:spPr/>
    </dgm:pt>
    <dgm:pt modelId="{4B5C366E-A0E5-419F-90CE-688B67F6F71E}" type="pres">
      <dgm:prSet presAssocID="{DE7DAF5B-D83F-48F5-B41F-D7AD521680E3}" presName="textRect" presStyleLbl="revTx" presStyleIdx="0" presStyleCnt="4">
        <dgm:presLayoutVars>
          <dgm:chMax val="1"/>
          <dgm:chPref val="1"/>
        </dgm:presLayoutVars>
      </dgm:prSet>
      <dgm:spPr/>
    </dgm:pt>
    <dgm:pt modelId="{44964BF7-4979-438C-BD90-31CA28E3377E}" type="pres">
      <dgm:prSet presAssocID="{A129D1B5-57F4-405E-8EDD-C0473C36072B}" presName="sibTrans" presStyleLbl="sibTrans2D1" presStyleIdx="0" presStyleCnt="0"/>
      <dgm:spPr/>
    </dgm:pt>
    <dgm:pt modelId="{8FE75772-F7BE-484F-8A73-45254DF3F088}" type="pres">
      <dgm:prSet presAssocID="{EC083312-6853-4BCE-AAF6-777F2EE37592}" presName="compNode" presStyleCnt="0"/>
      <dgm:spPr/>
    </dgm:pt>
    <dgm:pt modelId="{F5C41EF3-81BD-4B4A-AAAD-C217F9A5B5C7}" type="pres">
      <dgm:prSet presAssocID="{EC083312-6853-4BCE-AAF6-777F2EE37592}" presName="iconBgRect" presStyleLbl="bgShp" presStyleIdx="1" presStyleCnt="4"/>
      <dgm:spPr/>
    </dgm:pt>
    <dgm:pt modelId="{A1FE9BB8-0B36-42AF-8F75-6A08645F21EE}" type="pres">
      <dgm:prSet presAssocID="{EC083312-6853-4BCE-AAF6-777F2EE37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508C0A04-D4EF-4250-A1B8-0A6981FE1F3C}" type="pres">
      <dgm:prSet presAssocID="{EC083312-6853-4BCE-AAF6-777F2EE37592}" presName="spaceRect" presStyleCnt="0"/>
      <dgm:spPr/>
    </dgm:pt>
    <dgm:pt modelId="{0DA17DAA-5454-40ED-B305-7C2837AF3983}" type="pres">
      <dgm:prSet presAssocID="{EC083312-6853-4BCE-AAF6-777F2EE37592}" presName="textRect" presStyleLbl="revTx" presStyleIdx="1" presStyleCnt="4">
        <dgm:presLayoutVars>
          <dgm:chMax val="1"/>
          <dgm:chPref val="1"/>
        </dgm:presLayoutVars>
      </dgm:prSet>
      <dgm:spPr/>
    </dgm:pt>
    <dgm:pt modelId="{06C6E676-5B9C-4D77-802F-D8487F275974}" type="pres">
      <dgm:prSet presAssocID="{7F7F1A72-9664-4DE7-8E6B-0B6B4B33AA74}" presName="sibTrans" presStyleLbl="sibTrans2D1" presStyleIdx="0" presStyleCnt="0"/>
      <dgm:spPr/>
    </dgm:pt>
    <dgm:pt modelId="{214C8A92-9815-406C-8BB4-FB2B4CBC53F2}" type="pres">
      <dgm:prSet presAssocID="{3EF7C3D1-A79C-4445-A682-00F47765285C}" presName="compNode" presStyleCnt="0"/>
      <dgm:spPr/>
    </dgm:pt>
    <dgm:pt modelId="{29945840-2585-4781-BDE6-23445E1A9EB9}" type="pres">
      <dgm:prSet presAssocID="{3EF7C3D1-A79C-4445-A682-00F47765285C}" presName="iconBgRect" presStyleLbl="bgShp" presStyleIdx="2" presStyleCnt="4"/>
      <dgm:spPr/>
    </dgm:pt>
    <dgm:pt modelId="{FF85F7ED-B01B-4DCB-B851-837BB9952EC7}" type="pres">
      <dgm:prSet presAssocID="{3EF7C3D1-A79C-4445-A682-00F4776528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04FDFCC-EF57-4F37-ABAD-493DA13DED4C}" type="pres">
      <dgm:prSet presAssocID="{3EF7C3D1-A79C-4445-A682-00F47765285C}" presName="spaceRect" presStyleCnt="0"/>
      <dgm:spPr/>
    </dgm:pt>
    <dgm:pt modelId="{5C159620-A158-433F-AA89-F5D970365AC8}" type="pres">
      <dgm:prSet presAssocID="{3EF7C3D1-A79C-4445-A682-00F47765285C}" presName="textRect" presStyleLbl="revTx" presStyleIdx="2" presStyleCnt="4">
        <dgm:presLayoutVars>
          <dgm:chMax val="1"/>
          <dgm:chPref val="1"/>
        </dgm:presLayoutVars>
      </dgm:prSet>
      <dgm:spPr/>
    </dgm:pt>
    <dgm:pt modelId="{DD2FC36D-C4F9-4FD9-8A99-4B32F1278C82}" type="pres">
      <dgm:prSet presAssocID="{0C425223-E0A7-41BD-B71B-F9E7985E763F}" presName="sibTrans" presStyleLbl="sibTrans2D1" presStyleIdx="0" presStyleCnt="0"/>
      <dgm:spPr/>
    </dgm:pt>
    <dgm:pt modelId="{D1EE9161-5D1E-459A-98B5-2DA73A751C31}" type="pres">
      <dgm:prSet presAssocID="{3F427882-CEFF-4527-9D1D-F5843CCED0D2}" presName="compNode" presStyleCnt="0"/>
      <dgm:spPr/>
    </dgm:pt>
    <dgm:pt modelId="{293CB89E-2442-4863-8895-836429D2F419}" type="pres">
      <dgm:prSet presAssocID="{3F427882-CEFF-4527-9D1D-F5843CCED0D2}" presName="iconBgRect" presStyleLbl="bgShp" presStyleIdx="3" presStyleCnt="4"/>
      <dgm:spPr/>
    </dgm:pt>
    <dgm:pt modelId="{8F9047AA-FF98-4F8C-B37E-5C71F9D3655B}" type="pres">
      <dgm:prSet presAssocID="{3F427882-CEFF-4527-9D1D-F5843CCED0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8B8BCC0-6590-4DBB-A474-313AF54100F2}" type="pres">
      <dgm:prSet presAssocID="{3F427882-CEFF-4527-9D1D-F5843CCED0D2}" presName="spaceRect" presStyleCnt="0"/>
      <dgm:spPr/>
    </dgm:pt>
    <dgm:pt modelId="{B90694A4-EE2F-4D28-8B1D-B1F7A7E358A6}" type="pres">
      <dgm:prSet presAssocID="{3F427882-CEFF-4527-9D1D-F5843CCED0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9A261E-3166-439E-8A34-EFB93BC36F5F}" srcId="{78B72F38-EC18-4784-B6A8-79A55AB194A2}" destId="{3F427882-CEFF-4527-9D1D-F5843CCED0D2}" srcOrd="3" destOrd="0" parTransId="{0B8AF3EF-AA1E-443F-8137-44B99ABAD759}" sibTransId="{0969DC0F-312B-48CB-956C-F6430FFF4E77}"/>
    <dgm:cxn modelId="{1E4F2A32-8DF5-4C28-A056-6864E87E2898}" type="presOf" srcId="{DE7DAF5B-D83F-48F5-B41F-D7AD521680E3}" destId="{4B5C366E-A0E5-419F-90CE-688B67F6F71E}" srcOrd="0" destOrd="0" presId="urn:microsoft.com/office/officeart/2018/2/layout/IconCircleList"/>
    <dgm:cxn modelId="{1332FD48-EC1F-4F43-8B8E-68CC49D6577A}" srcId="{78B72F38-EC18-4784-B6A8-79A55AB194A2}" destId="{EC083312-6853-4BCE-AAF6-777F2EE37592}" srcOrd="1" destOrd="0" parTransId="{548E85B0-9BEE-439B-85DA-8F5BC190E081}" sibTransId="{7F7F1A72-9664-4DE7-8E6B-0B6B4B33AA74}"/>
    <dgm:cxn modelId="{013E0276-902C-4502-AB09-FC967815F2B0}" srcId="{78B72F38-EC18-4784-B6A8-79A55AB194A2}" destId="{DE7DAF5B-D83F-48F5-B41F-D7AD521680E3}" srcOrd="0" destOrd="0" parTransId="{2BC68B30-6F0A-4C5D-A7D9-D4A71C896A1F}" sibTransId="{A129D1B5-57F4-405E-8EDD-C0473C36072B}"/>
    <dgm:cxn modelId="{2A5A3086-F634-4F2F-AE19-8413B3C6230C}" type="presOf" srcId="{7F7F1A72-9664-4DE7-8E6B-0B6B4B33AA74}" destId="{06C6E676-5B9C-4D77-802F-D8487F275974}" srcOrd="0" destOrd="0" presId="urn:microsoft.com/office/officeart/2018/2/layout/IconCircleList"/>
    <dgm:cxn modelId="{B29A3C87-0A6B-4903-B0A5-EC9295167E81}" type="presOf" srcId="{78B72F38-EC18-4784-B6A8-79A55AB194A2}" destId="{9045E6F4-1530-4AB9-B321-4611D051B996}" srcOrd="0" destOrd="0" presId="urn:microsoft.com/office/officeart/2018/2/layout/IconCircleList"/>
    <dgm:cxn modelId="{DDB19E8C-B2F8-4D1A-A1F3-E6615B40068B}" type="presOf" srcId="{A129D1B5-57F4-405E-8EDD-C0473C36072B}" destId="{44964BF7-4979-438C-BD90-31CA28E3377E}" srcOrd="0" destOrd="0" presId="urn:microsoft.com/office/officeart/2018/2/layout/IconCircleList"/>
    <dgm:cxn modelId="{ECAB9198-20C1-4E2D-BA79-A28E24E1B1B1}" type="presOf" srcId="{0C425223-E0A7-41BD-B71B-F9E7985E763F}" destId="{DD2FC36D-C4F9-4FD9-8A99-4B32F1278C82}" srcOrd="0" destOrd="0" presId="urn:microsoft.com/office/officeart/2018/2/layout/IconCircleList"/>
    <dgm:cxn modelId="{08FEE098-B224-4529-8DB9-A945807ED681}" type="presOf" srcId="{EC083312-6853-4BCE-AAF6-777F2EE37592}" destId="{0DA17DAA-5454-40ED-B305-7C2837AF3983}" srcOrd="0" destOrd="0" presId="urn:microsoft.com/office/officeart/2018/2/layout/IconCircleList"/>
    <dgm:cxn modelId="{7C15CFE3-E1C7-4BA3-85BA-A221BE9CC250}" type="presOf" srcId="{3F427882-CEFF-4527-9D1D-F5843CCED0D2}" destId="{B90694A4-EE2F-4D28-8B1D-B1F7A7E358A6}" srcOrd="0" destOrd="0" presId="urn:microsoft.com/office/officeart/2018/2/layout/IconCircleList"/>
    <dgm:cxn modelId="{1BD456F7-74C1-4A86-97FB-ADC2FA7F9898}" type="presOf" srcId="{3EF7C3D1-A79C-4445-A682-00F47765285C}" destId="{5C159620-A158-433F-AA89-F5D970365AC8}" srcOrd="0" destOrd="0" presId="urn:microsoft.com/office/officeart/2018/2/layout/IconCircleList"/>
    <dgm:cxn modelId="{6DDAACF7-00AA-4E8F-B88A-60E2953FBC21}" srcId="{78B72F38-EC18-4784-B6A8-79A55AB194A2}" destId="{3EF7C3D1-A79C-4445-A682-00F47765285C}" srcOrd="2" destOrd="0" parTransId="{40E5D808-074F-4E70-9E51-680095078B58}" sibTransId="{0C425223-E0A7-41BD-B71B-F9E7985E763F}"/>
    <dgm:cxn modelId="{458D7048-EABB-4B4A-902F-7C1815BF76CD}" type="presParOf" srcId="{9045E6F4-1530-4AB9-B321-4611D051B996}" destId="{44488E50-F683-4FF8-B804-9C9DC9E5B3A1}" srcOrd="0" destOrd="0" presId="urn:microsoft.com/office/officeart/2018/2/layout/IconCircleList"/>
    <dgm:cxn modelId="{74B992DE-2B7C-4B2A-BAB1-028A7724F6D6}" type="presParOf" srcId="{44488E50-F683-4FF8-B804-9C9DC9E5B3A1}" destId="{ED945666-63EA-4705-A83A-8CAA850C0DD6}" srcOrd="0" destOrd="0" presId="urn:microsoft.com/office/officeart/2018/2/layout/IconCircleList"/>
    <dgm:cxn modelId="{A8A29F36-A9B3-444A-8D82-81A39B23EEBF}" type="presParOf" srcId="{ED945666-63EA-4705-A83A-8CAA850C0DD6}" destId="{1589784A-1F3D-482E-84AD-AB916A0E87A5}" srcOrd="0" destOrd="0" presId="urn:microsoft.com/office/officeart/2018/2/layout/IconCircleList"/>
    <dgm:cxn modelId="{8775F206-50CF-4BD4-8248-CBE0A2028D32}" type="presParOf" srcId="{ED945666-63EA-4705-A83A-8CAA850C0DD6}" destId="{730E63CF-DF2C-440F-B7B8-BEA360438176}" srcOrd="1" destOrd="0" presId="urn:microsoft.com/office/officeart/2018/2/layout/IconCircleList"/>
    <dgm:cxn modelId="{6F3123B6-529C-4B83-8364-13241923ED83}" type="presParOf" srcId="{ED945666-63EA-4705-A83A-8CAA850C0DD6}" destId="{658A775B-0B07-4D39-BED3-8AED25F7C406}" srcOrd="2" destOrd="0" presId="urn:microsoft.com/office/officeart/2018/2/layout/IconCircleList"/>
    <dgm:cxn modelId="{C902603F-4F0F-4D39-BAFA-8B5185677DB9}" type="presParOf" srcId="{ED945666-63EA-4705-A83A-8CAA850C0DD6}" destId="{4B5C366E-A0E5-419F-90CE-688B67F6F71E}" srcOrd="3" destOrd="0" presId="urn:microsoft.com/office/officeart/2018/2/layout/IconCircleList"/>
    <dgm:cxn modelId="{8DD8DD81-CE30-40B8-AA6B-5A89EF90051F}" type="presParOf" srcId="{44488E50-F683-4FF8-B804-9C9DC9E5B3A1}" destId="{44964BF7-4979-438C-BD90-31CA28E3377E}" srcOrd="1" destOrd="0" presId="urn:microsoft.com/office/officeart/2018/2/layout/IconCircleList"/>
    <dgm:cxn modelId="{495CAD9D-DF5C-47C2-BE8F-B8FE9726DD6B}" type="presParOf" srcId="{44488E50-F683-4FF8-B804-9C9DC9E5B3A1}" destId="{8FE75772-F7BE-484F-8A73-45254DF3F088}" srcOrd="2" destOrd="0" presId="urn:microsoft.com/office/officeart/2018/2/layout/IconCircleList"/>
    <dgm:cxn modelId="{98847A9F-D169-4037-8FF1-9D8FECCCC7C4}" type="presParOf" srcId="{8FE75772-F7BE-484F-8A73-45254DF3F088}" destId="{F5C41EF3-81BD-4B4A-AAAD-C217F9A5B5C7}" srcOrd="0" destOrd="0" presId="urn:microsoft.com/office/officeart/2018/2/layout/IconCircleList"/>
    <dgm:cxn modelId="{65A885B7-1B48-475B-B2A2-BD790263A5BD}" type="presParOf" srcId="{8FE75772-F7BE-484F-8A73-45254DF3F088}" destId="{A1FE9BB8-0B36-42AF-8F75-6A08645F21EE}" srcOrd="1" destOrd="0" presId="urn:microsoft.com/office/officeart/2018/2/layout/IconCircleList"/>
    <dgm:cxn modelId="{40201E4C-4595-4326-933B-738BDF73BE14}" type="presParOf" srcId="{8FE75772-F7BE-484F-8A73-45254DF3F088}" destId="{508C0A04-D4EF-4250-A1B8-0A6981FE1F3C}" srcOrd="2" destOrd="0" presId="urn:microsoft.com/office/officeart/2018/2/layout/IconCircleList"/>
    <dgm:cxn modelId="{14273651-C074-43FE-983A-4AEF1E566288}" type="presParOf" srcId="{8FE75772-F7BE-484F-8A73-45254DF3F088}" destId="{0DA17DAA-5454-40ED-B305-7C2837AF3983}" srcOrd="3" destOrd="0" presId="urn:microsoft.com/office/officeart/2018/2/layout/IconCircleList"/>
    <dgm:cxn modelId="{04D58DEA-A444-4C22-A9FC-565E4981EBA0}" type="presParOf" srcId="{44488E50-F683-4FF8-B804-9C9DC9E5B3A1}" destId="{06C6E676-5B9C-4D77-802F-D8487F275974}" srcOrd="3" destOrd="0" presId="urn:microsoft.com/office/officeart/2018/2/layout/IconCircleList"/>
    <dgm:cxn modelId="{2F9952E3-3DD5-4087-846A-4E0C964621FD}" type="presParOf" srcId="{44488E50-F683-4FF8-B804-9C9DC9E5B3A1}" destId="{214C8A92-9815-406C-8BB4-FB2B4CBC53F2}" srcOrd="4" destOrd="0" presId="urn:microsoft.com/office/officeart/2018/2/layout/IconCircleList"/>
    <dgm:cxn modelId="{6AC3EEF0-29AA-4D69-A477-6AE2A81FD8FD}" type="presParOf" srcId="{214C8A92-9815-406C-8BB4-FB2B4CBC53F2}" destId="{29945840-2585-4781-BDE6-23445E1A9EB9}" srcOrd="0" destOrd="0" presId="urn:microsoft.com/office/officeart/2018/2/layout/IconCircleList"/>
    <dgm:cxn modelId="{F7534F7F-B8B5-4BEF-8C55-5374F3CA259C}" type="presParOf" srcId="{214C8A92-9815-406C-8BB4-FB2B4CBC53F2}" destId="{FF85F7ED-B01B-4DCB-B851-837BB9952EC7}" srcOrd="1" destOrd="0" presId="urn:microsoft.com/office/officeart/2018/2/layout/IconCircleList"/>
    <dgm:cxn modelId="{EF19243B-91C3-40A6-87A0-CC418A103F87}" type="presParOf" srcId="{214C8A92-9815-406C-8BB4-FB2B4CBC53F2}" destId="{104FDFCC-EF57-4F37-ABAD-493DA13DED4C}" srcOrd="2" destOrd="0" presId="urn:microsoft.com/office/officeart/2018/2/layout/IconCircleList"/>
    <dgm:cxn modelId="{EA397A98-3619-4296-A579-D6763DDAC5E0}" type="presParOf" srcId="{214C8A92-9815-406C-8BB4-FB2B4CBC53F2}" destId="{5C159620-A158-433F-AA89-F5D970365AC8}" srcOrd="3" destOrd="0" presId="urn:microsoft.com/office/officeart/2018/2/layout/IconCircleList"/>
    <dgm:cxn modelId="{87B862AA-1218-446C-BAEC-037E63304941}" type="presParOf" srcId="{44488E50-F683-4FF8-B804-9C9DC9E5B3A1}" destId="{DD2FC36D-C4F9-4FD9-8A99-4B32F1278C82}" srcOrd="5" destOrd="0" presId="urn:microsoft.com/office/officeart/2018/2/layout/IconCircleList"/>
    <dgm:cxn modelId="{93E1F24E-1739-4E25-8802-AE55620524C9}" type="presParOf" srcId="{44488E50-F683-4FF8-B804-9C9DC9E5B3A1}" destId="{D1EE9161-5D1E-459A-98B5-2DA73A751C31}" srcOrd="6" destOrd="0" presId="urn:microsoft.com/office/officeart/2018/2/layout/IconCircleList"/>
    <dgm:cxn modelId="{E150063A-5EFF-4385-8686-448328D1242B}" type="presParOf" srcId="{D1EE9161-5D1E-459A-98B5-2DA73A751C31}" destId="{293CB89E-2442-4863-8895-836429D2F419}" srcOrd="0" destOrd="0" presId="urn:microsoft.com/office/officeart/2018/2/layout/IconCircleList"/>
    <dgm:cxn modelId="{0B6084AA-D82F-455E-B5EC-C38B04CBECCD}" type="presParOf" srcId="{D1EE9161-5D1E-459A-98B5-2DA73A751C31}" destId="{8F9047AA-FF98-4F8C-B37E-5C71F9D3655B}" srcOrd="1" destOrd="0" presId="urn:microsoft.com/office/officeart/2018/2/layout/IconCircleList"/>
    <dgm:cxn modelId="{ECB219D0-A5AD-45B1-ACCE-5E6A8DED376C}" type="presParOf" srcId="{D1EE9161-5D1E-459A-98B5-2DA73A751C31}" destId="{E8B8BCC0-6590-4DBB-A474-313AF54100F2}" srcOrd="2" destOrd="0" presId="urn:microsoft.com/office/officeart/2018/2/layout/IconCircleList"/>
    <dgm:cxn modelId="{56D92365-CD47-4F51-B96D-7E3EE32A0EB7}" type="presParOf" srcId="{D1EE9161-5D1E-459A-98B5-2DA73A751C31}" destId="{B90694A4-EE2F-4D28-8B1D-B1F7A7E358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54B7E-E035-4E16-B457-DD8A8A97A6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F683B-D61A-46CA-88F8-1F804310993B}">
      <dgm:prSet/>
      <dgm:spPr/>
      <dgm:t>
        <a:bodyPr/>
        <a:lstStyle/>
        <a:p>
          <a:r>
            <a:rPr lang="en-US" dirty="0"/>
            <a:t>Each TennCare eligibility group is impacted by poverty levels</a:t>
          </a:r>
        </a:p>
      </dgm:t>
    </dgm:pt>
    <dgm:pt modelId="{F0117BDB-2D09-4CB0-BCC6-D133111CD4D8}" type="parTrans" cxnId="{AAFE780E-54CE-42AA-B0D6-BA3456B6B474}">
      <dgm:prSet/>
      <dgm:spPr/>
      <dgm:t>
        <a:bodyPr/>
        <a:lstStyle/>
        <a:p>
          <a:endParaRPr lang="en-US"/>
        </a:p>
      </dgm:t>
    </dgm:pt>
    <dgm:pt modelId="{13C1BE02-653A-4E74-B18B-D2DCFED4F3FF}" type="sibTrans" cxnId="{AAFE780E-54CE-42AA-B0D6-BA3456B6B474}">
      <dgm:prSet/>
      <dgm:spPr/>
      <dgm:t>
        <a:bodyPr/>
        <a:lstStyle/>
        <a:p>
          <a:endParaRPr lang="en-US"/>
        </a:p>
      </dgm:t>
    </dgm:pt>
    <dgm:pt modelId="{210B27E3-9980-488A-963C-536472C87BA6}">
      <dgm:prSet/>
      <dgm:spPr/>
      <dgm:t>
        <a:bodyPr/>
        <a:lstStyle/>
        <a:p>
          <a:r>
            <a:rPr lang="en-US" dirty="0"/>
            <a:t>For the last 7 years, TennCare changes mirrors poverty levels almost every year</a:t>
          </a:r>
        </a:p>
      </dgm:t>
    </dgm:pt>
    <dgm:pt modelId="{7AF66193-3872-4EEF-993A-52A7E5E70751}" type="parTrans" cxnId="{4885BD2A-5CBC-4C8E-89BF-8319BE654106}">
      <dgm:prSet/>
      <dgm:spPr/>
      <dgm:t>
        <a:bodyPr/>
        <a:lstStyle/>
        <a:p>
          <a:endParaRPr lang="en-US"/>
        </a:p>
      </dgm:t>
    </dgm:pt>
    <dgm:pt modelId="{6695A594-A614-4DBC-9C28-8EB263EA2A38}" type="sibTrans" cxnId="{4885BD2A-5CBC-4C8E-89BF-8319BE654106}">
      <dgm:prSet/>
      <dgm:spPr/>
      <dgm:t>
        <a:bodyPr/>
        <a:lstStyle/>
        <a:p>
          <a:endParaRPr lang="en-US"/>
        </a:p>
      </dgm:t>
    </dgm:pt>
    <dgm:pt modelId="{41AB29ED-F540-4255-A8F1-DEE7043A2908}" type="pres">
      <dgm:prSet presAssocID="{0C754B7E-E035-4E16-B457-DD8A8A97A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BB2E8A-01FD-4F12-B336-C248EF767FAB}" type="pres">
      <dgm:prSet presAssocID="{75DF683B-D61A-46CA-88F8-1F804310993B}" presName="hierRoot1" presStyleCnt="0"/>
      <dgm:spPr/>
    </dgm:pt>
    <dgm:pt modelId="{DB53D68C-19FD-4123-9F39-5D7F236BDB8C}" type="pres">
      <dgm:prSet presAssocID="{75DF683B-D61A-46CA-88F8-1F804310993B}" presName="composite" presStyleCnt="0"/>
      <dgm:spPr/>
    </dgm:pt>
    <dgm:pt modelId="{BFC23C62-AD09-459E-AFDA-604320866905}" type="pres">
      <dgm:prSet presAssocID="{75DF683B-D61A-46CA-88F8-1F804310993B}" presName="background" presStyleLbl="node0" presStyleIdx="0" presStyleCnt="2"/>
      <dgm:spPr/>
    </dgm:pt>
    <dgm:pt modelId="{855A40AE-A82E-4876-9FF5-804EDE7F0CA0}" type="pres">
      <dgm:prSet presAssocID="{75DF683B-D61A-46CA-88F8-1F804310993B}" presName="text" presStyleLbl="fgAcc0" presStyleIdx="0" presStyleCnt="2">
        <dgm:presLayoutVars>
          <dgm:chPref val="3"/>
        </dgm:presLayoutVars>
      </dgm:prSet>
      <dgm:spPr/>
    </dgm:pt>
    <dgm:pt modelId="{FDC06E68-9A0B-4788-A89F-D4C6F0452636}" type="pres">
      <dgm:prSet presAssocID="{75DF683B-D61A-46CA-88F8-1F804310993B}" presName="hierChild2" presStyleCnt="0"/>
      <dgm:spPr/>
    </dgm:pt>
    <dgm:pt modelId="{97FBA2D7-9CE2-43CF-A513-DA5C167894F7}" type="pres">
      <dgm:prSet presAssocID="{210B27E3-9980-488A-963C-536472C87BA6}" presName="hierRoot1" presStyleCnt="0"/>
      <dgm:spPr/>
    </dgm:pt>
    <dgm:pt modelId="{C852A95E-9A4C-48AB-8284-8AF010A48B94}" type="pres">
      <dgm:prSet presAssocID="{210B27E3-9980-488A-963C-536472C87BA6}" presName="composite" presStyleCnt="0"/>
      <dgm:spPr/>
    </dgm:pt>
    <dgm:pt modelId="{5BA7EDB3-952A-4030-959D-CC5768E58089}" type="pres">
      <dgm:prSet presAssocID="{210B27E3-9980-488A-963C-536472C87BA6}" presName="background" presStyleLbl="node0" presStyleIdx="1" presStyleCnt="2"/>
      <dgm:spPr/>
    </dgm:pt>
    <dgm:pt modelId="{63815419-CA63-4CCB-98DD-3C48A9098E3E}" type="pres">
      <dgm:prSet presAssocID="{210B27E3-9980-488A-963C-536472C87BA6}" presName="text" presStyleLbl="fgAcc0" presStyleIdx="1" presStyleCnt="2">
        <dgm:presLayoutVars>
          <dgm:chPref val="3"/>
        </dgm:presLayoutVars>
      </dgm:prSet>
      <dgm:spPr/>
    </dgm:pt>
    <dgm:pt modelId="{DFC38FD1-716F-49C4-9414-D50AA223AF6B}" type="pres">
      <dgm:prSet presAssocID="{210B27E3-9980-488A-963C-536472C87BA6}" presName="hierChild2" presStyleCnt="0"/>
      <dgm:spPr/>
    </dgm:pt>
  </dgm:ptLst>
  <dgm:cxnLst>
    <dgm:cxn modelId="{AAFE780E-54CE-42AA-B0D6-BA3456B6B474}" srcId="{0C754B7E-E035-4E16-B457-DD8A8A97A682}" destId="{75DF683B-D61A-46CA-88F8-1F804310993B}" srcOrd="0" destOrd="0" parTransId="{F0117BDB-2D09-4CB0-BCC6-D133111CD4D8}" sibTransId="{13C1BE02-653A-4E74-B18B-D2DCFED4F3FF}"/>
    <dgm:cxn modelId="{4885BD2A-5CBC-4C8E-89BF-8319BE654106}" srcId="{0C754B7E-E035-4E16-B457-DD8A8A97A682}" destId="{210B27E3-9980-488A-963C-536472C87BA6}" srcOrd="1" destOrd="0" parTransId="{7AF66193-3872-4EEF-993A-52A7E5E70751}" sibTransId="{6695A594-A614-4DBC-9C28-8EB263EA2A38}"/>
    <dgm:cxn modelId="{FA8C4F5F-2B74-4EE7-AC09-D9A1B27D54E5}" type="presOf" srcId="{75DF683B-D61A-46CA-88F8-1F804310993B}" destId="{855A40AE-A82E-4876-9FF5-804EDE7F0CA0}" srcOrd="0" destOrd="0" presId="urn:microsoft.com/office/officeart/2005/8/layout/hierarchy1"/>
    <dgm:cxn modelId="{97BC98F2-D450-44F3-A9FF-30C6959220AB}" type="presOf" srcId="{210B27E3-9980-488A-963C-536472C87BA6}" destId="{63815419-CA63-4CCB-98DD-3C48A9098E3E}" srcOrd="0" destOrd="0" presId="urn:microsoft.com/office/officeart/2005/8/layout/hierarchy1"/>
    <dgm:cxn modelId="{36821AF3-ED82-427D-9DAC-8636BED3B3B0}" type="presOf" srcId="{0C754B7E-E035-4E16-B457-DD8A8A97A682}" destId="{41AB29ED-F540-4255-A8F1-DEE7043A2908}" srcOrd="0" destOrd="0" presId="urn:microsoft.com/office/officeart/2005/8/layout/hierarchy1"/>
    <dgm:cxn modelId="{DA3E5C5E-6F87-4A93-9F25-855F7EAC876E}" type="presParOf" srcId="{41AB29ED-F540-4255-A8F1-DEE7043A2908}" destId="{BCBB2E8A-01FD-4F12-B336-C248EF767FAB}" srcOrd="0" destOrd="0" presId="urn:microsoft.com/office/officeart/2005/8/layout/hierarchy1"/>
    <dgm:cxn modelId="{C5CD5095-AA24-4DC4-9617-C249234CFD64}" type="presParOf" srcId="{BCBB2E8A-01FD-4F12-B336-C248EF767FAB}" destId="{DB53D68C-19FD-4123-9F39-5D7F236BDB8C}" srcOrd="0" destOrd="0" presId="urn:microsoft.com/office/officeart/2005/8/layout/hierarchy1"/>
    <dgm:cxn modelId="{4E0E9E5C-2ABB-4A9F-A214-7A6380B6A0E5}" type="presParOf" srcId="{DB53D68C-19FD-4123-9F39-5D7F236BDB8C}" destId="{BFC23C62-AD09-459E-AFDA-604320866905}" srcOrd="0" destOrd="0" presId="urn:microsoft.com/office/officeart/2005/8/layout/hierarchy1"/>
    <dgm:cxn modelId="{3F1EFCA9-DB9C-4109-BE29-7ACB1BAFFE40}" type="presParOf" srcId="{DB53D68C-19FD-4123-9F39-5D7F236BDB8C}" destId="{855A40AE-A82E-4876-9FF5-804EDE7F0CA0}" srcOrd="1" destOrd="0" presId="urn:microsoft.com/office/officeart/2005/8/layout/hierarchy1"/>
    <dgm:cxn modelId="{3932D054-EF20-40E2-BE3B-D248FA77C171}" type="presParOf" srcId="{BCBB2E8A-01FD-4F12-B336-C248EF767FAB}" destId="{FDC06E68-9A0B-4788-A89F-D4C6F0452636}" srcOrd="1" destOrd="0" presId="urn:microsoft.com/office/officeart/2005/8/layout/hierarchy1"/>
    <dgm:cxn modelId="{B6820EF4-6CDC-4C5F-B1AF-B37E1FFAD1CF}" type="presParOf" srcId="{41AB29ED-F540-4255-A8F1-DEE7043A2908}" destId="{97FBA2D7-9CE2-43CF-A513-DA5C167894F7}" srcOrd="1" destOrd="0" presId="urn:microsoft.com/office/officeart/2005/8/layout/hierarchy1"/>
    <dgm:cxn modelId="{AC359E2B-0450-4E4A-B8F0-5A329C3B0883}" type="presParOf" srcId="{97FBA2D7-9CE2-43CF-A513-DA5C167894F7}" destId="{C852A95E-9A4C-48AB-8284-8AF010A48B94}" srcOrd="0" destOrd="0" presId="urn:microsoft.com/office/officeart/2005/8/layout/hierarchy1"/>
    <dgm:cxn modelId="{06B5F73F-BF7C-4E90-AC13-E9C4CED8F387}" type="presParOf" srcId="{C852A95E-9A4C-48AB-8284-8AF010A48B94}" destId="{5BA7EDB3-952A-4030-959D-CC5768E58089}" srcOrd="0" destOrd="0" presId="urn:microsoft.com/office/officeart/2005/8/layout/hierarchy1"/>
    <dgm:cxn modelId="{F2A19BAA-CFA8-4572-AA5F-64385B1DC6AA}" type="presParOf" srcId="{C852A95E-9A4C-48AB-8284-8AF010A48B94}" destId="{63815419-CA63-4CCB-98DD-3C48A9098E3E}" srcOrd="1" destOrd="0" presId="urn:microsoft.com/office/officeart/2005/8/layout/hierarchy1"/>
    <dgm:cxn modelId="{AF8F4462-4680-4AE0-95F3-8CDAC6A219AF}" type="presParOf" srcId="{97FBA2D7-9CE2-43CF-A513-DA5C167894F7}" destId="{DFC38FD1-716F-49C4-9414-D50AA223AF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97750-F92A-4857-B147-3F7D17441D30}">
      <dsp:nvSpPr>
        <dsp:cNvPr id="0" name=""/>
        <dsp:cNvSpPr/>
      </dsp:nvSpPr>
      <dsp:spPr>
        <a:xfrm>
          <a:off x="573881" y="0"/>
          <a:ext cx="5649912" cy="5649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59A1-30C4-437C-B2EF-086DF42F015F}">
      <dsp:nvSpPr>
        <dsp:cNvPr id="0" name=""/>
        <dsp:cNvSpPr/>
      </dsp:nvSpPr>
      <dsp:spPr>
        <a:xfrm>
          <a:off x="1110623" y="536741"/>
          <a:ext cx="2203465" cy="2203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a federal and state program that began in the 1980’s </a:t>
          </a:r>
        </a:p>
      </dsp:txBody>
      <dsp:txXfrm>
        <a:off x="1218187" y="644305"/>
        <a:ext cx="1988337" cy="1988337"/>
      </dsp:txXfrm>
    </dsp:sp>
    <dsp:sp modelId="{A97B05BD-DF3A-4EFD-B121-DD4C014AAF21}">
      <dsp:nvSpPr>
        <dsp:cNvPr id="0" name=""/>
        <dsp:cNvSpPr/>
      </dsp:nvSpPr>
      <dsp:spPr>
        <a:xfrm>
          <a:off x="3483586" y="536741"/>
          <a:ext cx="2203465" cy="2203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Helps with medical costs for some people with limited income and resources</a:t>
          </a:r>
        </a:p>
      </dsp:txBody>
      <dsp:txXfrm>
        <a:off x="3591150" y="644305"/>
        <a:ext cx="1988337" cy="1988337"/>
      </dsp:txXfrm>
    </dsp:sp>
    <dsp:sp modelId="{AF352089-3B53-4A0D-83CD-12D29D1CC85E}">
      <dsp:nvSpPr>
        <dsp:cNvPr id="0" name=""/>
        <dsp:cNvSpPr/>
      </dsp:nvSpPr>
      <dsp:spPr>
        <a:xfrm>
          <a:off x="1110623" y="2909704"/>
          <a:ext cx="2203465" cy="2203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largest source of funding for medical and health-related services for people with low income</a:t>
          </a:r>
        </a:p>
      </dsp:txBody>
      <dsp:txXfrm>
        <a:off x="1218187" y="3017268"/>
        <a:ext cx="1988337" cy="1988337"/>
      </dsp:txXfrm>
    </dsp:sp>
    <dsp:sp modelId="{52B667C1-E3EA-47C6-806C-4CC38A4555F1}">
      <dsp:nvSpPr>
        <dsp:cNvPr id="0" name=""/>
        <dsp:cNvSpPr/>
      </dsp:nvSpPr>
      <dsp:spPr>
        <a:xfrm>
          <a:off x="3483586" y="2909704"/>
          <a:ext cx="2203465" cy="2203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free health insurance to 74 million low-income and disabled people (23% of Americans) as of 2017.</a:t>
          </a:r>
        </a:p>
      </dsp:txBody>
      <dsp:txXfrm>
        <a:off x="3591150" y="3017268"/>
        <a:ext cx="1988337" cy="198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5C5A-3454-470E-99FC-019E49EBB08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A705-86D8-45AD-8D4B-6E0A620A1CE3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3F5B-C31C-4559-9AF4-64F7559CF3AE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Tennessee’s Medicaid program</a:t>
          </a:r>
        </a:p>
      </dsp:txBody>
      <dsp:txXfrm>
        <a:off x="1864015" y="689"/>
        <a:ext cx="4933659" cy="1613866"/>
      </dsp:txXfrm>
    </dsp:sp>
    <dsp:sp modelId="{E0E1E40F-B041-48F6-BDE1-93CB1A5953CA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4791B-39F4-424B-8E4A-2B87D7A39E84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65C44-A6B2-4B62-A006-94476B823202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1.4 million members</a:t>
          </a:r>
        </a:p>
      </dsp:txBody>
      <dsp:txXfrm>
        <a:off x="1864015" y="2018022"/>
        <a:ext cx="4933659" cy="1613866"/>
      </dsp:txXfrm>
    </dsp:sp>
    <dsp:sp modelId="{74DD42AE-65D0-4309-8BE4-016C245C2A02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9AE5D-E7B6-4C87-9DF7-7B820807B311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898F-FDB6-4563-8B11-8582D5D04FD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budget of approximately $12 billion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1788-B668-46C3-88B8-E18449C989B9}">
      <dsp:nvSpPr>
        <dsp:cNvPr id="0" name=""/>
        <dsp:cNvSpPr/>
      </dsp:nvSpPr>
      <dsp:spPr>
        <a:xfrm>
          <a:off x="671238" y="72962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6B626-1858-4E9F-AFC9-9287CC1F3DF4}">
      <dsp:nvSpPr>
        <dsp:cNvPr id="0" name=""/>
        <dsp:cNvSpPr/>
      </dsp:nvSpPr>
      <dsp:spPr>
        <a:xfrm>
          <a:off x="90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A2857-9D59-4DBC-8C67-38BD8001B6DD}">
      <dsp:nvSpPr>
        <dsp:cNvPr id="0" name=""/>
        <dsp:cNvSpPr/>
      </dsp:nvSpPr>
      <dsp:spPr>
        <a:xfrm>
          <a:off x="32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Children</a:t>
          </a:r>
        </a:p>
      </dsp:txBody>
      <dsp:txXfrm>
        <a:off x="320238" y="2169621"/>
        <a:ext cx="1800000" cy="720000"/>
      </dsp:txXfrm>
    </dsp:sp>
    <dsp:sp modelId="{0C669078-4FF5-4AE8-AAE7-A361052F6C96}">
      <dsp:nvSpPr>
        <dsp:cNvPr id="0" name=""/>
        <dsp:cNvSpPr/>
      </dsp:nvSpPr>
      <dsp:spPr>
        <a:xfrm>
          <a:off x="2786238" y="72962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8AC6-3D8E-41B5-AE48-B031A1B58AC4}">
      <dsp:nvSpPr>
        <dsp:cNvPr id="0" name=""/>
        <dsp:cNvSpPr/>
      </dsp:nvSpPr>
      <dsp:spPr>
        <a:xfrm>
          <a:off x="302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33E4-FA35-4C0D-BFBA-552BF8EE4CCA}">
      <dsp:nvSpPr>
        <dsp:cNvPr id="0" name=""/>
        <dsp:cNvSpPr/>
      </dsp:nvSpPr>
      <dsp:spPr>
        <a:xfrm>
          <a:off x="243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Pregnant Women</a:t>
          </a:r>
        </a:p>
      </dsp:txBody>
      <dsp:txXfrm>
        <a:off x="2435238" y="2169621"/>
        <a:ext cx="1800000" cy="720000"/>
      </dsp:txXfrm>
    </dsp:sp>
    <dsp:sp modelId="{0DD1E87D-7C7C-454F-8633-E9C2117D4709}">
      <dsp:nvSpPr>
        <dsp:cNvPr id="0" name=""/>
        <dsp:cNvSpPr/>
      </dsp:nvSpPr>
      <dsp:spPr>
        <a:xfrm>
          <a:off x="4901238" y="72962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249DC-D189-46C2-9971-A78FA26F1EC0}">
      <dsp:nvSpPr>
        <dsp:cNvPr id="0" name=""/>
        <dsp:cNvSpPr/>
      </dsp:nvSpPr>
      <dsp:spPr>
        <a:xfrm>
          <a:off x="513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766AB-7510-4AA9-B51B-01AC74BE0DD5}">
      <dsp:nvSpPr>
        <dsp:cNvPr id="0" name=""/>
        <dsp:cNvSpPr/>
      </dsp:nvSpPr>
      <dsp:spPr>
        <a:xfrm>
          <a:off x="455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Parents and Caretaker Relatives</a:t>
          </a:r>
        </a:p>
      </dsp:txBody>
      <dsp:txXfrm>
        <a:off x="4550238" y="2169621"/>
        <a:ext cx="1800000" cy="720000"/>
      </dsp:txXfrm>
    </dsp:sp>
    <dsp:sp modelId="{C39BC3B4-0FD8-4961-A228-727D2D6D06F5}">
      <dsp:nvSpPr>
        <dsp:cNvPr id="0" name=""/>
        <dsp:cNvSpPr/>
      </dsp:nvSpPr>
      <dsp:spPr>
        <a:xfrm>
          <a:off x="7016238" y="72962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27C96-D4A1-4500-96E7-87ECA3A1D398}">
      <dsp:nvSpPr>
        <dsp:cNvPr id="0" name=""/>
        <dsp:cNvSpPr/>
      </dsp:nvSpPr>
      <dsp:spPr>
        <a:xfrm>
          <a:off x="725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C21BF-8C14-4E51-AEEF-E3F12A0E0916}">
      <dsp:nvSpPr>
        <dsp:cNvPr id="0" name=""/>
        <dsp:cNvSpPr/>
      </dsp:nvSpPr>
      <dsp:spPr>
        <a:xfrm>
          <a:off x="666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with disabilities</a:t>
          </a:r>
        </a:p>
      </dsp:txBody>
      <dsp:txXfrm>
        <a:off x="6665238" y="2169621"/>
        <a:ext cx="1800000" cy="720000"/>
      </dsp:txXfrm>
    </dsp:sp>
    <dsp:sp modelId="{084928E3-7388-49B0-BDA7-C3DD80AC491F}">
      <dsp:nvSpPr>
        <dsp:cNvPr id="0" name=""/>
        <dsp:cNvSpPr/>
      </dsp:nvSpPr>
      <dsp:spPr>
        <a:xfrm>
          <a:off x="9131238" y="72962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89346-572A-4525-AB6B-E15F031B81F5}">
      <dsp:nvSpPr>
        <dsp:cNvPr id="0" name=""/>
        <dsp:cNvSpPr/>
      </dsp:nvSpPr>
      <dsp:spPr>
        <a:xfrm>
          <a:off x="936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DF8C7-8FD2-4CDD-874B-39F08930B9D4}">
      <dsp:nvSpPr>
        <dsp:cNvPr id="0" name=""/>
        <dsp:cNvSpPr/>
      </dsp:nvSpPr>
      <dsp:spPr>
        <a:xfrm>
          <a:off x="878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needing nursing home care</a:t>
          </a:r>
        </a:p>
      </dsp:txBody>
      <dsp:txXfrm>
        <a:off x="8780238" y="216962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784A-1F3D-482E-84AD-AB916A0E87A5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E63CF-DF2C-440F-B7B8-BEA360438176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366E-A0E5-419F-90CE-688B67F6F71E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Poverty Rates</a:t>
          </a:r>
        </a:p>
      </dsp:txBody>
      <dsp:txXfrm>
        <a:off x="1708430" y="275313"/>
        <a:ext cx="3054644" cy="1295909"/>
      </dsp:txXfrm>
    </dsp:sp>
    <dsp:sp modelId="{F5C41EF3-81BD-4B4A-AAAD-C217F9A5B5C7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E9BB8-0B36-42AF-8F75-6A08645F21EE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7DAA-5454-40ED-B305-7C2837AF3983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Birth Rates</a:t>
          </a:r>
        </a:p>
      </dsp:txBody>
      <dsp:txXfrm>
        <a:off x="6868929" y="275313"/>
        <a:ext cx="3054644" cy="1295909"/>
      </dsp:txXfrm>
    </dsp:sp>
    <dsp:sp modelId="{29945840-2585-4781-BDE6-23445E1A9EB9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5F7ED-B01B-4DCB-B851-837BB9952EC7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9620-A158-433F-AA89-F5D970365AC8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Unemployment Rates</a:t>
          </a:r>
        </a:p>
      </dsp:txBody>
      <dsp:txXfrm>
        <a:off x="1708430" y="2214856"/>
        <a:ext cx="3054644" cy="1295909"/>
      </dsp:txXfrm>
    </dsp:sp>
    <dsp:sp modelId="{293CB89E-2442-4863-8895-836429D2F419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047AA-FF98-4F8C-B37E-5C71F9D3655B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94A4-EE2F-4D28-8B1D-B1F7A7E358A6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Population Rates</a:t>
          </a:r>
        </a:p>
      </dsp:txBody>
      <dsp:txXfrm>
        <a:off x="6868929" y="2214856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23C62-AD09-459E-AFDA-604320866905}">
      <dsp:nvSpPr>
        <dsp:cNvPr id="0" name=""/>
        <dsp:cNvSpPr/>
      </dsp:nvSpPr>
      <dsp:spPr>
        <a:xfrm>
          <a:off x="1235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A40AE-A82E-4876-9FF5-804EDE7F0CA0}">
      <dsp:nvSpPr>
        <dsp:cNvPr id="0" name=""/>
        <dsp:cNvSpPr/>
      </dsp:nvSpPr>
      <dsp:spPr>
        <a:xfrm>
          <a:off x="482992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Each TennCare eligibility group is impacted by poverty levels</a:t>
          </a:r>
        </a:p>
      </dsp:txBody>
      <dsp:txXfrm>
        <a:off x="563632" y="815532"/>
        <a:ext cx="4174530" cy="2591959"/>
      </dsp:txXfrm>
    </dsp:sp>
    <dsp:sp modelId="{5BA7EDB3-952A-4030-959D-CC5768E58089}">
      <dsp:nvSpPr>
        <dsp:cNvPr id="0" name=""/>
        <dsp:cNvSpPr/>
      </dsp:nvSpPr>
      <dsp:spPr>
        <a:xfrm>
          <a:off x="5300559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5419-CA63-4CCB-98DD-3C48A9098E3E}">
      <dsp:nvSpPr>
        <dsp:cNvPr id="0" name=""/>
        <dsp:cNvSpPr/>
      </dsp:nvSpPr>
      <dsp:spPr>
        <a:xfrm>
          <a:off x="5782316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 the last 7 years, TennCare changes mirrors poverty levels almost every year</a:t>
          </a:r>
        </a:p>
      </dsp:txBody>
      <dsp:txXfrm>
        <a:off x="5862956" y="815532"/>
        <a:ext cx="4174530" cy="259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0.87169</cdr:x>
      <cdr:y>0.05253</cdr:y>
    </cdr:from>
    <cdr:to>
      <cdr:x>0.994</cdr:x>
      <cdr:y>0.30857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C8AA2FA-5EA6-4109-8524-7622F4796BF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767799" y="211309"/>
          <a:ext cx="1230275" cy="102999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Unemployment also shows no correlation outside of a couple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changes on the other hand mirror enrollment changes 6 out of 7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start comparing the top 10 counties for Poverty and Enrollment, we see that 7 of the top 10 counties with the highest rates of TennCare enrollment are also in the top 10 counties with the highest poverty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top 10 counties for unemployment, we also see a correlation between 4 of the top 10 counties.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Health Rankings &amp; Roadmaps program lists for 2019 that </a:t>
            </a:r>
            <a:r>
              <a:rPr lang="en-US" dirty="0"/>
              <a:t>Hancock County ranks 95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factors.  Children in poverty is doubled the Tennessee 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4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Grundy County ranks 85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 and was named by 24/7 Wall Street as the worst place in TN to live.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Grundy has no hospital, no college, no major retailers and no dentist.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data, the main contributing factor to TennCare enrollment numbers is poverty.  The poverty changes over the last 7 years matches enrollment numbers every year but one and each eligibility group is impacted by poverty.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created a Power BI dashboard that allows you to see view the annual Poverty, Birth, Unemployment and Enrollment numbers by region and by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29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also created a Tableau dashboard that allows you to see view the annual Poverty, Birth, Unemployment and Enrollment numbers by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7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Medicaid is a federal and  state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began in the 80’s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largest source of medical/health-related services for those with low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TennCare is Tennessee’s Medicaid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roughly 1.4 million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annual budget of 12 billion.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mentioned, it’s </a:t>
            </a:r>
            <a:r>
              <a:rPr lang="en-US" sz="1200" dirty="0"/>
              <a:t>members are primarily low-income pregnant women, children and individuals who are elderly or have a disability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groups that make up TennCare Eligibility are </a:t>
            </a:r>
          </a:p>
          <a:p>
            <a:r>
              <a:rPr lang="en-US" dirty="0"/>
              <a:t>Children, Pregnant Women, Parents/Caretakers, those with disabilities and those needing nursing home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TennCare eligibility groups are also impacted by Federal Poverty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the TennCare eligibility groups, some possible contributing factors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Poverty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Birth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Unemployment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population numbers could be contributing factors to TennCare enrollment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9 years, the number of TennCare members has remained mostly constant, minimal changes from 2010 – 2014 and a decent spike in 2015 with the numbers starting to return to earlier rates in 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births mirrors enrollment changes some but not enough to list it as a primary factor.  Notice in 2015, TennCare enrollment spikes while the birth rates start to shrink.  In 2017, births rise while enrollment drops.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rate changes shows no correlation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04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4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842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82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9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71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yhealthrankings.org/app/tennessee/2019/rankings/hancock/county/outcomes/overall/snapshot" TargetMode="External"/><Relationship Id="rId3" Type="http://schemas.openxmlformats.org/officeDocument/2006/relationships/hyperlink" Target="https://www.tn.gov/health/health-program-areas/statistics/health-data/birth-statistics.html" TargetMode="External"/><Relationship Id="rId7" Type="http://schemas.openxmlformats.org/officeDocument/2006/relationships/hyperlink" Target="https://www.cubitplanning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tenncare/information-statistics/enrollment-data.html" TargetMode="External"/><Relationship Id="rId5" Type="http://schemas.openxmlformats.org/officeDocument/2006/relationships/hyperlink" Target="https://data.bls.gov/lausmap/showMap.jsp" TargetMode="External"/><Relationship Id="rId4" Type="http://schemas.openxmlformats.org/officeDocument/2006/relationships/hyperlink" Target="https://census.gov/data/datasets/2018/demo/saipe/2018-state-and-coun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Contributing Factors to TennCare Enrollment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Bryan Clanton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Unemployment Change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581E8F-BA10-401C-AE84-77B32C409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758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Poverty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B37A8A-AF70-4496-88F0-778FC1E9EA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710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4CB278-A5FA-4A2A-8D9E-9D4185E15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618" y="1926851"/>
            <a:ext cx="1137419" cy="9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Poverty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Poverty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E571B2-C905-48F3-B413-72822FFD2B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8270833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36FAFDC-9811-4D9C-9188-D10C83D3351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365881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455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Unemployment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Unemployment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C21F41-23AB-4B11-80E1-D8B400BBD8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9638899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D5C36F-EB40-4BAE-8837-473247B90F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1391613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644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07015"/>
              </p:ext>
            </p:extLst>
          </p:nvPr>
        </p:nvGraphicFramePr>
        <p:xfrm>
          <a:off x="602428" y="699247"/>
          <a:ext cx="10972800" cy="31310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60028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208589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504183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94472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Hancock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70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5.8%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7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42%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1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39%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80372"/>
              </p:ext>
            </p:extLst>
          </p:nvPr>
        </p:nvGraphicFramePr>
        <p:xfrm>
          <a:off x="623944" y="720762"/>
          <a:ext cx="10940527" cy="3098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1543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036414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622570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66934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Grundy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5DF4-E8C2-4873-BD61-EE4D8B48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TennCare and Poverty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B0F627-4B47-4A6C-82D7-4C684F34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74320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35378F-CACF-4C5C-87F0-564B5DB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87944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Power BI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13E41-4445-4A0F-95D7-74771E0B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8" y="118335"/>
            <a:ext cx="9552791" cy="472133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9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35378F-CACF-4C5C-87F0-564B5DB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87944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Tableau Dashboard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E4EB-B6CE-4E3E-A07E-FA7E33C2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4" y="0"/>
            <a:ext cx="11353688" cy="48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644" y="605896"/>
            <a:ext cx="7391041" cy="564620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Birth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3"/>
              </a:rPr>
              <a:t>https://www.tn.gov/health/health-program-areas/statistics/health-data/birth-statistics.html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Poverty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4"/>
              </a:rPr>
              <a:t>https://census.gov/data/datasets/2018/demo/saipe/2018-state-and-county.html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Unemployment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5"/>
              </a:rPr>
              <a:t>https://data.bls.gov/lausmap/showMap.jsp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Enrollment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6"/>
              </a:rPr>
              <a:t>https://www.tn.gov/tenncare/information-statistics/enrollment-data.html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Population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7"/>
              </a:rPr>
              <a:t>https://www.cubitplanning.com/</a:t>
            </a: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/>
              <a:t>Social and Economic Reporting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8"/>
              </a:rPr>
              <a:t>https://www.countyhealthrankings.org/app/tennessee/2019/rankings/hancock/county/outcomes/overall/snapshot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Medicaid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752CA-1CD6-4232-AD95-5EE819CB4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021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TennCare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B9EC9-1177-4B86-8A28-9DC2AF725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486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8109-ED77-4A8A-A702-1EA4B3B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TennCare Eligibility Groups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EF4E6-8D82-4151-823B-ABBA3372A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636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3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6DBD17-2A0A-4B0A-B1B7-195CD46F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6" y="546316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Federal Poverty Levels (FPL)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10749D-AB58-45D3-B13A-5FADAF53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8388" y="0"/>
            <a:ext cx="7412017" cy="48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865-9A86-479E-83D5-35B0FB7D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Possible Contributing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3BD37-8F67-4BCC-A13C-ABA61C9C4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9623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90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C319FE1-A2A0-41C7-82E5-821BD094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dirty="0"/>
              <a:t>Annual TennCare Enrollment Numbers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BEB34D-41C1-4605-98B6-44836C81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45025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Birth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3D487-E9D0-40CE-A70D-26A6DC28EA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2538010"/>
              </p:ext>
            </p:extLst>
          </p:nvPr>
        </p:nvGraphicFramePr>
        <p:xfrm>
          <a:off x="1190626" y="1846263"/>
          <a:ext cx="9964738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556A674-159B-4944-AB6D-F397AB19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15" y="1991285"/>
            <a:ext cx="1301059" cy="1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Population Change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39147-6C9C-466D-BDFD-6E2AAACBE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2330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095EF7-38A1-4D21-A149-79E6EA89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852" y="2038350"/>
            <a:ext cx="1353446" cy="11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831</Words>
  <Application>Microsoft Office PowerPoint</Application>
  <PresentationFormat>Widescreen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Contributing Factors to TennCare Enrollment</vt:lpstr>
      <vt:lpstr>Medicaid</vt:lpstr>
      <vt:lpstr>TennCare</vt:lpstr>
      <vt:lpstr>TennCare Eligibility Groups</vt:lpstr>
      <vt:lpstr>Federal Poverty Levels (FPL)</vt:lpstr>
      <vt:lpstr>Possible Contributing Factors</vt:lpstr>
      <vt:lpstr>Annual TennCare Enrollment Numbers</vt:lpstr>
      <vt:lpstr>Enrollment Change vs Birth Change</vt:lpstr>
      <vt:lpstr>Enrollment Change vs Population Change</vt:lpstr>
      <vt:lpstr>Enrollment Change vs Unemployment Change</vt:lpstr>
      <vt:lpstr>Enrollment Change vs Poverty Change</vt:lpstr>
      <vt:lpstr>County Comparison – Poverty vs Enrollment</vt:lpstr>
      <vt:lpstr>County Comparison – Unemployment vs Enrollment</vt:lpstr>
      <vt:lpstr>Social &amp; Economic Factors</vt:lpstr>
      <vt:lpstr>Social &amp; Economic Factors</vt:lpstr>
      <vt:lpstr>TennCare and Poverty</vt:lpstr>
      <vt:lpstr>Power BI Dashboard</vt:lpstr>
      <vt:lpstr>Tableau Dashboard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TennCare Enrollment</dc:title>
  <dc:creator>Bryan Clanton</dc:creator>
  <cp:lastModifiedBy>Bryan Clanton</cp:lastModifiedBy>
  <cp:revision>8</cp:revision>
  <cp:lastPrinted>2020-01-08T00:17:08Z</cp:lastPrinted>
  <dcterms:created xsi:type="dcterms:W3CDTF">2020-01-04T17:15:46Z</dcterms:created>
  <dcterms:modified xsi:type="dcterms:W3CDTF">2020-01-14T23:57:36Z</dcterms:modified>
</cp:coreProperties>
</file>