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notesMasterIdLst>
    <p:notesMasterId r:id="rId17"/>
  </p:notesMasterIdLst>
  <p:handoutMasterIdLst>
    <p:handoutMasterId r:id="rId18"/>
  </p:handoutMasterIdLst>
  <p:sldIdLst>
    <p:sldId id="257" r:id="rId2"/>
    <p:sldId id="259" r:id="rId3"/>
    <p:sldId id="258" r:id="rId4"/>
    <p:sldId id="260" r:id="rId5"/>
    <p:sldId id="261" r:id="rId6"/>
    <p:sldId id="262" r:id="rId7"/>
    <p:sldId id="263" r:id="rId8"/>
    <p:sldId id="264" r:id="rId9"/>
    <p:sldId id="271"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9911" autoAdjust="0"/>
  </p:normalViewPr>
  <p:slideViewPr>
    <p:cSldViewPr snapToGrid="0">
      <p:cViewPr varScale="1">
        <p:scale>
          <a:sx n="80" d="100"/>
          <a:sy n="80" d="100"/>
        </p:scale>
        <p:origin x="58" y="216"/>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ryan\Documents\Bryan_Resume_and_Projects\Github\bryanclanton\TennCare%20Enrollment%20Analysis\Data\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ryan\Desktop\Capstone\Data\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ryan\Desktop\Capstone\Data\Char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ryan\Desktop\Capstone\Data\Char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ryan\Desktop\Capstone\Data\Char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Bryan\Documents\Bryan_Resume_and_Projects\Github\bryanclanton\TennCare%20Enrollment%20Analysis\Data\Char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Bryan\Documents\Bryan_Resume_and_Projects\Github\bryanclanton\TennCare%20Enrollment%20Analysis\Data\Chart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yearly_enrollees!$B$1</c:f>
              <c:strCache>
                <c:ptCount val="1"/>
                <c:pt idx="0">
                  <c:v>Total Enrollees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yearly_enrollees!$A$2:$A$10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yearly_enrollees!$B$2:$B$10</c:f>
              <c:numCache>
                <c:formatCode>#.##,," M"</c:formatCode>
                <c:ptCount val="9"/>
                <c:pt idx="0">
                  <c:v>1222705</c:v>
                </c:pt>
                <c:pt idx="1">
                  <c:v>1232173</c:v>
                </c:pt>
                <c:pt idx="2">
                  <c:v>1216996</c:v>
                </c:pt>
                <c:pt idx="3">
                  <c:v>1195007</c:v>
                </c:pt>
                <c:pt idx="4">
                  <c:v>1282992</c:v>
                </c:pt>
                <c:pt idx="5">
                  <c:v>1437228</c:v>
                </c:pt>
                <c:pt idx="6">
                  <c:v>1541891</c:v>
                </c:pt>
                <c:pt idx="7">
                  <c:v>1457539</c:v>
                </c:pt>
                <c:pt idx="8">
                  <c:v>1393489</c:v>
                </c:pt>
              </c:numCache>
            </c:numRef>
          </c:val>
          <c:extLst>
            <c:ext xmlns:c16="http://schemas.microsoft.com/office/drawing/2014/chart" uri="{C3380CC4-5D6E-409C-BE32-E72D297353CC}">
              <c16:uniqueId val="{00000000-8C7C-424D-AA45-32A66680C450}"/>
            </c:ext>
          </c:extLst>
        </c:ser>
        <c:dLbls>
          <c:showLegendKey val="0"/>
          <c:showVal val="0"/>
          <c:showCatName val="0"/>
          <c:showSerName val="0"/>
          <c:showPercent val="0"/>
          <c:showBubbleSize val="0"/>
        </c:dLbls>
        <c:gapWidth val="219"/>
        <c:overlap val="-27"/>
        <c:axId val="1510657104"/>
        <c:axId val="1507453472"/>
        <c:extLst>
          <c:ext xmlns:c15="http://schemas.microsoft.com/office/drawing/2012/chart" uri="{02D57815-91ED-43cb-92C2-25804820EDAC}">
            <c15:filteredBarSeries>
              <c15:ser>
                <c:idx val="0"/>
                <c:order val="0"/>
                <c:tx>
                  <c:strRef>
                    <c:extLst>
                      <c:ext uri="{02D57815-91ED-43cb-92C2-25804820EDAC}">
                        <c15:formulaRef>
                          <c15:sqref>yearly_enrollees!$A$1</c15:sqref>
                        </c15:formulaRef>
                      </c:ext>
                    </c:extLst>
                    <c:strCache>
                      <c:ptCount val="1"/>
                      <c:pt idx="0">
                        <c:v>Year</c:v>
                      </c:pt>
                    </c:strCache>
                  </c:strRef>
                </c:tx>
                <c:spPr>
                  <a:solidFill>
                    <a:schemeClr val="accent1"/>
                  </a:solidFill>
                  <a:ln>
                    <a:noFill/>
                  </a:ln>
                  <a:effectLst/>
                </c:spPr>
                <c:invertIfNegative val="0"/>
                <c:cat>
                  <c:numRef>
                    <c:extLst>
                      <c:ext uri="{02D57815-91ED-43cb-92C2-25804820EDAC}">
                        <c15:formulaRef>
                          <c15:sqref>yearly_enrollees!$A$2:$A$10</c15:sqref>
                        </c15:formulaRef>
                      </c:ext>
                    </c:extLst>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extLst>
                      <c:ext uri="{02D57815-91ED-43cb-92C2-25804820EDAC}">
                        <c15:formulaRef>
                          <c15:sqref>yearly_enrollees!$A$2:$A$10</c15:sqref>
                        </c15:formulaRef>
                      </c:ext>
                    </c:extLst>
                    <c:numCache>
                      <c:formatCode>General</c:formatCode>
                      <c:ptCount val="9"/>
                      <c:pt idx="0">
                        <c:v>2010</c:v>
                      </c:pt>
                      <c:pt idx="1">
                        <c:v>2011</c:v>
                      </c:pt>
                      <c:pt idx="2">
                        <c:v>2012</c:v>
                      </c:pt>
                      <c:pt idx="3">
                        <c:v>2013</c:v>
                      </c:pt>
                      <c:pt idx="4">
                        <c:v>2014</c:v>
                      </c:pt>
                      <c:pt idx="5">
                        <c:v>2015</c:v>
                      </c:pt>
                      <c:pt idx="6">
                        <c:v>2016</c:v>
                      </c:pt>
                      <c:pt idx="7">
                        <c:v>2017</c:v>
                      </c:pt>
                      <c:pt idx="8">
                        <c:v>2018</c:v>
                      </c:pt>
                    </c:numCache>
                  </c:numRef>
                </c:val>
                <c:extLst>
                  <c:ext xmlns:c16="http://schemas.microsoft.com/office/drawing/2014/chart" uri="{C3380CC4-5D6E-409C-BE32-E72D297353CC}">
                    <c16:uniqueId val="{00000001-8C7C-424D-AA45-32A66680C450}"/>
                  </c:ext>
                </c:extLst>
              </c15:ser>
            </c15:filteredBarSeries>
          </c:ext>
        </c:extLst>
      </c:barChart>
      <c:catAx>
        <c:axId val="1510657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07453472"/>
        <c:crosses val="autoZero"/>
        <c:auto val="1"/>
        <c:lblAlgn val="ctr"/>
        <c:lblOffset val="100"/>
        <c:noMultiLvlLbl val="0"/>
      </c:catAx>
      <c:valAx>
        <c:axId val="1507453472"/>
        <c:scaling>
          <c:orientation val="minMax"/>
        </c:scaling>
        <c:delete val="0"/>
        <c:axPos val="l"/>
        <c:numFmt formatCode="[&gt;999999]\ #,,&quot;M&quot;;#,&quot;K&quot;\ "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10657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All!$B$1</c:f>
              <c:strCache>
                <c:ptCount val="1"/>
                <c:pt idx="0">
                  <c:v>Enrollment Change</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All!$B$2:$B$9</c:f>
              <c:numCache>
                <c:formatCode>0.00%</c:formatCode>
                <c:ptCount val="8"/>
                <c:pt idx="0">
                  <c:v>1.6578015353769852E-2</c:v>
                </c:pt>
                <c:pt idx="1">
                  <c:v>-8.0025885957435757E-3</c:v>
                </c:pt>
                <c:pt idx="2">
                  <c:v>-1.8379164067679664E-2</c:v>
                </c:pt>
                <c:pt idx="3">
                  <c:v>-8.3564369298880451E-3</c:v>
                </c:pt>
                <c:pt idx="4">
                  <c:v>0.14674855570215256</c:v>
                </c:pt>
                <c:pt idx="5">
                  <c:v>9.8420084763078633E-2</c:v>
                </c:pt>
                <c:pt idx="6">
                  <c:v>2.8484352674716853E-2</c:v>
                </c:pt>
                <c:pt idx="7">
                  <c:v>-4.290845819587271E-2</c:v>
                </c:pt>
              </c:numCache>
            </c:numRef>
          </c:val>
          <c:smooth val="0"/>
          <c:extLst>
            <c:ext xmlns:c16="http://schemas.microsoft.com/office/drawing/2014/chart" uri="{C3380CC4-5D6E-409C-BE32-E72D297353CC}">
              <c16:uniqueId val="{00000000-726D-4BA8-918B-ABBA41DCFFEC}"/>
            </c:ext>
          </c:extLst>
        </c:ser>
        <c:ser>
          <c:idx val="1"/>
          <c:order val="1"/>
          <c:tx>
            <c:strRef>
              <c:f>All!$E$1</c:f>
              <c:strCache>
                <c:ptCount val="1"/>
                <c:pt idx="0">
                  <c:v>Birth Change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All!$E$2:$E$9</c:f>
              <c:numCache>
                <c:formatCode>0.00%</c:formatCode>
                <c:ptCount val="8"/>
                <c:pt idx="0">
                  <c:v>1.4745730669859475E-3</c:v>
                </c:pt>
                <c:pt idx="1">
                  <c:v>9.3126274193954337E-3</c:v>
                </c:pt>
                <c:pt idx="2">
                  <c:v>-3.0921922146579886E-3</c:v>
                </c:pt>
                <c:pt idx="3">
                  <c:v>2.0699402156239839E-2</c:v>
                </c:pt>
                <c:pt idx="4">
                  <c:v>-2.8795843595681848E-3</c:v>
                </c:pt>
                <c:pt idx="5">
                  <c:v>-7.6314301865460709E-3</c:v>
                </c:pt>
                <c:pt idx="6">
                  <c:v>3.331145592114225E-3</c:v>
                </c:pt>
                <c:pt idx="7">
                  <c:v>-3.5422477845523438E-3</c:v>
                </c:pt>
              </c:numCache>
            </c:numRef>
          </c:val>
          <c:smooth val="0"/>
          <c:extLst>
            <c:ext xmlns:c16="http://schemas.microsoft.com/office/drawing/2014/chart" uri="{C3380CC4-5D6E-409C-BE32-E72D297353CC}">
              <c16:uniqueId val="{00000001-726D-4BA8-918B-ABBA41DCFFEC}"/>
            </c:ext>
          </c:extLst>
        </c:ser>
        <c:dLbls>
          <c:showLegendKey val="0"/>
          <c:showVal val="0"/>
          <c:showCatName val="0"/>
          <c:showSerName val="0"/>
          <c:showPercent val="0"/>
          <c:showBubbleSize val="0"/>
        </c:dLbls>
        <c:marker val="1"/>
        <c:smooth val="0"/>
        <c:axId val="1647688896"/>
        <c:axId val="1578658304"/>
      </c:lineChart>
      <c:catAx>
        <c:axId val="164768889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78658304"/>
        <c:crosses val="autoZero"/>
        <c:auto val="1"/>
        <c:lblAlgn val="ctr"/>
        <c:lblOffset val="100"/>
        <c:noMultiLvlLbl val="0"/>
      </c:catAx>
      <c:valAx>
        <c:axId val="157865830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647688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2"/>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All!$B$1</c:f>
              <c:strCache>
                <c:ptCount val="1"/>
                <c:pt idx="0">
                  <c:v>Enrollment Change</c:v>
                </c:pt>
              </c:strCache>
            </c:strRef>
          </c:tx>
          <c:spPr>
            <a:ln w="28575" cap="rnd">
              <a:solidFill>
                <a:srgbClr val="0070C0"/>
              </a:solidFill>
              <a:round/>
            </a:ln>
            <a:effectLst/>
          </c:spPr>
          <c:marker>
            <c:symbol val="circle"/>
            <c:size val="5"/>
            <c:spPr>
              <a:solidFill>
                <a:schemeClr val="accent1"/>
              </a:solidFill>
              <a:ln w="9525">
                <a:solidFill>
                  <a:srgbClr val="0070C0"/>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All!$B$2:$B$9</c:f>
              <c:numCache>
                <c:formatCode>0.00%</c:formatCode>
                <c:ptCount val="8"/>
                <c:pt idx="0">
                  <c:v>1.6578015353769852E-2</c:v>
                </c:pt>
                <c:pt idx="1">
                  <c:v>-8.0025885957435757E-3</c:v>
                </c:pt>
                <c:pt idx="2">
                  <c:v>-1.8379164067679664E-2</c:v>
                </c:pt>
                <c:pt idx="3">
                  <c:v>-8.3564369298880451E-3</c:v>
                </c:pt>
                <c:pt idx="4">
                  <c:v>0.14674855570215256</c:v>
                </c:pt>
                <c:pt idx="5">
                  <c:v>9.8420084763078633E-2</c:v>
                </c:pt>
                <c:pt idx="6">
                  <c:v>2.8484352674716853E-2</c:v>
                </c:pt>
                <c:pt idx="7">
                  <c:v>-4.290845819587271E-2</c:v>
                </c:pt>
              </c:numCache>
            </c:numRef>
          </c:val>
          <c:smooth val="0"/>
          <c:extLst>
            <c:ext xmlns:c16="http://schemas.microsoft.com/office/drawing/2014/chart" uri="{C3380CC4-5D6E-409C-BE32-E72D297353CC}">
              <c16:uniqueId val="{00000000-9FD5-4FB3-963C-5DA78F287889}"/>
            </c:ext>
          </c:extLst>
        </c:ser>
        <c:ser>
          <c:idx val="1"/>
          <c:order val="1"/>
          <c:tx>
            <c:strRef>
              <c:f>All!$F$1</c:f>
              <c:strCache>
                <c:ptCount val="1"/>
                <c:pt idx="0">
                  <c:v>Population Change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All!$F$2:$F$9</c:f>
              <c:numCache>
                <c:formatCode>0.00%</c:formatCode>
                <c:ptCount val="8"/>
                <c:pt idx="0">
                  <c:v>6.6258073378428492E-3</c:v>
                </c:pt>
                <c:pt idx="1">
                  <c:v>8.4207515228819155E-3</c:v>
                </c:pt>
                <c:pt idx="2">
                  <c:v>6.533741128312346E-3</c:v>
                </c:pt>
                <c:pt idx="3">
                  <c:v>7.2987597313716379E-3</c:v>
                </c:pt>
                <c:pt idx="4">
                  <c:v>7.6415425207764284E-3</c:v>
                </c:pt>
                <c:pt idx="5">
                  <c:v>8.2240295878745068E-3</c:v>
                </c:pt>
                <c:pt idx="6">
                  <c:v>9.5986297088146277E-3</c:v>
                </c:pt>
                <c:pt idx="7">
                  <c:v>9.1247398563735899E-3</c:v>
                </c:pt>
              </c:numCache>
            </c:numRef>
          </c:val>
          <c:smooth val="0"/>
          <c:extLst>
            <c:ext xmlns:c16="http://schemas.microsoft.com/office/drawing/2014/chart" uri="{C3380CC4-5D6E-409C-BE32-E72D297353CC}">
              <c16:uniqueId val="{00000001-9FD5-4FB3-963C-5DA78F287889}"/>
            </c:ext>
          </c:extLst>
        </c:ser>
        <c:dLbls>
          <c:showLegendKey val="0"/>
          <c:showVal val="0"/>
          <c:showCatName val="0"/>
          <c:showSerName val="0"/>
          <c:showPercent val="0"/>
          <c:showBubbleSize val="0"/>
        </c:dLbls>
        <c:marker val="1"/>
        <c:smooth val="0"/>
        <c:axId val="1506815664"/>
        <c:axId val="1503639088"/>
      </c:lineChart>
      <c:catAx>
        <c:axId val="1506815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03639088"/>
        <c:crosses val="autoZero"/>
        <c:auto val="1"/>
        <c:lblAlgn val="ctr"/>
        <c:lblOffset val="100"/>
        <c:noMultiLvlLbl val="0"/>
      </c:catAx>
      <c:valAx>
        <c:axId val="1503639088"/>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06815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2"/>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Enrollment vs Unemployment</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All!$B$1</c:f>
              <c:strCache>
                <c:ptCount val="1"/>
                <c:pt idx="0">
                  <c:v>Enrollment Change</c:v>
                </c:pt>
              </c:strCache>
            </c:strRef>
          </c:tx>
          <c:spPr>
            <a:ln w="28575" cap="rnd">
              <a:solidFill>
                <a:srgbClr val="0070C0"/>
              </a:solidFill>
              <a:round/>
            </a:ln>
            <a:effectLst/>
          </c:spPr>
          <c:marker>
            <c:symbol val="circle"/>
            <c:size val="5"/>
            <c:spPr>
              <a:solidFill>
                <a:schemeClr val="accent1"/>
              </a:solidFill>
              <a:ln w="9525">
                <a:solidFill>
                  <a:srgbClr val="0070C0"/>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All!$B$2:$B$9</c:f>
              <c:numCache>
                <c:formatCode>0.00%</c:formatCode>
                <c:ptCount val="8"/>
                <c:pt idx="0">
                  <c:v>1.6578015353769852E-2</c:v>
                </c:pt>
                <c:pt idx="1">
                  <c:v>-8.0025885957435757E-3</c:v>
                </c:pt>
                <c:pt idx="2">
                  <c:v>-1.8379164067679664E-2</c:v>
                </c:pt>
                <c:pt idx="3">
                  <c:v>-8.3564369298880451E-3</c:v>
                </c:pt>
                <c:pt idx="4">
                  <c:v>0.14674855570215256</c:v>
                </c:pt>
                <c:pt idx="5">
                  <c:v>9.8420084763078633E-2</c:v>
                </c:pt>
                <c:pt idx="6">
                  <c:v>2.8484352674716853E-2</c:v>
                </c:pt>
                <c:pt idx="7">
                  <c:v>-4.290845819587271E-2</c:v>
                </c:pt>
              </c:numCache>
            </c:numRef>
          </c:val>
          <c:smooth val="0"/>
          <c:extLst>
            <c:ext xmlns:c16="http://schemas.microsoft.com/office/drawing/2014/chart" uri="{C3380CC4-5D6E-409C-BE32-E72D297353CC}">
              <c16:uniqueId val="{00000000-6AC4-451F-BB70-4A6FE1834535}"/>
            </c:ext>
          </c:extLst>
        </c:ser>
        <c:ser>
          <c:idx val="1"/>
          <c:order val="1"/>
          <c:tx>
            <c:strRef>
              <c:f>All!$D$1</c:f>
              <c:strCache>
                <c:ptCount val="1"/>
                <c:pt idx="0">
                  <c:v>Unemployment Change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All!$D$2:$D$9</c:f>
              <c:numCache>
                <c:formatCode>0%</c:formatCode>
                <c:ptCount val="8"/>
                <c:pt idx="0">
                  <c:v>-6.9204152249134884E-2</c:v>
                </c:pt>
                <c:pt idx="1">
                  <c:v>-0.12732342007434944</c:v>
                </c:pt>
                <c:pt idx="2">
                  <c:v>-1.1714589989350387E-2</c:v>
                </c:pt>
                <c:pt idx="3">
                  <c:v>-0.14655172413793108</c:v>
                </c:pt>
                <c:pt idx="4">
                  <c:v>-0.15151515151515152</c:v>
                </c:pt>
                <c:pt idx="5">
                  <c:v>-0.15476190476190468</c:v>
                </c:pt>
                <c:pt idx="6">
                  <c:v>-0.20774647887323944</c:v>
                </c:pt>
                <c:pt idx="7">
                  <c:v>-6.8888888888888875E-2</c:v>
                </c:pt>
              </c:numCache>
            </c:numRef>
          </c:val>
          <c:smooth val="0"/>
          <c:extLst>
            <c:ext xmlns:c16="http://schemas.microsoft.com/office/drawing/2014/chart" uri="{C3380CC4-5D6E-409C-BE32-E72D297353CC}">
              <c16:uniqueId val="{00000001-6AC4-451F-BB70-4A6FE1834535}"/>
            </c:ext>
          </c:extLst>
        </c:ser>
        <c:dLbls>
          <c:showLegendKey val="0"/>
          <c:showVal val="0"/>
          <c:showCatName val="0"/>
          <c:showSerName val="0"/>
          <c:showPercent val="0"/>
          <c:showBubbleSize val="0"/>
        </c:dLbls>
        <c:marker val="1"/>
        <c:smooth val="0"/>
        <c:axId val="1360263024"/>
        <c:axId val="1499617280"/>
      </c:lineChart>
      <c:catAx>
        <c:axId val="136026302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499617280"/>
        <c:crosses val="autoZero"/>
        <c:auto val="1"/>
        <c:lblAlgn val="ctr"/>
        <c:lblOffset val="100"/>
        <c:noMultiLvlLbl val="0"/>
      </c:catAx>
      <c:valAx>
        <c:axId val="1499617280"/>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60263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2"/>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All!$B$1</c:f>
              <c:strCache>
                <c:ptCount val="1"/>
                <c:pt idx="0">
                  <c:v>Enrollment Change</c:v>
                </c:pt>
              </c:strCache>
            </c:strRef>
          </c:tx>
          <c:spPr>
            <a:ln w="28575" cap="rnd">
              <a:solidFill>
                <a:srgbClr val="0070C0"/>
              </a:solidFill>
              <a:round/>
            </a:ln>
            <a:effectLst/>
          </c:spPr>
          <c:marker>
            <c:symbol val="circle"/>
            <c:size val="5"/>
            <c:spPr>
              <a:solidFill>
                <a:schemeClr val="accent1"/>
              </a:solidFill>
              <a:ln w="9525">
                <a:solidFill>
                  <a:srgbClr val="0070C0"/>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All!$B$2:$B$9</c:f>
              <c:numCache>
                <c:formatCode>0.00%</c:formatCode>
                <c:ptCount val="8"/>
                <c:pt idx="0">
                  <c:v>1.6578015353769852E-2</c:v>
                </c:pt>
                <c:pt idx="1">
                  <c:v>-8.0025885957435757E-3</c:v>
                </c:pt>
                <c:pt idx="2">
                  <c:v>-1.8379164067679664E-2</c:v>
                </c:pt>
                <c:pt idx="3">
                  <c:v>-8.3564369298880451E-3</c:v>
                </c:pt>
                <c:pt idx="4">
                  <c:v>0.14674855570215256</c:v>
                </c:pt>
                <c:pt idx="5">
                  <c:v>9.8420084763078633E-2</c:v>
                </c:pt>
                <c:pt idx="6">
                  <c:v>2.8484352674716853E-2</c:v>
                </c:pt>
                <c:pt idx="7">
                  <c:v>-4.290845819587271E-2</c:v>
                </c:pt>
              </c:numCache>
            </c:numRef>
          </c:val>
          <c:smooth val="0"/>
          <c:extLst>
            <c:ext xmlns:c16="http://schemas.microsoft.com/office/drawing/2014/chart" uri="{C3380CC4-5D6E-409C-BE32-E72D297353CC}">
              <c16:uniqueId val="{00000000-8DD6-4851-BF3E-94F84356C4F2}"/>
            </c:ext>
          </c:extLst>
        </c:ser>
        <c:ser>
          <c:idx val="1"/>
          <c:order val="1"/>
          <c:tx>
            <c:strRef>
              <c:f>All!$C$1</c:f>
              <c:strCache>
                <c:ptCount val="1"/>
                <c:pt idx="0">
                  <c:v>Poverty Change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All!$A$2:$A$9</c:f>
              <c:numCache>
                <c:formatCode>General</c:formatCode>
                <c:ptCount val="8"/>
                <c:pt idx="0">
                  <c:v>2011</c:v>
                </c:pt>
                <c:pt idx="1">
                  <c:v>2012</c:v>
                </c:pt>
                <c:pt idx="2">
                  <c:v>2013</c:v>
                </c:pt>
                <c:pt idx="3">
                  <c:v>2014</c:v>
                </c:pt>
                <c:pt idx="4">
                  <c:v>2015</c:v>
                </c:pt>
                <c:pt idx="5">
                  <c:v>2016</c:v>
                </c:pt>
                <c:pt idx="6">
                  <c:v>2017</c:v>
                </c:pt>
                <c:pt idx="7">
                  <c:v>2018</c:v>
                </c:pt>
              </c:numCache>
            </c:numRef>
          </c:cat>
          <c:val>
            <c:numRef>
              <c:f>All!$C$2:$C$9</c:f>
              <c:numCache>
                <c:formatCode>0.00%</c:formatCode>
                <c:ptCount val="8"/>
                <c:pt idx="0">
                  <c:v>4.1278962203576131E-2</c:v>
                </c:pt>
                <c:pt idx="1">
                  <c:v>-1.1285012541806021E-2</c:v>
                </c:pt>
                <c:pt idx="2">
                  <c:v>-5.801605527821896E-3</c:v>
                </c:pt>
                <c:pt idx="3">
                  <c:v>3.2456537514497834E-2</c:v>
                </c:pt>
                <c:pt idx="4">
                  <c:v>-7.4989186851211073E-2</c:v>
                </c:pt>
                <c:pt idx="5">
                  <c:v>-5.0137911263634566E-2</c:v>
                </c:pt>
                <c:pt idx="6">
                  <c:v>-4.2420335506556293E-2</c:v>
                </c:pt>
                <c:pt idx="7">
                  <c:v>2.3109999999999999E-2</c:v>
                </c:pt>
              </c:numCache>
            </c:numRef>
          </c:val>
          <c:smooth val="0"/>
          <c:extLst>
            <c:ext xmlns:c16="http://schemas.microsoft.com/office/drawing/2014/chart" uri="{C3380CC4-5D6E-409C-BE32-E72D297353CC}">
              <c16:uniqueId val="{00000001-8DD6-4851-BF3E-94F84356C4F2}"/>
            </c:ext>
          </c:extLst>
        </c:ser>
        <c:dLbls>
          <c:showLegendKey val="0"/>
          <c:showVal val="0"/>
          <c:showCatName val="0"/>
          <c:showSerName val="0"/>
          <c:showPercent val="0"/>
          <c:showBubbleSize val="0"/>
        </c:dLbls>
        <c:marker val="1"/>
        <c:smooth val="0"/>
        <c:axId val="1359879168"/>
        <c:axId val="1496830912"/>
      </c:lineChart>
      <c:catAx>
        <c:axId val="135987916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496830912"/>
        <c:crosses val="autoZero"/>
        <c:auto val="1"/>
        <c:lblAlgn val="ctr"/>
        <c:lblOffset val="100"/>
        <c:noMultiLvlLbl val="0"/>
      </c:catAx>
      <c:valAx>
        <c:axId val="1496830912"/>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59879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2"/>
      </a:solidFill>
      <a:round/>
    </a:ln>
    <a:effectLst/>
  </c:spPr>
  <c:txPr>
    <a:bodyPr/>
    <a:lstStyle/>
    <a:p>
      <a:pPr>
        <a:defRPr sz="12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Top 10 Counties by Poverty 2018</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County!$E$1</c:f>
              <c:strCache>
                <c:ptCount val="1"/>
                <c:pt idx="0">
                  <c:v>Poverty_Rate</c:v>
                </c:pt>
              </c:strCache>
            </c:strRef>
          </c:tx>
          <c:spPr>
            <a:solidFill>
              <a:srgbClr val="0070C0"/>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1-FC07-4D0F-B539-C6F46A86EC3D}"/>
              </c:ext>
            </c:extLst>
          </c:dPt>
          <c:dPt>
            <c:idx val="1"/>
            <c:invertIfNegative val="0"/>
            <c:bubble3D val="0"/>
            <c:spPr>
              <a:solidFill>
                <a:srgbClr val="0070C0"/>
              </a:solidFill>
              <a:ln>
                <a:noFill/>
              </a:ln>
              <a:effectLst/>
            </c:spPr>
            <c:extLst>
              <c:ext xmlns:c16="http://schemas.microsoft.com/office/drawing/2014/chart" uri="{C3380CC4-5D6E-409C-BE32-E72D297353CC}">
                <c16:uniqueId val="{00000003-FC07-4D0F-B539-C6F46A86EC3D}"/>
              </c:ext>
            </c:extLst>
          </c:dPt>
          <c:dPt>
            <c:idx val="2"/>
            <c:invertIfNegative val="0"/>
            <c:bubble3D val="0"/>
            <c:spPr>
              <a:solidFill>
                <a:srgbClr val="0070C0"/>
              </a:solidFill>
              <a:ln>
                <a:noFill/>
              </a:ln>
              <a:effectLst/>
            </c:spPr>
            <c:extLst>
              <c:ext xmlns:c16="http://schemas.microsoft.com/office/drawing/2014/chart" uri="{C3380CC4-5D6E-409C-BE32-E72D297353CC}">
                <c16:uniqueId val="{00000005-FC07-4D0F-B539-C6F46A86EC3D}"/>
              </c:ext>
            </c:extLst>
          </c:dPt>
          <c:dPt>
            <c:idx val="3"/>
            <c:invertIfNegative val="0"/>
            <c:bubble3D val="0"/>
            <c:spPr>
              <a:solidFill>
                <a:srgbClr val="0070C0"/>
              </a:solidFill>
              <a:ln>
                <a:noFill/>
              </a:ln>
              <a:effectLst/>
            </c:spPr>
            <c:extLst>
              <c:ext xmlns:c16="http://schemas.microsoft.com/office/drawing/2014/chart" uri="{C3380CC4-5D6E-409C-BE32-E72D297353CC}">
                <c16:uniqueId val="{00000007-FC07-4D0F-B539-C6F46A86EC3D}"/>
              </c:ext>
            </c:extLst>
          </c:dPt>
          <c:dPt>
            <c:idx val="4"/>
            <c:invertIfNegative val="0"/>
            <c:bubble3D val="0"/>
            <c:spPr>
              <a:solidFill>
                <a:srgbClr val="0070C0"/>
              </a:solidFill>
              <a:ln>
                <a:noFill/>
              </a:ln>
              <a:effectLst/>
            </c:spPr>
            <c:extLst>
              <c:ext xmlns:c16="http://schemas.microsoft.com/office/drawing/2014/chart" uri="{C3380CC4-5D6E-409C-BE32-E72D297353CC}">
                <c16:uniqueId val="{00000009-FC07-4D0F-B539-C6F46A86EC3D}"/>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F-FC07-4D0F-B539-C6F46A86EC3D}"/>
              </c:ext>
            </c:extLst>
          </c:dPt>
          <c:dPt>
            <c:idx val="6"/>
            <c:invertIfNegative val="0"/>
            <c:bubble3D val="0"/>
            <c:spPr>
              <a:solidFill>
                <a:schemeClr val="accent1"/>
              </a:solidFill>
              <a:ln>
                <a:noFill/>
              </a:ln>
              <a:effectLst/>
            </c:spPr>
            <c:extLst>
              <c:ext xmlns:c16="http://schemas.microsoft.com/office/drawing/2014/chart" uri="{C3380CC4-5D6E-409C-BE32-E72D297353CC}">
                <c16:uniqueId val="{00000010-FC07-4D0F-B539-C6F46A86EC3D}"/>
              </c:ext>
            </c:extLst>
          </c:dPt>
          <c:dPt>
            <c:idx val="7"/>
            <c:invertIfNegative val="0"/>
            <c:bubble3D val="0"/>
            <c:spPr>
              <a:solidFill>
                <a:schemeClr val="accent1"/>
              </a:solidFill>
              <a:ln>
                <a:noFill/>
              </a:ln>
              <a:effectLst/>
            </c:spPr>
            <c:extLst>
              <c:ext xmlns:c16="http://schemas.microsoft.com/office/drawing/2014/chart" uri="{C3380CC4-5D6E-409C-BE32-E72D297353CC}">
                <c16:uniqueId val="{00000011-FC07-4D0F-B539-C6F46A86EC3D}"/>
              </c:ext>
            </c:extLst>
          </c:dPt>
          <c:dPt>
            <c:idx val="8"/>
            <c:invertIfNegative val="0"/>
            <c:bubble3D val="0"/>
            <c:spPr>
              <a:solidFill>
                <a:srgbClr val="0070C0"/>
              </a:solidFill>
              <a:ln>
                <a:noFill/>
              </a:ln>
              <a:effectLst/>
            </c:spPr>
            <c:extLst>
              <c:ext xmlns:c16="http://schemas.microsoft.com/office/drawing/2014/chart" uri="{C3380CC4-5D6E-409C-BE32-E72D297353CC}">
                <c16:uniqueId val="{0000000B-FC07-4D0F-B539-C6F46A86EC3D}"/>
              </c:ext>
            </c:extLst>
          </c:dPt>
          <c:dPt>
            <c:idx val="9"/>
            <c:invertIfNegative val="0"/>
            <c:bubble3D val="0"/>
            <c:spPr>
              <a:solidFill>
                <a:srgbClr val="0070C0"/>
              </a:solidFill>
              <a:ln>
                <a:noFill/>
              </a:ln>
              <a:effectLst/>
            </c:spPr>
            <c:extLst>
              <c:ext xmlns:c16="http://schemas.microsoft.com/office/drawing/2014/chart" uri="{C3380CC4-5D6E-409C-BE32-E72D297353CC}">
                <c16:uniqueId val="{0000000D-FC07-4D0F-B539-C6F46A86EC3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County!$A$2:$A$11</c:f>
              <c:strCache>
                <c:ptCount val="10"/>
                <c:pt idx="0">
                  <c:v>Hancock</c:v>
                </c:pt>
                <c:pt idx="1">
                  <c:v>Lake</c:v>
                </c:pt>
                <c:pt idx="2">
                  <c:v>Lauderdale</c:v>
                </c:pt>
                <c:pt idx="3">
                  <c:v>Claiborne</c:v>
                </c:pt>
                <c:pt idx="4">
                  <c:v>Cocke</c:v>
                </c:pt>
                <c:pt idx="5">
                  <c:v>Warren</c:v>
                </c:pt>
                <c:pt idx="6">
                  <c:v>Bledsoe</c:v>
                </c:pt>
                <c:pt idx="7">
                  <c:v>Shelby</c:v>
                </c:pt>
                <c:pt idx="8">
                  <c:v>Campbell</c:v>
                </c:pt>
                <c:pt idx="9">
                  <c:v>Grundy</c:v>
                </c:pt>
              </c:strCache>
            </c:strRef>
          </c:cat>
          <c:val>
            <c:numRef>
              <c:f>County!$E$2:$E$11</c:f>
              <c:numCache>
                <c:formatCode>0.0</c:formatCode>
                <c:ptCount val="10"/>
                <c:pt idx="0">
                  <c:v>29.195297</c:v>
                </c:pt>
                <c:pt idx="1">
                  <c:v>24.220752999999998</c:v>
                </c:pt>
                <c:pt idx="2">
                  <c:v>22.873184999999999</c:v>
                </c:pt>
                <c:pt idx="3">
                  <c:v>22.449300999999998</c:v>
                </c:pt>
                <c:pt idx="4">
                  <c:v>22.309498999999999</c:v>
                </c:pt>
                <c:pt idx="5">
                  <c:v>22.07789</c:v>
                </c:pt>
                <c:pt idx="6">
                  <c:v>21.924771</c:v>
                </c:pt>
                <c:pt idx="7">
                  <c:v>21.218384</c:v>
                </c:pt>
                <c:pt idx="8">
                  <c:v>21.201021000000001</c:v>
                </c:pt>
                <c:pt idx="9">
                  <c:v>20.882660999999999</c:v>
                </c:pt>
              </c:numCache>
            </c:numRef>
          </c:val>
          <c:extLst>
            <c:ext xmlns:c16="http://schemas.microsoft.com/office/drawing/2014/chart" uri="{C3380CC4-5D6E-409C-BE32-E72D297353CC}">
              <c16:uniqueId val="{0000000E-FC07-4D0F-B539-C6F46A86EC3D}"/>
            </c:ext>
          </c:extLst>
        </c:ser>
        <c:dLbls>
          <c:dLblPos val="outEnd"/>
          <c:showLegendKey val="0"/>
          <c:showVal val="1"/>
          <c:showCatName val="0"/>
          <c:showSerName val="0"/>
          <c:showPercent val="0"/>
          <c:showBubbleSize val="0"/>
        </c:dLbls>
        <c:gapWidth val="219"/>
        <c:overlap val="-27"/>
        <c:axId val="1064780671"/>
        <c:axId val="643517263"/>
      </c:barChart>
      <c:catAx>
        <c:axId val="1064780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43517263"/>
        <c:crosses val="autoZero"/>
        <c:auto val="1"/>
        <c:lblAlgn val="ctr"/>
        <c:lblOffset val="100"/>
        <c:noMultiLvlLbl val="0"/>
      </c:catAx>
      <c:valAx>
        <c:axId val="643517263"/>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64780671"/>
        <c:crosses val="autoZero"/>
        <c:crossBetween val="between"/>
      </c:valAx>
      <c:spPr>
        <a:noFill/>
        <a:ln>
          <a:solidFill>
            <a:schemeClr val="bg1"/>
          </a:solidFill>
        </a:ln>
        <a:effectLst/>
      </c:spPr>
    </c:plotArea>
    <c:plotVisOnly val="1"/>
    <c:dispBlanksAs val="gap"/>
    <c:showDLblsOverMax val="0"/>
  </c:chart>
  <c:spPr>
    <a:solidFill>
      <a:schemeClr val="bg1"/>
    </a:solidFill>
    <a:ln w="9525" cap="flat" cmpd="sng" algn="ctr">
      <a:solidFill>
        <a:schemeClr val="tx2"/>
      </a:solidFill>
      <a:round/>
    </a:ln>
    <a:effectLst/>
  </c:spPr>
  <c:txPr>
    <a:bodyPr/>
    <a:lstStyle/>
    <a:p>
      <a:pPr>
        <a:defRPr b="1">
          <a:latin typeface="Arial" panose="020B0604020202020204" pitchFamily="34" charset="0"/>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Top 10 Counties</a:t>
            </a:r>
            <a:r>
              <a:rPr lang="en-US" baseline="0"/>
              <a:t> by Enrollment</a:t>
            </a:r>
            <a:r>
              <a:rPr lang="en-US"/>
              <a:t> 2018</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County!$E$16</c:f>
              <c:strCache>
                <c:ptCount val="1"/>
                <c:pt idx="0">
                  <c:v>Enrollee_Rate</c:v>
                </c:pt>
              </c:strCache>
            </c:strRef>
          </c:tx>
          <c:spPr>
            <a:solidFill>
              <a:srgbClr val="0070C0"/>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1-9D70-4A31-B6E9-FD85C8384E4A}"/>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F-9D70-4A31-B6E9-FD85C8384E4A}"/>
              </c:ext>
            </c:extLst>
          </c:dPt>
          <c:dPt>
            <c:idx val="2"/>
            <c:invertIfNegative val="0"/>
            <c:bubble3D val="0"/>
            <c:spPr>
              <a:solidFill>
                <a:srgbClr val="0070C0"/>
              </a:solidFill>
              <a:ln>
                <a:noFill/>
              </a:ln>
              <a:effectLst/>
            </c:spPr>
            <c:extLst>
              <c:ext xmlns:c16="http://schemas.microsoft.com/office/drawing/2014/chart" uri="{C3380CC4-5D6E-409C-BE32-E72D297353CC}">
                <c16:uniqueId val="{00000003-9D70-4A31-B6E9-FD85C8384E4A}"/>
              </c:ext>
            </c:extLst>
          </c:dPt>
          <c:dPt>
            <c:idx val="3"/>
            <c:invertIfNegative val="0"/>
            <c:bubble3D val="0"/>
            <c:spPr>
              <a:solidFill>
                <a:schemeClr val="accent1"/>
              </a:solidFill>
              <a:ln>
                <a:noFill/>
              </a:ln>
              <a:effectLst/>
            </c:spPr>
            <c:extLst>
              <c:ext xmlns:c16="http://schemas.microsoft.com/office/drawing/2014/chart" uri="{C3380CC4-5D6E-409C-BE32-E72D297353CC}">
                <c16:uniqueId val="{00000010-9D70-4A31-B6E9-FD85C8384E4A}"/>
              </c:ext>
            </c:extLst>
          </c:dPt>
          <c:dPt>
            <c:idx val="4"/>
            <c:invertIfNegative val="0"/>
            <c:bubble3D val="0"/>
            <c:spPr>
              <a:solidFill>
                <a:srgbClr val="0070C0"/>
              </a:solidFill>
              <a:ln>
                <a:noFill/>
              </a:ln>
              <a:effectLst/>
            </c:spPr>
            <c:extLst>
              <c:ext xmlns:c16="http://schemas.microsoft.com/office/drawing/2014/chart" uri="{C3380CC4-5D6E-409C-BE32-E72D297353CC}">
                <c16:uniqueId val="{00000005-9D70-4A31-B6E9-FD85C8384E4A}"/>
              </c:ext>
            </c:extLst>
          </c:dPt>
          <c:dPt>
            <c:idx val="5"/>
            <c:invertIfNegative val="0"/>
            <c:bubble3D val="0"/>
            <c:spPr>
              <a:solidFill>
                <a:srgbClr val="0070C0"/>
              </a:solidFill>
              <a:ln>
                <a:noFill/>
              </a:ln>
              <a:effectLst/>
            </c:spPr>
            <c:extLst>
              <c:ext xmlns:c16="http://schemas.microsoft.com/office/drawing/2014/chart" uri="{C3380CC4-5D6E-409C-BE32-E72D297353CC}">
                <c16:uniqueId val="{00000007-9D70-4A31-B6E9-FD85C8384E4A}"/>
              </c:ext>
            </c:extLst>
          </c:dPt>
          <c:dPt>
            <c:idx val="6"/>
            <c:invertIfNegative val="0"/>
            <c:bubble3D val="0"/>
            <c:spPr>
              <a:solidFill>
                <a:schemeClr val="accent1"/>
              </a:solidFill>
              <a:ln>
                <a:noFill/>
              </a:ln>
              <a:effectLst/>
            </c:spPr>
            <c:extLst>
              <c:ext xmlns:c16="http://schemas.microsoft.com/office/drawing/2014/chart" uri="{C3380CC4-5D6E-409C-BE32-E72D297353CC}">
                <c16:uniqueId val="{00000011-9D70-4A31-B6E9-FD85C8384E4A}"/>
              </c:ext>
            </c:extLst>
          </c:dPt>
          <c:dPt>
            <c:idx val="7"/>
            <c:invertIfNegative val="0"/>
            <c:bubble3D val="0"/>
            <c:spPr>
              <a:solidFill>
                <a:srgbClr val="0070C0"/>
              </a:solidFill>
              <a:ln>
                <a:noFill/>
              </a:ln>
              <a:effectLst/>
            </c:spPr>
            <c:extLst>
              <c:ext xmlns:c16="http://schemas.microsoft.com/office/drawing/2014/chart" uri="{C3380CC4-5D6E-409C-BE32-E72D297353CC}">
                <c16:uniqueId val="{00000009-9D70-4A31-B6E9-FD85C8384E4A}"/>
              </c:ext>
            </c:extLst>
          </c:dPt>
          <c:dPt>
            <c:idx val="8"/>
            <c:invertIfNegative val="0"/>
            <c:bubble3D val="0"/>
            <c:spPr>
              <a:solidFill>
                <a:srgbClr val="0070C0"/>
              </a:solidFill>
              <a:ln>
                <a:noFill/>
              </a:ln>
              <a:effectLst/>
            </c:spPr>
            <c:extLst>
              <c:ext xmlns:c16="http://schemas.microsoft.com/office/drawing/2014/chart" uri="{C3380CC4-5D6E-409C-BE32-E72D297353CC}">
                <c16:uniqueId val="{0000000B-9D70-4A31-B6E9-FD85C8384E4A}"/>
              </c:ext>
            </c:extLst>
          </c:dPt>
          <c:dPt>
            <c:idx val="9"/>
            <c:invertIfNegative val="0"/>
            <c:bubble3D val="0"/>
            <c:spPr>
              <a:solidFill>
                <a:srgbClr val="0070C0"/>
              </a:solidFill>
              <a:ln>
                <a:noFill/>
              </a:ln>
              <a:effectLst/>
            </c:spPr>
            <c:extLst>
              <c:ext xmlns:c16="http://schemas.microsoft.com/office/drawing/2014/chart" uri="{C3380CC4-5D6E-409C-BE32-E72D297353CC}">
                <c16:uniqueId val="{0000000D-9D70-4A31-B6E9-FD85C8384E4A}"/>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County!$A$17:$A$26</c:f>
              <c:strCache>
                <c:ptCount val="10"/>
                <c:pt idx="0">
                  <c:v>Hancock</c:v>
                </c:pt>
                <c:pt idx="1">
                  <c:v>Scott</c:v>
                </c:pt>
                <c:pt idx="2">
                  <c:v>Grundy</c:v>
                </c:pt>
                <c:pt idx="3">
                  <c:v>Fentress</c:v>
                </c:pt>
                <c:pt idx="4">
                  <c:v>Cocke</c:v>
                </c:pt>
                <c:pt idx="5">
                  <c:v>Campbell</c:v>
                </c:pt>
                <c:pt idx="6">
                  <c:v>Haywood</c:v>
                </c:pt>
                <c:pt idx="7">
                  <c:v>Lauderdale</c:v>
                </c:pt>
                <c:pt idx="8">
                  <c:v>Lake</c:v>
                </c:pt>
                <c:pt idx="9">
                  <c:v>Claiborne</c:v>
                </c:pt>
              </c:strCache>
            </c:strRef>
          </c:cat>
          <c:val>
            <c:numRef>
              <c:f>County!$E$17:$E$26</c:f>
              <c:numCache>
                <c:formatCode>0.0</c:formatCode>
                <c:ptCount val="10"/>
                <c:pt idx="0">
                  <c:v>34.768667000000001</c:v>
                </c:pt>
                <c:pt idx="1">
                  <c:v>33.712963000000002</c:v>
                </c:pt>
                <c:pt idx="2">
                  <c:v>32.893751000000002</c:v>
                </c:pt>
                <c:pt idx="3">
                  <c:v>31.701158</c:v>
                </c:pt>
                <c:pt idx="4">
                  <c:v>31.047688000000001</c:v>
                </c:pt>
                <c:pt idx="5">
                  <c:v>30.967839999999999</c:v>
                </c:pt>
                <c:pt idx="6">
                  <c:v>30.464378</c:v>
                </c:pt>
                <c:pt idx="7">
                  <c:v>28.57696</c:v>
                </c:pt>
                <c:pt idx="8">
                  <c:v>27.796519</c:v>
                </c:pt>
                <c:pt idx="9">
                  <c:v>27.591636000000001</c:v>
                </c:pt>
              </c:numCache>
            </c:numRef>
          </c:val>
          <c:extLst>
            <c:ext xmlns:c16="http://schemas.microsoft.com/office/drawing/2014/chart" uri="{C3380CC4-5D6E-409C-BE32-E72D297353CC}">
              <c16:uniqueId val="{0000000E-9D70-4A31-B6E9-FD85C8384E4A}"/>
            </c:ext>
          </c:extLst>
        </c:ser>
        <c:dLbls>
          <c:dLblPos val="outEnd"/>
          <c:showLegendKey val="0"/>
          <c:showVal val="1"/>
          <c:showCatName val="0"/>
          <c:showSerName val="0"/>
          <c:showPercent val="0"/>
          <c:showBubbleSize val="0"/>
        </c:dLbls>
        <c:gapWidth val="219"/>
        <c:overlap val="-27"/>
        <c:axId val="1064451791"/>
        <c:axId val="750717855"/>
      </c:barChart>
      <c:catAx>
        <c:axId val="10644517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750717855"/>
        <c:crosses val="autoZero"/>
        <c:auto val="1"/>
        <c:lblAlgn val="ctr"/>
        <c:lblOffset val="100"/>
        <c:noMultiLvlLbl val="0"/>
      </c:catAx>
      <c:valAx>
        <c:axId val="750717855"/>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64451791"/>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2"/>
      </a:solidFill>
      <a:round/>
    </a:ln>
    <a:effectLst/>
  </c:spPr>
  <c:txPr>
    <a:bodyPr/>
    <a:lstStyle/>
    <a:p>
      <a:pPr>
        <a:defRPr b="1">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12/21/2019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12/21/2019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7</a:t>
            </a:fld>
            <a:endParaRPr lang="en-US" dirty="0"/>
          </a:p>
        </p:txBody>
      </p:sp>
    </p:spTree>
    <p:extLst>
      <p:ext uri="{BB962C8B-B14F-4D97-AF65-F5344CB8AC3E}">
        <p14:creationId xmlns:p14="http://schemas.microsoft.com/office/powerpoint/2010/main" val="90865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708F12-96AD-4ED4-8132-A78F5E42C1F5}" type="datetime1">
              <a:rPr lang="en-US" smtClean="0"/>
              <a:pPr/>
              <a:t>12/21/2019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30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09E4-6EA4-4BF3-9FC8-FF40373B88E6}" type="datetime1">
              <a:rPr lang="en-US" smtClean="0"/>
              <a:pPr/>
              <a:t>12/21/2019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5311046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09E4-6EA4-4BF3-9FC8-FF40373B88E6}" type="datetime1">
              <a:rPr lang="en-US" smtClean="0"/>
              <a:pPr/>
              <a:t>12/21/2019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681746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F09E4-6EA4-4BF3-9FC8-FF40373B88E6}" type="datetime1">
              <a:rPr lang="en-US" smtClean="0"/>
              <a:pPr/>
              <a:t>12/21/2019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526842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12/21/2019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85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0F09E4-6EA4-4BF3-9FC8-FF40373B88E6}" type="datetime1">
              <a:rPr lang="en-US" smtClean="0"/>
              <a:pPr/>
              <a:t>12/21/2019</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1371882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0F09E4-6EA4-4BF3-9FC8-FF40373B88E6}" type="datetime1">
              <a:rPr lang="en-US" smtClean="0"/>
              <a:pPr/>
              <a:t>12/21/2019</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5029194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A4CAD8-0EA7-4615-B69B-B2F199EF3A93}" type="datetime1">
              <a:rPr lang="en-US" smtClean="0"/>
              <a:t>12/21/2019</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066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234BD7-6953-492C-921B-E68B2D7F14C8}" type="datetime1">
              <a:rPr lang="en-US" smtClean="0"/>
              <a:t>12/21/2019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4887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0F09E4-6EA4-4BF3-9FC8-FF40373B88E6}" type="datetime1">
              <a:rPr lang="en-US" smtClean="0"/>
              <a:pPr/>
              <a:t>12/21/2019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5695971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12/21/2019</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38460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0F09E4-6EA4-4BF3-9FC8-FF40373B88E6}" type="datetime1">
              <a:rPr lang="en-US" smtClean="0"/>
              <a:pPr/>
              <a:t>12/21/2019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1CF334-2D5C-4859-84A6-CA7E6E43FAEB}"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023290"/>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15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Contributing Factors to </a:t>
            </a:r>
            <a:r>
              <a:rPr lang="en-US" dirty="0" err="1"/>
              <a:t>TennCare</a:t>
            </a:r>
            <a:r>
              <a:rPr lang="en-US" dirty="0"/>
              <a:t> Enrollment</a:t>
            </a:r>
          </a:p>
        </p:txBody>
      </p:sp>
      <p:sp>
        <p:nvSpPr>
          <p:cNvPr id="3" name="Subtitle 2"/>
          <p:cNvSpPr>
            <a:spLocks noGrp="1"/>
          </p:cNvSpPr>
          <p:nvPr>
            <p:ph type="subTitle" idx="1"/>
          </p:nvPr>
        </p:nvSpPr>
        <p:spPr/>
        <p:txBody>
          <a:bodyPr/>
          <a:lstStyle/>
          <a:p>
            <a:r>
              <a:rPr lang="en-US" dirty="0"/>
              <a:t>Presented by</a:t>
            </a:r>
          </a:p>
          <a:p>
            <a:r>
              <a:rPr lang="en-US" dirty="0"/>
              <a:t>Bryan Clanton</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Wrap-up</a:t>
            </a:r>
          </a:p>
        </p:txBody>
      </p:sp>
      <p:sp>
        <p:nvSpPr>
          <p:cNvPr id="3" name="Text Placeholder 2"/>
          <p:cNvSpPr>
            <a:spLocks noGrp="1"/>
          </p:cNvSpPr>
          <p:nvPr>
            <p:ph idx="1"/>
          </p:nvPr>
        </p:nvSpPr>
        <p:spPr/>
        <p:txBody>
          <a:bodyPr/>
          <a:lstStyle/>
          <a:p>
            <a:r>
              <a:rPr lang="en-US" dirty="0"/>
              <a:t>Summarize important points.</a:t>
            </a:r>
          </a:p>
          <a:p>
            <a:r>
              <a:rPr lang="en-US" dirty="0"/>
              <a:t>Allow time for questions.</a:t>
            </a:r>
          </a:p>
        </p:txBody>
      </p:sp>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Objectives</a:t>
            </a:r>
          </a:p>
        </p:txBody>
      </p:sp>
      <p:sp>
        <p:nvSpPr>
          <p:cNvPr id="3" name="Content Placeholder 2"/>
          <p:cNvSpPr>
            <a:spLocks noGrp="1"/>
          </p:cNvSpPr>
          <p:nvPr>
            <p:ph idx="1"/>
          </p:nvPr>
        </p:nvSpPr>
        <p:spPr/>
        <p:txBody>
          <a:bodyPr/>
          <a:lstStyle/>
          <a:p>
            <a:r>
              <a:rPr lang="en-US" dirty="0"/>
              <a:t>List the intended outcomes for this training session.</a:t>
            </a:r>
          </a:p>
          <a:p>
            <a:r>
              <a:rPr lang="en-US" dirty="0"/>
              <a:t>Each objective should be concise, should contain a verb, and should have a measurable result.</a:t>
            </a:r>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Content</a:t>
            </a:r>
          </a:p>
        </p:txBody>
      </p:sp>
      <p:sp>
        <p:nvSpPr>
          <p:cNvPr id="4" name="Text Placeholder 3"/>
          <p:cNvSpPr>
            <a:spLocks noGrp="1"/>
          </p:cNvSpPr>
          <p:nvPr>
            <p:ph sz="half" idx="1"/>
          </p:nvPr>
        </p:nvSpPr>
        <p:spPr/>
        <p:txBody>
          <a:bodyPr/>
          <a:lstStyle/>
          <a:p>
            <a:r>
              <a:rPr lang="en-US" dirty="0"/>
              <a:t>Add text here. </a:t>
            </a:r>
          </a:p>
          <a:p>
            <a:r>
              <a:rPr lang="en-US" dirty="0"/>
              <a:t>To add a picture, chart, or other content in the right column, click the appropriate icon.</a:t>
            </a:r>
          </a:p>
          <a:p>
            <a:r>
              <a:rPr lang="en-US" dirty="0"/>
              <a:t>To add a slide, click New Slide on the Insert menu, or press CTRL+M.</a:t>
            </a:r>
          </a:p>
        </p:txBody>
      </p:sp>
      <p:sp>
        <p:nvSpPr>
          <p:cNvPr id="5" name="Content Placeholder 4"/>
          <p:cNvSpPr>
            <a:spLocks noGrp="1"/>
          </p:cNvSpPr>
          <p:nvPr>
            <p:ph sz="half" idx="2"/>
          </p:nvPr>
        </p:nvSpPr>
        <p:spPr/>
        <p:txBody>
          <a:bodyPr/>
          <a:lstStyle/>
          <a:p>
            <a:endParaRPr lang="en-US"/>
          </a:p>
        </p:txBody>
      </p:sp>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Wrap-up</a:t>
            </a:r>
          </a:p>
        </p:txBody>
      </p:sp>
      <p:sp>
        <p:nvSpPr>
          <p:cNvPr id="3" name="Text Placeholder 2"/>
          <p:cNvSpPr>
            <a:spLocks noGrp="1"/>
          </p:cNvSpPr>
          <p:nvPr>
            <p:ph idx="1"/>
          </p:nvPr>
        </p:nvSpPr>
        <p:spPr/>
        <p:txBody>
          <a:bodyPr/>
          <a:lstStyle/>
          <a:p>
            <a:r>
              <a:rPr lang="en-US" dirty="0"/>
              <a:t>Summarize important points.</a:t>
            </a:r>
          </a:p>
          <a:p>
            <a:r>
              <a:rPr lang="en-US" dirty="0"/>
              <a:t>Allow time for questions.</a:t>
            </a:r>
          </a:p>
        </p:txBody>
      </p:sp>
    </p:spTree>
    <p:extLst>
      <p:ext uri="{BB962C8B-B14F-4D97-AF65-F5344CB8AC3E}">
        <p14:creationId xmlns:p14="http://schemas.microsoft.com/office/powerpoint/2010/main" val="15315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Training</a:t>
            </a:r>
          </a:p>
        </p:txBody>
      </p:sp>
      <p:sp>
        <p:nvSpPr>
          <p:cNvPr id="3" name="Content Placeholder 2"/>
          <p:cNvSpPr>
            <a:spLocks noGrp="1"/>
          </p:cNvSpPr>
          <p:nvPr>
            <p:ph idx="1"/>
          </p:nvPr>
        </p:nvSpPr>
        <p:spPr/>
        <p:txBody>
          <a:bodyPr/>
          <a:lstStyle/>
          <a:p>
            <a:r>
              <a:rPr lang="en-US" dirty="0"/>
              <a:t>List important points from each lesson.</a:t>
            </a:r>
          </a:p>
          <a:p>
            <a:r>
              <a:rPr lang="en-US" dirty="0"/>
              <a:t>Provide resources for more information on subject.</a:t>
            </a:r>
          </a:p>
          <a:p>
            <a:pPr lvl="1"/>
            <a:r>
              <a:rPr lang="en-US" dirty="0"/>
              <a:t>List resources on this slide.</a:t>
            </a:r>
          </a:p>
          <a:p>
            <a:pPr lvl="1"/>
            <a:r>
              <a:rPr lang="en-US" dirty="0"/>
              <a:t>Provide handouts with additional resource material.</a:t>
            </a:r>
          </a:p>
        </p:txBody>
      </p:sp>
    </p:spTree>
    <p:extLst>
      <p:ext uri="{BB962C8B-B14F-4D97-AF65-F5344CB8AC3E}">
        <p14:creationId xmlns:p14="http://schemas.microsoft.com/office/powerpoint/2010/main" val="380951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and Evaluation</a:t>
            </a:r>
          </a:p>
        </p:txBody>
      </p:sp>
      <p:sp>
        <p:nvSpPr>
          <p:cNvPr id="3" name="Content Placeholder 2"/>
          <p:cNvSpPr>
            <a:spLocks noGrp="1"/>
          </p:cNvSpPr>
          <p:nvPr>
            <p:ph idx="1"/>
          </p:nvPr>
        </p:nvSpPr>
        <p:spPr/>
        <p:txBody>
          <a:bodyPr/>
          <a:lstStyle/>
          <a:p>
            <a:r>
              <a:rPr lang="en-US" dirty="0"/>
              <a:t>Prepare a quiz or challenge to assess how much information participants learned.</a:t>
            </a:r>
          </a:p>
          <a:p>
            <a:r>
              <a:rPr lang="en-US" dirty="0"/>
              <a:t>Survey participants to see if they found the training beneficial.</a:t>
            </a:r>
          </a:p>
        </p:txBody>
      </p:sp>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Medicaid</a:t>
            </a:r>
          </a:p>
        </p:txBody>
      </p:sp>
      <p:sp>
        <p:nvSpPr>
          <p:cNvPr id="3" name="Content Placeholder 2"/>
          <p:cNvSpPr>
            <a:spLocks noGrp="1"/>
          </p:cNvSpPr>
          <p:nvPr>
            <p:ph idx="1"/>
          </p:nvPr>
        </p:nvSpPr>
        <p:spPr/>
        <p:txBody>
          <a:bodyPr>
            <a:normAutofit/>
          </a:bodyPr>
          <a:lstStyle/>
          <a:p>
            <a:pPr marL="109728" indent="0">
              <a:buNone/>
            </a:pPr>
            <a:r>
              <a:rPr lang="en-US" sz="3200" dirty="0"/>
              <a:t>Is a federal and state program that began in the 1980’s which helps with medical costs for some people with limited income and resources and is the largest source of funding for medical and health-related services for people with low income in the United States, providing free health insurance to 74 million low-income and disabled people (23% of Americans) as of 2017.</a:t>
            </a:r>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TennCare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3200" dirty="0"/>
              <a:t>Tennessee’s Medicaid program</a:t>
            </a:r>
          </a:p>
          <a:p>
            <a:pPr>
              <a:buFont typeface="Arial" panose="020B0604020202020204" pitchFamily="34" charset="0"/>
              <a:buChar char="•"/>
            </a:pPr>
            <a:r>
              <a:rPr lang="en-US" sz="3200" dirty="0"/>
              <a:t>1.4 million members</a:t>
            </a:r>
          </a:p>
          <a:p>
            <a:pPr>
              <a:buFont typeface="Arial" panose="020B0604020202020204" pitchFamily="34" charset="0"/>
              <a:buChar char="•"/>
            </a:pPr>
            <a:r>
              <a:rPr lang="en-US" sz="3200" dirty="0"/>
              <a:t>Annual budget of approximately $12 billion</a:t>
            </a:r>
          </a:p>
          <a:p>
            <a:endParaRPr lang="en-US" sz="3200" dirty="0"/>
          </a:p>
          <a:p>
            <a:pPr marL="109728" indent="0">
              <a:buNone/>
            </a:pPr>
            <a:r>
              <a:rPr lang="en-US" sz="3200" dirty="0"/>
              <a:t>Members are primarily low-income pregnant women, children and individuals who are elderly or have a disability.</a:t>
            </a:r>
          </a:p>
          <a:p>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C319FE1-A2A0-41C7-82E5-821BD094C533}"/>
              </a:ext>
            </a:extLst>
          </p:cNvPr>
          <p:cNvSpPr>
            <a:spLocks noGrp="1"/>
          </p:cNvSpPr>
          <p:nvPr>
            <p:ph type="title"/>
          </p:nvPr>
        </p:nvSpPr>
        <p:spPr>
          <a:xfrm>
            <a:off x="1097280" y="286603"/>
            <a:ext cx="10058400" cy="1450757"/>
          </a:xfrm>
        </p:spPr>
        <p:txBody>
          <a:bodyPr/>
          <a:lstStyle/>
          <a:p>
            <a:r>
              <a:rPr lang="en-US" sz="4000" dirty="0"/>
              <a:t>Yearly </a:t>
            </a:r>
            <a:r>
              <a:rPr lang="en-US" sz="4000" dirty="0" err="1"/>
              <a:t>TennCare</a:t>
            </a:r>
            <a:r>
              <a:rPr lang="en-US" sz="4000" dirty="0"/>
              <a:t> Enrollment Numbers</a:t>
            </a:r>
          </a:p>
        </p:txBody>
      </p:sp>
      <p:graphicFrame>
        <p:nvGraphicFramePr>
          <p:cNvPr id="5" name="Content Placeholder 4">
            <a:extLst>
              <a:ext uri="{FF2B5EF4-FFF2-40B4-BE49-F238E27FC236}">
                <a16:creationId xmlns:a16="http://schemas.microsoft.com/office/drawing/2014/main" id="{0EBEB34D-41C1-4605-98B6-44836C815B11}"/>
              </a:ext>
            </a:extLst>
          </p:cNvPr>
          <p:cNvGraphicFramePr>
            <a:graphicFrameLocks noGrp="1"/>
          </p:cNvGraphicFramePr>
          <p:nvPr>
            <p:ph idx="1"/>
            <p:extLst>
              <p:ext uri="{D42A27DB-BD31-4B8C-83A1-F6EECF244321}">
                <p14:modId xmlns:p14="http://schemas.microsoft.com/office/powerpoint/2010/main" val="1610450252"/>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4000" dirty="0"/>
              <a:t>Enrollment Change vs Birth Change</a:t>
            </a:r>
          </a:p>
        </p:txBody>
      </p:sp>
      <p:graphicFrame>
        <p:nvGraphicFramePr>
          <p:cNvPr id="5" name="Content Placeholder 4">
            <a:extLst>
              <a:ext uri="{FF2B5EF4-FFF2-40B4-BE49-F238E27FC236}">
                <a16:creationId xmlns:a16="http://schemas.microsoft.com/office/drawing/2014/main" id="{EE73D487-E9D0-40CE-A70D-26A6DC28EAC7}"/>
              </a:ext>
            </a:extLst>
          </p:cNvPr>
          <p:cNvGraphicFramePr>
            <a:graphicFrameLocks noGrp="1"/>
          </p:cNvGraphicFramePr>
          <p:nvPr>
            <p:ph sz="half" idx="2"/>
            <p:extLst>
              <p:ext uri="{D42A27DB-BD31-4B8C-83A1-F6EECF244321}">
                <p14:modId xmlns:p14="http://schemas.microsoft.com/office/powerpoint/2010/main" val="1382538010"/>
              </p:ext>
            </p:extLst>
          </p:nvPr>
        </p:nvGraphicFramePr>
        <p:xfrm>
          <a:off x="1190626" y="1846263"/>
          <a:ext cx="9964738"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Enrollment Change vs Population Change</a:t>
            </a:r>
          </a:p>
        </p:txBody>
      </p:sp>
      <p:graphicFrame>
        <p:nvGraphicFramePr>
          <p:cNvPr id="4" name="Content Placeholder 3">
            <a:extLst>
              <a:ext uri="{FF2B5EF4-FFF2-40B4-BE49-F238E27FC236}">
                <a16:creationId xmlns:a16="http://schemas.microsoft.com/office/drawing/2014/main" id="{AF739147-6C9C-466D-BDFD-6E2AAACBED13}"/>
              </a:ext>
            </a:extLst>
          </p:cNvPr>
          <p:cNvGraphicFramePr>
            <a:graphicFrameLocks noGrp="1"/>
          </p:cNvGraphicFramePr>
          <p:nvPr>
            <p:ph idx="1"/>
            <p:extLst>
              <p:ext uri="{D42A27DB-BD31-4B8C-83A1-F6EECF244321}">
                <p14:modId xmlns:p14="http://schemas.microsoft.com/office/powerpoint/2010/main" val="2101623306"/>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Enrollment Change vs Unemployment Change</a:t>
            </a:r>
          </a:p>
        </p:txBody>
      </p:sp>
      <p:graphicFrame>
        <p:nvGraphicFramePr>
          <p:cNvPr id="7" name="Content Placeholder 6">
            <a:extLst>
              <a:ext uri="{FF2B5EF4-FFF2-40B4-BE49-F238E27FC236}">
                <a16:creationId xmlns:a16="http://schemas.microsoft.com/office/drawing/2014/main" id="{68581E8F-BA10-401C-AE84-77B32C40906C}"/>
              </a:ext>
            </a:extLst>
          </p:cNvPr>
          <p:cNvGraphicFramePr>
            <a:graphicFrameLocks noGrp="1"/>
          </p:cNvGraphicFramePr>
          <p:nvPr>
            <p:ph idx="1"/>
            <p:extLst>
              <p:ext uri="{D42A27DB-BD31-4B8C-83A1-F6EECF244321}">
                <p14:modId xmlns:p14="http://schemas.microsoft.com/office/powerpoint/2010/main" val="625287789"/>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Enrollment Change vs Poverty Change</a:t>
            </a:r>
          </a:p>
        </p:txBody>
      </p:sp>
      <p:graphicFrame>
        <p:nvGraphicFramePr>
          <p:cNvPr id="7" name="Content Placeholder 6">
            <a:extLst>
              <a:ext uri="{FF2B5EF4-FFF2-40B4-BE49-F238E27FC236}">
                <a16:creationId xmlns:a16="http://schemas.microsoft.com/office/drawing/2014/main" id="{71B37A8A-AF70-4496-88F0-778FC1E9EA21}"/>
              </a:ext>
            </a:extLst>
          </p:cNvPr>
          <p:cNvGraphicFramePr>
            <a:graphicFrameLocks noGrp="1"/>
          </p:cNvGraphicFramePr>
          <p:nvPr>
            <p:ph sz="half" idx="1"/>
            <p:extLst>
              <p:ext uri="{D42A27DB-BD31-4B8C-83A1-F6EECF244321}">
                <p14:modId xmlns:p14="http://schemas.microsoft.com/office/powerpoint/2010/main" val="671153402"/>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47DD-CB18-4496-83F1-D4D366FD0EB9}"/>
              </a:ext>
            </a:extLst>
          </p:cNvPr>
          <p:cNvSpPr>
            <a:spLocks noGrp="1"/>
          </p:cNvSpPr>
          <p:nvPr>
            <p:ph type="title"/>
          </p:nvPr>
        </p:nvSpPr>
        <p:spPr/>
        <p:txBody>
          <a:bodyPr>
            <a:normAutofit/>
          </a:bodyPr>
          <a:lstStyle/>
          <a:p>
            <a:r>
              <a:rPr lang="en-US" sz="4000" dirty="0"/>
              <a:t>County Comparison – Poverty vs Enrollment</a:t>
            </a:r>
          </a:p>
        </p:txBody>
      </p:sp>
      <p:sp>
        <p:nvSpPr>
          <p:cNvPr id="3" name="Text Placeholder 2">
            <a:extLst>
              <a:ext uri="{FF2B5EF4-FFF2-40B4-BE49-F238E27FC236}">
                <a16:creationId xmlns:a16="http://schemas.microsoft.com/office/drawing/2014/main" id="{158D7D6D-CACB-43AE-8734-CF49237CCAEA}"/>
              </a:ext>
            </a:extLst>
          </p:cNvPr>
          <p:cNvSpPr>
            <a:spLocks noGrp="1"/>
          </p:cNvSpPr>
          <p:nvPr>
            <p:ph type="body" idx="1"/>
          </p:nvPr>
        </p:nvSpPr>
        <p:spPr/>
        <p:txBody>
          <a:bodyPr/>
          <a:lstStyle/>
          <a:p>
            <a:r>
              <a:rPr lang="en-US" dirty="0"/>
              <a:t>Top 10 Counties by Poverty 2018</a:t>
            </a:r>
          </a:p>
        </p:txBody>
      </p:sp>
      <p:sp>
        <p:nvSpPr>
          <p:cNvPr id="5" name="Text Placeholder 4">
            <a:extLst>
              <a:ext uri="{FF2B5EF4-FFF2-40B4-BE49-F238E27FC236}">
                <a16:creationId xmlns:a16="http://schemas.microsoft.com/office/drawing/2014/main" id="{018C2A88-44CA-4DB7-AB4E-E3C4D6E96CB1}"/>
              </a:ext>
            </a:extLst>
          </p:cNvPr>
          <p:cNvSpPr>
            <a:spLocks noGrp="1"/>
          </p:cNvSpPr>
          <p:nvPr>
            <p:ph type="body" sz="quarter" idx="3"/>
          </p:nvPr>
        </p:nvSpPr>
        <p:spPr/>
        <p:txBody>
          <a:bodyPr/>
          <a:lstStyle/>
          <a:p>
            <a:r>
              <a:rPr lang="en-US" dirty="0"/>
              <a:t>Top 10 counties by enrollment 2018</a:t>
            </a:r>
          </a:p>
        </p:txBody>
      </p:sp>
      <p:graphicFrame>
        <p:nvGraphicFramePr>
          <p:cNvPr id="9" name="Content Placeholder 8">
            <a:extLst>
              <a:ext uri="{FF2B5EF4-FFF2-40B4-BE49-F238E27FC236}">
                <a16:creationId xmlns:a16="http://schemas.microsoft.com/office/drawing/2014/main" id="{DCE571B2-C905-48F3-B413-72822FFD2B13}"/>
              </a:ext>
            </a:extLst>
          </p:cNvPr>
          <p:cNvGraphicFramePr>
            <a:graphicFrameLocks noGrp="1"/>
          </p:cNvGraphicFramePr>
          <p:nvPr>
            <p:ph sz="half" idx="2"/>
            <p:extLst>
              <p:ext uri="{D42A27DB-BD31-4B8C-83A1-F6EECF244321}">
                <p14:modId xmlns:p14="http://schemas.microsoft.com/office/powerpoint/2010/main" val="1388270833"/>
              </p:ext>
            </p:extLst>
          </p:nvPr>
        </p:nvGraphicFramePr>
        <p:xfrm>
          <a:off x="1096963" y="2582863"/>
          <a:ext cx="4938712" cy="3378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9">
            <a:extLst>
              <a:ext uri="{FF2B5EF4-FFF2-40B4-BE49-F238E27FC236}">
                <a16:creationId xmlns:a16="http://schemas.microsoft.com/office/drawing/2014/main" id="{736FAFDC-9811-4D9C-9188-D10C83D33518}"/>
              </a:ext>
            </a:extLst>
          </p:cNvPr>
          <p:cNvGraphicFramePr>
            <a:graphicFrameLocks noGrp="1"/>
          </p:cNvGraphicFramePr>
          <p:nvPr>
            <p:ph sz="quarter" idx="4"/>
            <p:extLst>
              <p:ext uri="{D42A27DB-BD31-4B8C-83A1-F6EECF244321}">
                <p14:modId xmlns:p14="http://schemas.microsoft.com/office/powerpoint/2010/main" val="3313658816"/>
              </p:ext>
            </p:extLst>
          </p:nvPr>
        </p:nvGraphicFramePr>
        <p:xfrm>
          <a:off x="6218238" y="2582863"/>
          <a:ext cx="4937125" cy="3378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45568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2845</TotalTime>
  <Words>417</Words>
  <Application>Microsoft Office PowerPoint</Application>
  <PresentationFormat>Widescreen</PresentationFormat>
  <Paragraphs>56</Paragraphs>
  <Slides>15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Retrospect</vt:lpstr>
      <vt:lpstr>Contributing Factors to TennCare Enrollment</vt:lpstr>
      <vt:lpstr>Medicaid</vt:lpstr>
      <vt:lpstr>TennCare</vt:lpstr>
      <vt:lpstr>Yearly TennCare Enrollment Numbers</vt:lpstr>
      <vt:lpstr>Enrollment Change vs Birth Change</vt:lpstr>
      <vt:lpstr>Enrollment Change vs Population Change</vt:lpstr>
      <vt:lpstr>Enrollment Change vs Unemployment Change</vt:lpstr>
      <vt:lpstr>Enrollment Change vs Poverty Change</vt:lpstr>
      <vt:lpstr>County Comparison – Poverty vs Enrollment</vt:lpstr>
      <vt:lpstr>Lesson 2: Wrap-up</vt:lpstr>
      <vt:lpstr>Lesson 3: Objectives</vt:lpstr>
      <vt:lpstr>Lesson 3: Content</vt:lpstr>
      <vt:lpstr>Lesson 3: Wrap-up</vt:lpstr>
      <vt:lpstr>Summary of Training</vt:lpstr>
      <vt:lpstr>Assessment and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Impacts to TennCare</dc:title>
  <dc:creator>Bryan Clanton</dc:creator>
  <cp:lastModifiedBy>Bryan Clanton</cp:lastModifiedBy>
  <cp:revision>12</cp:revision>
  <dcterms:created xsi:type="dcterms:W3CDTF">2019-12-18T03:11:31Z</dcterms:created>
  <dcterms:modified xsi:type="dcterms:W3CDTF">2019-12-21T16:38:31Z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