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0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1.xml" ContentType="application/vnd.openxmlformats-officedocument.drawingml.chartshapes+xml"/>
  <Override PartName="/ppt/notesSlides/notesSlide11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2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3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6" r:id="rId1"/>
  </p:sldMasterIdLst>
  <p:notesMasterIdLst>
    <p:notesMasterId r:id="rId21"/>
  </p:notesMasterIdLst>
  <p:handoutMasterIdLst>
    <p:handoutMasterId r:id="rId22"/>
  </p:handoutMasterIdLst>
  <p:sldIdLst>
    <p:sldId id="257" r:id="rId2"/>
    <p:sldId id="259" r:id="rId3"/>
    <p:sldId id="258" r:id="rId4"/>
    <p:sldId id="277" r:id="rId5"/>
    <p:sldId id="278" r:id="rId6"/>
    <p:sldId id="276" r:id="rId7"/>
    <p:sldId id="260" r:id="rId8"/>
    <p:sldId id="261" r:id="rId9"/>
    <p:sldId id="262" r:id="rId10"/>
    <p:sldId id="263" r:id="rId11"/>
    <p:sldId id="264" r:id="rId12"/>
    <p:sldId id="271" r:id="rId13"/>
    <p:sldId id="273" r:id="rId14"/>
    <p:sldId id="265" r:id="rId15"/>
    <p:sldId id="272" r:id="rId16"/>
    <p:sldId id="279" r:id="rId17"/>
    <p:sldId id="274" r:id="rId18"/>
    <p:sldId id="280" r:id="rId19"/>
    <p:sldId id="26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290" autoAdjust="0"/>
  </p:normalViewPr>
  <p:slideViewPr>
    <p:cSldViewPr snapToGrid="0">
      <p:cViewPr varScale="1">
        <p:scale>
          <a:sx n="71" d="100"/>
          <a:sy n="71" d="100"/>
        </p:scale>
        <p:origin x="1061" y="53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3134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ryan\Documents\Bryan_Resume_and_Projects\Github\bryanclanton\TennCare%20Enrollment%20Analysis\Data\Char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ryan\Desktop\Capstone\Data\Char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ryan\Desktop\Capstone\Data\Char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ryan\Desktop\Capstone\Data\Charts.xlsx" TargetMode="Externa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1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ryan\Documents\Bryan_Resume_and_Projects\Github\TennCare_Enrollment_Analysis\Data\Char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ryan\Documents\Bryan_Resume_and_Projects\Github\bryanclanton\TennCare%20Enrollment%20Analysis\Data\Char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ryan\Documents\Bryan_Resume_and_Projects\Github\bryanclanton\TennCare%20Enrollment%20Analysis\Data\Chart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ryan\Documents\Bryan_Resume_and_Projects\Github\TennCare_Enrollment_Analysis\Data\Chart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ryan\Documents\Bryan_Resume_and_Projects\Github\TennCare_Enrollment_Analysis\Data\Chart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yearly_enrollees!$B$1</c:f>
              <c:strCache>
                <c:ptCount val="1"/>
                <c:pt idx="0">
                  <c:v>Total Enrollees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yearly_enrollees!$A$2:$A$10</c:f>
              <c:numCache>
                <c:formatCode>General</c:formatCod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</c:numCache>
            </c:numRef>
          </c:cat>
          <c:val>
            <c:numRef>
              <c:f>yearly_enrollees!$B$2:$B$10</c:f>
              <c:numCache>
                <c:formatCode>#.##,," M"</c:formatCode>
                <c:ptCount val="9"/>
                <c:pt idx="0">
                  <c:v>1222705</c:v>
                </c:pt>
                <c:pt idx="1">
                  <c:v>1232173</c:v>
                </c:pt>
                <c:pt idx="2">
                  <c:v>1216996</c:v>
                </c:pt>
                <c:pt idx="3">
                  <c:v>1195007</c:v>
                </c:pt>
                <c:pt idx="4">
                  <c:v>1282992</c:v>
                </c:pt>
                <c:pt idx="5">
                  <c:v>1437228</c:v>
                </c:pt>
                <c:pt idx="6">
                  <c:v>1541891</c:v>
                </c:pt>
                <c:pt idx="7">
                  <c:v>1457539</c:v>
                </c:pt>
                <c:pt idx="8">
                  <c:v>1393489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7C-424D-AA45-32A66680C4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10657104"/>
        <c:axId val="1507453472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yearly_enrollees!$A$1</c15:sqref>
                        </c15:formulaRef>
                      </c:ext>
                    </c:extLst>
                    <c:strCache>
                      <c:ptCount val="1"/>
                      <c:pt idx="0">
                        <c:v>Year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yearly_enrollees!$A$2:$A$10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yearly_enrollees!$A$2:$A$10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8C7C-424D-AA45-32A66680C450}"/>
                  </c:ext>
                </c:extLst>
              </c15:ser>
            </c15:filteredBarSeries>
          </c:ext>
        </c:extLst>
      </c:barChart>
      <c:catAx>
        <c:axId val="1510657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507453472"/>
        <c:crosses val="autoZero"/>
        <c:auto val="1"/>
        <c:lblAlgn val="ctr"/>
        <c:lblOffset val="100"/>
        <c:noMultiLvlLbl val="0"/>
      </c:catAx>
      <c:valAx>
        <c:axId val="1507453472"/>
        <c:scaling>
          <c:orientation val="minMax"/>
        </c:scaling>
        <c:delete val="0"/>
        <c:axPos val="l"/>
        <c:numFmt formatCode="[&gt;999999]\ #,,&quot;M&quot;;#,&quot;K&quot;\ 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510657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 sz="1200" b="1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All!$B$1</c:f>
              <c:strCache>
                <c:ptCount val="1"/>
                <c:pt idx="0">
                  <c:v>Enrollment Change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9525">
                <a:solidFill>
                  <a:srgbClr val="0070C0"/>
                </a:solidFill>
              </a:ln>
              <a:effectLst/>
            </c:spPr>
          </c:marker>
          <c:cat>
            <c:numRef>
              <c:f>All!$A$2:$A$9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</c:numCache>
            </c:numRef>
          </c:cat>
          <c:val>
            <c:numRef>
              <c:f>All!$B$2:$B$9</c:f>
              <c:numCache>
                <c:formatCode>0.00%</c:formatCode>
                <c:ptCount val="8"/>
                <c:pt idx="0">
                  <c:v>1.6578015353769852E-2</c:v>
                </c:pt>
                <c:pt idx="1">
                  <c:v>-8.0025885957435757E-3</c:v>
                </c:pt>
                <c:pt idx="2">
                  <c:v>-1.8379164067679664E-2</c:v>
                </c:pt>
                <c:pt idx="3">
                  <c:v>-8.3564369298880451E-3</c:v>
                </c:pt>
                <c:pt idx="4">
                  <c:v>0.14674855570215256</c:v>
                </c:pt>
                <c:pt idx="5">
                  <c:v>9.8420084763078633E-2</c:v>
                </c:pt>
                <c:pt idx="6">
                  <c:v>2.8484352674716853E-2</c:v>
                </c:pt>
                <c:pt idx="7">
                  <c:v>-4.290845819587271E-2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26D-4BA8-918B-ABBA41DCFFEC}"/>
            </c:ext>
          </c:extLst>
        </c:ser>
        <c:ser>
          <c:idx val="1"/>
          <c:order val="1"/>
          <c:tx>
            <c:strRef>
              <c:f>All!$E$1</c:f>
              <c:strCache>
                <c:ptCount val="1"/>
                <c:pt idx="0">
                  <c:v>Birth Change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All!$A$2:$A$9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</c:numCache>
            </c:numRef>
          </c:cat>
          <c:val>
            <c:numRef>
              <c:f>All!$E$2:$E$9</c:f>
              <c:numCache>
                <c:formatCode>0.00%</c:formatCode>
                <c:ptCount val="8"/>
                <c:pt idx="0">
                  <c:v>1.4745730669859475E-3</c:v>
                </c:pt>
                <c:pt idx="1">
                  <c:v>9.3126274193954337E-3</c:v>
                </c:pt>
                <c:pt idx="2">
                  <c:v>-3.0921922146579886E-3</c:v>
                </c:pt>
                <c:pt idx="3">
                  <c:v>2.0699402156239839E-2</c:v>
                </c:pt>
                <c:pt idx="4">
                  <c:v>-2.8795843595681848E-3</c:v>
                </c:pt>
                <c:pt idx="5">
                  <c:v>-7.6314301865460709E-3</c:v>
                </c:pt>
                <c:pt idx="6">
                  <c:v>3.331145592114225E-3</c:v>
                </c:pt>
                <c:pt idx="7">
                  <c:v>-3.5422477845523438E-3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26D-4BA8-918B-ABBA41DCFF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47688896"/>
        <c:axId val="1578658304"/>
      </c:lineChart>
      <c:catAx>
        <c:axId val="1647688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578658304"/>
        <c:crosses val="autoZero"/>
        <c:auto val="1"/>
        <c:lblAlgn val="ctr"/>
        <c:lblOffset val="100"/>
        <c:noMultiLvlLbl val="0"/>
      </c:catAx>
      <c:valAx>
        <c:axId val="1578658304"/>
        <c:scaling>
          <c:orientation val="minMax"/>
        </c:scaling>
        <c:delete val="0"/>
        <c:axPos val="l"/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647688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2"/>
      </a:solidFill>
      <a:round/>
    </a:ln>
    <a:effectLst/>
  </c:spPr>
  <c:txPr>
    <a:bodyPr/>
    <a:lstStyle/>
    <a:p>
      <a:pPr>
        <a:defRPr sz="1200" b="1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All!$B$1</c:f>
              <c:strCache>
                <c:ptCount val="1"/>
                <c:pt idx="0">
                  <c:v>Enrollment Change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rgbClr val="0070C0"/>
                </a:solidFill>
              </a:ln>
              <a:effectLst/>
            </c:spPr>
          </c:marker>
          <c:cat>
            <c:numRef>
              <c:f>All!$A$2:$A$9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</c:numCache>
            </c:numRef>
          </c:cat>
          <c:val>
            <c:numRef>
              <c:f>All!$B$2:$B$9</c:f>
              <c:numCache>
                <c:formatCode>0.00%</c:formatCode>
                <c:ptCount val="8"/>
                <c:pt idx="0">
                  <c:v>1.6578015353769852E-2</c:v>
                </c:pt>
                <c:pt idx="1">
                  <c:v>-8.0025885957435757E-3</c:v>
                </c:pt>
                <c:pt idx="2">
                  <c:v>-1.8379164067679664E-2</c:v>
                </c:pt>
                <c:pt idx="3">
                  <c:v>-8.3564369298880451E-3</c:v>
                </c:pt>
                <c:pt idx="4">
                  <c:v>0.14674855570215256</c:v>
                </c:pt>
                <c:pt idx="5">
                  <c:v>9.8420084763078633E-2</c:v>
                </c:pt>
                <c:pt idx="6">
                  <c:v>2.8484352674716853E-2</c:v>
                </c:pt>
                <c:pt idx="7">
                  <c:v>-4.290845819587271E-2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FD5-4FB3-963C-5DA78F287889}"/>
            </c:ext>
          </c:extLst>
        </c:ser>
        <c:ser>
          <c:idx val="1"/>
          <c:order val="1"/>
          <c:tx>
            <c:strRef>
              <c:f>All!$F$1</c:f>
              <c:strCache>
                <c:ptCount val="1"/>
                <c:pt idx="0">
                  <c:v>Population Change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All!$A$2:$A$9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</c:numCache>
            </c:numRef>
          </c:cat>
          <c:val>
            <c:numRef>
              <c:f>All!$F$2:$F$9</c:f>
              <c:numCache>
                <c:formatCode>0.00%</c:formatCode>
                <c:ptCount val="8"/>
                <c:pt idx="0">
                  <c:v>6.6258073378428492E-3</c:v>
                </c:pt>
                <c:pt idx="1">
                  <c:v>8.4207515228819155E-3</c:v>
                </c:pt>
                <c:pt idx="2">
                  <c:v>6.533741128312346E-3</c:v>
                </c:pt>
                <c:pt idx="3">
                  <c:v>7.2987597313716379E-3</c:v>
                </c:pt>
                <c:pt idx="4">
                  <c:v>7.6415425207764284E-3</c:v>
                </c:pt>
                <c:pt idx="5">
                  <c:v>8.2240295878745068E-3</c:v>
                </c:pt>
                <c:pt idx="6">
                  <c:v>9.5986297088146277E-3</c:v>
                </c:pt>
                <c:pt idx="7">
                  <c:v>9.1247398563735899E-3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FD5-4FB3-963C-5DA78F2878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06815664"/>
        <c:axId val="1503639088"/>
      </c:lineChart>
      <c:catAx>
        <c:axId val="1506815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503639088"/>
        <c:crosses val="autoZero"/>
        <c:auto val="1"/>
        <c:lblAlgn val="ctr"/>
        <c:lblOffset val="100"/>
        <c:noMultiLvlLbl val="0"/>
      </c:catAx>
      <c:valAx>
        <c:axId val="1503639088"/>
        <c:scaling>
          <c:orientation val="minMax"/>
        </c:scaling>
        <c:delete val="0"/>
        <c:axPos val="l"/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506815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2"/>
      </a:solidFill>
      <a:round/>
    </a:ln>
    <a:effectLst/>
  </c:spPr>
  <c:txPr>
    <a:bodyPr/>
    <a:lstStyle/>
    <a:p>
      <a:pPr>
        <a:defRPr sz="1200" b="1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All!$B$1</c:f>
              <c:strCache>
                <c:ptCount val="1"/>
                <c:pt idx="0">
                  <c:v>Enrollment Change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rgbClr val="0070C0"/>
                </a:solidFill>
              </a:ln>
              <a:effectLst/>
            </c:spPr>
          </c:marker>
          <c:cat>
            <c:numRef>
              <c:f>All!$A$2:$A$9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</c:numCache>
            </c:numRef>
          </c:cat>
          <c:val>
            <c:numRef>
              <c:f>All!$B$2:$B$9</c:f>
              <c:numCache>
                <c:formatCode>0.00%</c:formatCode>
                <c:ptCount val="8"/>
                <c:pt idx="0">
                  <c:v>1.6578015353769852E-2</c:v>
                </c:pt>
                <c:pt idx="1">
                  <c:v>-8.0025885957435757E-3</c:v>
                </c:pt>
                <c:pt idx="2">
                  <c:v>-1.8379164067679664E-2</c:v>
                </c:pt>
                <c:pt idx="3">
                  <c:v>-8.3564369298880451E-3</c:v>
                </c:pt>
                <c:pt idx="4">
                  <c:v>0.14674855570215256</c:v>
                </c:pt>
                <c:pt idx="5">
                  <c:v>9.8420084763078633E-2</c:v>
                </c:pt>
                <c:pt idx="6">
                  <c:v>2.8484352674716853E-2</c:v>
                </c:pt>
                <c:pt idx="7">
                  <c:v>-4.290845819587271E-2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AC4-451F-BB70-4A6FE1834535}"/>
            </c:ext>
          </c:extLst>
        </c:ser>
        <c:ser>
          <c:idx val="1"/>
          <c:order val="1"/>
          <c:tx>
            <c:strRef>
              <c:f>All!$D$1</c:f>
              <c:strCache>
                <c:ptCount val="1"/>
                <c:pt idx="0">
                  <c:v>Unemployment Change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All!$A$2:$A$9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</c:numCache>
            </c:numRef>
          </c:cat>
          <c:val>
            <c:numRef>
              <c:f>All!$D$2:$D$9</c:f>
              <c:numCache>
                <c:formatCode>0%</c:formatCode>
                <c:ptCount val="8"/>
                <c:pt idx="0">
                  <c:v>-6.9204152249134884E-2</c:v>
                </c:pt>
                <c:pt idx="1">
                  <c:v>-0.12732342007434944</c:v>
                </c:pt>
                <c:pt idx="2">
                  <c:v>-1.1714589989350387E-2</c:v>
                </c:pt>
                <c:pt idx="3">
                  <c:v>-0.14655172413793108</c:v>
                </c:pt>
                <c:pt idx="4">
                  <c:v>-0.15151515151515152</c:v>
                </c:pt>
                <c:pt idx="5">
                  <c:v>-0.15476190476190468</c:v>
                </c:pt>
                <c:pt idx="6">
                  <c:v>-0.20774647887323944</c:v>
                </c:pt>
                <c:pt idx="7">
                  <c:v>-6.8888888888888875E-2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AC4-451F-BB70-4A6FE18345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60263024"/>
        <c:axId val="1499617280"/>
      </c:lineChart>
      <c:catAx>
        <c:axId val="1360263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499617280"/>
        <c:crosses val="autoZero"/>
        <c:auto val="1"/>
        <c:lblAlgn val="ctr"/>
        <c:lblOffset val="100"/>
        <c:noMultiLvlLbl val="0"/>
      </c:catAx>
      <c:valAx>
        <c:axId val="1499617280"/>
        <c:scaling>
          <c:orientation val="minMax"/>
        </c:scaling>
        <c:delete val="0"/>
        <c:axPos val="l"/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360263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2"/>
      </a:solidFill>
      <a:round/>
    </a:ln>
    <a:effectLst/>
  </c:spPr>
  <c:txPr>
    <a:bodyPr/>
    <a:lstStyle/>
    <a:p>
      <a:pPr>
        <a:defRPr sz="1200" b="1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All!$B$1</c:f>
              <c:strCache>
                <c:ptCount val="1"/>
                <c:pt idx="0">
                  <c:v>Enrollment Change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rgbClr val="0070C0"/>
                </a:solidFill>
              </a:ln>
              <a:effectLst/>
            </c:spPr>
          </c:marker>
          <c:cat>
            <c:numRef>
              <c:f>All!$A$2:$A$9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</c:numCache>
            </c:numRef>
          </c:cat>
          <c:val>
            <c:numRef>
              <c:f>All!$B$2:$B$9</c:f>
              <c:numCache>
                <c:formatCode>0.00%</c:formatCode>
                <c:ptCount val="8"/>
                <c:pt idx="0">
                  <c:v>7.7434867772684336E-3</c:v>
                </c:pt>
                <c:pt idx="1">
                  <c:v>-1.2317263890703659E-2</c:v>
                </c:pt>
                <c:pt idx="2">
                  <c:v>-1.8068259879243646E-2</c:v>
                </c:pt>
                <c:pt idx="3">
                  <c:v>7.3627183773818897E-2</c:v>
                </c:pt>
                <c:pt idx="4">
                  <c:v>0.12021587040293315</c:v>
                </c:pt>
                <c:pt idx="5">
                  <c:v>7.2822822822822819E-2</c:v>
                </c:pt>
                <c:pt idx="6">
                  <c:v>-5.4706850224821336E-2</c:v>
                </c:pt>
                <c:pt idx="7">
                  <c:v>-4.3943935633969311E-2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098-4312-B3F5-104DD07B8D8F}"/>
            </c:ext>
          </c:extLst>
        </c:ser>
        <c:ser>
          <c:idx val="1"/>
          <c:order val="1"/>
          <c:tx>
            <c:strRef>
              <c:f>All!$C$1</c:f>
              <c:strCache>
                <c:ptCount val="1"/>
                <c:pt idx="0">
                  <c:v>Poverty Change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All!$A$2:$A$9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</c:numCache>
            </c:numRef>
          </c:cat>
          <c:val>
            <c:numRef>
              <c:f>All!$C$2:$C$9</c:f>
              <c:numCache>
                <c:formatCode>0.00%</c:formatCode>
                <c:ptCount val="8"/>
                <c:pt idx="0">
                  <c:v>4.1278962203576131E-2</c:v>
                </c:pt>
                <c:pt idx="1">
                  <c:v>-1.1285012541806021E-2</c:v>
                </c:pt>
                <c:pt idx="2">
                  <c:v>-5.801605527821896E-3</c:v>
                </c:pt>
                <c:pt idx="3">
                  <c:v>3.2456537514497834E-2</c:v>
                </c:pt>
                <c:pt idx="4">
                  <c:v>-7.4989186851211073E-2</c:v>
                </c:pt>
                <c:pt idx="5">
                  <c:v>-5.0137911263634566E-2</c:v>
                </c:pt>
                <c:pt idx="6">
                  <c:v>-4.2420335506556293E-2</c:v>
                </c:pt>
                <c:pt idx="7">
                  <c:v>2.3109999999999999E-2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098-4312-B3F5-104DD07B8D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59879168"/>
        <c:axId val="1496830912"/>
      </c:lineChart>
      <c:catAx>
        <c:axId val="1359879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496830912"/>
        <c:crosses val="autoZero"/>
        <c:auto val="1"/>
        <c:lblAlgn val="ctr"/>
        <c:lblOffset val="100"/>
        <c:noMultiLvlLbl val="0"/>
      </c:catAx>
      <c:valAx>
        <c:axId val="1496830912"/>
        <c:scaling>
          <c:orientation val="minMax"/>
        </c:scaling>
        <c:delete val="0"/>
        <c:axPos val="l"/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359879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2"/>
      </a:solidFill>
      <a:round/>
    </a:ln>
    <a:effectLst/>
  </c:spPr>
  <c:txPr>
    <a:bodyPr/>
    <a:lstStyle/>
    <a:p>
      <a:pPr>
        <a:defRPr sz="1200" b="1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County!$E$1</c:f>
              <c:strCache>
                <c:ptCount val="1"/>
                <c:pt idx="0">
                  <c:v>Poverty_Rate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C07-4D0F-B539-C6F46A86EC3D}"/>
              </c:ext>
            </c:extLst>
          </c:dPt>
          <c:dPt>
            <c:idx val="1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C07-4D0F-B539-C6F46A86EC3D}"/>
              </c:ext>
            </c:extLst>
          </c:dPt>
          <c:dPt>
            <c:idx val="2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C07-4D0F-B539-C6F46A86EC3D}"/>
              </c:ext>
            </c:extLst>
          </c:dPt>
          <c:dPt>
            <c:idx val="3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C07-4D0F-B539-C6F46A86EC3D}"/>
              </c:ext>
            </c:extLst>
          </c:dPt>
          <c:dPt>
            <c:idx val="4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FC07-4D0F-B539-C6F46A86EC3D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FC07-4D0F-B539-C6F46A86EC3D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0-FC07-4D0F-B539-C6F46A86EC3D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FC07-4D0F-B539-C6F46A86EC3D}"/>
              </c:ext>
            </c:extLst>
          </c:dPt>
          <c:dPt>
            <c:idx val="8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FC07-4D0F-B539-C6F46A86EC3D}"/>
              </c:ext>
            </c:extLst>
          </c:dPt>
          <c:dPt>
            <c:idx val="9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FC07-4D0F-B539-C6F46A86EC3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County!$A$2:$A$11</c:f>
              <c:strCache>
                <c:ptCount val="10"/>
                <c:pt idx="0">
                  <c:v>Hancock</c:v>
                </c:pt>
                <c:pt idx="1">
                  <c:v>Lake</c:v>
                </c:pt>
                <c:pt idx="2">
                  <c:v>Lauderdale</c:v>
                </c:pt>
                <c:pt idx="3">
                  <c:v>Claiborne</c:v>
                </c:pt>
                <c:pt idx="4">
                  <c:v>Cocke</c:v>
                </c:pt>
                <c:pt idx="5">
                  <c:v>Warren</c:v>
                </c:pt>
                <c:pt idx="6">
                  <c:v>Bledsoe</c:v>
                </c:pt>
                <c:pt idx="7">
                  <c:v>Shelby</c:v>
                </c:pt>
                <c:pt idx="8">
                  <c:v>Campbell</c:v>
                </c:pt>
                <c:pt idx="9">
                  <c:v>Grundy</c:v>
                </c:pt>
              </c:strCache>
            </c:strRef>
          </c:cat>
          <c:val>
            <c:numRef>
              <c:f>County!$E$2:$E$11</c:f>
              <c:numCache>
                <c:formatCode>0.0</c:formatCode>
                <c:ptCount val="10"/>
                <c:pt idx="0">
                  <c:v>29.195297</c:v>
                </c:pt>
                <c:pt idx="1">
                  <c:v>24.220752999999998</c:v>
                </c:pt>
                <c:pt idx="2">
                  <c:v>22.873184999999999</c:v>
                </c:pt>
                <c:pt idx="3">
                  <c:v>22.449300999999998</c:v>
                </c:pt>
                <c:pt idx="4">
                  <c:v>22.309498999999999</c:v>
                </c:pt>
                <c:pt idx="5">
                  <c:v>22.07789</c:v>
                </c:pt>
                <c:pt idx="6">
                  <c:v>21.924771</c:v>
                </c:pt>
                <c:pt idx="7">
                  <c:v>21.218384</c:v>
                </c:pt>
                <c:pt idx="8">
                  <c:v>21.201021000000001</c:v>
                </c:pt>
                <c:pt idx="9">
                  <c:v>20.882660999999999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FC07-4D0F-B539-C6F46A86EC3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064780671"/>
        <c:axId val="643517263"/>
      </c:barChart>
      <c:catAx>
        <c:axId val="10647806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643517263"/>
        <c:crosses val="autoZero"/>
        <c:auto val="1"/>
        <c:lblAlgn val="ctr"/>
        <c:lblOffset val="100"/>
        <c:noMultiLvlLbl val="0"/>
      </c:catAx>
      <c:valAx>
        <c:axId val="643517263"/>
        <c:scaling>
          <c:orientation val="minMax"/>
        </c:scaling>
        <c:delete val="0"/>
        <c:axPos val="l"/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064780671"/>
        <c:crosses val="autoZero"/>
        <c:crossBetween val="between"/>
      </c:valAx>
      <c:spPr>
        <a:noFill/>
        <a:ln>
          <a:solidFill>
            <a:schemeClr val="bg1"/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2"/>
      </a:solidFill>
      <a:round/>
    </a:ln>
    <a:effectLst/>
  </c:spPr>
  <c:txPr>
    <a:bodyPr/>
    <a:lstStyle/>
    <a:p>
      <a:pPr>
        <a:defRPr b="1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County!$E$16</c:f>
              <c:strCache>
                <c:ptCount val="1"/>
                <c:pt idx="0">
                  <c:v>Enrollee_Rate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D70-4A31-B6E9-FD85C8384E4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9D70-4A31-B6E9-FD85C8384E4A}"/>
              </c:ext>
            </c:extLst>
          </c:dPt>
          <c:dPt>
            <c:idx val="2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D70-4A31-B6E9-FD85C8384E4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0-9D70-4A31-B6E9-FD85C8384E4A}"/>
              </c:ext>
            </c:extLst>
          </c:dPt>
          <c:dPt>
            <c:idx val="4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D70-4A31-B6E9-FD85C8384E4A}"/>
              </c:ext>
            </c:extLst>
          </c:dPt>
          <c:dPt>
            <c:idx val="5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9D70-4A31-B6E9-FD85C8384E4A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9D70-4A31-B6E9-FD85C8384E4A}"/>
              </c:ext>
            </c:extLst>
          </c:dPt>
          <c:dPt>
            <c:idx val="7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9D70-4A31-B6E9-FD85C8384E4A}"/>
              </c:ext>
            </c:extLst>
          </c:dPt>
          <c:dPt>
            <c:idx val="8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9D70-4A31-B6E9-FD85C8384E4A}"/>
              </c:ext>
            </c:extLst>
          </c:dPt>
          <c:dPt>
            <c:idx val="9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9D70-4A31-B6E9-FD85C8384E4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County!$A$17:$A$26</c:f>
              <c:strCache>
                <c:ptCount val="10"/>
                <c:pt idx="0">
                  <c:v>Hancock</c:v>
                </c:pt>
                <c:pt idx="1">
                  <c:v>Scott</c:v>
                </c:pt>
                <c:pt idx="2">
                  <c:v>Grundy</c:v>
                </c:pt>
                <c:pt idx="3">
                  <c:v>Fentress</c:v>
                </c:pt>
                <c:pt idx="4">
                  <c:v>Cocke</c:v>
                </c:pt>
                <c:pt idx="5">
                  <c:v>Campbell</c:v>
                </c:pt>
                <c:pt idx="6">
                  <c:v>Haywood</c:v>
                </c:pt>
                <c:pt idx="7">
                  <c:v>Lauderdale</c:v>
                </c:pt>
                <c:pt idx="8">
                  <c:v>Lake</c:v>
                </c:pt>
                <c:pt idx="9">
                  <c:v>Claiborne</c:v>
                </c:pt>
              </c:strCache>
            </c:strRef>
          </c:cat>
          <c:val>
            <c:numRef>
              <c:f>County!$E$17:$E$26</c:f>
              <c:numCache>
                <c:formatCode>0.0</c:formatCode>
                <c:ptCount val="10"/>
                <c:pt idx="0">
                  <c:v>34.768667000000001</c:v>
                </c:pt>
                <c:pt idx="1">
                  <c:v>33.712963000000002</c:v>
                </c:pt>
                <c:pt idx="2">
                  <c:v>32.893751000000002</c:v>
                </c:pt>
                <c:pt idx="3">
                  <c:v>31.701158</c:v>
                </c:pt>
                <c:pt idx="4">
                  <c:v>31.047688000000001</c:v>
                </c:pt>
                <c:pt idx="5">
                  <c:v>30.967839999999999</c:v>
                </c:pt>
                <c:pt idx="6">
                  <c:v>30.464378</c:v>
                </c:pt>
                <c:pt idx="7">
                  <c:v>28.57696</c:v>
                </c:pt>
                <c:pt idx="8">
                  <c:v>27.796519</c:v>
                </c:pt>
                <c:pt idx="9">
                  <c:v>27.591636000000001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9D70-4A31-B6E9-FD85C8384E4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064451791"/>
        <c:axId val="750717855"/>
      </c:barChart>
      <c:catAx>
        <c:axId val="10644517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750717855"/>
        <c:crosses val="autoZero"/>
        <c:auto val="1"/>
        <c:lblAlgn val="ctr"/>
        <c:lblOffset val="100"/>
        <c:noMultiLvlLbl val="0"/>
      </c:catAx>
      <c:valAx>
        <c:axId val="750717855"/>
        <c:scaling>
          <c:orientation val="minMax"/>
        </c:scaling>
        <c:delete val="0"/>
        <c:axPos val="l"/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0644517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2"/>
      </a:solidFill>
      <a:round/>
    </a:ln>
    <a:effectLst/>
  </c:spPr>
  <c:txPr>
    <a:bodyPr/>
    <a:lstStyle/>
    <a:p>
      <a:pPr>
        <a:defRPr b="1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County_Unemployment!$C$1</c:f>
              <c:strCache>
                <c:ptCount val="1"/>
                <c:pt idx="0">
                  <c:v>Unemployment_Rate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793-4073-A1F6-898BDB847C4D}"/>
              </c:ext>
            </c:extLst>
          </c:dPt>
          <c:dPt>
            <c:idx val="4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793-4073-A1F6-898BDB847C4D}"/>
              </c:ext>
            </c:extLst>
          </c:dPt>
          <c:dPt>
            <c:idx val="6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793-4073-A1F6-898BDB847C4D}"/>
              </c:ext>
            </c:extLst>
          </c:dPt>
          <c:dPt>
            <c:idx val="7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E793-4073-A1F6-898BDB847C4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County_Unemployment!$A$2:$A$11</c:f>
              <c:strCache>
                <c:ptCount val="10"/>
                <c:pt idx="0">
                  <c:v>Bledsoe</c:v>
                </c:pt>
                <c:pt idx="1">
                  <c:v>Lauderdale</c:v>
                </c:pt>
                <c:pt idx="2">
                  <c:v>Rhea</c:v>
                </c:pt>
                <c:pt idx="3">
                  <c:v>Houston</c:v>
                </c:pt>
                <c:pt idx="4">
                  <c:v>Haywood</c:v>
                </c:pt>
                <c:pt idx="5">
                  <c:v>McNairy</c:v>
                </c:pt>
                <c:pt idx="6">
                  <c:v>Lake</c:v>
                </c:pt>
                <c:pt idx="7">
                  <c:v>Hancock</c:v>
                </c:pt>
                <c:pt idx="8">
                  <c:v>Clay</c:v>
                </c:pt>
                <c:pt idx="9">
                  <c:v>Hardeman</c:v>
                </c:pt>
              </c:strCache>
            </c:strRef>
          </c:cat>
          <c:val>
            <c:numRef>
              <c:f>County_Unemployment!$C$2:$C$11</c:f>
              <c:numCache>
                <c:formatCode>General</c:formatCode>
                <c:ptCount val="10"/>
                <c:pt idx="0">
                  <c:v>5.8</c:v>
                </c:pt>
                <c:pt idx="1">
                  <c:v>5.8</c:v>
                </c:pt>
                <c:pt idx="2">
                  <c:v>5.6</c:v>
                </c:pt>
                <c:pt idx="3">
                  <c:v>5.5</c:v>
                </c:pt>
                <c:pt idx="4">
                  <c:v>5.4</c:v>
                </c:pt>
                <c:pt idx="5">
                  <c:v>5.4</c:v>
                </c:pt>
                <c:pt idx="6">
                  <c:v>5.2</c:v>
                </c:pt>
                <c:pt idx="7">
                  <c:v>5.0999999999999996</c:v>
                </c:pt>
                <c:pt idx="8">
                  <c:v>5</c:v>
                </c:pt>
                <c:pt idx="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793-4073-A1F6-898BDB847C4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064780671"/>
        <c:axId val="643517263"/>
      </c:barChart>
      <c:catAx>
        <c:axId val="10647806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643517263"/>
        <c:crosses val="autoZero"/>
        <c:auto val="1"/>
        <c:lblAlgn val="ctr"/>
        <c:lblOffset val="100"/>
        <c:noMultiLvlLbl val="0"/>
      </c:catAx>
      <c:valAx>
        <c:axId val="643517263"/>
        <c:scaling>
          <c:orientation val="minMax"/>
        </c:scaling>
        <c:delete val="0"/>
        <c:axPos val="l"/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064780671"/>
        <c:crosses val="autoZero"/>
        <c:crossBetween val="between"/>
      </c:valAx>
      <c:spPr>
        <a:noFill/>
        <a:ln>
          <a:solidFill>
            <a:schemeClr val="bg1"/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2"/>
      </a:solidFill>
      <a:round/>
    </a:ln>
    <a:effectLst/>
  </c:spPr>
  <c:txPr>
    <a:bodyPr/>
    <a:lstStyle/>
    <a:p>
      <a:pPr>
        <a:defRPr b="1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County_Unemployment!$E$16</c:f>
              <c:strCache>
                <c:ptCount val="1"/>
                <c:pt idx="0">
                  <c:v>Enrollee_Rate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D98-44A9-9BCB-7AF470AEFDB9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D98-44A9-9BCB-7AF470AEFDB9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D98-44A9-9BCB-7AF470AEFDB9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D98-44A9-9BCB-7AF470AEFDB9}"/>
              </c:ext>
            </c:extLst>
          </c:dPt>
          <c:dPt>
            <c:idx val="6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BD98-44A9-9BCB-7AF470AEFDB9}"/>
              </c:ext>
            </c:extLst>
          </c:dPt>
          <c:dPt>
            <c:idx val="7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BD98-44A9-9BCB-7AF470AEFDB9}"/>
              </c:ext>
            </c:extLst>
          </c:dPt>
          <c:dPt>
            <c:idx val="8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BD98-44A9-9BCB-7AF470AEFDB9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BD98-44A9-9BCB-7AF470AEFDB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County_Unemployment!$A$17:$A$26</c:f>
              <c:strCache>
                <c:ptCount val="10"/>
                <c:pt idx="0">
                  <c:v>Hancock</c:v>
                </c:pt>
                <c:pt idx="1">
                  <c:v>Scott</c:v>
                </c:pt>
                <c:pt idx="2">
                  <c:v>Grundy</c:v>
                </c:pt>
                <c:pt idx="3">
                  <c:v>Fentress</c:v>
                </c:pt>
                <c:pt idx="4">
                  <c:v>Cocke</c:v>
                </c:pt>
                <c:pt idx="5">
                  <c:v>Campbell</c:v>
                </c:pt>
                <c:pt idx="6">
                  <c:v>Haywood</c:v>
                </c:pt>
                <c:pt idx="7">
                  <c:v>Lauderdale</c:v>
                </c:pt>
                <c:pt idx="8">
                  <c:v>Lake</c:v>
                </c:pt>
                <c:pt idx="9">
                  <c:v>Claiborne</c:v>
                </c:pt>
              </c:strCache>
            </c:strRef>
          </c:cat>
          <c:val>
            <c:numRef>
              <c:f>County_Unemployment!$E$17:$E$26</c:f>
              <c:numCache>
                <c:formatCode>0.0</c:formatCode>
                <c:ptCount val="10"/>
                <c:pt idx="0">
                  <c:v>34.768667000000001</c:v>
                </c:pt>
                <c:pt idx="1">
                  <c:v>33.712963000000002</c:v>
                </c:pt>
                <c:pt idx="2">
                  <c:v>32.893751000000002</c:v>
                </c:pt>
                <c:pt idx="3">
                  <c:v>31.701158</c:v>
                </c:pt>
                <c:pt idx="4">
                  <c:v>31.047688000000001</c:v>
                </c:pt>
                <c:pt idx="5">
                  <c:v>30.967839999999999</c:v>
                </c:pt>
                <c:pt idx="6">
                  <c:v>30.464378</c:v>
                </c:pt>
                <c:pt idx="7">
                  <c:v>28.57696</c:v>
                </c:pt>
                <c:pt idx="8">
                  <c:v>27.796519</c:v>
                </c:pt>
                <c:pt idx="9">
                  <c:v>27.591636000000001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BD98-44A9-9BCB-7AF470AEFDB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064451791"/>
        <c:axId val="750717855"/>
      </c:barChart>
      <c:catAx>
        <c:axId val="10644517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750717855"/>
        <c:crosses val="autoZero"/>
        <c:auto val="1"/>
        <c:lblAlgn val="ctr"/>
        <c:lblOffset val="100"/>
        <c:noMultiLvlLbl val="0"/>
      </c:catAx>
      <c:valAx>
        <c:axId val="750717855"/>
        <c:scaling>
          <c:orientation val="minMax"/>
        </c:scaling>
        <c:delete val="0"/>
        <c:axPos val="l"/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0644517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2"/>
      </a:solidFill>
      <a:round/>
    </a:ln>
    <a:effectLst/>
  </c:spPr>
  <c:txPr>
    <a:bodyPr/>
    <a:lstStyle/>
    <a:p>
      <a:pPr>
        <a:defRPr b="1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0.png"/><Relationship Id="rId7" Type="http://schemas.openxmlformats.org/officeDocument/2006/relationships/image" Target="../media/image23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0.png"/><Relationship Id="rId7" Type="http://schemas.openxmlformats.org/officeDocument/2006/relationships/image" Target="../media/image23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2FC2D7-9F30-4F57-8512-985A18E2DFB8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EA08514-D734-41EE-874A-AFCEA9A3CB4B}">
      <dgm:prSet/>
      <dgm:spPr/>
      <dgm:t>
        <a:bodyPr/>
        <a:lstStyle/>
        <a:p>
          <a:r>
            <a:rPr lang="en-US" dirty="0"/>
            <a:t>Is a federal and state program that began in the 1980’s </a:t>
          </a:r>
        </a:p>
      </dgm:t>
    </dgm:pt>
    <dgm:pt modelId="{3D0B66D5-7124-4221-A41A-C3B06944B550}" type="parTrans" cxnId="{E8E190DC-9078-4FDC-9484-D48DCEB3BC98}">
      <dgm:prSet/>
      <dgm:spPr/>
      <dgm:t>
        <a:bodyPr/>
        <a:lstStyle/>
        <a:p>
          <a:endParaRPr lang="en-US"/>
        </a:p>
      </dgm:t>
    </dgm:pt>
    <dgm:pt modelId="{7E1343B9-CCE6-421B-9DEB-D106BA3D7FCE}" type="sibTrans" cxnId="{E8E190DC-9078-4FDC-9484-D48DCEB3BC98}">
      <dgm:prSet/>
      <dgm:spPr/>
      <dgm:t>
        <a:bodyPr/>
        <a:lstStyle/>
        <a:p>
          <a:endParaRPr lang="en-US"/>
        </a:p>
      </dgm:t>
    </dgm:pt>
    <dgm:pt modelId="{1FA05CFE-4000-4828-B512-5950853A9AA9}">
      <dgm:prSet/>
      <dgm:spPr/>
      <dgm:t>
        <a:bodyPr/>
        <a:lstStyle/>
        <a:p>
          <a:r>
            <a:rPr lang="en-US" dirty="0"/>
            <a:t>Helps with medical costs for some people with limited income and resources</a:t>
          </a:r>
        </a:p>
      </dgm:t>
    </dgm:pt>
    <dgm:pt modelId="{79A46477-F120-4726-A4BB-D9360510007C}" type="parTrans" cxnId="{FE249A15-4BF9-4382-BBCB-6ABC7C986149}">
      <dgm:prSet/>
      <dgm:spPr/>
      <dgm:t>
        <a:bodyPr/>
        <a:lstStyle/>
        <a:p>
          <a:endParaRPr lang="en-US"/>
        </a:p>
      </dgm:t>
    </dgm:pt>
    <dgm:pt modelId="{1AF65FDC-4A22-4DE4-9DCF-EDD9409343EB}" type="sibTrans" cxnId="{FE249A15-4BF9-4382-BBCB-6ABC7C986149}">
      <dgm:prSet/>
      <dgm:spPr/>
      <dgm:t>
        <a:bodyPr/>
        <a:lstStyle/>
        <a:p>
          <a:endParaRPr lang="en-US"/>
        </a:p>
      </dgm:t>
    </dgm:pt>
    <dgm:pt modelId="{BC9FAB7E-6F93-4EC5-8BCC-5F47CE80D603}">
      <dgm:prSet/>
      <dgm:spPr/>
      <dgm:t>
        <a:bodyPr/>
        <a:lstStyle/>
        <a:p>
          <a:r>
            <a:rPr lang="en-US" dirty="0"/>
            <a:t>The largest source of funding for medical and health-related services for people with low income</a:t>
          </a:r>
        </a:p>
      </dgm:t>
    </dgm:pt>
    <dgm:pt modelId="{14A87FC0-5AE9-4F47-98B7-2EF61EEFC473}" type="parTrans" cxnId="{944F6B4A-7A6F-41FA-A499-D24364F24FFD}">
      <dgm:prSet/>
      <dgm:spPr/>
      <dgm:t>
        <a:bodyPr/>
        <a:lstStyle/>
        <a:p>
          <a:endParaRPr lang="en-US"/>
        </a:p>
      </dgm:t>
    </dgm:pt>
    <dgm:pt modelId="{862F2DD6-8390-4B5C-A0DE-B5F14B9433EE}" type="sibTrans" cxnId="{944F6B4A-7A6F-41FA-A499-D24364F24FFD}">
      <dgm:prSet/>
      <dgm:spPr/>
      <dgm:t>
        <a:bodyPr/>
        <a:lstStyle/>
        <a:p>
          <a:endParaRPr lang="en-US"/>
        </a:p>
      </dgm:t>
    </dgm:pt>
    <dgm:pt modelId="{E4657FED-A3CA-4107-9A3E-907D9EF04EEA}">
      <dgm:prSet/>
      <dgm:spPr/>
      <dgm:t>
        <a:bodyPr/>
        <a:lstStyle/>
        <a:p>
          <a:r>
            <a:rPr lang="en-US" dirty="0"/>
            <a:t>Provides free health insurance to 74 million low-income and disabled people (23% of Americans) as of 2017.</a:t>
          </a:r>
        </a:p>
      </dgm:t>
    </dgm:pt>
    <dgm:pt modelId="{2D5C26DF-E83A-4A0F-A4DE-C6E3408E87F8}" type="parTrans" cxnId="{DB7D7BDF-B084-4D17-8D49-7E5E1D3655E4}">
      <dgm:prSet/>
      <dgm:spPr/>
      <dgm:t>
        <a:bodyPr/>
        <a:lstStyle/>
        <a:p>
          <a:endParaRPr lang="en-US"/>
        </a:p>
      </dgm:t>
    </dgm:pt>
    <dgm:pt modelId="{B0CA3F59-399F-4698-9F44-1B46F5E7DDA6}" type="sibTrans" cxnId="{DB7D7BDF-B084-4D17-8D49-7E5E1D3655E4}">
      <dgm:prSet/>
      <dgm:spPr/>
      <dgm:t>
        <a:bodyPr/>
        <a:lstStyle/>
        <a:p>
          <a:endParaRPr lang="en-US"/>
        </a:p>
      </dgm:t>
    </dgm:pt>
    <dgm:pt modelId="{F5246A91-77B1-460D-9FEE-749D3F7D0AB7}" type="pres">
      <dgm:prSet presAssocID="{362FC2D7-9F30-4F57-8512-985A18E2DFB8}" presName="matrix" presStyleCnt="0">
        <dgm:presLayoutVars>
          <dgm:chMax val="1"/>
          <dgm:dir/>
          <dgm:resizeHandles val="exact"/>
        </dgm:presLayoutVars>
      </dgm:prSet>
      <dgm:spPr/>
    </dgm:pt>
    <dgm:pt modelId="{3D897750-F92A-4857-B147-3F7D17441D30}" type="pres">
      <dgm:prSet presAssocID="{362FC2D7-9F30-4F57-8512-985A18E2DFB8}" presName="diamond" presStyleLbl="bgShp" presStyleIdx="0" presStyleCnt="1"/>
      <dgm:spPr/>
    </dgm:pt>
    <dgm:pt modelId="{297B59A1-30C4-437C-B2EF-086DF42F015F}" type="pres">
      <dgm:prSet presAssocID="{362FC2D7-9F30-4F57-8512-985A18E2DFB8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97B05BD-DF3A-4EFD-B121-DD4C014AAF21}" type="pres">
      <dgm:prSet presAssocID="{362FC2D7-9F30-4F57-8512-985A18E2DFB8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F352089-3B53-4A0D-83CD-12D29D1CC85E}" type="pres">
      <dgm:prSet presAssocID="{362FC2D7-9F30-4F57-8512-985A18E2DFB8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52B667C1-E3EA-47C6-806C-4CC38A4555F1}" type="pres">
      <dgm:prSet presAssocID="{362FC2D7-9F30-4F57-8512-985A18E2DFB8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7365010-518C-46A5-BDC0-3B9EE1E8BF8C}" type="presOf" srcId="{CEA08514-D734-41EE-874A-AFCEA9A3CB4B}" destId="{297B59A1-30C4-437C-B2EF-086DF42F015F}" srcOrd="0" destOrd="0" presId="urn:microsoft.com/office/officeart/2005/8/layout/matrix3"/>
    <dgm:cxn modelId="{91046714-A7DD-4A40-A03D-1B6B007DE1CC}" type="presOf" srcId="{362FC2D7-9F30-4F57-8512-985A18E2DFB8}" destId="{F5246A91-77B1-460D-9FEE-749D3F7D0AB7}" srcOrd="0" destOrd="0" presId="urn:microsoft.com/office/officeart/2005/8/layout/matrix3"/>
    <dgm:cxn modelId="{FE249A15-4BF9-4382-BBCB-6ABC7C986149}" srcId="{362FC2D7-9F30-4F57-8512-985A18E2DFB8}" destId="{1FA05CFE-4000-4828-B512-5950853A9AA9}" srcOrd="1" destOrd="0" parTransId="{79A46477-F120-4726-A4BB-D9360510007C}" sibTransId="{1AF65FDC-4A22-4DE4-9DCF-EDD9409343EB}"/>
    <dgm:cxn modelId="{944F6B4A-7A6F-41FA-A499-D24364F24FFD}" srcId="{362FC2D7-9F30-4F57-8512-985A18E2DFB8}" destId="{BC9FAB7E-6F93-4EC5-8BCC-5F47CE80D603}" srcOrd="2" destOrd="0" parTransId="{14A87FC0-5AE9-4F47-98B7-2EF61EEFC473}" sibTransId="{862F2DD6-8390-4B5C-A0DE-B5F14B9433EE}"/>
    <dgm:cxn modelId="{40C90E77-2A89-442B-81DF-902EB59687A4}" type="presOf" srcId="{1FA05CFE-4000-4828-B512-5950853A9AA9}" destId="{A97B05BD-DF3A-4EFD-B121-DD4C014AAF21}" srcOrd="0" destOrd="0" presId="urn:microsoft.com/office/officeart/2005/8/layout/matrix3"/>
    <dgm:cxn modelId="{D4F75E59-C169-45F3-84B5-F9E31BFA3CC3}" type="presOf" srcId="{E4657FED-A3CA-4107-9A3E-907D9EF04EEA}" destId="{52B667C1-E3EA-47C6-806C-4CC38A4555F1}" srcOrd="0" destOrd="0" presId="urn:microsoft.com/office/officeart/2005/8/layout/matrix3"/>
    <dgm:cxn modelId="{9F9EB9C4-6056-4BBC-A059-D3ADA010B89B}" type="presOf" srcId="{BC9FAB7E-6F93-4EC5-8BCC-5F47CE80D603}" destId="{AF352089-3B53-4A0D-83CD-12D29D1CC85E}" srcOrd="0" destOrd="0" presId="urn:microsoft.com/office/officeart/2005/8/layout/matrix3"/>
    <dgm:cxn modelId="{E8E190DC-9078-4FDC-9484-D48DCEB3BC98}" srcId="{362FC2D7-9F30-4F57-8512-985A18E2DFB8}" destId="{CEA08514-D734-41EE-874A-AFCEA9A3CB4B}" srcOrd="0" destOrd="0" parTransId="{3D0B66D5-7124-4221-A41A-C3B06944B550}" sibTransId="{7E1343B9-CCE6-421B-9DEB-D106BA3D7FCE}"/>
    <dgm:cxn modelId="{DB7D7BDF-B084-4D17-8D49-7E5E1D3655E4}" srcId="{362FC2D7-9F30-4F57-8512-985A18E2DFB8}" destId="{E4657FED-A3CA-4107-9A3E-907D9EF04EEA}" srcOrd="3" destOrd="0" parTransId="{2D5C26DF-E83A-4A0F-A4DE-C6E3408E87F8}" sibTransId="{B0CA3F59-399F-4698-9F44-1B46F5E7DDA6}"/>
    <dgm:cxn modelId="{165C6759-AE76-47FB-8F8A-483854ECA067}" type="presParOf" srcId="{F5246A91-77B1-460D-9FEE-749D3F7D0AB7}" destId="{3D897750-F92A-4857-B147-3F7D17441D30}" srcOrd="0" destOrd="0" presId="urn:microsoft.com/office/officeart/2005/8/layout/matrix3"/>
    <dgm:cxn modelId="{833B6919-B9B8-4C9A-AAEC-ED92F4BAEE0B}" type="presParOf" srcId="{F5246A91-77B1-460D-9FEE-749D3F7D0AB7}" destId="{297B59A1-30C4-437C-B2EF-086DF42F015F}" srcOrd="1" destOrd="0" presId="urn:microsoft.com/office/officeart/2005/8/layout/matrix3"/>
    <dgm:cxn modelId="{4F9F33CC-76CE-4E26-A1E3-6F0CE87F137F}" type="presParOf" srcId="{F5246A91-77B1-460D-9FEE-749D3F7D0AB7}" destId="{A97B05BD-DF3A-4EFD-B121-DD4C014AAF21}" srcOrd="2" destOrd="0" presId="urn:microsoft.com/office/officeart/2005/8/layout/matrix3"/>
    <dgm:cxn modelId="{194E6F3D-76A1-4804-AC66-50D0D88D3AEF}" type="presParOf" srcId="{F5246A91-77B1-460D-9FEE-749D3F7D0AB7}" destId="{AF352089-3B53-4A0D-83CD-12D29D1CC85E}" srcOrd="3" destOrd="0" presId="urn:microsoft.com/office/officeart/2005/8/layout/matrix3"/>
    <dgm:cxn modelId="{E278577E-5342-4D70-8183-9571D672D441}" type="presParOf" srcId="{F5246A91-77B1-460D-9FEE-749D3F7D0AB7}" destId="{52B667C1-E3EA-47C6-806C-4CC38A4555F1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87BF64-2D67-4991-B31C-15CF2B81518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F3C7902-360F-4A21-89D9-04BBE6FA6AEA}">
      <dgm:prSet/>
      <dgm:spPr/>
      <dgm:t>
        <a:bodyPr/>
        <a:lstStyle/>
        <a:p>
          <a:r>
            <a:rPr lang="en-US" dirty="0"/>
            <a:t>Tennessee’s Medicaid program</a:t>
          </a:r>
        </a:p>
      </dgm:t>
    </dgm:pt>
    <dgm:pt modelId="{0C11C589-6CF2-4B04-8B9C-F35F07AA2D16}" type="parTrans" cxnId="{C051F7EC-E904-47C3-87A0-1A0016753492}">
      <dgm:prSet/>
      <dgm:spPr/>
      <dgm:t>
        <a:bodyPr/>
        <a:lstStyle/>
        <a:p>
          <a:endParaRPr lang="en-US"/>
        </a:p>
      </dgm:t>
    </dgm:pt>
    <dgm:pt modelId="{CFE33B4A-44B1-4A53-BB34-A751B5527A6D}" type="sibTrans" cxnId="{C051F7EC-E904-47C3-87A0-1A0016753492}">
      <dgm:prSet/>
      <dgm:spPr/>
      <dgm:t>
        <a:bodyPr/>
        <a:lstStyle/>
        <a:p>
          <a:endParaRPr lang="en-US"/>
        </a:p>
      </dgm:t>
    </dgm:pt>
    <dgm:pt modelId="{DEBED33C-76D7-41E1-9956-79D24CEA9A41}">
      <dgm:prSet/>
      <dgm:spPr/>
      <dgm:t>
        <a:bodyPr/>
        <a:lstStyle/>
        <a:p>
          <a:r>
            <a:rPr lang="en-US" dirty="0"/>
            <a:t>1.4 million members</a:t>
          </a:r>
        </a:p>
      </dgm:t>
    </dgm:pt>
    <dgm:pt modelId="{BC641CA9-BCCF-4C97-9FCA-DF525FDD237D}" type="parTrans" cxnId="{0FD326A9-FACA-4A5E-A2FD-15E5A110921C}">
      <dgm:prSet/>
      <dgm:spPr/>
      <dgm:t>
        <a:bodyPr/>
        <a:lstStyle/>
        <a:p>
          <a:endParaRPr lang="en-US"/>
        </a:p>
      </dgm:t>
    </dgm:pt>
    <dgm:pt modelId="{D4314B16-28D8-42D5-8EF3-B9AB67FB6D6A}" type="sibTrans" cxnId="{0FD326A9-FACA-4A5E-A2FD-15E5A110921C}">
      <dgm:prSet/>
      <dgm:spPr/>
      <dgm:t>
        <a:bodyPr/>
        <a:lstStyle/>
        <a:p>
          <a:endParaRPr lang="en-US"/>
        </a:p>
      </dgm:t>
    </dgm:pt>
    <dgm:pt modelId="{C4A64D73-664B-4B60-90A6-8DCD2CFA1951}">
      <dgm:prSet/>
      <dgm:spPr/>
      <dgm:t>
        <a:bodyPr/>
        <a:lstStyle/>
        <a:p>
          <a:r>
            <a:rPr lang="en-US" dirty="0"/>
            <a:t>Annual budget of approximately $12 billion</a:t>
          </a:r>
        </a:p>
      </dgm:t>
    </dgm:pt>
    <dgm:pt modelId="{8AB35A09-2A2A-4787-B1B3-DB405CFA0C12}" type="parTrans" cxnId="{4AE7C157-9545-434B-BF1E-4F0C00E99009}">
      <dgm:prSet/>
      <dgm:spPr/>
      <dgm:t>
        <a:bodyPr/>
        <a:lstStyle/>
        <a:p>
          <a:endParaRPr lang="en-US"/>
        </a:p>
      </dgm:t>
    </dgm:pt>
    <dgm:pt modelId="{973385CB-3B05-44D6-B531-095D3A9DF61C}" type="sibTrans" cxnId="{4AE7C157-9545-434B-BF1E-4F0C00E99009}">
      <dgm:prSet/>
      <dgm:spPr/>
      <dgm:t>
        <a:bodyPr/>
        <a:lstStyle/>
        <a:p>
          <a:endParaRPr lang="en-US"/>
        </a:p>
      </dgm:t>
    </dgm:pt>
    <dgm:pt modelId="{F309C6D4-710B-41CE-A10C-E890658BDE68}" type="pres">
      <dgm:prSet presAssocID="{7A87BF64-2D67-4991-B31C-15CF2B815183}" presName="root" presStyleCnt="0">
        <dgm:presLayoutVars>
          <dgm:dir/>
          <dgm:resizeHandles val="exact"/>
        </dgm:presLayoutVars>
      </dgm:prSet>
      <dgm:spPr/>
    </dgm:pt>
    <dgm:pt modelId="{4EE54ABD-56F8-4B55-A327-9F5CBF4D4CDF}" type="pres">
      <dgm:prSet presAssocID="{DF3C7902-360F-4A21-89D9-04BBE6FA6AEA}" presName="compNode" presStyleCnt="0"/>
      <dgm:spPr/>
    </dgm:pt>
    <dgm:pt modelId="{7B6E5C5A-3454-470E-99FC-019E49EBB086}" type="pres">
      <dgm:prSet presAssocID="{DF3C7902-360F-4A21-89D9-04BBE6FA6AEA}" presName="bgRect" presStyleLbl="bgShp" presStyleIdx="0" presStyleCnt="3"/>
      <dgm:spPr/>
    </dgm:pt>
    <dgm:pt modelId="{2F28A705-86D8-45AD-8D4B-6E0A620A1CE3}" type="pres">
      <dgm:prSet presAssocID="{DF3C7902-360F-4A21-89D9-04BBE6FA6AE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B5143106-A072-40EB-B6B1-3469B7EEC3FE}" type="pres">
      <dgm:prSet presAssocID="{DF3C7902-360F-4A21-89D9-04BBE6FA6AEA}" presName="spaceRect" presStyleCnt="0"/>
      <dgm:spPr/>
    </dgm:pt>
    <dgm:pt modelId="{06923F5B-C31C-4559-9AF4-64F7559CF3AE}" type="pres">
      <dgm:prSet presAssocID="{DF3C7902-360F-4A21-89D9-04BBE6FA6AEA}" presName="parTx" presStyleLbl="revTx" presStyleIdx="0" presStyleCnt="3">
        <dgm:presLayoutVars>
          <dgm:chMax val="0"/>
          <dgm:chPref val="0"/>
        </dgm:presLayoutVars>
      </dgm:prSet>
      <dgm:spPr/>
    </dgm:pt>
    <dgm:pt modelId="{B4CAB562-3D86-4A38-B9B1-251C853D9EBF}" type="pres">
      <dgm:prSet presAssocID="{CFE33B4A-44B1-4A53-BB34-A751B5527A6D}" presName="sibTrans" presStyleCnt="0"/>
      <dgm:spPr/>
    </dgm:pt>
    <dgm:pt modelId="{2F81A894-56A5-4C33-BA06-67FD76847BA3}" type="pres">
      <dgm:prSet presAssocID="{DEBED33C-76D7-41E1-9956-79D24CEA9A41}" presName="compNode" presStyleCnt="0"/>
      <dgm:spPr/>
    </dgm:pt>
    <dgm:pt modelId="{E0E1E40F-B041-48F6-BDE1-93CB1A5953CA}" type="pres">
      <dgm:prSet presAssocID="{DEBED33C-76D7-41E1-9956-79D24CEA9A41}" presName="bgRect" presStyleLbl="bgShp" presStyleIdx="1" presStyleCnt="3"/>
      <dgm:spPr/>
    </dgm:pt>
    <dgm:pt modelId="{26F4791B-39F4-424B-8E4A-2B87D7A39E84}" type="pres">
      <dgm:prSet presAssocID="{DEBED33C-76D7-41E1-9956-79D24CEA9A4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ECD37524-14B3-4A94-927C-B64A0A8D9895}" type="pres">
      <dgm:prSet presAssocID="{DEBED33C-76D7-41E1-9956-79D24CEA9A41}" presName="spaceRect" presStyleCnt="0"/>
      <dgm:spPr/>
    </dgm:pt>
    <dgm:pt modelId="{43A65C44-A6B2-4B62-A006-94476B823202}" type="pres">
      <dgm:prSet presAssocID="{DEBED33C-76D7-41E1-9956-79D24CEA9A41}" presName="parTx" presStyleLbl="revTx" presStyleIdx="1" presStyleCnt="3">
        <dgm:presLayoutVars>
          <dgm:chMax val="0"/>
          <dgm:chPref val="0"/>
        </dgm:presLayoutVars>
      </dgm:prSet>
      <dgm:spPr/>
    </dgm:pt>
    <dgm:pt modelId="{60E6E156-D102-405E-A32D-3FD2AFD4C904}" type="pres">
      <dgm:prSet presAssocID="{D4314B16-28D8-42D5-8EF3-B9AB67FB6D6A}" presName="sibTrans" presStyleCnt="0"/>
      <dgm:spPr/>
    </dgm:pt>
    <dgm:pt modelId="{5129714A-D152-4B5B-95AE-D6D8C2E50F29}" type="pres">
      <dgm:prSet presAssocID="{C4A64D73-664B-4B60-90A6-8DCD2CFA1951}" presName="compNode" presStyleCnt="0"/>
      <dgm:spPr/>
    </dgm:pt>
    <dgm:pt modelId="{74DD42AE-65D0-4309-8BE4-016C245C2A02}" type="pres">
      <dgm:prSet presAssocID="{C4A64D73-664B-4B60-90A6-8DCD2CFA1951}" presName="bgRect" presStyleLbl="bgShp" presStyleIdx="2" presStyleCnt="3"/>
      <dgm:spPr/>
    </dgm:pt>
    <dgm:pt modelId="{C399AE5D-E7B6-4C87-9DF7-7B820807B311}" type="pres">
      <dgm:prSet presAssocID="{C4A64D73-664B-4B60-90A6-8DCD2CFA195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12E3C4F1-809E-452C-A7C9-77C9A312EB85}" type="pres">
      <dgm:prSet presAssocID="{C4A64D73-664B-4B60-90A6-8DCD2CFA1951}" presName="spaceRect" presStyleCnt="0"/>
      <dgm:spPr/>
    </dgm:pt>
    <dgm:pt modelId="{81EC898F-FDB6-4563-8B11-8582D5D04FD7}" type="pres">
      <dgm:prSet presAssocID="{C4A64D73-664B-4B60-90A6-8DCD2CFA195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AE7C157-9545-434B-BF1E-4F0C00E99009}" srcId="{7A87BF64-2D67-4991-B31C-15CF2B815183}" destId="{C4A64D73-664B-4B60-90A6-8DCD2CFA1951}" srcOrd="2" destOrd="0" parTransId="{8AB35A09-2A2A-4787-B1B3-DB405CFA0C12}" sibTransId="{973385CB-3B05-44D6-B531-095D3A9DF61C}"/>
    <dgm:cxn modelId="{3EC984A8-7FF6-472E-BAE2-8FCC987E8F20}" type="presOf" srcId="{DF3C7902-360F-4A21-89D9-04BBE6FA6AEA}" destId="{06923F5B-C31C-4559-9AF4-64F7559CF3AE}" srcOrd="0" destOrd="0" presId="urn:microsoft.com/office/officeart/2018/2/layout/IconVerticalSolidList"/>
    <dgm:cxn modelId="{0FD326A9-FACA-4A5E-A2FD-15E5A110921C}" srcId="{7A87BF64-2D67-4991-B31C-15CF2B815183}" destId="{DEBED33C-76D7-41E1-9956-79D24CEA9A41}" srcOrd="1" destOrd="0" parTransId="{BC641CA9-BCCF-4C97-9FCA-DF525FDD237D}" sibTransId="{D4314B16-28D8-42D5-8EF3-B9AB67FB6D6A}"/>
    <dgm:cxn modelId="{191CC4A9-F243-4CA8-8A69-43EC3599B6D4}" type="presOf" srcId="{DEBED33C-76D7-41E1-9956-79D24CEA9A41}" destId="{43A65C44-A6B2-4B62-A006-94476B823202}" srcOrd="0" destOrd="0" presId="urn:microsoft.com/office/officeart/2018/2/layout/IconVerticalSolidList"/>
    <dgm:cxn modelId="{C051F7EC-E904-47C3-87A0-1A0016753492}" srcId="{7A87BF64-2D67-4991-B31C-15CF2B815183}" destId="{DF3C7902-360F-4A21-89D9-04BBE6FA6AEA}" srcOrd="0" destOrd="0" parTransId="{0C11C589-6CF2-4B04-8B9C-F35F07AA2D16}" sibTransId="{CFE33B4A-44B1-4A53-BB34-A751B5527A6D}"/>
    <dgm:cxn modelId="{56F25DF8-67F5-4913-AA20-987BCD227716}" type="presOf" srcId="{C4A64D73-664B-4B60-90A6-8DCD2CFA1951}" destId="{81EC898F-FDB6-4563-8B11-8582D5D04FD7}" srcOrd="0" destOrd="0" presId="urn:microsoft.com/office/officeart/2018/2/layout/IconVerticalSolidList"/>
    <dgm:cxn modelId="{0257B1FD-D738-49F5-A20A-AFF5CE870558}" type="presOf" srcId="{7A87BF64-2D67-4991-B31C-15CF2B815183}" destId="{F309C6D4-710B-41CE-A10C-E890658BDE68}" srcOrd="0" destOrd="0" presId="urn:microsoft.com/office/officeart/2018/2/layout/IconVerticalSolidList"/>
    <dgm:cxn modelId="{90E3C8E8-84CB-4221-845D-F3B76ED62D3F}" type="presParOf" srcId="{F309C6D4-710B-41CE-A10C-E890658BDE68}" destId="{4EE54ABD-56F8-4B55-A327-9F5CBF4D4CDF}" srcOrd="0" destOrd="0" presId="urn:microsoft.com/office/officeart/2018/2/layout/IconVerticalSolidList"/>
    <dgm:cxn modelId="{C8234098-1E7F-44FF-BD37-F434AC622F21}" type="presParOf" srcId="{4EE54ABD-56F8-4B55-A327-9F5CBF4D4CDF}" destId="{7B6E5C5A-3454-470E-99FC-019E49EBB086}" srcOrd="0" destOrd="0" presId="urn:microsoft.com/office/officeart/2018/2/layout/IconVerticalSolidList"/>
    <dgm:cxn modelId="{B1EFAAFD-2DDC-44DD-82D0-C8ECE1162B98}" type="presParOf" srcId="{4EE54ABD-56F8-4B55-A327-9F5CBF4D4CDF}" destId="{2F28A705-86D8-45AD-8D4B-6E0A620A1CE3}" srcOrd="1" destOrd="0" presId="urn:microsoft.com/office/officeart/2018/2/layout/IconVerticalSolidList"/>
    <dgm:cxn modelId="{23D351DE-66A3-4992-887C-24634AE1C9FF}" type="presParOf" srcId="{4EE54ABD-56F8-4B55-A327-9F5CBF4D4CDF}" destId="{B5143106-A072-40EB-B6B1-3469B7EEC3FE}" srcOrd="2" destOrd="0" presId="urn:microsoft.com/office/officeart/2018/2/layout/IconVerticalSolidList"/>
    <dgm:cxn modelId="{6FFE07D8-443D-45DE-9B9C-6A966EB8A0EF}" type="presParOf" srcId="{4EE54ABD-56F8-4B55-A327-9F5CBF4D4CDF}" destId="{06923F5B-C31C-4559-9AF4-64F7559CF3AE}" srcOrd="3" destOrd="0" presId="urn:microsoft.com/office/officeart/2018/2/layout/IconVerticalSolidList"/>
    <dgm:cxn modelId="{CEA899F6-A8D5-44A6-81EA-64C4F79FDEF2}" type="presParOf" srcId="{F309C6D4-710B-41CE-A10C-E890658BDE68}" destId="{B4CAB562-3D86-4A38-B9B1-251C853D9EBF}" srcOrd="1" destOrd="0" presId="urn:microsoft.com/office/officeart/2018/2/layout/IconVerticalSolidList"/>
    <dgm:cxn modelId="{71C58014-E3E8-4EDD-9FCB-45E23EB2B21A}" type="presParOf" srcId="{F309C6D4-710B-41CE-A10C-E890658BDE68}" destId="{2F81A894-56A5-4C33-BA06-67FD76847BA3}" srcOrd="2" destOrd="0" presId="urn:microsoft.com/office/officeart/2018/2/layout/IconVerticalSolidList"/>
    <dgm:cxn modelId="{6EC1EEAA-21E8-4407-9475-FCA5E0F6FE2B}" type="presParOf" srcId="{2F81A894-56A5-4C33-BA06-67FD76847BA3}" destId="{E0E1E40F-B041-48F6-BDE1-93CB1A5953CA}" srcOrd="0" destOrd="0" presId="urn:microsoft.com/office/officeart/2018/2/layout/IconVerticalSolidList"/>
    <dgm:cxn modelId="{6478F038-EDEF-448B-BBDE-BFFA4B4EC434}" type="presParOf" srcId="{2F81A894-56A5-4C33-BA06-67FD76847BA3}" destId="{26F4791B-39F4-424B-8E4A-2B87D7A39E84}" srcOrd="1" destOrd="0" presId="urn:microsoft.com/office/officeart/2018/2/layout/IconVerticalSolidList"/>
    <dgm:cxn modelId="{D4C2A3EE-6E50-4568-B971-4B136ACF3526}" type="presParOf" srcId="{2F81A894-56A5-4C33-BA06-67FD76847BA3}" destId="{ECD37524-14B3-4A94-927C-B64A0A8D9895}" srcOrd="2" destOrd="0" presId="urn:microsoft.com/office/officeart/2018/2/layout/IconVerticalSolidList"/>
    <dgm:cxn modelId="{5AD438F9-7992-4AC1-A4D0-D8C12092A1FD}" type="presParOf" srcId="{2F81A894-56A5-4C33-BA06-67FD76847BA3}" destId="{43A65C44-A6B2-4B62-A006-94476B823202}" srcOrd="3" destOrd="0" presId="urn:microsoft.com/office/officeart/2018/2/layout/IconVerticalSolidList"/>
    <dgm:cxn modelId="{1296A35C-8ABC-43E9-8194-A9105633EE11}" type="presParOf" srcId="{F309C6D4-710B-41CE-A10C-E890658BDE68}" destId="{60E6E156-D102-405E-A32D-3FD2AFD4C904}" srcOrd="3" destOrd="0" presId="urn:microsoft.com/office/officeart/2018/2/layout/IconVerticalSolidList"/>
    <dgm:cxn modelId="{033815FD-F93E-4E51-8B7A-D5246E0D74D8}" type="presParOf" srcId="{F309C6D4-710B-41CE-A10C-E890658BDE68}" destId="{5129714A-D152-4B5B-95AE-D6D8C2E50F29}" srcOrd="4" destOrd="0" presId="urn:microsoft.com/office/officeart/2018/2/layout/IconVerticalSolidList"/>
    <dgm:cxn modelId="{E79DFE4C-2EE3-4A25-A709-C4DDAC81EDF8}" type="presParOf" srcId="{5129714A-D152-4B5B-95AE-D6D8C2E50F29}" destId="{74DD42AE-65D0-4309-8BE4-016C245C2A02}" srcOrd="0" destOrd="0" presId="urn:microsoft.com/office/officeart/2018/2/layout/IconVerticalSolidList"/>
    <dgm:cxn modelId="{491399F5-2616-4690-8893-9A799DC8C7FA}" type="presParOf" srcId="{5129714A-D152-4B5B-95AE-D6D8C2E50F29}" destId="{C399AE5D-E7B6-4C87-9DF7-7B820807B311}" srcOrd="1" destOrd="0" presId="urn:microsoft.com/office/officeart/2018/2/layout/IconVerticalSolidList"/>
    <dgm:cxn modelId="{58FCC9CD-789C-4F7F-8BB3-833ECD7DDE13}" type="presParOf" srcId="{5129714A-D152-4B5B-95AE-D6D8C2E50F29}" destId="{12E3C4F1-809E-452C-A7C9-77C9A312EB85}" srcOrd="2" destOrd="0" presId="urn:microsoft.com/office/officeart/2018/2/layout/IconVerticalSolidList"/>
    <dgm:cxn modelId="{F3F1AE04-9ACB-4932-819F-9EDBA4AB51EF}" type="presParOf" srcId="{5129714A-D152-4B5B-95AE-D6D8C2E50F29}" destId="{81EC898F-FDB6-4563-8B11-8582D5D04FD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3B75181-0FEE-4A6F-BD5E-C7AD629BDE2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B5014B4-B668-4ADF-B2F0-3A817964244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Children</a:t>
          </a:r>
        </a:p>
      </dgm:t>
    </dgm:pt>
    <dgm:pt modelId="{49C299A2-E777-4BF2-A53F-34A33FDA1451}" type="parTrans" cxnId="{62DEE1CB-AFE0-4BB4-93CE-2B35FDAF197F}">
      <dgm:prSet/>
      <dgm:spPr/>
      <dgm:t>
        <a:bodyPr/>
        <a:lstStyle/>
        <a:p>
          <a:endParaRPr lang="en-US"/>
        </a:p>
      </dgm:t>
    </dgm:pt>
    <dgm:pt modelId="{D454218B-34F1-4BAA-B5E4-D59B86B94B5E}" type="sibTrans" cxnId="{62DEE1CB-AFE0-4BB4-93CE-2B35FDAF197F}">
      <dgm:prSet/>
      <dgm:spPr/>
      <dgm:t>
        <a:bodyPr/>
        <a:lstStyle/>
        <a:p>
          <a:endParaRPr lang="en-US"/>
        </a:p>
      </dgm:t>
    </dgm:pt>
    <dgm:pt modelId="{045F93E1-B273-431D-96BA-31587AE9C28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Pregnant Women</a:t>
          </a:r>
        </a:p>
      </dgm:t>
    </dgm:pt>
    <dgm:pt modelId="{FC5E6CAE-70A7-4016-A2C1-5A255DF14D23}" type="parTrans" cxnId="{4BF7DA54-0E30-4BF6-AC04-F53605FFE38F}">
      <dgm:prSet/>
      <dgm:spPr/>
      <dgm:t>
        <a:bodyPr/>
        <a:lstStyle/>
        <a:p>
          <a:endParaRPr lang="en-US"/>
        </a:p>
      </dgm:t>
    </dgm:pt>
    <dgm:pt modelId="{59F8DD62-FC39-43CA-AA57-354E17CF386C}" type="sibTrans" cxnId="{4BF7DA54-0E30-4BF6-AC04-F53605FFE38F}">
      <dgm:prSet/>
      <dgm:spPr/>
      <dgm:t>
        <a:bodyPr/>
        <a:lstStyle/>
        <a:p>
          <a:endParaRPr lang="en-US"/>
        </a:p>
      </dgm:t>
    </dgm:pt>
    <dgm:pt modelId="{AC1F3719-55B9-4514-824E-CAEDB3AD45F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Parents and Caretaker Relatives</a:t>
          </a:r>
        </a:p>
      </dgm:t>
    </dgm:pt>
    <dgm:pt modelId="{47F67DD0-66EA-4DF5-B3F0-EE0E3AF1B295}" type="parTrans" cxnId="{E98BD489-4639-4424-8CBD-09C2B55EA431}">
      <dgm:prSet/>
      <dgm:spPr/>
      <dgm:t>
        <a:bodyPr/>
        <a:lstStyle/>
        <a:p>
          <a:endParaRPr lang="en-US"/>
        </a:p>
      </dgm:t>
    </dgm:pt>
    <dgm:pt modelId="{56DA06A6-EF17-40B2-8C60-5A1C6744DE10}" type="sibTrans" cxnId="{E98BD489-4639-4424-8CBD-09C2B55EA431}">
      <dgm:prSet/>
      <dgm:spPr/>
      <dgm:t>
        <a:bodyPr/>
        <a:lstStyle/>
        <a:p>
          <a:endParaRPr lang="en-US"/>
        </a:p>
      </dgm:t>
    </dgm:pt>
    <dgm:pt modelId="{272859A5-9AEC-473F-B71B-E826880762C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Individuals with disabilities</a:t>
          </a:r>
        </a:p>
      </dgm:t>
    </dgm:pt>
    <dgm:pt modelId="{9CDE1CE1-295D-4E6B-A6F2-84BD3D9A9950}" type="parTrans" cxnId="{6338DCDE-9AAD-436E-965F-630A50A07C74}">
      <dgm:prSet/>
      <dgm:spPr/>
      <dgm:t>
        <a:bodyPr/>
        <a:lstStyle/>
        <a:p>
          <a:endParaRPr lang="en-US"/>
        </a:p>
      </dgm:t>
    </dgm:pt>
    <dgm:pt modelId="{41A2242F-DE01-430D-B77D-14180158DC76}" type="sibTrans" cxnId="{6338DCDE-9AAD-436E-965F-630A50A07C74}">
      <dgm:prSet/>
      <dgm:spPr/>
      <dgm:t>
        <a:bodyPr/>
        <a:lstStyle/>
        <a:p>
          <a:endParaRPr lang="en-US"/>
        </a:p>
      </dgm:t>
    </dgm:pt>
    <dgm:pt modelId="{CBB90D3A-59F6-4A23-8942-6A7E149681B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Individuals needing nursing home care</a:t>
          </a:r>
        </a:p>
      </dgm:t>
    </dgm:pt>
    <dgm:pt modelId="{E020E5DE-A1F4-40E0-94E2-04EF0E3939F5}" type="parTrans" cxnId="{19EA54E2-B699-44E9-B938-005992BFA0EA}">
      <dgm:prSet/>
      <dgm:spPr/>
      <dgm:t>
        <a:bodyPr/>
        <a:lstStyle/>
        <a:p>
          <a:endParaRPr lang="en-US"/>
        </a:p>
      </dgm:t>
    </dgm:pt>
    <dgm:pt modelId="{0C501C04-2AA4-48CE-A8CF-B94A46CF9AD3}" type="sibTrans" cxnId="{19EA54E2-B699-44E9-B938-005992BFA0EA}">
      <dgm:prSet/>
      <dgm:spPr/>
      <dgm:t>
        <a:bodyPr/>
        <a:lstStyle/>
        <a:p>
          <a:endParaRPr lang="en-US"/>
        </a:p>
      </dgm:t>
    </dgm:pt>
    <dgm:pt modelId="{A00647EB-4E60-4359-B581-9BF46507A8BA}" type="pres">
      <dgm:prSet presAssocID="{E3B75181-0FEE-4A6F-BD5E-C7AD629BDE2A}" presName="root" presStyleCnt="0">
        <dgm:presLayoutVars>
          <dgm:dir/>
          <dgm:resizeHandles val="exact"/>
        </dgm:presLayoutVars>
      </dgm:prSet>
      <dgm:spPr/>
    </dgm:pt>
    <dgm:pt modelId="{A8C52BC5-F26F-41BD-8520-5059BD6C4B06}" type="pres">
      <dgm:prSet presAssocID="{0B5014B4-B668-4ADF-B2F0-3A817964244D}" presName="compNode" presStyleCnt="0"/>
      <dgm:spPr/>
    </dgm:pt>
    <dgm:pt modelId="{B6B81788-B668-46C3-88B8-E18449C989B9}" type="pres">
      <dgm:prSet presAssocID="{0B5014B4-B668-4ADF-B2F0-3A817964244D}" presName="iconBgRect" presStyleLbl="bgShp" presStyleIdx="0" presStyleCnt="5"/>
      <dgm:spPr/>
    </dgm:pt>
    <dgm:pt modelId="{9B66B626-1858-4E9F-AFC9-9287CC1F3DF4}" type="pres">
      <dgm:prSet presAssocID="{0B5014B4-B668-4ADF-B2F0-3A817964244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ildren"/>
        </a:ext>
      </dgm:extLst>
    </dgm:pt>
    <dgm:pt modelId="{F1AB0E12-19D2-41A5-8DFA-1D16FB6E2CB2}" type="pres">
      <dgm:prSet presAssocID="{0B5014B4-B668-4ADF-B2F0-3A817964244D}" presName="spaceRect" presStyleCnt="0"/>
      <dgm:spPr/>
    </dgm:pt>
    <dgm:pt modelId="{696A2857-9D59-4DBC-8C67-38BD8001B6DD}" type="pres">
      <dgm:prSet presAssocID="{0B5014B4-B668-4ADF-B2F0-3A817964244D}" presName="textRect" presStyleLbl="revTx" presStyleIdx="0" presStyleCnt="5">
        <dgm:presLayoutVars>
          <dgm:chMax val="1"/>
          <dgm:chPref val="1"/>
        </dgm:presLayoutVars>
      </dgm:prSet>
      <dgm:spPr/>
    </dgm:pt>
    <dgm:pt modelId="{1A60FDC4-4EEA-4169-9740-B934EDC83FB4}" type="pres">
      <dgm:prSet presAssocID="{D454218B-34F1-4BAA-B5E4-D59B86B94B5E}" presName="sibTrans" presStyleCnt="0"/>
      <dgm:spPr/>
    </dgm:pt>
    <dgm:pt modelId="{2A1B5A3A-DC70-4620-B1FC-484F15D75AE1}" type="pres">
      <dgm:prSet presAssocID="{045F93E1-B273-431D-96BA-31587AE9C281}" presName="compNode" presStyleCnt="0"/>
      <dgm:spPr/>
    </dgm:pt>
    <dgm:pt modelId="{0C669078-4FF5-4AE8-AAE7-A361052F6C96}" type="pres">
      <dgm:prSet presAssocID="{045F93E1-B273-431D-96BA-31587AE9C281}" presName="iconBgRect" presStyleLbl="bgShp" presStyleIdx="1" presStyleCnt="5"/>
      <dgm:spPr/>
    </dgm:pt>
    <dgm:pt modelId="{30F28AC6-3D8E-41B5-AE48-B031A1B58AC4}" type="pres">
      <dgm:prSet presAssocID="{045F93E1-B273-431D-96BA-31587AE9C28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by"/>
        </a:ext>
      </dgm:extLst>
    </dgm:pt>
    <dgm:pt modelId="{CFCD2175-8FF7-48DA-9ECA-0EE83A42B4A0}" type="pres">
      <dgm:prSet presAssocID="{045F93E1-B273-431D-96BA-31587AE9C281}" presName="spaceRect" presStyleCnt="0"/>
      <dgm:spPr/>
    </dgm:pt>
    <dgm:pt modelId="{0CFE33E4-FA35-4C0D-BFBA-552BF8EE4CCA}" type="pres">
      <dgm:prSet presAssocID="{045F93E1-B273-431D-96BA-31587AE9C281}" presName="textRect" presStyleLbl="revTx" presStyleIdx="1" presStyleCnt="5">
        <dgm:presLayoutVars>
          <dgm:chMax val="1"/>
          <dgm:chPref val="1"/>
        </dgm:presLayoutVars>
      </dgm:prSet>
      <dgm:spPr/>
    </dgm:pt>
    <dgm:pt modelId="{E26DC435-1041-46EC-A143-CF33D485C3E1}" type="pres">
      <dgm:prSet presAssocID="{59F8DD62-FC39-43CA-AA57-354E17CF386C}" presName="sibTrans" presStyleCnt="0"/>
      <dgm:spPr/>
    </dgm:pt>
    <dgm:pt modelId="{7AFA94CE-3614-4592-91C8-7C009566C3FC}" type="pres">
      <dgm:prSet presAssocID="{AC1F3719-55B9-4514-824E-CAEDB3AD45FA}" presName="compNode" presStyleCnt="0"/>
      <dgm:spPr/>
    </dgm:pt>
    <dgm:pt modelId="{0DD1E87D-7C7C-454F-8633-E9C2117D4709}" type="pres">
      <dgm:prSet presAssocID="{AC1F3719-55B9-4514-824E-CAEDB3AD45FA}" presName="iconBgRect" presStyleLbl="bgShp" presStyleIdx="2" presStyleCnt="5"/>
      <dgm:spPr/>
    </dgm:pt>
    <dgm:pt modelId="{596249DC-D189-46C2-9971-A78FA26F1EC0}" type="pres">
      <dgm:prSet presAssocID="{AC1F3719-55B9-4514-824E-CAEDB3AD45F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rent and Child"/>
        </a:ext>
      </dgm:extLst>
    </dgm:pt>
    <dgm:pt modelId="{2A739AB0-11A4-450F-B028-E8D8013DFFA0}" type="pres">
      <dgm:prSet presAssocID="{AC1F3719-55B9-4514-824E-CAEDB3AD45FA}" presName="spaceRect" presStyleCnt="0"/>
      <dgm:spPr/>
    </dgm:pt>
    <dgm:pt modelId="{BCD766AB-7510-4AA9-B51B-01AC74BE0DD5}" type="pres">
      <dgm:prSet presAssocID="{AC1F3719-55B9-4514-824E-CAEDB3AD45FA}" presName="textRect" presStyleLbl="revTx" presStyleIdx="2" presStyleCnt="5">
        <dgm:presLayoutVars>
          <dgm:chMax val="1"/>
          <dgm:chPref val="1"/>
        </dgm:presLayoutVars>
      </dgm:prSet>
      <dgm:spPr/>
    </dgm:pt>
    <dgm:pt modelId="{54086C63-19E0-4D7A-B5A9-8BBF3E988111}" type="pres">
      <dgm:prSet presAssocID="{56DA06A6-EF17-40B2-8C60-5A1C6744DE10}" presName="sibTrans" presStyleCnt="0"/>
      <dgm:spPr/>
    </dgm:pt>
    <dgm:pt modelId="{1AF24A5E-E751-495C-A1DA-AA46411A47AE}" type="pres">
      <dgm:prSet presAssocID="{272859A5-9AEC-473F-B71B-E826880762CB}" presName="compNode" presStyleCnt="0"/>
      <dgm:spPr/>
    </dgm:pt>
    <dgm:pt modelId="{C39BC3B4-0FD8-4961-A228-727D2D6D06F5}" type="pres">
      <dgm:prSet presAssocID="{272859A5-9AEC-473F-B71B-E826880762CB}" presName="iconBgRect" presStyleLbl="bgShp" presStyleIdx="3" presStyleCnt="5"/>
      <dgm:spPr/>
    </dgm:pt>
    <dgm:pt modelId="{2E427C96-D4A1-4500-96E7-87ECA3A1D398}" type="pres">
      <dgm:prSet presAssocID="{272859A5-9AEC-473F-B71B-E826880762C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heelchair Access"/>
        </a:ext>
      </dgm:extLst>
    </dgm:pt>
    <dgm:pt modelId="{FABC47CA-DE49-40FF-AD5B-4A5BF14FCD92}" type="pres">
      <dgm:prSet presAssocID="{272859A5-9AEC-473F-B71B-E826880762CB}" presName="spaceRect" presStyleCnt="0"/>
      <dgm:spPr/>
    </dgm:pt>
    <dgm:pt modelId="{EAAC21BF-8C14-4E51-AEEF-E3F12A0E0916}" type="pres">
      <dgm:prSet presAssocID="{272859A5-9AEC-473F-B71B-E826880762CB}" presName="textRect" presStyleLbl="revTx" presStyleIdx="3" presStyleCnt="5">
        <dgm:presLayoutVars>
          <dgm:chMax val="1"/>
          <dgm:chPref val="1"/>
        </dgm:presLayoutVars>
      </dgm:prSet>
      <dgm:spPr/>
    </dgm:pt>
    <dgm:pt modelId="{2F5DC16F-D531-4116-B79C-BCB972024629}" type="pres">
      <dgm:prSet presAssocID="{41A2242F-DE01-430D-B77D-14180158DC76}" presName="sibTrans" presStyleCnt="0"/>
      <dgm:spPr/>
    </dgm:pt>
    <dgm:pt modelId="{3547A340-F16D-4BE0-92DB-ED6D843098FC}" type="pres">
      <dgm:prSet presAssocID="{CBB90D3A-59F6-4A23-8942-6A7E149681B2}" presName="compNode" presStyleCnt="0"/>
      <dgm:spPr/>
    </dgm:pt>
    <dgm:pt modelId="{084928E3-7388-49B0-BDA7-C3DD80AC491F}" type="pres">
      <dgm:prSet presAssocID="{CBB90D3A-59F6-4A23-8942-6A7E149681B2}" presName="iconBgRect" presStyleLbl="bgShp" presStyleIdx="4" presStyleCnt="5"/>
      <dgm:spPr/>
    </dgm:pt>
    <dgm:pt modelId="{38789346-572A-4525-AB6B-E15F031B81F5}" type="pres">
      <dgm:prSet presAssocID="{CBB90D3A-59F6-4A23-8942-6A7E149681B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Cane"/>
        </a:ext>
      </dgm:extLst>
    </dgm:pt>
    <dgm:pt modelId="{E220FAF5-54E9-4AD3-99FC-A91E3E885F7D}" type="pres">
      <dgm:prSet presAssocID="{CBB90D3A-59F6-4A23-8942-6A7E149681B2}" presName="spaceRect" presStyleCnt="0"/>
      <dgm:spPr/>
    </dgm:pt>
    <dgm:pt modelId="{64BDF8C7-8FD2-4CDD-874B-39F08930B9D4}" type="pres">
      <dgm:prSet presAssocID="{CBB90D3A-59F6-4A23-8942-6A7E149681B2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B4213B01-CD0F-4429-8477-56C66973DB64}" type="presOf" srcId="{045F93E1-B273-431D-96BA-31587AE9C281}" destId="{0CFE33E4-FA35-4C0D-BFBA-552BF8EE4CCA}" srcOrd="0" destOrd="0" presId="urn:microsoft.com/office/officeart/2018/5/layout/IconCircleLabelList"/>
    <dgm:cxn modelId="{9EAEEC02-B355-402C-B7CB-F5E0B37A4288}" type="presOf" srcId="{E3B75181-0FEE-4A6F-BD5E-C7AD629BDE2A}" destId="{A00647EB-4E60-4359-B581-9BF46507A8BA}" srcOrd="0" destOrd="0" presId="urn:microsoft.com/office/officeart/2018/5/layout/IconCircleLabelList"/>
    <dgm:cxn modelId="{144D301A-8D55-4D2B-A566-B89168E7C44D}" type="presOf" srcId="{CBB90D3A-59F6-4A23-8942-6A7E149681B2}" destId="{64BDF8C7-8FD2-4CDD-874B-39F08930B9D4}" srcOrd="0" destOrd="0" presId="urn:microsoft.com/office/officeart/2018/5/layout/IconCircleLabelList"/>
    <dgm:cxn modelId="{2A26FA21-1647-43B2-B711-984FE05F5438}" type="presOf" srcId="{272859A5-9AEC-473F-B71B-E826880762CB}" destId="{EAAC21BF-8C14-4E51-AEEF-E3F12A0E0916}" srcOrd="0" destOrd="0" presId="urn:microsoft.com/office/officeart/2018/5/layout/IconCircleLabelList"/>
    <dgm:cxn modelId="{4BF7DA54-0E30-4BF6-AC04-F53605FFE38F}" srcId="{E3B75181-0FEE-4A6F-BD5E-C7AD629BDE2A}" destId="{045F93E1-B273-431D-96BA-31587AE9C281}" srcOrd="1" destOrd="0" parTransId="{FC5E6CAE-70A7-4016-A2C1-5A255DF14D23}" sibTransId="{59F8DD62-FC39-43CA-AA57-354E17CF386C}"/>
    <dgm:cxn modelId="{E98BD489-4639-4424-8CBD-09C2B55EA431}" srcId="{E3B75181-0FEE-4A6F-BD5E-C7AD629BDE2A}" destId="{AC1F3719-55B9-4514-824E-CAEDB3AD45FA}" srcOrd="2" destOrd="0" parTransId="{47F67DD0-66EA-4DF5-B3F0-EE0E3AF1B295}" sibTransId="{56DA06A6-EF17-40B2-8C60-5A1C6744DE10}"/>
    <dgm:cxn modelId="{45A39DB9-4DE8-4F0F-A199-FFDB7F13062B}" type="presOf" srcId="{AC1F3719-55B9-4514-824E-CAEDB3AD45FA}" destId="{BCD766AB-7510-4AA9-B51B-01AC74BE0DD5}" srcOrd="0" destOrd="0" presId="urn:microsoft.com/office/officeart/2018/5/layout/IconCircleLabelList"/>
    <dgm:cxn modelId="{62DEE1CB-AFE0-4BB4-93CE-2B35FDAF197F}" srcId="{E3B75181-0FEE-4A6F-BD5E-C7AD629BDE2A}" destId="{0B5014B4-B668-4ADF-B2F0-3A817964244D}" srcOrd="0" destOrd="0" parTransId="{49C299A2-E777-4BF2-A53F-34A33FDA1451}" sibTransId="{D454218B-34F1-4BAA-B5E4-D59B86B94B5E}"/>
    <dgm:cxn modelId="{6338DCDE-9AAD-436E-965F-630A50A07C74}" srcId="{E3B75181-0FEE-4A6F-BD5E-C7AD629BDE2A}" destId="{272859A5-9AEC-473F-B71B-E826880762CB}" srcOrd="3" destOrd="0" parTransId="{9CDE1CE1-295D-4E6B-A6F2-84BD3D9A9950}" sibTransId="{41A2242F-DE01-430D-B77D-14180158DC76}"/>
    <dgm:cxn modelId="{19EA54E2-B699-44E9-B938-005992BFA0EA}" srcId="{E3B75181-0FEE-4A6F-BD5E-C7AD629BDE2A}" destId="{CBB90D3A-59F6-4A23-8942-6A7E149681B2}" srcOrd="4" destOrd="0" parTransId="{E020E5DE-A1F4-40E0-94E2-04EF0E3939F5}" sibTransId="{0C501C04-2AA4-48CE-A8CF-B94A46CF9AD3}"/>
    <dgm:cxn modelId="{2FF75FEA-4DD4-4C1A-814F-80BF96AA8F9B}" type="presOf" srcId="{0B5014B4-B668-4ADF-B2F0-3A817964244D}" destId="{696A2857-9D59-4DBC-8C67-38BD8001B6DD}" srcOrd="0" destOrd="0" presId="urn:microsoft.com/office/officeart/2018/5/layout/IconCircleLabelList"/>
    <dgm:cxn modelId="{E5CDA804-9FAA-49BD-BCD3-7AB3373737A8}" type="presParOf" srcId="{A00647EB-4E60-4359-B581-9BF46507A8BA}" destId="{A8C52BC5-F26F-41BD-8520-5059BD6C4B06}" srcOrd="0" destOrd="0" presId="urn:microsoft.com/office/officeart/2018/5/layout/IconCircleLabelList"/>
    <dgm:cxn modelId="{BFC7FBED-8DA3-4B4D-8A9A-0496027426EE}" type="presParOf" srcId="{A8C52BC5-F26F-41BD-8520-5059BD6C4B06}" destId="{B6B81788-B668-46C3-88B8-E18449C989B9}" srcOrd="0" destOrd="0" presId="urn:microsoft.com/office/officeart/2018/5/layout/IconCircleLabelList"/>
    <dgm:cxn modelId="{7789F7A7-ABF5-4DFD-8133-AC40A9666A0F}" type="presParOf" srcId="{A8C52BC5-F26F-41BD-8520-5059BD6C4B06}" destId="{9B66B626-1858-4E9F-AFC9-9287CC1F3DF4}" srcOrd="1" destOrd="0" presId="urn:microsoft.com/office/officeart/2018/5/layout/IconCircleLabelList"/>
    <dgm:cxn modelId="{F74DC4C6-26EC-4F3F-9102-FE9C38C82E39}" type="presParOf" srcId="{A8C52BC5-F26F-41BD-8520-5059BD6C4B06}" destId="{F1AB0E12-19D2-41A5-8DFA-1D16FB6E2CB2}" srcOrd="2" destOrd="0" presId="urn:microsoft.com/office/officeart/2018/5/layout/IconCircleLabelList"/>
    <dgm:cxn modelId="{25B7F2CC-DBAE-435A-8510-91C98E345131}" type="presParOf" srcId="{A8C52BC5-F26F-41BD-8520-5059BD6C4B06}" destId="{696A2857-9D59-4DBC-8C67-38BD8001B6DD}" srcOrd="3" destOrd="0" presId="urn:microsoft.com/office/officeart/2018/5/layout/IconCircleLabelList"/>
    <dgm:cxn modelId="{8B1864ED-84A6-4CEF-80AC-C432826F4401}" type="presParOf" srcId="{A00647EB-4E60-4359-B581-9BF46507A8BA}" destId="{1A60FDC4-4EEA-4169-9740-B934EDC83FB4}" srcOrd="1" destOrd="0" presId="urn:microsoft.com/office/officeart/2018/5/layout/IconCircleLabelList"/>
    <dgm:cxn modelId="{0BD90A56-DDD3-4FE8-B5C6-C00DBFFAA6D8}" type="presParOf" srcId="{A00647EB-4E60-4359-B581-9BF46507A8BA}" destId="{2A1B5A3A-DC70-4620-B1FC-484F15D75AE1}" srcOrd="2" destOrd="0" presId="urn:microsoft.com/office/officeart/2018/5/layout/IconCircleLabelList"/>
    <dgm:cxn modelId="{5B922626-07D8-4859-9410-3DCC955F570A}" type="presParOf" srcId="{2A1B5A3A-DC70-4620-B1FC-484F15D75AE1}" destId="{0C669078-4FF5-4AE8-AAE7-A361052F6C96}" srcOrd="0" destOrd="0" presId="urn:microsoft.com/office/officeart/2018/5/layout/IconCircleLabelList"/>
    <dgm:cxn modelId="{93193F5A-033D-4CC4-92B1-72287D87641F}" type="presParOf" srcId="{2A1B5A3A-DC70-4620-B1FC-484F15D75AE1}" destId="{30F28AC6-3D8E-41B5-AE48-B031A1B58AC4}" srcOrd="1" destOrd="0" presId="urn:microsoft.com/office/officeart/2018/5/layout/IconCircleLabelList"/>
    <dgm:cxn modelId="{D7D236ED-89E8-4202-97C0-DBFC7DFEFF5C}" type="presParOf" srcId="{2A1B5A3A-DC70-4620-B1FC-484F15D75AE1}" destId="{CFCD2175-8FF7-48DA-9ECA-0EE83A42B4A0}" srcOrd="2" destOrd="0" presId="urn:microsoft.com/office/officeart/2018/5/layout/IconCircleLabelList"/>
    <dgm:cxn modelId="{E150E603-35D4-4F4E-BF0E-64687D3DD83C}" type="presParOf" srcId="{2A1B5A3A-DC70-4620-B1FC-484F15D75AE1}" destId="{0CFE33E4-FA35-4C0D-BFBA-552BF8EE4CCA}" srcOrd="3" destOrd="0" presId="urn:microsoft.com/office/officeart/2018/5/layout/IconCircleLabelList"/>
    <dgm:cxn modelId="{47D36773-20F5-4AA3-B3FF-70FF766F0D89}" type="presParOf" srcId="{A00647EB-4E60-4359-B581-9BF46507A8BA}" destId="{E26DC435-1041-46EC-A143-CF33D485C3E1}" srcOrd="3" destOrd="0" presId="urn:microsoft.com/office/officeart/2018/5/layout/IconCircleLabelList"/>
    <dgm:cxn modelId="{1A297108-21C3-40FF-93BE-E2D131D42169}" type="presParOf" srcId="{A00647EB-4E60-4359-B581-9BF46507A8BA}" destId="{7AFA94CE-3614-4592-91C8-7C009566C3FC}" srcOrd="4" destOrd="0" presId="urn:microsoft.com/office/officeart/2018/5/layout/IconCircleLabelList"/>
    <dgm:cxn modelId="{37F26F01-296C-41ED-AC13-BAC535DDD74C}" type="presParOf" srcId="{7AFA94CE-3614-4592-91C8-7C009566C3FC}" destId="{0DD1E87D-7C7C-454F-8633-E9C2117D4709}" srcOrd="0" destOrd="0" presId="urn:microsoft.com/office/officeart/2018/5/layout/IconCircleLabelList"/>
    <dgm:cxn modelId="{9160607C-FD16-40CB-8EBE-4929DB4BF3D9}" type="presParOf" srcId="{7AFA94CE-3614-4592-91C8-7C009566C3FC}" destId="{596249DC-D189-46C2-9971-A78FA26F1EC0}" srcOrd="1" destOrd="0" presId="urn:microsoft.com/office/officeart/2018/5/layout/IconCircleLabelList"/>
    <dgm:cxn modelId="{4A8114E1-63AC-4B5C-8234-A39C2944DB3F}" type="presParOf" srcId="{7AFA94CE-3614-4592-91C8-7C009566C3FC}" destId="{2A739AB0-11A4-450F-B028-E8D8013DFFA0}" srcOrd="2" destOrd="0" presId="urn:microsoft.com/office/officeart/2018/5/layout/IconCircleLabelList"/>
    <dgm:cxn modelId="{4A0CE4EE-2E35-4E4F-A39F-6A5DD5A2CB34}" type="presParOf" srcId="{7AFA94CE-3614-4592-91C8-7C009566C3FC}" destId="{BCD766AB-7510-4AA9-B51B-01AC74BE0DD5}" srcOrd="3" destOrd="0" presId="urn:microsoft.com/office/officeart/2018/5/layout/IconCircleLabelList"/>
    <dgm:cxn modelId="{1F65050A-F5C8-4C37-9E9D-CADAAD624EB3}" type="presParOf" srcId="{A00647EB-4E60-4359-B581-9BF46507A8BA}" destId="{54086C63-19E0-4D7A-B5A9-8BBF3E988111}" srcOrd="5" destOrd="0" presId="urn:microsoft.com/office/officeart/2018/5/layout/IconCircleLabelList"/>
    <dgm:cxn modelId="{99B6AF8F-7934-46CF-A68F-C7FBF3C3B2A2}" type="presParOf" srcId="{A00647EB-4E60-4359-B581-9BF46507A8BA}" destId="{1AF24A5E-E751-495C-A1DA-AA46411A47AE}" srcOrd="6" destOrd="0" presId="urn:microsoft.com/office/officeart/2018/5/layout/IconCircleLabelList"/>
    <dgm:cxn modelId="{4777D353-2738-4723-BB78-D57EE4E6E022}" type="presParOf" srcId="{1AF24A5E-E751-495C-A1DA-AA46411A47AE}" destId="{C39BC3B4-0FD8-4961-A228-727D2D6D06F5}" srcOrd="0" destOrd="0" presId="urn:microsoft.com/office/officeart/2018/5/layout/IconCircleLabelList"/>
    <dgm:cxn modelId="{7EC14A0B-7C8B-42E1-87C6-D6F6A4F3E810}" type="presParOf" srcId="{1AF24A5E-E751-495C-A1DA-AA46411A47AE}" destId="{2E427C96-D4A1-4500-96E7-87ECA3A1D398}" srcOrd="1" destOrd="0" presId="urn:microsoft.com/office/officeart/2018/5/layout/IconCircleLabelList"/>
    <dgm:cxn modelId="{07236033-C222-4F07-8CC7-9F4F5515913C}" type="presParOf" srcId="{1AF24A5E-E751-495C-A1DA-AA46411A47AE}" destId="{FABC47CA-DE49-40FF-AD5B-4A5BF14FCD92}" srcOrd="2" destOrd="0" presId="urn:microsoft.com/office/officeart/2018/5/layout/IconCircleLabelList"/>
    <dgm:cxn modelId="{CDF84BFE-F909-43A6-BFB2-5B13F180EE9D}" type="presParOf" srcId="{1AF24A5E-E751-495C-A1DA-AA46411A47AE}" destId="{EAAC21BF-8C14-4E51-AEEF-E3F12A0E0916}" srcOrd="3" destOrd="0" presId="urn:microsoft.com/office/officeart/2018/5/layout/IconCircleLabelList"/>
    <dgm:cxn modelId="{A945293C-78FE-4E8F-A674-185DE02DF82A}" type="presParOf" srcId="{A00647EB-4E60-4359-B581-9BF46507A8BA}" destId="{2F5DC16F-D531-4116-B79C-BCB972024629}" srcOrd="7" destOrd="0" presId="urn:microsoft.com/office/officeart/2018/5/layout/IconCircleLabelList"/>
    <dgm:cxn modelId="{8C457598-1322-486C-A512-EEACE629C346}" type="presParOf" srcId="{A00647EB-4E60-4359-B581-9BF46507A8BA}" destId="{3547A340-F16D-4BE0-92DB-ED6D843098FC}" srcOrd="8" destOrd="0" presId="urn:microsoft.com/office/officeart/2018/5/layout/IconCircleLabelList"/>
    <dgm:cxn modelId="{D863E12B-E207-4325-A70F-2FDF317EF957}" type="presParOf" srcId="{3547A340-F16D-4BE0-92DB-ED6D843098FC}" destId="{084928E3-7388-49B0-BDA7-C3DD80AC491F}" srcOrd="0" destOrd="0" presId="urn:microsoft.com/office/officeart/2018/5/layout/IconCircleLabelList"/>
    <dgm:cxn modelId="{D87BB7A7-196D-402E-B087-8E6D7721A575}" type="presParOf" srcId="{3547A340-F16D-4BE0-92DB-ED6D843098FC}" destId="{38789346-572A-4525-AB6B-E15F031B81F5}" srcOrd="1" destOrd="0" presId="urn:microsoft.com/office/officeart/2018/5/layout/IconCircleLabelList"/>
    <dgm:cxn modelId="{F972F083-CAA0-4D5F-9986-EE1291ECEA1D}" type="presParOf" srcId="{3547A340-F16D-4BE0-92DB-ED6D843098FC}" destId="{E220FAF5-54E9-4AD3-99FC-A91E3E885F7D}" srcOrd="2" destOrd="0" presId="urn:microsoft.com/office/officeart/2018/5/layout/IconCircleLabelList"/>
    <dgm:cxn modelId="{C824BFF2-DE76-46D4-AFE7-F498EF936060}" type="presParOf" srcId="{3547A340-F16D-4BE0-92DB-ED6D843098FC}" destId="{64BDF8C7-8FD2-4CDD-874B-39F08930B9D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8B72F38-EC18-4784-B6A8-79A55AB194A2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E7DAF5B-D83F-48F5-B41F-D7AD521680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Poverty Rates</a:t>
          </a:r>
        </a:p>
      </dgm:t>
    </dgm:pt>
    <dgm:pt modelId="{2BC68B30-6F0A-4C5D-A7D9-D4A71C896A1F}" type="parTrans" cxnId="{013E0276-902C-4502-AB09-FC967815F2B0}">
      <dgm:prSet/>
      <dgm:spPr/>
      <dgm:t>
        <a:bodyPr/>
        <a:lstStyle/>
        <a:p>
          <a:endParaRPr lang="en-US"/>
        </a:p>
      </dgm:t>
    </dgm:pt>
    <dgm:pt modelId="{A129D1B5-57F4-405E-8EDD-C0473C36072B}" type="sibTrans" cxnId="{013E0276-902C-4502-AB09-FC967815F2B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C083312-6853-4BCE-AAF6-777F2EE375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Birth Rates</a:t>
          </a:r>
        </a:p>
      </dgm:t>
    </dgm:pt>
    <dgm:pt modelId="{548E85B0-9BEE-439B-85DA-8F5BC190E081}" type="parTrans" cxnId="{1332FD48-EC1F-4F43-8B8E-68CC49D6577A}">
      <dgm:prSet/>
      <dgm:spPr/>
      <dgm:t>
        <a:bodyPr/>
        <a:lstStyle/>
        <a:p>
          <a:endParaRPr lang="en-US"/>
        </a:p>
      </dgm:t>
    </dgm:pt>
    <dgm:pt modelId="{7F7F1A72-9664-4DE7-8E6B-0B6B4B33AA74}" type="sibTrans" cxnId="{1332FD48-EC1F-4F43-8B8E-68CC49D6577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EF7C3D1-A79C-4445-A682-00F47765285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Unemployment Rates</a:t>
          </a:r>
        </a:p>
      </dgm:t>
    </dgm:pt>
    <dgm:pt modelId="{40E5D808-074F-4E70-9E51-680095078B58}" type="parTrans" cxnId="{6DDAACF7-00AA-4E8F-B88A-60E2953FBC21}">
      <dgm:prSet/>
      <dgm:spPr/>
      <dgm:t>
        <a:bodyPr/>
        <a:lstStyle/>
        <a:p>
          <a:endParaRPr lang="en-US"/>
        </a:p>
      </dgm:t>
    </dgm:pt>
    <dgm:pt modelId="{0C425223-E0A7-41BD-B71B-F9E7985E763F}" type="sibTrans" cxnId="{6DDAACF7-00AA-4E8F-B88A-60E2953FBC2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F427882-CEFF-4527-9D1D-F5843CCED0D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Population Rates</a:t>
          </a:r>
        </a:p>
      </dgm:t>
    </dgm:pt>
    <dgm:pt modelId="{0B8AF3EF-AA1E-443F-8137-44B99ABAD759}" type="parTrans" cxnId="{F49A261E-3166-439E-8A34-EFB93BC36F5F}">
      <dgm:prSet/>
      <dgm:spPr/>
      <dgm:t>
        <a:bodyPr/>
        <a:lstStyle/>
        <a:p>
          <a:endParaRPr lang="en-US"/>
        </a:p>
      </dgm:t>
    </dgm:pt>
    <dgm:pt modelId="{0969DC0F-312B-48CB-956C-F6430FFF4E77}" type="sibTrans" cxnId="{F49A261E-3166-439E-8A34-EFB93BC36F5F}">
      <dgm:prSet/>
      <dgm:spPr/>
      <dgm:t>
        <a:bodyPr/>
        <a:lstStyle/>
        <a:p>
          <a:endParaRPr lang="en-US"/>
        </a:p>
      </dgm:t>
    </dgm:pt>
    <dgm:pt modelId="{9045E6F4-1530-4AB9-B321-4611D051B996}" type="pres">
      <dgm:prSet presAssocID="{78B72F38-EC18-4784-B6A8-79A55AB194A2}" presName="root" presStyleCnt="0">
        <dgm:presLayoutVars>
          <dgm:dir/>
          <dgm:resizeHandles val="exact"/>
        </dgm:presLayoutVars>
      </dgm:prSet>
      <dgm:spPr/>
    </dgm:pt>
    <dgm:pt modelId="{44488E50-F683-4FF8-B804-9C9DC9E5B3A1}" type="pres">
      <dgm:prSet presAssocID="{78B72F38-EC18-4784-B6A8-79A55AB194A2}" presName="container" presStyleCnt="0">
        <dgm:presLayoutVars>
          <dgm:dir/>
          <dgm:resizeHandles val="exact"/>
        </dgm:presLayoutVars>
      </dgm:prSet>
      <dgm:spPr/>
    </dgm:pt>
    <dgm:pt modelId="{ED945666-63EA-4705-A83A-8CAA850C0DD6}" type="pres">
      <dgm:prSet presAssocID="{DE7DAF5B-D83F-48F5-B41F-D7AD521680E3}" presName="compNode" presStyleCnt="0"/>
      <dgm:spPr/>
    </dgm:pt>
    <dgm:pt modelId="{1589784A-1F3D-482E-84AD-AB916A0E87A5}" type="pres">
      <dgm:prSet presAssocID="{DE7DAF5B-D83F-48F5-B41F-D7AD521680E3}" presName="iconBgRect" presStyleLbl="bgShp" presStyleIdx="0" presStyleCnt="4"/>
      <dgm:spPr/>
    </dgm:pt>
    <dgm:pt modelId="{730E63CF-DF2C-440F-B7B8-BEA360438176}" type="pres">
      <dgm:prSet presAssocID="{DE7DAF5B-D83F-48F5-B41F-D7AD521680E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658A775B-0B07-4D39-BED3-8AED25F7C406}" type="pres">
      <dgm:prSet presAssocID="{DE7DAF5B-D83F-48F5-B41F-D7AD521680E3}" presName="spaceRect" presStyleCnt="0"/>
      <dgm:spPr/>
    </dgm:pt>
    <dgm:pt modelId="{4B5C366E-A0E5-419F-90CE-688B67F6F71E}" type="pres">
      <dgm:prSet presAssocID="{DE7DAF5B-D83F-48F5-B41F-D7AD521680E3}" presName="textRect" presStyleLbl="revTx" presStyleIdx="0" presStyleCnt="4">
        <dgm:presLayoutVars>
          <dgm:chMax val="1"/>
          <dgm:chPref val="1"/>
        </dgm:presLayoutVars>
      </dgm:prSet>
      <dgm:spPr/>
    </dgm:pt>
    <dgm:pt modelId="{44964BF7-4979-438C-BD90-31CA28E3377E}" type="pres">
      <dgm:prSet presAssocID="{A129D1B5-57F4-405E-8EDD-C0473C36072B}" presName="sibTrans" presStyleLbl="sibTrans2D1" presStyleIdx="0" presStyleCnt="0"/>
      <dgm:spPr/>
    </dgm:pt>
    <dgm:pt modelId="{8FE75772-F7BE-484F-8A73-45254DF3F088}" type="pres">
      <dgm:prSet presAssocID="{EC083312-6853-4BCE-AAF6-777F2EE37592}" presName="compNode" presStyleCnt="0"/>
      <dgm:spPr/>
    </dgm:pt>
    <dgm:pt modelId="{F5C41EF3-81BD-4B4A-AAAD-C217F9A5B5C7}" type="pres">
      <dgm:prSet presAssocID="{EC083312-6853-4BCE-AAF6-777F2EE37592}" presName="iconBgRect" presStyleLbl="bgShp" presStyleIdx="1" presStyleCnt="4"/>
      <dgm:spPr/>
    </dgm:pt>
    <dgm:pt modelId="{A1FE9BB8-0B36-42AF-8F75-6A08645F21EE}" type="pres">
      <dgm:prSet presAssocID="{EC083312-6853-4BCE-AAF6-777F2EE3759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by"/>
        </a:ext>
      </dgm:extLst>
    </dgm:pt>
    <dgm:pt modelId="{508C0A04-D4EF-4250-A1B8-0A6981FE1F3C}" type="pres">
      <dgm:prSet presAssocID="{EC083312-6853-4BCE-AAF6-777F2EE37592}" presName="spaceRect" presStyleCnt="0"/>
      <dgm:spPr/>
    </dgm:pt>
    <dgm:pt modelId="{0DA17DAA-5454-40ED-B305-7C2837AF3983}" type="pres">
      <dgm:prSet presAssocID="{EC083312-6853-4BCE-AAF6-777F2EE37592}" presName="textRect" presStyleLbl="revTx" presStyleIdx="1" presStyleCnt="4">
        <dgm:presLayoutVars>
          <dgm:chMax val="1"/>
          <dgm:chPref val="1"/>
        </dgm:presLayoutVars>
      </dgm:prSet>
      <dgm:spPr/>
    </dgm:pt>
    <dgm:pt modelId="{06C6E676-5B9C-4D77-802F-D8487F275974}" type="pres">
      <dgm:prSet presAssocID="{7F7F1A72-9664-4DE7-8E6B-0B6B4B33AA74}" presName="sibTrans" presStyleLbl="sibTrans2D1" presStyleIdx="0" presStyleCnt="0"/>
      <dgm:spPr/>
    </dgm:pt>
    <dgm:pt modelId="{214C8A92-9815-406C-8BB4-FB2B4CBC53F2}" type="pres">
      <dgm:prSet presAssocID="{3EF7C3D1-A79C-4445-A682-00F47765285C}" presName="compNode" presStyleCnt="0"/>
      <dgm:spPr/>
    </dgm:pt>
    <dgm:pt modelId="{29945840-2585-4781-BDE6-23445E1A9EB9}" type="pres">
      <dgm:prSet presAssocID="{3EF7C3D1-A79C-4445-A682-00F47765285C}" presName="iconBgRect" presStyleLbl="bgShp" presStyleIdx="2" presStyleCnt="4"/>
      <dgm:spPr/>
    </dgm:pt>
    <dgm:pt modelId="{FF85F7ED-B01B-4DCB-B851-837BB9952EC7}" type="pres">
      <dgm:prSet presAssocID="{3EF7C3D1-A79C-4445-A682-00F47765285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104FDFCC-EF57-4F37-ABAD-493DA13DED4C}" type="pres">
      <dgm:prSet presAssocID="{3EF7C3D1-A79C-4445-A682-00F47765285C}" presName="spaceRect" presStyleCnt="0"/>
      <dgm:spPr/>
    </dgm:pt>
    <dgm:pt modelId="{5C159620-A158-433F-AA89-F5D970365AC8}" type="pres">
      <dgm:prSet presAssocID="{3EF7C3D1-A79C-4445-A682-00F47765285C}" presName="textRect" presStyleLbl="revTx" presStyleIdx="2" presStyleCnt="4">
        <dgm:presLayoutVars>
          <dgm:chMax val="1"/>
          <dgm:chPref val="1"/>
        </dgm:presLayoutVars>
      </dgm:prSet>
      <dgm:spPr/>
    </dgm:pt>
    <dgm:pt modelId="{DD2FC36D-C4F9-4FD9-8A99-4B32F1278C82}" type="pres">
      <dgm:prSet presAssocID="{0C425223-E0A7-41BD-B71B-F9E7985E763F}" presName="sibTrans" presStyleLbl="sibTrans2D1" presStyleIdx="0" presStyleCnt="0"/>
      <dgm:spPr/>
    </dgm:pt>
    <dgm:pt modelId="{D1EE9161-5D1E-459A-98B5-2DA73A751C31}" type="pres">
      <dgm:prSet presAssocID="{3F427882-CEFF-4527-9D1D-F5843CCED0D2}" presName="compNode" presStyleCnt="0"/>
      <dgm:spPr/>
    </dgm:pt>
    <dgm:pt modelId="{293CB89E-2442-4863-8895-836429D2F419}" type="pres">
      <dgm:prSet presAssocID="{3F427882-CEFF-4527-9D1D-F5843CCED0D2}" presName="iconBgRect" presStyleLbl="bgShp" presStyleIdx="3" presStyleCnt="4"/>
      <dgm:spPr/>
    </dgm:pt>
    <dgm:pt modelId="{8F9047AA-FF98-4F8C-B37E-5C71F9D3655B}" type="pres">
      <dgm:prSet presAssocID="{3F427882-CEFF-4527-9D1D-F5843CCED0D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E8B8BCC0-6590-4DBB-A474-313AF54100F2}" type="pres">
      <dgm:prSet presAssocID="{3F427882-CEFF-4527-9D1D-F5843CCED0D2}" presName="spaceRect" presStyleCnt="0"/>
      <dgm:spPr/>
    </dgm:pt>
    <dgm:pt modelId="{B90694A4-EE2F-4D28-8B1D-B1F7A7E358A6}" type="pres">
      <dgm:prSet presAssocID="{3F427882-CEFF-4527-9D1D-F5843CCED0D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49A261E-3166-439E-8A34-EFB93BC36F5F}" srcId="{78B72F38-EC18-4784-B6A8-79A55AB194A2}" destId="{3F427882-CEFF-4527-9D1D-F5843CCED0D2}" srcOrd="3" destOrd="0" parTransId="{0B8AF3EF-AA1E-443F-8137-44B99ABAD759}" sibTransId="{0969DC0F-312B-48CB-956C-F6430FFF4E77}"/>
    <dgm:cxn modelId="{1E4F2A32-8DF5-4C28-A056-6864E87E2898}" type="presOf" srcId="{DE7DAF5B-D83F-48F5-B41F-D7AD521680E3}" destId="{4B5C366E-A0E5-419F-90CE-688B67F6F71E}" srcOrd="0" destOrd="0" presId="urn:microsoft.com/office/officeart/2018/2/layout/IconCircleList"/>
    <dgm:cxn modelId="{1332FD48-EC1F-4F43-8B8E-68CC49D6577A}" srcId="{78B72F38-EC18-4784-B6A8-79A55AB194A2}" destId="{EC083312-6853-4BCE-AAF6-777F2EE37592}" srcOrd="1" destOrd="0" parTransId="{548E85B0-9BEE-439B-85DA-8F5BC190E081}" sibTransId="{7F7F1A72-9664-4DE7-8E6B-0B6B4B33AA74}"/>
    <dgm:cxn modelId="{013E0276-902C-4502-AB09-FC967815F2B0}" srcId="{78B72F38-EC18-4784-B6A8-79A55AB194A2}" destId="{DE7DAF5B-D83F-48F5-B41F-D7AD521680E3}" srcOrd="0" destOrd="0" parTransId="{2BC68B30-6F0A-4C5D-A7D9-D4A71C896A1F}" sibTransId="{A129D1B5-57F4-405E-8EDD-C0473C36072B}"/>
    <dgm:cxn modelId="{2A5A3086-F634-4F2F-AE19-8413B3C6230C}" type="presOf" srcId="{7F7F1A72-9664-4DE7-8E6B-0B6B4B33AA74}" destId="{06C6E676-5B9C-4D77-802F-D8487F275974}" srcOrd="0" destOrd="0" presId="urn:microsoft.com/office/officeart/2018/2/layout/IconCircleList"/>
    <dgm:cxn modelId="{B29A3C87-0A6B-4903-B0A5-EC9295167E81}" type="presOf" srcId="{78B72F38-EC18-4784-B6A8-79A55AB194A2}" destId="{9045E6F4-1530-4AB9-B321-4611D051B996}" srcOrd="0" destOrd="0" presId="urn:microsoft.com/office/officeart/2018/2/layout/IconCircleList"/>
    <dgm:cxn modelId="{DDB19E8C-B2F8-4D1A-A1F3-E6615B40068B}" type="presOf" srcId="{A129D1B5-57F4-405E-8EDD-C0473C36072B}" destId="{44964BF7-4979-438C-BD90-31CA28E3377E}" srcOrd="0" destOrd="0" presId="urn:microsoft.com/office/officeart/2018/2/layout/IconCircleList"/>
    <dgm:cxn modelId="{ECAB9198-20C1-4E2D-BA79-A28E24E1B1B1}" type="presOf" srcId="{0C425223-E0A7-41BD-B71B-F9E7985E763F}" destId="{DD2FC36D-C4F9-4FD9-8A99-4B32F1278C82}" srcOrd="0" destOrd="0" presId="urn:microsoft.com/office/officeart/2018/2/layout/IconCircleList"/>
    <dgm:cxn modelId="{08FEE098-B224-4529-8DB9-A945807ED681}" type="presOf" srcId="{EC083312-6853-4BCE-AAF6-777F2EE37592}" destId="{0DA17DAA-5454-40ED-B305-7C2837AF3983}" srcOrd="0" destOrd="0" presId="urn:microsoft.com/office/officeart/2018/2/layout/IconCircleList"/>
    <dgm:cxn modelId="{7C15CFE3-E1C7-4BA3-85BA-A221BE9CC250}" type="presOf" srcId="{3F427882-CEFF-4527-9D1D-F5843CCED0D2}" destId="{B90694A4-EE2F-4D28-8B1D-B1F7A7E358A6}" srcOrd="0" destOrd="0" presId="urn:microsoft.com/office/officeart/2018/2/layout/IconCircleList"/>
    <dgm:cxn modelId="{1BD456F7-74C1-4A86-97FB-ADC2FA7F9898}" type="presOf" srcId="{3EF7C3D1-A79C-4445-A682-00F47765285C}" destId="{5C159620-A158-433F-AA89-F5D970365AC8}" srcOrd="0" destOrd="0" presId="urn:microsoft.com/office/officeart/2018/2/layout/IconCircleList"/>
    <dgm:cxn modelId="{6DDAACF7-00AA-4E8F-B88A-60E2953FBC21}" srcId="{78B72F38-EC18-4784-B6A8-79A55AB194A2}" destId="{3EF7C3D1-A79C-4445-A682-00F47765285C}" srcOrd="2" destOrd="0" parTransId="{40E5D808-074F-4E70-9E51-680095078B58}" sibTransId="{0C425223-E0A7-41BD-B71B-F9E7985E763F}"/>
    <dgm:cxn modelId="{458D7048-EABB-4B4A-902F-7C1815BF76CD}" type="presParOf" srcId="{9045E6F4-1530-4AB9-B321-4611D051B996}" destId="{44488E50-F683-4FF8-B804-9C9DC9E5B3A1}" srcOrd="0" destOrd="0" presId="urn:microsoft.com/office/officeart/2018/2/layout/IconCircleList"/>
    <dgm:cxn modelId="{74B992DE-2B7C-4B2A-BAB1-028A7724F6D6}" type="presParOf" srcId="{44488E50-F683-4FF8-B804-9C9DC9E5B3A1}" destId="{ED945666-63EA-4705-A83A-8CAA850C0DD6}" srcOrd="0" destOrd="0" presId="urn:microsoft.com/office/officeart/2018/2/layout/IconCircleList"/>
    <dgm:cxn modelId="{A8A29F36-A9B3-444A-8D82-81A39B23EEBF}" type="presParOf" srcId="{ED945666-63EA-4705-A83A-8CAA850C0DD6}" destId="{1589784A-1F3D-482E-84AD-AB916A0E87A5}" srcOrd="0" destOrd="0" presId="urn:microsoft.com/office/officeart/2018/2/layout/IconCircleList"/>
    <dgm:cxn modelId="{8775F206-50CF-4BD4-8248-CBE0A2028D32}" type="presParOf" srcId="{ED945666-63EA-4705-A83A-8CAA850C0DD6}" destId="{730E63CF-DF2C-440F-B7B8-BEA360438176}" srcOrd="1" destOrd="0" presId="urn:microsoft.com/office/officeart/2018/2/layout/IconCircleList"/>
    <dgm:cxn modelId="{6F3123B6-529C-4B83-8364-13241923ED83}" type="presParOf" srcId="{ED945666-63EA-4705-A83A-8CAA850C0DD6}" destId="{658A775B-0B07-4D39-BED3-8AED25F7C406}" srcOrd="2" destOrd="0" presId="urn:microsoft.com/office/officeart/2018/2/layout/IconCircleList"/>
    <dgm:cxn modelId="{C902603F-4F0F-4D39-BAFA-8B5185677DB9}" type="presParOf" srcId="{ED945666-63EA-4705-A83A-8CAA850C0DD6}" destId="{4B5C366E-A0E5-419F-90CE-688B67F6F71E}" srcOrd="3" destOrd="0" presId="urn:microsoft.com/office/officeart/2018/2/layout/IconCircleList"/>
    <dgm:cxn modelId="{8DD8DD81-CE30-40B8-AA6B-5A89EF90051F}" type="presParOf" srcId="{44488E50-F683-4FF8-B804-9C9DC9E5B3A1}" destId="{44964BF7-4979-438C-BD90-31CA28E3377E}" srcOrd="1" destOrd="0" presId="urn:microsoft.com/office/officeart/2018/2/layout/IconCircleList"/>
    <dgm:cxn modelId="{495CAD9D-DF5C-47C2-BE8F-B8FE9726DD6B}" type="presParOf" srcId="{44488E50-F683-4FF8-B804-9C9DC9E5B3A1}" destId="{8FE75772-F7BE-484F-8A73-45254DF3F088}" srcOrd="2" destOrd="0" presId="urn:microsoft.com/office/officeart/2018/2/layout/IconCircleList"/>
    <dgm:cxn modelId="{98847A9F-D169-4037-8FF1-9D8FECCCC7C4}" type="presParOf" srcId="{8FE75772-F7BE-484F-8A73-45254DF3F088}" destId="{F5C41EF3-81BD-4B4A-AAAD-C217F9A5B5C7}" srcOrd="0" destOrd="0" presId="urn:microsoft.com/office/officeart/2018/2/layout/IconCircleList"/>
    <dgm:cxn modelId="{65A885B7-1B48-475B-B2A2-BD790263A5BD}" type="presParOf" srcId="{8FE75772-F7BE-484F-8A73-45254DF3F088}" destId="{A1FE9BB8-0B36-42AF-8F75-6A08645F21EE}" srcOrd="1" destOrd="0" presId="urn:microsoft.com/office/officeart/2018/2/layout/IconCircleList"/>
    <dgm:cxn modelId="{40201E4C-4595-4326-933B-738BDF73BE14}" type="presParOf" srcId="{8FE75772-F7BE-484F-8A73-45254DF3F088}" destId="{508C0A04-D4EF-4250-A1B8-0A6981FE1F3C}" srcOrd="2" destOrd="0" presId="urn:microsoft.com/office/officeart/2018/2/layout/IconCircleList"/>
    <dgm:cxn modelId="{14273651-C074-43FE-983A-4AEF1E566288}" type="presParOf" srcId="{8FE75772-F7BE-484F-8A73-45254DF3F088}" destId="{0DA17DAA-5454-40ED-B305-7C2837AF3983}" srcOrd="3" destOrd="0" presId="urn:microsoft.com/office/officeart/2018/2/layout/IconCircleList"/>
    <dgm:cxn modelId="{04D58DEA-A444-4C22-A9FC-565E4981EBA0}" type="presParOf" srcId="{44488E50-F683-4FF8-B804-9C9DC9E5B3A1}" destId="{06C6E676-5B9C-4D77-802F-D8487F275974}" srcOrd="3" destOrd="0" presId="urn:microsoft.com/office/officeart/2018/2/layout/IconCircleList"/>
    <dgm:cxn modelId="{2F9952E3-3DD5-4087-846A-4E0C964621FD}" type="presParOf" srcId="{44488E50-F683-4FF8-B804-9C9DC9E5B3A1}" destId="{214C8A92-9815-406C-8BB4-FB2B4CBC53F2}" srcOrd="4" destOrd="0" presId="urn:microsoft.com/office/officeart/2018/2/layout/IconCircleList"/>
    <dgm:cxn modelId="{6AC3EEF0-29AA-4D69-A477-6AE2A81FD8FD}" type="presParOf" srcId="{214C8A92-9815-406C-8BB4-FB2B4CBC53F2}" destId="{29945840-2585-4781-BDE6-23445E1A9EB9}" srcOrd="0" destOrd="0" presId="urn:microsoft.com/office/officeart/2018/2/layout/IconCircleList"/>
    <dgm:cxn modelId="{F7534F7F-B8B5-4BEF-8C55-5374F3CA259C}" type="presParOf" srcId="{214C8A92-9815-406C-8BB4-FB2B4CBC53F2}" destId="{FF85F7ED-B01B-4DCB-B851-837BB9952EC7}" srcOrd="1" destOrd="0" presId="urn:microsoft.com/office/officeart/2018/2/layout/IconCircleList"/>
    <dgm:cxn modelId="{EF19243B-91C3-40A6-87A0-CC418A103F87}" type="presParOf" srcId="{214C8A92-9815-406C-8BB4-FB2B4CBC53F2}" destId="{104FDFCC-EF57-4F37-ABAD-493DA13DED4C}" srcOrd="2" destOrd="0" presId="urn:microsoft.com/office/officeart/2018/2/layout/IconCircleList"/>
    <dgm:cxn modelId="{EA397A98-3619-4296-A579-D6763DDAC5E0}" type="presParOf" srcId="{214C8A92-9815-406C-8BB4-FB2B4CBC53F2}" destId="{5C159620-A158-433F-AA89-F5D970365AC8}" srcOrd="3" destOrd="0" presId="urn:microsoft.com/office/officeart/2018/2/layout/IconCircleList"/>
    <dgm:cxn modelId="{87B862AA-1218-446C-BAEC-037E63304941}" type="presParOf" srcId="{44488E50-F683-4FF8-B804-9C9DC9E5B3A1}" destId="{DD2FC36D-C4F9-4FD9-8A99-4B32F1278C82}" srcOrd="5" destOrd="0" presId="urn:microsoft.com/office/officeart/2018/2/layout/IconCircleList"/>
    <dgm:cxn modelId="{93E1F24E-1739-4E25-8802-AE55620524C9}" type="presParOf" srcId="{44488E50-F683-4FF8-B804-9C9DC9E5B3A1}" destId="{D1EE9161-5D1E-459A-98B5-2DA73A751C31}" srcOrd="6" destOrd="0" presId="urn:microsoft.com/office/officeart/2018/2/layout/IconCircleList"/>
    <dgm:cxn modelId="{E150063A-5EFF-4385-8686-448328D1242B}" type="presParOf" srcId="{D1EE9161-5D1E-459A-98B5-2DA73A751C31}" destId="{293CB89E-2442-4863-8895-836429D2F419}" srcOrd="0" destOrd="0" presId="urn:microsoft.com/office/officeart/2018/2/layout/IconCircleList"/>
    <dgm:cxn modelId="{0B6084AA-D82F-455E-B5EC-C38B04CBECCD}" type="presParOf" srcId="{D1EE9161-5D1E-459A-98B5-2DA73A751C31}" destId="{8F9047AA-FF98-4F8C-B37E-5C71F9D3655B}" srcOrd="1" destOrd="0" presId="urn:microsoft.com/office/officeart/2018/2/layout/IconCircleList"/>
    <dgm:cxn modelId="{ECB219D0-A5AD-45B1-ACCE-5E6A8DED376C}" type="presParOf" srcId="{D1EE9161-5D1E-459A-98B5-2DA73A751C31}" destId="{E8B8BCC0-6590-4DBB-A474-313AF54100F2}" srcOrd="2" destOrd="0" presId="urn:microsoft.com/office/officeart/2018/2/layout/IconCircleList"/>
    <dgm:cxn modelId="{56D92365-CD47-4F51-B96D-7E3EE32A0EB7}" type="presParOf" srcId="{D1EE9161-5D1E-459A-98B5-2DA73A751C31}" destId="{B90694A4-EE2F-4D28-8B1D-B1F7A7E358A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C754B7E-E035-4E16-B457-DD8A8A97A682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DF683B-D61A-46CA-88F8-1F804310993B}">
      <dgm:prSet/>
      <dgm:spPr/>
      <dgm:t>
        <a:bodyPr/>
        <a:lstStyle/>
        <a:p>
          <a:r>
            <a:rPr lang="en-US" dirty="0"/>
            <a:t>Each TennCare eligibility group is impacted by poverty levels</a:t>
          </a:r>
        </a:p>
      </dgm:t>
    </dgm:pt>
    <dgm:pt modelId="{F0117BDB-2D09-4CB0-BCC6-D133111CD4D8}" type="parTrans" cxnId="{AAFE780E-54CE-42AA-B0D6-BA3456B6B474}">
      <dgm:prSet/>
      <dgm:spPr/>
      <dgm:t>
        <a:bodyPr/>
        <a:lstStyle/>
        <a:p>
          <a:endParaRPr lang="en-US"/>
        </a:p>
      </dgm:t>
    </dgm:pt>
    <dgm:pt modelId="{13C1BE02-653A-4E74-B18B-D2DCFED4F3FF}" type="sibTrans" cxnId="{AAFE780E-54CE-42AA-B0D6-BA3456B6B474}">
      <dgm:prSet/>
      <dgm:spPr/>
      <dgm:t>
        <a:bodyPr/>
        <a:lstStyle/>
        <a:p>
          <a:endParaRPr lang="en-US"/>
        </a:p>
      </dgm:t>
    </dgm:pt>
    <dgm:pt modelId="{210B27E3-9980-488A-963C-536472C87BA6}">
      <dgm:prSet/>
      <dgm:spPr/>
      <dgm:t>
        <a:bodyPr/>
        <a:lstStyle/>
        <a:p>
          <a:r>
            <a:rPr lang="en-US" dirty="0"/>
            <a:t>For the last 7 years, TennCare changes mirrors poverty levels almost every year</a:t>
          </a:r>
        </a:p>
      </dgm:t>
    </dgm:pt>
    <dgm:pt modelId="{7AF66193-3872-4EEF-993A-52A7E5E70751}" type="parTrans" cxnId="{4885BD2A-5CBC-4C8E-89BF-8319BE654106}">
      <dgm:prSet/>
      <dgm:spPr/>
      <dgm:t>
        <a:bodyPr/>
        <a:lstStyle/>
        <a:p>
          <a:endParaRPr lang="en-US"/>
        </a:p>
      </dgm:t>
    </dgm:pt>
    <dgm:pt modelId="{6695A594-A614-4DBC-9C28-8EB263EA2A38}" type="sibTrans" cxnId="{4885BD2A-5CBC-4C8E-89BF-8319BE654106}">
      <dgm:prSet/>
      <dgm:spPr/>
      <dgm:t>
        <a:bodyPr/>
        <a:lstStyle/>
        <a:p>
          <a:endParaRPr lang="en-US"/>
        </a:p>
      </dgm:t>
    </dgm:pt>
    <dgm:pt modelId="{41AB29ED-F540-4255-A8F1-DEE7043A2908}" type="pres">
      <dgm:prSet presAssocID="{0C754B7E-E035-4E16-B457-DD8A8A97A68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CBB2E8A-01FD-4F12-B336-C248EF767FAB}" type="pres">
      <dgm:prSet presAssocID="{75DF683B-D61A-46CA-88F8-1F804310993B}" presName="hierRoot1" presStyleCnt="0"/>
      <dgm:spPr/>
    </dgm:pt>
    <dgm:pt modelId="{DB53D68C-19FD-4123-9F39-5D7F236BDB8C}" type="pres">
      <dgm:prSet presAssocID="{75DF683B-D61A-46CA-88F8-1F804310993B}" presName="composite" presStyleCnt="0"/>
      <dgm:spPr/>
    </dgm:pt>
    <dgm:pt modelId="{BFC23C62-AD09-459E-AFDA-604320866905}" type="pres">
      <dgm:prSet presAssocID="{75DF683B-D61A-46CA-88F8-1F804310993B}" presName="background" presStyleLbl="node0" presStyleIdx="0" presStyleCnt="2"/>
      <dgm:spPr/>
    </dgm:pt>
    <dgm:pt modelId="{855A40AE-A82E-4876-9FF5-804EDE7F0CA0}" type="pres">
      <dgm:prSet presAssocID="{75DF683B-D61A-46CA-88F8-1F804310993B}" presName="text" presStyleLbl="fgAcc0" presStyleIdx="0" presStyleCnt="2">
        <dgm:presLayoutVars>
          <dgm:chPref val="3"/>
        </dgm:presLayoutVars>
      </dgm:prSet>
      <dgm:spPr/>
    </dgm:pt>
    <dgm:pt modelId="{FDC06E68-9A0B-4788-A89F-D4C6F0452636}" type="pres">
      <dgm:prSet presAssocID="{75DF683B-D61A-46CA-88F8-1F804310993B}" presName="hierChild2" presStyleCnt="0"/>
      <dgm:spPr/>
    </dgm:pt>
    <dgm:pt modelId="{97FBA2D7-9CE2-43CF-A513-DA5C167894F7}" type="pres">
      <dgm:prSet presAssocID="{210B27E3-9980-488A-963C-536472C87BA6}" presName="hierRoot1" presStyleCnt="0"/>
      <dgm:spPr/>
    </dgm:pt>
    <dgm:pt modelId="{C852A95E-9A4C-48AB-8284-8AF010A48B94}" type="pres">
      <dgm:prSet presAssocID="{210B27E3-9980-488A-963C-536472C87BA6}" presName="composite" presStyleCnt="0"/>
      <dgm:spPr/>
    </dgm:pt>
    <dgm:pt modelId="{5BA7EDB3-952A-4030-959D-CC5768E58089}" type="pres">
      <dgm:prSet presAssocID="{210B27E3-9980-488A-963C-536472C87BA6}" presName="background" presStyleLbl="node0" presStyleIdx="1" presStyleCnt="2"/>
      <dgm:spPr/>
    </dgm:pt>
    <dgm:pt modelId="{63815419-CA63-4CCB-98DD-3C48A9098E3E}" type="pres">
      <dgm:prSet presAssocID="{210B27E3-9980-488A-963C-536472C87BA6}" presName="text" presStyleLbl="fgAcc0" presStyleIdx="1" presStyleCnt="2">
        <dgm:presLayoutVars>
          <dgm:chPref val="3"/>
        </dgm:presLayoutVars>
      </dgm:prSet>
      <dgm:spPr/>
    </dgm:pt>
    <dgm:pt modelId="{DFC38FD1-716F-49C4-9414-D50AA223AF6B}" type="pres">
      <dgm:prSet presAssocID="{210B27E3-9980-488A-963C-536472C87BA6}" presName="hierChild2" presStyleCnt="0"/>
      <dgm:spPr/>
    </dgm:pt>
  </dgm:ptLst>
  <dgm:cxnLst>
    <dgm:cxn modelId="{AAFE780E-54CE-42AA-B0D6-BA3456B6B474}" srcId="{0C754B7E-E035-4E16-B457-DD8A8A97A682}" destId="{75DF683B-D61A-46CA-88F8-1F804310993B}" srcOrd="0" destOrd="0" parTransId="{F0117BDB-2D09-4CB0-BCC6-D133111CD4D8}" sibTransId="{13C1BE02-653A-4E74-B18B-D2DCFED4F3FF}"/>
    <dgm:cxn modelId="{4885BD2A-5CBC-4C8E-89BF-8319BE654106}" srcId="{0C754B7E-E035-4E16-B457-DD8A8A97A682}" destId="{210B27E3-9980-488A-963C-536472C87BA6}" srcOrd="1" destOrd="0" parTransId="{7AF66193-3872-4EEF-993A-52A7E5E70751}" sibTransId="{6695A594-A614-4DBC-9C28-8EB263EA2A38}"/>
    <dgm:cxn modelId="{FA8C4F5F-2B74-4EE7-AC09-D9A1B27D54E5}" type="presOf" srcId="{75DF683B-D61A-46CA-88F8-1F804310993B}" destId="{855A40AE-A82E-4876-9FF5-804EDE7F0CA0}" srcOrd="0" destOrd="0" presId="urn:microsoft.com/office/officeart/2005/8/layout/hierarchy1"/>
    <dgm:cxn modelId="{97BC98F2-D450-44F3-A9FF-30C6959220AB}" type="presOf" srcId="{210B27E3-9980-488A-963C-536472C87BA6}" destId="{63815419-CA63-4CCB-98DD-3C48A9098E3E}" srcOrd="0" destOrd="0" presId="urn:microsoft.com/office/officeart/2005/8/layout/hierarchy1"/>
    <dgm:cxn modelId="{36821AF3-ED82-427D-9DAC-8636BED3B3B0}" type="presOf" srcId="{0C754B7E-E035-4E16-B457-DD8A8A97A682}" destId="{41AB29ED-F540-4255-A8F1-DEE7043A2908}" srcOrd="0" destOrd="0" presId="urn:microsoft.com/office/officeart/2005/8/layout/hierarchy1"/>
    <dgm:cxn modelId="{DA3E5C5E-6F87-4A93-9F25-855F7EAC876E}" type="presParOf" srcId="{41AB29ED-F540-4255-A8F1-DEE7043A2908}" destId="{BCBB2E8A-01FD-4F12-B336-C248EF767FAB}" srcOrd="0" destOrd="0" presId="urn:microsoft.com/office/officeart/2005/8/layout/hierarchy1"/>
    <dgm:cxn modelId="{C5CD5095-AA24-4DC4-9617-C249234CFD64}" type="presParOf" srcId="{BCBB2E8A-01FD-4F12-B336-C248EF767FAB}" destId="{DB53D68C-19FD-4123-9F39-5D7F236BDB8C}" srcOrd="0" destOrd="0" presId="urn:microsoft.com/office/officeart/2005/8/layout/hierarchy1"/>
    <dgm:cxn modelId="{4E0E9E5C-2ABB-4A9F-A214-7A6380B6A0E5}" type="presParOf" srcId="{DB53D68C-19FD-4123-9F39-5D7F236BDB8C}" destId="{BFC23C62-AD09-459E-AFDA-604320866905}" srcOrd="0" destOrd="0" presId="urn:microsoft.com/office/officeart/2005/8/layout/hierarchy1"/>
    <dgm:cxn modelId="{3F1EFCA9-DB9C-4109-BE29-7ACB1BAFFE40}" type="presParOf" srcId="{DB53D68C-19FD-4123-9F39-5D7F236BDB8C}" destId="{855A40AE-A82E-4876-9FF5-804EDE7F0CA0}" srcOrd="1" destOrd="0" presId="urn:microsoft.com/office/officeart/2005/8/layout/hierarchy1"/>
    <dgm:cxn modelId="{3932D054-EF20-40E2-BE3B-D248FA77C171}" type="presParOf" srcId="{BCBB2E8A-01FD-4F12-B336-C248EF767FAB}" destId="{FDC06E68-9A0B-4788-A89F-D4C6F0452636}" srcOrd="1" destOrd="0" presId="urn:microsoft.com/office/officeart/2005/8/layout/hierarchy1"/>
    <dgm:cxn modelId="{B6820EF4-6CDC-4C5F-B1AF-B37E1FFAD1CF}" type="presParOf" srcId="{41AB29ED-F540-4255-A8F1-DEE7043A2908}" destId="{97FBA2D7-9CE2-43CF-A513-DA5C167894F7}" srcOrd="1" destOrd="0" presId="urn:microsoft.com/office/officeart/2005/8/layout/hierarchy1"/>
    <dgm:cxn modelId="{AC359E2B-0450-4E4A-B8F0-5A329C3B0883}" type="presParOf" srcId="{97FBA2D7-9CE2-43CF-A513-DA5C167894F7}" destId="{C852A95E-9A4C-48AB-8284-8AF010A48B94}" srcOrd="0" destOrd="0" presId="urn:microsoft.com/office/officeart/2005/8/layout/hierarchy1"/>
    <dgm:cxn modelId="{06B5F73F-BF7C-4E90-AC13-E9C4CED8F387}" type="presParOf" srcId="{C852A95E-9A4C-48AB-8284-8AF010A48B94}" destId="{5BA7EDB3-952A-4030-959D-CC5768E58089}" srcOrd="0" destOrd="0" presId="urn:microsoft.com/office/officeart/2005/8/layout/hierarchy1"/>
    <dgm:cxn modelId="{F2A19BAA-CFA8-4572-AA5F-64385B1DC6AA}" type="presParOf" srcId="{C852A95E-9A4C-48AB-8284-8AF010A48B94}" destId="{63815419-CA63-4CCB-98DD-3C48A9098E3E}" srcOrd="1" destOrd="0" presId="urn:microsoft.com/office/officeart/2005/8/layout/hierarchy1"/>
    <dgm:cxn modelId="{AF8F4462-4680-4AE0-95F3-8CDAC6A219AF}" type="presParOf" srcId="{97FBA2D7-9CE2-43CF-A513-DA5C167894F7}" destId="{DFC38FD1-716F-49C4-9414-D50AA223AF6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897750-F92A-4857-B147-3F7D17441D30}">
      <dsp:nvSpPr>
        <dsp:cNvPr id="0" name=""/>
        <dsp:cNvSpPr/>
      </dsp:nvSpPr>
      <dsp:spPr>
        <a:xfrm>
          <a:off x="573881" y="0"/>
          <a:ext cx="5649912" cy="5649912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7B59A1-30C4-437C-B2EF-086DF42F015F}">
      <dsp:nvSpPr>
        <dsp:cNvPr id="0" name=""/>
        <dsp:cNvSpPr/>
      </dsp:nvSpPr>
      <dsp:spPr>
        <a:xfrm>
          <a:off x="1110623" y="536741"/>
          <a:ext cx="2203465" cy="220346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Is a federal and state program that began in the 1980’s </a:t>
          </a:r>
        </a:p>
      </dsp:txBody>
      <dsp:txXfrm>
        <a:off x="1218187" y="644305"/>
        <a:ext cx="1988337" cy="1988337"/>
      </dsp:txXfrm>
    </dsp:sp>
    <dsp:sp modelId="{A97B05BD-DF3A-4EFD-B121-DD4C014AAF21}">
      <dsp:nvSpPr>
        <dsp:cNvPr id="0" name=""/>
        <dsp:cNvSpPr/>
      </dsp:nvSpPr>
      <dsp:spPr>
        <a:xfrm>
          <a:off x="3483586" y="536741"/>
          <a:ext cx="2203465" cy="220346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Helps with medical costs for some people with limited income and resources</a:t>
          </a:r>
        </a:p>
      </dsp:txBody>
      <dsp:txXfrm>
        <a:off x="3591150" y="644305"/>
        <a:ext cx="1988337" cy="1988337"/>
      </dsp:txXfrm>
    </dsp:sp>
    <dsp:sp modelId="{AF352089-3B53-4A0D-83CD-12D29D1CC85E}">
      <dsp:nvSpPr>
        <dsp:cNvPr id="0" name=""/>
        <dsp:cNvSpPr/>
      </dsp:nvSpPr>
      <dsp:spPr>
        <a:xfrm>
          <a:off x="1110623" y="2909704"/>
          <a:ext cx="2203465" cy="220346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The largest source of funding for medical and health-related services for people with low income</a:t>
          </a:r>
        </a:p>
      </dsp:txBody>
      <dsp:txXfrm>
        <a:off x="1218187" y="3017268"/>
        <a:ext cx="1988337" cy="1988337"/>
      </dsp:txXfrm>
    </dsp:sp>
    <dsp:sp modelId="{52B667C1-E3EA-47C6-806C-4CC38A4555F1}">
      <dsp:nvSpPr>
        <dsp:cNvPr id="0" name=""/>
        <dsp:cNvSpPr/>
      </dsp:nvSpPr>
      <dsp:spPr>
        <a:xfrm>
          <a:off x="3483586" y="2909704"/>
          <a:ext cx="2203465" cy="220346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Provides free health insurance to 74 million low-income and disabled people (23% of Americans) as of 2017.</a:t>
          </a:r>
        </a:p>
      </dsp:txBody>
      <dsp:txXfrm>
        <a:off x="3591150" y="3017268"/>
        <a:ext cx="1988337" cy="19883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6E5C5A-3454-470E-99FC-019E49EBB086}">
      <dsp:nvSpPr>
        <dsp:cNvPr id="0" name=""/>
        <dsp:cNvSpPr/>
      </dsp:nvSpPr>
      <dsp:spPr>
        <a:xfrm>
          <a:off x="0" y="689"/>
          <a:ext cx="6797675" cy="16138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28A705-86D8-45AD-8D4B-6E0A620A1CE3}">
      <dsp:nvSpPr>
        <dsp:cNvPr id="0" name=""/>
        <dsp:cNvSpPr/>
      </dsp:nvSpPr>
      <dsp:spPr>
        <a:xfrm>
          <a:off x="488194" y="363809"/>
          <a:ext cx="887626" cy="887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923F5B-C31C-4559-9AF4-64F7559CF3AE}">
      <dsp:nvSpPr>
        <dsp:cNvPr id="0" name=""/>
        <dsp:cNvSpPr/>
      </dsp:nvSpPr>
      <dsp:spPr>
        <a:xfrm>
          <a:off x="1864015" y="689"/>
          <a:ext cx="4933659" cy="161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801" tIns="170801" rIns="170801" bIns="17080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Tennessee’s Medicaid program</a:t>
          </a:r>
        </a:p>
      </dsp:txBody>
      <dsp:txXfrm>
        <a:off x="1864015" y="689"/>
        <a:ext cx="4933659" cy="1613866"/>
      </dsp:txXfrm>
    </dsp:sp>
    <dsp:sp modelId="{E0E1E40F-B041-48F6-BDE1-93CB1A5953CA}">
      <dsp:nvSpPr>
        <dsp:cNvPr id="0" name=""/>
        <dsp:cNvSpPr/>
      </dsp:nvSpPr>
      <dsp:spPr>
        <a:xfrm>
          <a:off x="0" y="2018022"/>
          <a:ext cx="6797675" cy="161386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F4791B-39F4-424B-8E4A-2B87D7A39E84}">
      <dsp:nvSpPr>
        <dsp:cNvPr id="0" name=""/>
        <dsp:cNvSpPr/>
      </dsp:nvSpPr>
      <dsp:spPr>
        <a:xfrm>
          <a:off x="488194" y="2381142"/>
          <a:ext cx="887626" cy="887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A65C44-A6B2-4B62-A006-94476B823202}">
      <dsp:nvSpPr>
        <dsp:cNvPr id="0" name=""/>
        <dsp:cNvSpPr/>
      </dsp:nvSpPr>
      <dsp:spPr>
        <a:xfrm>
          <a:off x="1864015" y="2018022"/>
          <a:ext cx="4933659" cy="161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801" tIns="170801" rIns="170801" bIns="17080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1.4 million members</a:t>
          </a:r>
        </a:p>
      </dsp:txBody>
      <dsp:txXfrm>
        <a:off x="1864015" y="2018022"/>
        <a:ext cx="4933659" cy="1613866"/>
      </dsp:txXfrm>
    </dsp:sp>
    <dsp:sp modelId="{74DD42AE-65D0-4309-8BE4-016C245C2A02}">
      <dsp:nvSpPr>
        <dsp:cNvPr id="0" name=""/>
        <dsp:cNvSpPr/>
      </dsp:nvSpPr>
      <dsp:spPr>
        <a:xfrm>
          <a:off x="0" y="4035355"/>
          <a:ext cx="6797675" cy="161386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99AE5D-E7B6-4C87-9DF7-7B820807B311}">
      <dsp:nvSpPr>
        <dsp:cNvPr id="0" name=""/>
        <dsp:cNvSpPr/>
      </dsp:nvSpPr>
      <dsp:spPr>
        <a:xfrm>
          <a:off x="488194" y="4398475"/>
          <a:ext cx="887626" cy="887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EC898F-FDB6-4563-8B11-8582D5D04FD7}">
      <dsp:nvSpPr>
        <dsp:cNvPr id="0" name=""/>
        <dsp:cNvSpPr/>
      </dsp:nvSpPr>
      <dsp:spPr>
        <a:xfrm>
          <a:off x="1864015" y="4035355"/>
          <a:ext cx="4933659" cy="161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801" tIns="170801" rIns="170801" bIns="17080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Annual budget of approximately $12 billion</a:t>
          </a:r>
        </a:p>
      </dsp:txBody>
      <dsp:txXfrm>
        <a:off x="1864015" y="4035355"/>
        <a:ext cx="4933659" cy="16138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B81788-B668-46C3-88B8-E18449C989B9}">
      <dsp:nvSpPr>
        <dsp:cNvPr id="0" name=""/>
        <dsp:cNvSpPr/>
      </dsp:nvSpPr>
      <dsp:spPr>
        <a:xfrm>
          <a:off x="671238" y="729620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66B626-1858-4E9F-AFC9-9287CC1F3DF4}">
      <dsp:nvSpPr>
        <dsp:cNvPr id="0" name=""/>
        <dsp:cNvSpPr/>
      </dsp:nvSpPr>
      <dsp:spPr>
        <a:xfrm>
          <a:off x="905238" y="963620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6A2857-9D59-4DBC-8C67-38BD8001B6DD}">
      <dsp:nvSpPr>
        <dsp:cNvPr id="0" name=""/>
        <dsp:cNvSpPr/>
      </dsp:nvSpPr>
      <dsp:spPr>
        <a:xfrm>
          <a:off x="320238" y="216962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Children</a:t>
          </a:r>
        </a:p>
      </dsp:txBody>
      <dsp:txXfrm>
        <a:off x="320238" y="2169621"/>
        <a:ext cx="1800000" cy="720000"/>
      </dsp:txXfrm>
    </dsp:sp>
    <dsp:sp modelId="{0C669078-4FF5-4AE8-AAE7-A361052F6C96}">
      <dsp:nvSpPr>
        <dsp:cNvPr id="0" name=""/>
        <dsp:cNvSpPr/>
      </dsp:nvSpPr>
      <dsp:spPr>
        <a:xfrm>
          <a:off x="2786238" y="729620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F28AC6-3D8E-41B5-AE48-B031A1B58AC4}">
      <dsp:nvSpPr>
        <dsp:cNvPr id="0" name=""/>
        <dsp:cNvSpPr/>
      </dsp:nvSpPr>
      <dsp:spPr>
        <a:xfrm>
          <a:off x="3020238" y="963620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FE33E4-FA35-4C0D-BFBA-552BF8EE4CCA}">
      <dsp:nvSpPr>
        <dsp:cNvPr id="0" name=""/>
        <dsp:cNvSpPr/>
      </dsp:nvSpPr>
      <dsp:spPr>
        <a:xfrm>
          <a:off x="2435238" y="216962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Pregnant Women</a:t>
          </a:r>
        </a:p>
      </dsp:txBody>
      <dsp:txXfrm>
        <a:off x="2435238" y="2169621"/>
        <a:ext cx="1800000" cy="720000"/>
      </dsp:txXfrm>
    </dsp:sp>
    <dsp:sp modelId="{0DD1E87D-7C7C-454F-8633-E9C2117D4709}">
      <dsp:nvSpPr>
        <dsp:cNvPr id="0" name=""/>
        <dsp:cNvSpPr/>
      </dsp:nvSpPr>
      <dsp:spPr>
        <a:xfrm>
          <a:off x="4901238" y="729620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6249DC-D189-46C2-9971-A78FA26F1EC0}">
      <dsp:nvSpPr>
        <dsp:cNvPr id="0" name=""/>
        <dsp:cNvSpPr/>
      </dsp:nvSpPr>
      <dsp:spPr>
        <a:xfrm>
          <a:off x="5135238" y="963620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D766AB-7510-4AA9-B51B-01AC74BE0DD5}">
      <dsp:nvSpPr>
        <dsp:cNvPr id="0" name=""/>
        <dsp:cNvSpPr/>
      </dsp:nvSpPr>
      <dsp:spPr>
        <a:xfrm>
          <a:off x="4550238" y="216962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Parents and Caretaker Relatives</a:t>
          </a:r>
        </a:p>
      </dsp:txBody>
      <dsp:txXfrm>
        <a:off x="4550238" y="2169621"/>
        <a:ext cx="1800000" cy="720000"/>
      </dsp:txXfrm>
    </dsp:sp>
    <dsp:sp modelId="{C39BC3B4-0FD8-4961-A228-727D2D6D06F5}">
      <dsp:nvSpPr>
        <dsp:cNvPr id="0" name=""/>
        <dsp:cNvSpPr/>
      </dsp:nvSpPr>
      <dsp:spPr>
        <a:xfrm>
          <a:off x="7016238" y="729620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427C96-D4A1-4500-96E7-87ECA3A1D398}">
      <dsp:nvSpPr>
        <dsp:cNvPr id="0" name=""/>
        <dsp:cNvSpPr/>
      </dsp:nvSpPr>
      <dsp:spPr>
        <a:xfrm>
          <a:off x="7250238" y="963620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AC21BF-8C14-4E51-AEEF-E3F12A0E0916}">
      <dsp:nvSpPr>
        <dsp:cNvPr id="0" name=""/>
        <dsp:cNvSpPr/>
      </dsp:nvSpPr>
      <dsp:spPr>
        <a:xfrm>
          <a:off x="6665238" y="216962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Individuals with disabilities</a:t>
          </a:r>
        </a:p>
      </dsp:txBody>
      <dsp:txXfrm>
        <a:off x="6665238" y="2169621"/>
        <a:ext cx="1800000" cy="720000"/>
      </dsp:txXfrm>
    </dsp:sp>
    <dsp:sp modelId="{084928E3-7388-49B0-BDA7-C3DD80AC491F}">
      <dsp:nvSpPr>
        <dsp:cNvPr id="0" name=""/>
        <dsp:cNvSpPr/>
      </dsp:nvSpPr>
      <dsp:spPr>
        <a:xfrm>
          <a:off x="9131238" y="729620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789346-572A-4525-AB6B-E15F031B81F5}">
      <dsp:nvSpPr>
        <dsp:cNvPr id="0" name=""/>
        <dsp:cNvSpPr/>
      </dsp:nvSpPr>
      <dsp:spPr>
        <a:xfrm>
          <a:off x="9365238" y="963620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BDF8C7-8FD2-4CDD-874B-39F08930B9D4}">
      <dsp:nvSpPr>
        <dsp:cNvPr id="0" name=""/>
        <dsp:cNvSpPr/>
      </dsp:nvSpPr>
      <dsp:spPr>
        <a:xfrm>
          <a:off x="8780238" y="216962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Individuals needing nursing home care</a:t>
          </a:r>
        </a:p>
      </dsp:txBody>
      <dsp:txXfrm>
        <a:off x="8780238" y="2169621"/>
        <a:ext cx="180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89784A-1F3D-482E-84AD-AB916A0E87A5}">
      <dsp:nvSpPr>
        <dsp:cNvPr id="0" name=""/>
        <dsp:cNvSpPr/>
      </dsp:nvSpPr>
      <dsp:spPr>
        <a:xfrm>
          <a:off x="134825" y="275313"/>
          <a:ext cx="1295909" cy="129590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0E63CF-DF2C-440F-B7B8-BEA360438176}">
      <dsp:nvSpPr>
        <dsp:cNvPr id="0" name=""/>
        <dsp:cNvSpPr/>
      </dsp:nvSpPr>
      <dsp:spPr>
        <a:xfrm>
          <a:off x="406966" y="547454"/>
          <a:ext cx="751627" cy="7516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5C366E-A0E5-419F-90CE-688B67F6F71E}">
      <dsp:nvSpPr>
        <dsp:cNvPr id="0" name=""/>
        <dsp:cNvSpPr/>
      </dsp:nvSpPr>
      <dsp:spPr>
        <a:xfrm>
          <a:off x="1708430" y="275313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Poverty Rates</a:t>
          </a:r>
        </a:p>
      </dsp:txBody>
      <dsp:txXfrm>
        <a:off x="1708430" y="275313"/>
        <a:ext cx="3054644" cy="1295909"/>
      </dsp:txXfrm>
    </dsp:sp>
    <dsp:sp modelId="{F5C41EF3-81BD-4B4A-AAAD-C217F9A5B5C7}">
      <dsp:nvSpPr>
        <dsp:cNvPr id="0" name=""/>
        <dsp:cNvSpPr/>
      </dsp:nvSpPr>
      <dsp:spPr>
        <a:xfrm>
          <a:off x="5295324" y="275313"/>
          <a:ext cx="1295909" cy="129590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FE9BB8-0B36-42AF-8F75-6A08645F21EE}">
      <dsp:nvSpPr>
        <dsp:cNvPr id="0" name=""/>
        <dsp:cNvSpPr/>
      </dsp:nvSpPr>
      <dsp:spPr>
        <a:xfrm>
          <a:off x="5567465" y="547454"/>
          <a:ext cx="751627" cy="7516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A17DAA-5454-40ED-B305-7C2837AF3983}">
      <dsp:nvSpPr>
        <dsp:cNvPr id="0" name=""/>
        <dsp:cNvSpPr/>
      </dsp:nvSpPr>
      <dsp:spPr>
        <a:xfrm>
          <a:off x="6868929" y="275313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Birth Rates</a:t>
          </a:r>
        </a:p>
      </dsp:txBody>
      <dsp:txXfrm>
        <a:off x="6868929" y="275313"/>
        <a:ext cx="3054644" cy="1295909"/>
      </dsp:txXfrm>
    </dsp:sp>
    <dsp:sp modelId="{29945840-2585-4781-BDE6-23445E1A9EB9}">
      <dsp:nvSpPr>
        <dsp:cNvPr id="0" name=""/>
        <dsp:cNvSpPr/>
      </dsp:nvSpPr>
      <dsp:spPr>
        <a:xfrm>
          <a:off x="134825" y="2214856"/>
          <a:ext cx="1295909" cy="129590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85F7ED-B01B-4DCB-B851-837BB9952EC7}">
      <dsp:nvSpPr>
        <dsp:cNvPr id="0" name=""/>
        <dsp:cNvSpPr/>
      </dsp:nvSpPr>
      <dsp:spPr>
        <a:xfrm>
          <a:off x="406966" y="2486997"/>
          <a:ext cx="751627" cy="75162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159620-A158-433F-AA89-F5D970365AC8}">
      <dsp:nvSpPr>
        <dsp:cNvPr id="0" name=""/>
        <dsp:cNvSpPr/>
      </dsp:nvSpPr>
      <dsp:spPr>
        <a:xfrm>
          <a:off x="1708430" y="2214856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Unemployment Rates</a:t>
          </a:r>
        </a:p>
      </dsp:txBody>
      <dsp:txXfrm>
        <a:off x="1708430" y="2214856"/>
        <a:ext cx="3054644" cy="1295909"/>
      </dsp:txXfrm>
    </dsp:sp>
    <dsp:sp modelId="{293CB89E-2442-4863-8895-836429D2F419}">
      <dsp:nvSpPr>
        <dsp:cNvPr id="0" name=""/>
        <dsp:cNvSpPr/>
      </dsp:nvSpPr>
      <dsp:spPr>
        <a:xfrm>
          <a:off x="5295324" y="2214856"/>
          <a:ext cx="1295909" cy="129590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9047AA-FF98-4F8C-B37E-5C71F9D3655B}">
      <dsp:nvSpPr>
        <dsp:cNvPr id="0" name=""/>
        <dsp:cNvSpPr/>
      </dsp:nvSpPr>
      <dsp:spPr>
        <a:xfrm>
          <a:off x="5567465" y="2486997"/>
          <a:ext cx="751627" cy="75162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0694A4-EE2F-4D28-8B1D-B1F7A7E358A6}">
      <dsp:nvSpPr>
        <dsp:cNvPr id="0" name=""/>
        <dsp:cNvSpPr/>
      </dsp:nvSpPr>
      <dsp:spPr>
        <a:xfrm>
          <a:off x="6868929" y="2214856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Population Rates</a:t>
          </a:r>
        </a:p>
      </dsp:txBody>
      <dsp:txXfrm>
        <a:off x="6868929" y="2214856"/>
        <a:ext cx="3054644" cy="129590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C23C62-AD09-459E-AFDA-604320866905}">
      <dsp:nvSpPr>
        <dsp:cNvPr id="0" name=""/>
        <dsp:cNvSpPr/>
      </dsp:nvSpPr>
      <dsp:spPr>
        <a:xfrm>
          <a:off x="1235" y="277223"/>
          <a:ext cx="4335810" cy="27532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5A40AE-A82E-4876-9FF5-804EDE7F0CA0}">
      <dsp:nvSpPr>
        <dsp:cNvPr id="0" name=""/>
        <dsp:cNvSpPr/>
      </dsp:nvSpPr>
      <dsp:spPr>
        <a:xfrm>
          <a:off x="482992" y="734892"/>
          <a:ext cx="4335810" cy="27532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Each TennCare eligibility group is impacted by poverty levels</a:t>
          </a:r>
        </a:p>
      </dsp:txBody>
      <dsp:txXfrm>
        <a:off x="563632" y="815532"/>
        <a:ext cx="4174530" cy="2591959"/>
      </dsp:txXfrm>
    </dsp:sp>
    <dsp:sp modelId="{5BA7EDB3-952A-4030-959D-CC5768E58089}">
      <dsp:nvSpPr>
        <dsp:cNvPr id="0" name=""/>
        <dsp:cNvSpPr/>
      </dsp:nvSpPr>
      <dsp:spPr>
        <a:xfrm>
          <a:off x="5300559" y="277223"/>
          <a:ext cx="4335810" cy="27532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815419-CA63-4CCB-98DD-3C48A9098E3E}">
      <dsp:nvSpPr>
        <dsp:cNvPr id="0" name=""/>
        <dsp:cNvSpPr/>
      </dsp:nvSpPr>
      <dsp:spPr>
        <a:xfrm>
          <a:off x="5782316" y="734892"/>
          <a:ext cx="4335810" cy="27532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For the last 7 years, TennCare changes mirrors poverty levels almost every year</a:t>
          </a:r>
        </a:p>
      </dsp:txBody>
      <dsp:txXfrm>
        <a:off x="5862956" y="815532"/>
        <a:ext cx="4174530" cy="25919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0.87169</cdr:x>
      <cdr:y>0.05253</cdr:y>
    </cdr:from>
    <cdr:to>
      <cdr:x>0.994</cdr:x>
      <cdr:y>0.30857</cdr:y>
    </cdr:to>
    <cdr:pic>
      <cdr:nvPicPr>
        <cdr:cNvPr id="2" name="chart">
          <a:extLst xmlns:a="http://schemas.openxmlformats.org/drawingml/2006/main">
            <a:ext uri="{FF2B5EF4-FFF2-40B4-BE49-F238E27FC236}">
              <a16:creationId xmlns:a16="http://schemas.microsoft.com/office/drawing/2014/main" id="{6C8AA2FA-5EA6-4109-8524-7622F4796BF3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8767799" y="211309"/>
          <a:ext cx="1230275" cy="1029998"/>
        </a:xfrm>
        <a:prstGeom xmlns:a="http://schemas.openxmlformats.org/drawingml/2006/main" prst="rect">
          <a:avLst/>
        </a:prstGeom>
      </cdr:spPr>
    </cdr:pic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1/8/2020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1/8/2020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Unemployment also shows no correlation outside of a couple years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0B302-F4DC-4547-9C74-CF794137D16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6555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Poverty rate changes on the other hand mirror enrollment changes 6 out of 7 years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081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start comparing the top 10 counties for Poverty and Enrollment, we see that 7 of the top 10 counties with the highest rates of TennCare enrollment are also in the top 10 counties with the highest poverty rate.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3849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Looking at the top 10 counties for unemployment, we also see a correlation between 4 of the top 10 counties.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358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County Health Rankings &amp; Roadmaps program lists for 2019 that </a:t>
            </a:r>
            <a:r>
              <a:rPr lang="en-US" dirty="0"/>
              <a:t>Hancock County ranks 95</a:t>
            </a:r>
            <a:r>
              <a:rPr lang="en-US" baseline="30000" dirty="0"/>
              <a:t>th</a:t>
            </a:r>
            <a:r>
              <a:rPr lang="en-US" dirty="0"/>
              <a:t> out of 95 Tennessee counties when it comes to social and economic factors.  Children in poverty is doubled the Tennessee percentage.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0485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Grundy County ranks 85</a:t>
            </a:r>
            <a:r>
              <a:rPr lang="en-US" baseline="30000" dirty="0"/>
              <a:t>th</a:t>
            </a:r>
            <a:r>
              <a:rPr lang="en-US" dirty="0"/>
              <a:t> out of 95 Tennessee counties when it comes to social and economic factors and was named by 24/7 Wall Street as the worst place in TN to live.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Grundy has no hospital, no college, no major retailers and no dentist.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3262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Based on this data, the main contributing factor to TennCare enrollment numbers is poverty.  The poverty changes over the last 7 years matches enrollment numbers every year but one and each eligibility group is impacted by poverty.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3583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created a Power BI dashboard that allows you to see view the annual Poverty, Birth, Unemployment and Enrollment numbers by region and by county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296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I’ve also created a Tableau dashboard that allows you to see view the annual Poverty, Birth, Unemployment and Enrollment numbers by county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9674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99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Medicaid is a federal program that began in the 80’s and is the largest source of medical/health-related services for those with low income.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71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TennCare is Tennessee’s Medicaid program with roughly 1.4 million members and an annual budget of 12 billion.  As mentioned, it’s </a:t>
            </a:r>
            <a:r>
              <a:rPr lang="en-US" sz="1200" dirty="0"/>
              <a:t>members are primarily low-income pregnant women, children and individuals who are elderly or have a disability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groups that make up TennCare Eligibility are Children, Pregnant Women, Parents/Caretakers, those with disabilities and those needing nursing home care.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487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TennCare eligibility groups are also impacted by Federal Poverty Levels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60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Based on the TennCare eligibility groups, poverty, birth, unemployment and population numbers could be contributing factors to TennCare enrollment numbers.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340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 the last 9 years, the number of TennCare members has remained mostly constant, minimal changes from 2010 – 2014 and a decent spike in 2015 with the numbers starting to return to earlier rates in 2018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441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number of births mirrors enrollment changes some but not enough to list it as a primary factor.  Notice in 2015, TennCare enrollment spikes while the birth rates start to shrink.  In 2017, births rise while enrollment drops.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534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Population rate changes shows no correlation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19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8F12-96AD-4ED4-8132-A78F5E42C1F5}" type="datetime1">
              <a:rPr lang="en-US" smtClean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303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09E4-6EA4-4BF3-9FC8-FF40373B88E6}" type="datetime1">
              <a:rPr lang="en-US" smtClean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10463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09E4-6EA4-4BF3-9FC8-FF40373B88E6}" type="datetime1">
              <a:rPr lang="en-US" smtClean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17461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09E4-6EA4-4BF3-9FC8-FF40373B88E6}" type="datetime1">
              <a:rPr lang="en-US" smtClean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68420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85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09E4-6EA4-4BF3-9FC8-FF40373B88E6}" type="datetime1">
              <a:rPr lang="en-US" smtClean="0"/>
              <a:pPr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18824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09E4-6EA4-4BF3-9FC8-FF40373B88E6}" type="datetime1">
              <a:rPr lang="en-US" smtClean="0"/>
              <a:pPr/>
              <a:t>1/8/2020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91942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CAD8-0EA7-4615-B69B-B2F199EF3A93}" type="datetime1">
              <a:rPr lang="en-US" smtClean="0"/>
              <a:t>1/8/2020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6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1/8/2020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87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0F09E4-6EA4-4BF3-9FC8-FF40373B88E6}" type="datetime1">
              <a:rPr lang="en-US" smtClean="0"/>
              <a:pPr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59713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60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20F09E4-6EA4-4BF3-9FC8-FF40373B88E6}" type="datetime1">
              <a:rPr lang="en-US" smtClean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023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415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untyhealthrankings.org/app/tennessee/2019/rankings/hancock/county/outcomes/overall/snapshot" TargetMode="External"/><Relationship Id="rId3" Type="http://schemas.openxmlformats.org/officeDocument/2006/relationships/hyperlink" Target="https://www.tn.gov/health/health-program-areas/statistics/health-data/birth-statistics.html" TargetMode="External"/><Relationship Id="rId7" Type="http://schemas.openxmlformats.org/officeDocument/2006/relationships/hyperlink" Target="https://www.cubitplanning.com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n.gov/tenncare/information-statistics/enrollment-data.html" TargetMode="External"/><Relationship Id="rId5" Type="http://schemas.openxmlformats.org/officeDocument/2006/relationships/hyperlink" Target="https://data.bls.gov/lausmap/showMap.jsp" TargetMode="External"/><Relationship Id="rId4" Type="http://schemas.openxmlformats.org/officeDocument/2006/relationships/hyperlink" Target="https://census.gov/data/datasets/2018/demo/saipe/2018-state-and-county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r>
              <a:rPr lang="en-US" dirty="0"/>
              <a:t>Contributing Factors to TennCare Enrollment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/>
          <a:lstStyle/>
          <a:p>
            <a:r>
              <a:rPr lang="en-US" dirty="0"/>
              <a:t>Presented by</a:t>
            </a:r>
          </a:p>
          <a:p>
            <a:r>
              <a:rPr lang="en-US" dirty="0"/>
              <a:t>Bryan Clanton</a:t>
            </a:r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Enrollment Change vs Unemployment Change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8581E8F-BA10-401C-AE84-77B32C4090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3675820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4608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Enrollment Change vs Poverty Change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1B37A8A-AF70-4496-88F0-778FC1E9EA2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9771012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D04CB278-A5FA-4A2A-8D9E-9D4185E156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7618" y="1926851"/>
            <a:ext cx="1137419" cy="98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9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A47DD-CB18-4496-83F1-D4D366FD0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County Comparison – Poverty vs Enrollment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D7D6D-CACB-43AE-8734-CF49237CCA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 10 Counties by Poverty 2018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8C2A88-44CA-4DB7-AB4E-E3C4D6E96C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Top 10 counties by enrollment 2018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DCE571B2-C905-48F3-B413-72822FFD2B1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88270833"/>
              </p:ext>
            </p:extLst>
          </p:nvPr>
        </p:nvGraphicFramePr>
        <p:xfrm>
          <a:off x="1096963" y="2582863"/>
          <a:ext cx="4938712" cy="337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736FAFDC-9811-4D9C-9188-D10C83D33518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313658816"/>
              </p:ext>
            </p:extLst>
          </p:nvPr>
        </p:nvGraphicFramePr>
        <p:xfrm>
          <a:off x="6218238" y="2582863"/>
          <a:ext cx="4937125" cy="337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864556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A47DD-CB18-4496-83F1-D4D366FD0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County Comparison – Unemployment vs Enrollment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D7D6D-CACB-43AE-8734-CF49237CCA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 10 Counties by Unemployment 2018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8C2A88-44CA-4DB7-AB4E-E3C4D6E96C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Top 10 counties by enrollment 2018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57C21F41-23AB-4B11-80E1-D8B400BBD8D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79638899"/>
              </p:ext>
            </p:extLst>
          </p:nvPr>
        </p:nvGraphicFramePr>
        <p:xfrm>
          <a:off x="1096963" y="2582863"/>
          <a:ext cx="4938712" cy="337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02D5C36F-EB40-4BAE-8837-473247B90F7D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931391613"/>
              </p:ext>
            </p:extLst>
          </p:nvPr>
        </p:nvGraphicFramePr>
        <p:xfrm>
          <a:off x="6218238" y="2582863"/>
          <a:ext cx="4937125" cy="337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066440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2">
            <a:extLst>
              <a:ext uri="{FF2B5EF4-FFF2-40B4-BE49-F238E27FC236}">
                <a16:creationId xmlns:a16="http://schemas.microsoft.com/office/drawing/2014/main" id="{F9E80720-23E6-4B89-B77E-04A7689F1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CD1D3CA1-3EB6-41F3-A419-8424B56BE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Social &amp; Economic Factors</a:t>
            </a:r>
          </a:p>
        </p:txBody>
      </p:sp>
      <p:sp>
        <p:nvSpPr>
          <p:cNvPr id="21" name="Rectangle 16">
            <a:extLst>
              <a:ext uri="{FF2B5EF4-FFF2-40B4-BE49-F238E27FC236}">
                <a16:creationId xmlns:a16="http://schemas.microsoft.com/office/drawing/2014/main" id="{4D87F7B2-AA36-4B58-BC2C-1BBA135E8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E0DDCE76-3A05-4817-9AB7-7FBB04D4D6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2807015"/>
              </p:ext>
            </p:extLst>
          </p:nvPr>
        </p:nvGraphicFramePr>
        <p:xfrm>
          <a:off x="602428" y="699247"/>
          <a:ext cx="10972800" cy="3131013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4260028">
                  <a:extLst>
                    <a:ext uri="{9D8B030D-6E8A-4147-A177-3AD203B41FA5}">
                      <a16:colId xmlns:a16="http://schemas.microsoft.com/office/drawing/2014/main" val="30246200"/>
                    </a:ext>
                  </a:extLst>
                </a:gridCol>
                <a:gridCol w="3208589">
                  <a:extLst>
                    <a:ext uri="{9D8B030D-6E8A-4147-A177-3AD203B41FA5}">
                      <a16:colId xmlns:a16="http://schemas.microsoft.com/office/drawing/2014/main" val="971549057"/>
                    </a:ext>
                  </a:extLst>
                </a:gridCol>
                <a:gridCol w="3504183">
                  <a:extLst>
                    <a:ext uri="{9D8B030D-6E8A-4147-A177-3AD203B41FA5}">
                      <a16:colId xmlns:a16="http://schemas.microsoft.com/office/drawing/2014/main" val="4084974834"/>
                    </a:ext>
                  </a:extLst>
                </a:gridCol>
              </a:tblGrid>
              <a:tr h="894472">
                <a:tc>
                  <a:txBody>
                    <a:bodyPr/>
                    <a:lstStyle/>
                    <a:p>
                      <a:pPr algn="ctr" fontAlgn="b"/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b="1" u="none" strike="noStrike" dirty="0">
                          <a:effectLst/>
                        </a:rPr>
                        <a:t>Hancock County</a:t>
                      </a:r>
                      <a:endParaRPr lang="en-US" sz="33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b="1" u="none" strike="noStrike" dirty="0">
                          <a:effectLst/>
                        </a:rPr>
                        <a:t>Tennessee</a:t>
                      </a:r>
                      <a:endParaRPr lang="en-US" sz="33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26198376"/>
                  </a:ext>
                </a:extLst>
              </a:tr>
              <a:tr h="7703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 dirty="0">
                          <a:effectLst/>
                        </a:rPr>
                        <a:t>Unemployment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 dirty="0">
                          <a:effectLst/>
                        </a:rPr>
                        <a:t>5.8%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 dirty="0">
                          <a:effectLst/>
                        </a:rPr>
                        <a:t>3.7%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3196320"/>
                  </a:ext>
                </a:extLst>
              </a:tr>
              <a:tr h="7479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Children In Poverty</a:t>
                      </a:r>
                      <a:endParaRPr lang="en-US" sz="3300" b="0" i="0" u="none" strike="noStrike" dirty="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42%</a:t>
                      </a:r>
                      <a:endParaRPr lang="en-US" sz="3300" b="0" i="0" u="none" strike="noStrike" dirty="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21%</a:t>
                      </a:r>
                      <a:endParaRPr lang="en-US" sz="3300" b="0" i="0" u="none" strike="noStrike" dirty="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4608704"/>
                  </a:ext>
                </a:extLst>
              </a:tr>
              <a:tr h="7182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 dirty="0">
                          <a:effectLst/>
                        </a:rPr>
                        <a:t>Some College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 dirty="0">
                          <a:effectLst/>
                        </a:rPr>
                        <a:t>39%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 dirty="0">
                          <a:effectLst/>
                        </a:rPr>
                        <a:t>60%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0554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259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45">
            <a:extLst>
              <a:ext uri="{FF2B5EF4-FFF2-40B4-BE49-F238E27FC236}">
                <a16:creationId xmlns:a16="http://schemas.microsoft.com/office/drawing/2014/main" id="{F9E80720-23E6-4B89-B77E-04A7689F1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47">
            <a:extLst>
              <a:ext uri="{FF2B5EF4-FFF2-40B4-BE49-F238E27FC236}">
                <a16:creationId xmlns:a16="http://schemas.microsoft.com/office/drawing/2014/main" id="{CD1D3CA1-3EB6-41F3-A419-8424B56BE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Social &amp; Economic Factors</a:t>
            </a:r>
          </a:p>
        </p:txBody>
      </p:sp>
      <p:sp>
        <p:nvSpPr>
          <p:cNvPr id="54" name="Rectangle 49">
            <a:extLst>
              <a:ext uri="{FF2B5EF4-FFF2-40B4-BE49-F238E27FC236}">
                <a16:creationId xmlns:a16="http://schemas.microsoft.com/office/drawing/2014/main" id="{4D87F7B2-AA36-4B58-BC2C-1BBA135E8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E0DDCE76-3A05-4817-9AB7-7FBB04D4D6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0180372"/>
              </p:ext>
            </p:extLst>
          </p:nvPr>
        </p:nvGraphicFramePr>
        <p:xfrm>
          <a:off x="623944" y="720762"/>
          <a:ext cx="10940527" cy="30987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81543">
                  <a:extLst>
                    <a:ext uri="{9D8B030D-6E8A-4147-A177-3AD203B41FA5}">
                      <a16:colId xmlns:a16="http://schemas.microsoft.com/office/drawing/2014/main" val="30246200"/>
                    </a:ext>
                  </a:extLst>
                </a:gridCol>
                <a:gridCol w="3036414">
                  <a:extLst>
                    <a:ext uri="{9D8B030D-6E8A-4147-A177-3AD203B41FA5}">
                      <a16:colId xmlns:a16="http://schemas.microsoft.com/office/drawing/2014/main" val="971549057"/>
                    </a:ext>
                  </a:extLst>
                </a:gridCol>
                <a:gridCol w="3622570">
                  <a:extLst>
                    <a:ext uri="{9D8B030D-6E8A-4147-A177-3AD203B41FA5}">
                      <a16:colId xmlns:a16="http://schemas.microsoft.com/office/drawing/2014/main" val="4084974834"/>
                    </a:ext>
                  </a:extLst>
                </a:gridCol>
              </a:tblGrid>
              <a:tr h="866934">
                <a:tc>
                  <a:txBody>
                    <a:bodyPr/>
                    <a:lstStyle/>
                    <a:p>
                      <a:pPr algn="ctr" fontAlgn="b"/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1" marR="8981" marT="898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b="1" u="none" strike="noStrike" dirty="0">
                          <a:effectLst/>
                        </a:rPr>
                        <a:t>Grundy County</a:t>
                      </a:r>
                      <a:endParaRPr lang="en-US" sz="33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1" marR="8981" marT="898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b="1" u="none" strike="noStrike" dirty="0">
                          <a:effectLst/>
                        </a:rPr>
                        <a:t>Tennessee</a:t>
                      </a:r>
                      <a:endParaRPr lang="en-US" sz="33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1" marR="8981" marT="8981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6198376"/>
                  </a:ext>
                </a:extLst>
              </a:tr>
              <a:tr h="7439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 dirty="0">
                          <a:effectLst/>
                        </a:rPr>
                        <a:t>Unemployment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1" marR="8981" marT="898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 dirty="0">
                          <a:effectLst/>
                        </a:rPr>
                        <a:t>5.0%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1" marR="8981" marT="898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 dirty="0">
                          <a:effectLst/>
                        </a:rPr>
                        <a:t>3.7%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1" marR="8981" marT="8981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3196320"/>
                  </a:ext>
                </a:extLst>
              </a:tr>
              <a:tr h="7439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Children In Poverty</a:t>
                      </a:r>
                      <a:endParaRPr lang="en-US" sz="3300" b="0" i="0" u="none" strike="noStrike" dirty="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1" marR="8981" marT="898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31%</a:t>
                      </a:r>
                      <a:endParaRPr lang="en-US" sz="3300" b="0" i="0" u="none" strike="noStrike" dirty="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1" marR="8981" marT="898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21%</a:t>
                      </a:r>
                      <a:endParaRPr lang="en-US" sz="3300" b="0" i="0" u="none" strike="noStrike" dirty="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1" marR="8981" marT="8981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4608704"/>
                  </a:ext>
                </a:extLst>
              </a:tr>
              <a:tr h="7439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 dirty="0">
                          <a:effectLst/>
                        </a:rPr>
                        <a:t>Some College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1" marR="8981" marT="898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 dirty="0">
                          <a:effectLst/>
                        </a:rPr>
                        <a:t>37%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1" marR="8981" marT="898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 dirty="0">
                          <a:effectLst/>
                        </a:rPr>
                        <a:t>60%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1" marR="8981" marT="8981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0554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9666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3E00694-E403-4987-8634-15F6D8E4C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/>
              <a:t>/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345DF4-E8C2-4873-BD61-EE4D8B485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844374"/>
            <a:ext cx="10058400" cy="1188995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TennCare and Poverty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ABB0F627-4B47-4A6C-82D7-4C684F3458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5874320"/>
              </p:ext>
            </p:extLst>
          </p:nvPr>
        </p:nvGraphicFramePr>
        <p:xfrm>
          <a:off x="1036319" y="680936"/>
          <a:ext cx="10119362" cy="37653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9685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8D0DE514-8876-4D18-A995-61A5C1F81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49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9DA791C-FFCF-422E-8775-BDA6C0E5E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135378F-CACF-4C5C-87F0-564B5DB19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27" y="5487944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Power BI Dashboard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5D13E41-4445-4A0F-95D7-74771E0BA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948" y="118335"/>
            <a:ext cx="9552791" cy="4721339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0DCF8855-3530-4F46-A4CB-3B6686EEE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59976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8D0DE514-8876-4D18-A995-61A5C1F81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49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9DA791C-FFCF-422E-8775-BDA6C0E5E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135378F-CACF-4C5C-87F0-564B5DB19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27" y="5487944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Tableau Dashboard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DCF8855-3530-4F46-A4CB-3B6686EEE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16E4EB-B6CE-4E3E-A07E-FA7E33C27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574" y="0"/>
            <a:ext cx="11353688" cy="482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83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Data Sources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4644" y="605896"/>
            <a:ext cx="7391041" cy="5646208"/>
          </a:xfrm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Birth Data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u="sng" dirty="0">
                <a:hlinkClick r:id="rId3"/>
              </a:rPr>
              <a:t>https://www.tn.gov/health/health-program-areas/statistics/health-data/birth-statistics.html</a:t>
            </a:r>
            <a:r>
              <a:rPr lang="en-US" dirty="0"/>
              <a:t> 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Poverty Data 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u="sng" dirty="0">
                <a:hlinkClick r:id="rId4"/>
              </a:rPr>
              <a:t>https://census.gov/data/datasets/2018/demo/saipe/2018-state-and-county.html</a:t>
            </a:r>
            <a:r>
              <a:rPr lang="en-US" dirty="0"/>
              <a:t> 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Unemployment Data 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u="sng" dirty="0">
                <a:hlinkClick r:id="rId5"/>
              </a:rPr>
              <a:t>https://data.bls.gov/lausmap/showMap.jsp</a:t>
            </a:r>
            <a:r>
              <a:rPr lang="en-US" dirty="0"/>
              <a:t> 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Enrollment Data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u="sng" dirty="0">
                <a:hlinkClick r:id="rId6"/>
              </a:rPr>
              <a:t>https://www.tn.gov/tenncare/information-statistics/enrollment-data.html</a:t>
            </a:r>
            <a:r>
              <a:rPr lang="en-US" dirty="0"/>
              <a:t> 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Population Data 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u="sng" dirty="0">
                <a:hlinkClick r:id="rId7"/>
              </a:rPr>
              <a:t>https://www.cubitplanning.com/</a:t>
            </a:r>
            <a:endParaRPr lang="en-US" u="sng" dirty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US" u="sng" dirty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b="1" dirty="0"/>
              <a:t>Social and Economic Reporting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hlinkClick r:id="rId8"/>
              </a:rPr>
              <a:t>https://www.countyhealthrankings.org/app/tennessee/2019/rankings/hancock/county/outcomes/overall/snapshot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34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Medicaid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F3752CA-1CD6-4232-AD95-5EE819CB43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1002177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9786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TennCare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EBB9EC9-1177-4B86-8A28-9DC2AF725A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7748658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9E80720-23E6-4B89-B77E-04A7689F1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D1D3CA1-3EB6-41F3-A419-8424B56BE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FC8109-ED77-4A8A-A702-1EA4B3BBB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TennCare Eligibility Groups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D87F7B2-AA36-4B58-BC2C-1BBA135E8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3EEF4E6-8D82-4151-823B-ABBA3372A0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376369"/>
              </p:ext>
            </p:extLst>
          </p:nvPr>
        </p:nvGraphicFramePr>
        <p:xfrm>
          <a:off x="643466" y="643467"/>
          <a:ext cx="10900477" cy="3619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67399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D0DE514-8876-4D18-A995-61A5C1F81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49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DA791C-FFCF-422E-8775-BDA6C0E5E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56DBD17-2A0A-4B0A-B1B7-195CD46FD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6" y="546316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Federal Poverty Levels (FPL)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DCF8855-3530-4F46-A4CB-3B6686EEE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110749D-AB58-45D3-B13A-5FADAF531B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88388" y="0"/>
            <a:ext cx="7412017" cy="483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44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A9865-9A86-479E-83D5-35B0FB7D5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Possible Contributing Factors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D53BD37-8F67-4BCC-A13C-ABA61C9C44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8962320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37900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6C319FE1-A2A0-41C7-82E5-821BD094C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z="4000" dirty="0"/>
              <a:t>Annual TennCare Enrollment Numbers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EBEB34D-41C1-4605-98B6-44836C815B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0450252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488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Enrollment Change vs Birth Change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E73D487-E9D0-40CE-A70D-26A6DC28EAC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82538010"/>
              </p:ext>
            </p:extLst>
          </p:nvPr>
        </p:nvGraphicFramePr>
        <p:xfrm>
          <a:off x="1190626" y="1846263"/>
          <a:ext cx="9964738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B556A674-159B-4944-AB6D-F397AB19B4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0315" y="1991285"/>
            <a:ext cx="1301059" cy="108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03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Enrollment Change vs Population Change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F739147-6C9C-466D-BDFD-6E2AAACBED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1623306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AA095EF7-38A1-4D21-A149-79E6EA8956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8852" y="2038350"/>
            <a:ext cx="1353446" cy="114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34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1369</TotalTime>
  <Words>829</Words>
  <Application>Microsoft Office PowerPoint</Application>
  <PresentationFormat>Widescreen</PresentationFormat>
  <Paragraphs>119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Retrospect</vt:lpstr>
      <vt:lpstr>Contributing Factors to TennCare Enrollment</vt:lpstr>
      <vt:lpstr>Medicaid</vt:lpstr>
      <vt:lpstr>TennCare</vt:lpstr>
      <vt:lpstr>TennCare Eligibility Groups</vt:lpstr>
      <vt:lpstr>Federal Poverty Levels (FPL)</vt:lpstr>
      <vt:lpstr>Possible Contributing Factors</vt:lpstr>
      <vt:lpstr>Annual TennCare Enrollment Numbers</vt:lpstr>
      <vt:lpstr>Enrollment Change vs Birth Change</vt:lpstr>
      <vt:lpstr>Enrollment Change vs Population Change</vt:lpstr>
      <vt:lpstr>Enrollment Change vs Unemployment Change</vt:lpstr>
      <vt:lpstr>Enrollment Change vs Poverty Change</vt:lpstr>
      <vt:lpstr>County Comparison – Poverty vs Enrollment</vt:lpstr>
      <vt:lpstr>County Comparison – Unemployment vs Enrollment</vt:lpstr>
      <vt:lpstr>Social &amp; Economic Factors</vt:lpstr>
      <vt:lpstr>Social &amp; Economic Factors</vt:lpstr>
      <vt:lpstr>TennCare and Poverty</vt:lpstr>
      <vt:lpstr>Power BI Dashboard</vt:lpstr>
      <vt:lpstr>Tableau Dashboard</vt:lpstr>
      <vt:lpstr>Data 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Contributing Factors to TennCare Enrollment</dc:title>
  <dc:creator>Bryan Clanton</dc:creator>
  <cp:lastModifiedBy>Bryan Clanton</cp:lastModifiedBy>
  <cp:revision>6</cp:revision>
  <cp:lastPrinted>2020-01-08T00:17:08Z</cp:lastPrinted>
  <dcterms:created xsi:type="dcterms:W3CDTF">2020-01-04T17:15:46Z</dcterms:created>
  <dcterms:modified xsi:type="dcterms:W3CDTF">2020-01-09T01:41:48Z</dcterms:modified>
</cp:coreProperties>
</file>