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454A86-D933-4741-AC9D-077A9570580B}">
  <a:tblStyle styleId="{24454A86-D933-4741-AC9D-077A957058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e333c19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e333c19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e60f277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e60f277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e60f277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e60f277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f58bcbe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f58bcbe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tested a </a:t>
            </a:r>
            <a:r>
              <a:rPr lang="en"/>
              <a:t>handful of regression models</a:t>
            </a:r>
            <a:endParaRPr/>
          </a:p>
          <a:p>
            <a:pPr indent="-298450" lvl="0" marL="457200" rtl="0" algn="l">
              <a:spcBef>
                <a:spcPts val="0"/>
              </a:spcBef>
              <a:spcAft>
                <a:spcPts val="0"/>
              </a:spcAft>
              <a:buSzPts val="1100"/>
              <a:buChar char="●"/>
            </a:pPr>
            <a:r>
              <a:rPr lang="en"/>
              <a:t>Started with adding in all the variables (</a:t>
            </a:r>
            <a:r>
              <a:rPr lang="en">
                <a:solidFill>
                  <a:schemeClr val="dk1"/>
                </a:solidFill>
              </a:rPr>
              <a:t>R-square value of 0.648)</a:t>
            </a:r>
            <a:endParaRPr/>
          </a:p>
          <a:p>
            <a:pPr indent="-298450" lvl="0" marL="457200" rtl="0" algn="l">
              <a:spcBef>
                <a:spcPts val="0"/>
              </a:spcBef>
              <a:spcAft>
                <a:spcPts val="0"/>
              </a:spcAft>
              <a:buSzPts val="1100"/>
              <a:buChar char="●"/>
            </a:pPr>
            <a:r>
              <a:rPr lang="en"/>
              <a:t>Trying to improve the model, we removed the variables that had a high P-value and those that had a high VIF score</a:t>
            </a:r>
            <a:endParaRPr/>
          </a:p>
          <a:p>
            <a:pPr indent="-298450" lvl="0" marL="457200" rtl="0" algn="l">
              <a:spcBef>
                <a:spcPts val="0"/>
              </a:spcBef>
              <a:spcAft>
                <a:spcPts val="0"/>
              </a:spcAft>
              <a:buSzPts val="1100"/>
              <a:buChar char="●"/>
            </a:pPr>
            <a:r>
              <a:rPr lang="en"/>
              <a:t>The best regression model that we were able to get had an adjusted R-square value of 0.641 (which wasn’t as high as we would have liked).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40bd1fb7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40bd1fb7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e60f277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e60f277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e60f277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e60f277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faryarmemon/usa-housing-market-factors" TargetMode="External"/><Relationship Id="rId4" Type="http://schemas.openxmlformats.org/officeDocument/2006/relationships/hyperlink" Target="https://www.kaggle.com/datasets/yasserh/housing-prices-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 </a:t>
            </a:r>
            <a:endParaRPr/>
          </a:p>
        </p:txBody>
      </p:sp>
      <p:sp>
        <p:nvSpPr>
          <p:cNvPr id="135" name="Google Shape;135;p13"/>
          <p:cNvSpPr txBox="1"/>
          <p:nvPr>
            <p:ph idx="1" type="subTitle"/>
          </p:nvPr>
        </p:nvSpPr>
        <p:spPr>
          <a:xfrm>
            <a:off x="3712025" y="3537050"/>
            <a:ext cx="4842600" cy="89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IST 718 - Big Data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Bryan Crigger, Sydney Rickard, Grace Roehrig &amp; Jason Rhodeman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a:t>
            </a:r>
            <a:endParaRPr/>
          </a:p>
        </p:txBody>
      </p:sp>
      <p:sp>
        <p:nvSpPr>
          <p:cNvPr id="141" name="Google Shape;141;p14"/>
          <p:cNvSpPr txBox="1"/>
          <p:nvPr>
            <p:ph idx="1" type="body"/>
          </p:nvPr>
        </p:nvSpPr>
        <p:spPr>
          <a:xfrm>
            <a:off x="1041825" y="904575"/>
            <a:ext cx="7890000" cy="393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Using already existing datasets, provide an in-depth analysis and decision making process for </a:t>
            </a:r>
            <a:r>
              <a:rPr lang="en" sz="1500"/>
              <a:t>prospective</a:t>
            </a:r>
            <a:r>
              <a:rPr lang="en" sz="1500"/>
              <a:t> </a:t>
            </a:r>
            <a:r>
              <a:rPr lang="en" sz="1500"/>
              <a:t>home</a:t>
            </a:r>
            <a:r>
              <a:rPr lang="en" sz="1500"/>
              <a:t> buyers. </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rPr b="1" lang="en" sz="1500"/>
              <a:t>All Datasets came from Kaggle:</a:t>
            </a:r>
            <a:endParaRPr b="1" sz="1500"/>
          </a:p>
          <a:p>
            <a:pPr indent="-311150" lvl="0" marL="457200" rtl="0" algn="l">
              <a:spcBef>
                <a:spcPts val="1200"/>
              </a:spcBef>
              <a:spcAft>
                <a:spcPts val="0"/>
              </a:spcAft>
              <a:buSzPts val="1300"/>
              <a:buChar char="-"/>
            </a:pPr>
            <a:r>
              <a:rPr b="1" lang="en"/>
              <a:t>USA Housing Market Factors: </a:t>
            </a:r>
            <a:r>
              <a:rPr i="1" lang="en" u="sng">
                <a:solidFill>
                  <a:schemeClr val="accent5"/>
                </a:solidFill>
                <a:hlinkClick r:id="rId3">
                  <a:extLst>
                    <a:ext uri="{A12FA001-AC4F-418D-AE19-62706E023703}">
                      <ahyp:hlinkClr val="tx"/>
                    </a:ext>
                  </a:extLst>
                </a:hlinkClick>
              </a:rPr>
              <a:t>https://www.kaggle.com/datasets/faryarmemon/usa-housing-market-factors</a:t>
            </a:r>
            <a:endParaRPr i="1"/>
          </a:p>
          <a:p>
            <a:pPr indent="-311150" lvl="0" marL="457200" rtl="0" algn="l">
              <a:spcBef>
                <a:spcPts val="0"/>
              </a:spcBef>
              <a:spcAft>
                <a:spcPts val="0"/>
              </a:spcAft>
              <a:buSzPts val="1300"/>
              <a:buChar char="-"/>
            </a:pPr>
            <a:r>
              <a:rPr b="1" lang="en"/>
              <a:t>Housing Prices Dataset: </a:t>
            </a:r>
            <a:br>
              <a:rPr lang="en"/>
            </a:br>
            <a:r>
              <a:rPr i="1" lang="en" u="sng">
                <a:solidFill>
                  <a:schemeClr val="accent5"/>
                </a:solidFill>
                <a:hlinkClick r:id="rId4">
                  <a:extLst>
                    <a:ext uri="{A12FA001-AC4F-418D-AE19-62706E023703}">
                      <ahyp:hlinkClr val="tx"/>
                    </a:ext>
                  </a:extLst>
                </a:hlinkClick>
              </a:rPr>
              <a:t>https://www.kaggle.com/datasets/yasserh/housing-prices-dataset</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sz="1500"/>
              <a:t>Business Questions:</a:t>
            </a:r>
            <a:endParaRPr b="1" sz="1500"/>
          </a:p>
          <a:p>
            <a:pPr indent="-311150" lvl="0" marL="457200" rtl="0" algn="l">
              <a:spcBef>
                <a:spcPts val="1200"/>
              </a:spcBef>
              <a:spcAft>
                <a:spcPts val="0"/>
              </a:spcAft>
              <a:buSzPts val="1300"/>
              <a:buChar char="-"/>
            </a:pPr>
            <a:r>
              <a:rPr lang="en"/>
              <a:t>What characteristics of a house tend to have the biggest impact on sale price?</a:t>
            </a:r>
            <a:endParaRPr/>
          </a:p>
          <a:p>
            <a:pPr indent="-311150" lvl="0" marL="457200" rtl="0" algn="l">
              <a:spcBef>
                <a:spcPts val="0"/>
              </a:spcBef>
              <a:spcAft>
                <a:spcPts val="0"/>
              </a:spcAft>
              <a:buSzPts val="1300"/>
              <a:buChar char="-"/>
            </a:pPr>
            <a:r>
              <a:rPr lang="en"/>
              <a:t>Using models, can we predict the price of a home based on these characteristics?</a:t>
            </a:r>
            <a:endParaRPr/>
          </a:p>
        </p:txBody>
      </p:sp>
      <p:sp>
        <p:nvSpPr>
          <p:cNvPr id="142" name="Google Shape;142;p14"/>
          <p:cNvSpPr txBox="1"/>
          <p:nvPr/>
        </p:nvSpPr>
        <p:spPr>
          <a:xfrm>
            <a:off x="142900" y="96650"/>
            <a:ext cx="5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Scrubbing &amp; Modeling</a:t>
            </a:r>
            <a:endParaRPr/>
          </a:p>
        </p:txBody>
      </p:sp>
      <p:sp>
        <p:nvSpPr>
          <p:cNvPr id="148" name="Google Shape;148;p15"/>
          <p:cNvSpPr txBox="1"/>
          <p:nvPr>
            <p:ph idx="1" type="body"/>
          </p:nvPr>
        </p:nvSpPr>
        <p:spPr>
          <a:xfrm>
            <a:off x="1236125" y="1495950"/>
            <a:ext cx="7038900" cy="57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00"/>
              <a:t>For sake of simplicity, all binary columns that </a:t>
            </a:r>
            <a:r>
              <a:rPr lang="en" sz="6100"/>
              <a:t>provided</a:t>
            </a:r>
            <a:r>
              <a:rPr lang="en" sz="6100"/>
              <a:t> a “yes / no” answer was changed to a 1 for yes and 0 for no. </a:t>
            </a:r>
            <a:r>
              <a:rPr lang="en" sz="6100"/>
              <a:t>Simplifying</a:t>
            </a:r>
            <a:r>
              <a:rPr lang="en" sz="6100"/>
              <a:t> the </a:t>
            </a:r>
            <a:r>
              <a:rPr lang="en" sz="6100"/>
              <a:t>arithmetic</a:t>
            </a:r>
            <a:r>
              <a:rPr lang="en" sz="6100"/>
              <a:t> behind the models.</a:t>
            </a:r>
            <a:endParaRPr sz="6100"/>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73025" y="2110750"/>
            <a:ext cx="8782050" cy="1190625"/>
          </a:xfrm>
          <a:prstGeom prst="rect">
            <a:avLst/>
          </a:prstGeom>
          <a:noFill/>
          <a:ln>
            <a:noFill/>
          </a:ln>
        </p:spPr>
      </p:pic>
      <p:sp>
        <p:nvSpPr>
          <p:cNvPr id="150" name="Google Shape;150;p15"/>
          <p:cNvSpPr txBox="1"/>
          <p:nvPr>
            <p:ph idx="1" type="body"/>
          </p:nvPr>
        </p:nvSpPr>
        <p:spPr>
          <a:xfrm>
            <a:off x="1297500" y="3301375"/>
            <a:ext cx="7038900" cy="57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100"/>
          </a:p>
          <a:p>
            <a:pPr indent="0" lvl="0" marL="0" rtl="0" algn="l">
              <a:spcBef>
                <a:spcPts val="1200"/>
              </a:spcBef>
              <a:spcAft>
                <a:spcPts val="1200"/>
              </a:spcAft>
              <a:buNone/>
            </a:pPr>
            <a:r>
              <a:t/>
            </a:r>
            <a:endParaRPr/>
          </a:p>
        </p:txBody>
      </p:sp>
      <p:pic>
        <p:nvPicPr>
          <p:cNvPr id="151" name="Google Shape;151;p15"/>
          <p:cNvPicPr preferRelativeResize="0"/>
          <p:nvPr/>
        </p:nvPicPr>
        <p:blipFill>
          <a:blip r:embed="rId4">
            <a:alphaModFix/>
          </a:blip>
          <a:stretch>
            <a:fillRect/>
          </a:stretch>
        </p:blipFill>
        <p:spPr>
          <a:xfrm>
            <a:off x="321150" y="3388175"/>
            <a:ext cx="8698401" cy="1545100"/>
          </a:xfrm>
          <a:prstGeom prst="rect">
            <a:avLst/>
          </a:prstGeom>
          <a:noFill/>
          <a:ln cap="flat" cmpd="sng" w="9525">
            <a:solidFill>
              <a:srgbClr val="B7B7B7"/>
            </a:solidFill>
            <a:prstDash val="solid"/>
            <a:round/>
            <a:headEnd len="sm" w="sm" type="none"/>
            <a:tailEnd len="sm" w="sm" type="none"/>
          </a:ln>
        </p:spPr>
      </p:pic>
      <p:sp>
        <p:nvSpPr>
          <p:cNvPr id="152" name="Google Shape;152;p15"/>
          <p:cNvSpPr txBox="1"/>
          <p:nvPr/>
        </p:nvSpPr>
        <p:spPr>
          <a:xfrm>
            <a:off x="171300" y="162900"/>
            <a:ext cx="5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969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Supporting Visualizations</a:t>
            </a:r>
            <a:endParaRPr/>
          </a:p>
        </p:txBody>
      </p:sp>
      <p:sp>
        <p:nvSpPr>
          <p:cNvPr id="158" name="Google Shape;158;p16"/>
          <p:cNvSpPr txBox="1"/>
          <p:nvPr>
            <p:ph idx="1" type="body"/>
          </p:nvPr>
        </p:nvSpPr>
        <p:spPr>
          <a:xfrm>
            <a:off x="1143800" y="539800"/>
            <a:ext cx="5115600" cy="74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Relationships explored and visualized</a:t>
            </a:r>
            <a:endParaRPr/>
          </a:p>
          <a:p>
            <a:pPr indent="-311150" lvl="0" marL="457200" rtl="0" algn="l">
              <a:spcBef>
                <a:spcPts val="0"/>
              </a:spcBef>
              <a:spcAft>
                <a:spcPts val="0"/>
              </a:spcAft>
              <a:buSzPts val="1300"/>
              <a:buChar char="●"/>
            </a:pPr>
            <a:r>
              <a:rPr lang="en"/>
              <a:t>Hypotheses</a:t>
            </a:r>
            <a:endParaRPr/>
          </a:p>
        </p:txBody>
      </p:sp>
      <p:sp>
        <p:nvSpPr>
          <p:cNvPr id="159" name="Google Shape;159;p16"/>
          <p:cNvSpPr txBox="1"/>
          <p:nvPr/>
        </p:nvSpPr>
        <p:spPr>
          <a:xfrm>
            <a:off x="0" y="-111600"/>
            <a:ext cx="5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pic>
        <p:nvPicPr>
          <p:cNvPr id="160" name="Google Shape;160;p16"/>
          <p:cNvPicPr preferRelativeResize="0"/>
          <p:nvPr/>
        </p:nvPicPr>
        <p:blipFill>
          <a:blip r:embed="rId3">
            <a:alphaModFix/>
          </a:blip>
          <a:stretch>
            <a:fillRect/>
          </a:stretch>
        </p:blipFill>
        <p:spPr>
          <a:xfrm>
            <a:off x="4873500" y="0"/>
            <a:ext cx="4270500" cy="2571750"/>
          </a:xfrm>
          <a:prstGeom prst="rect">
            <a:avLst/>
          </a:prstGeom>
          <a:noFill/>
          <a:ln>
            <a:noFill/>
          </a:ln>
        </p:spPr>
      </p:pic>
      <p:pic>
        <p:nvPicPr>
          <p:cNvPr id="161" name="Google Shape;161;p16"/>
          <p:cNvPicPr preferRelativeResize="0"/>
          <p:nvPr/>
        </p:nvPicPr>
        <p:blipFill>
          <a:blip r:embed="rId4">
            <a:alphaModFix/>
          </a:blip>
          <a:stretch>
            <a:fillRect/>
          </a:stretch>
        </p:blipFill>
        <p:spPr>
          <a:xfrm>
            <a:off x="4873500" y="2666450"/>
            <a:ext cx="4270501" cy="2477050"/>
          </a:xfrm>
          <a:prstGeom prst="rect">
            <a:avLst/>
          </a:prstGeom>
          <a:noFill/>
          <a:ln>
            <a:noFill/>
          </a:ln>
        </p:spPr>
      </p:pic>
      <p:pic>
        <p:nvPicPr>
          <p:cNvPr id="162" name="Google Shape;162;p16"/>
          <p:cNvPicPr preferRelativeResize="0"/>
          <p:nvPr/>
        </p:nvPicPr>
        <p:blipFill>
          <a:blip r:embed="rId5">
            <a:alphaModFix/>
          </a:blip>
          <a:stretch>
            <a:fillRect/>
          </a:stretch>
        </p:blipFill>
        <p:spPr>
          <a:xfrm>
            <a:off x="0" y="2914175"/>
            <a:ext cx="3868550" cy="2229325"/>
          </a:xfrm>
          <a:prstGeom prst="rect">
            <a:avLst/>
          </a:prstGeom>
          <a:noFill/>
          <a:ln>
            <a:noFill/>
          </a:ln>
        </p:spPr>
      </p:pic>
      <p:pic>
        <p:nvPicPr>
          <p:cNvPr id="163" name="Google Shape;163;p16"/>
          <p:cNvPicPr preferRelativeResize="0"/>
          <p:nvPr/>
        </p:nvPicPr>
        <p:blipFill>
          <a:blip r:embed="rId6">
            <a:alphaModFix/>
          </a:blip>
          <a:stretch>
            <a:fillRect/>
          </a:stretch>
        </p:blipFill>
        <p:spPr>
          <a:xfrm>
            <a:off x="0" y="1202100"/>
            <a:ext cx="3868550" cy="164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5987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Model</a:t>
            </a:r>
            <a:endParaRPr/>
          </a:p>
        </p:txBody>
      </p:sp>
      <p:grpSp>
        <p:nvGrpSpPr>
          <p:cNvPr id="169" name="Google Shape;169;p17"/>
          <p:cNvGrpSpPr/>
          <p:nvPr/>
        </p:nvGrpSpPr>
        <p:grpSpPr>
          <a:xfrm>
            <a:off x="256300" y="1546425"/>
            <a:ext cx="3889361" cy="3330349"/>
            <a:chOff x="256300" y="1546425"/>
            <a:chExt cx="3889361" cy="3330349"/>
          </a:xfrm>
        </p:grpSpPr>
        <p:pic>
          <p:nvPicPr>
            <p:cNvPr id="170" name="Google Shape;170;p17"/>
            <p:cNvPicPr preferRelativeResize="0"/>
            <p:nvPr/>
          </p:nvPicPr>
          <p:blipFill>
            <a:blip r:embed="rId3">
              <a:alphaModFix/>
            </a:blip>
            <a:stretch>
              <a:fillRect/>
            </a:stretch>
          </p:blipFill>
          <p:spPr>
            <a:xfrm>
              <a:off x="256300" y="1546425"/>
              <a:ext cx="3889361" cy="3330349"/>
            </a:xfrm>
            <a:prstGeom prst="rect">
              <a:avLst/>
            </a:prstGeom>
            <a:noFill/>
            <a:ln>
              <a:noFill/>
            </a:ln>
          </p:spPr>
        </p:pic>
        <p:sp>
          <p:nvSpPr>
            <p:cNvPr id="171" name="Google Shape;171;p17"/>
            <p:cNvSpPr/>
            <p:nvPr/>
          </p:nvSpPr>
          <p:spPr>
            <a:xfrm>
              <a:off x="3586737" y="1885015"/>
              <a:ext cx="303900" cy="1017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17"/>
            <p:cNvSpPr/>
            <p:nvPr/>
          </p:nvSpPr>
          <p:spPr>
            <a:xfrm>
              <a:off x="3438675" y="4673800"/>
              <a:ext cx="452100" cy="1017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 name="Google Shape;173;p17"/>
          <p:cNvGrpSpPr/>
          <p:nvPr/>
        </p:nvGrpSpPr>
        <p:grpSpPr>
          <a:xfrm>
            <a:off x="4486187" y="485614"/>
            <a:ext cx="4496987" cy="4391153"/>
            <a:chOff x="4486187" y="485614"/>
            <a:chExt cx="4496987" cy="4391153"/>
          </a:xfrm>
        </p:grpSpPr>
        <p:grpSp>
          <p:nvGrpSpPr>
            <p:cNvPr id="174" name="Google Shape;174;p17"/>
            <p:cNvGrpSpPr/>
            <p:nvPr/>
          </p:nvGrpSpPr>
          <p:grpSpPr>
            <a:xfrm>
              <a:off x="4486187" y="485614"/>
              <a:ext cx="4496987" cy="4391153"/>
              <a:chOff x="4475575" y="485625"/>
              <a:chExt cx="4438400" cy="4319450"/>
            </a:xfrm>
          </p:grpSpPr>
          <p:pic>
            <p:nvPicPr>
              <p:cNvPr id="175" name="Google Shape;175;p17"/>
              <p:cNvPicPr preferRelativeResize="0"/>
              <p:nvPr/>
            </p:nvPicPr>
            <p:blipFill>
              <a:blip r:embed="rId4">
                <a:alphaModFix/>
              </a:blip>
              <a:stretch>
                <a:fillRect/>
              </a:stretch>
            </p:blipFill>
            <p:spPr>
              <a:xfrm>
                <a:off x="4475575" y="485625"/>
                <a:ext cx="4438400" cy="4319450"/>
              </a:xfrm>
              <a:prstGeom prst="rect">
                <a:avLst/>
              </a:prstGeom>
              <a:noFill/>
              <a:ln>
                <a:noFill/>
              </a:ln>
            </p:spPr>
          </p:pic>
          <p:sp>
            <p:nvSpPr>
              <p:cNvPr id="176" name="Google Shape;176;p17"/>
              <p:cNvSpPr/>
              <p:nvPr/>
            </p:nvSpPr>
            <p:spPr>
              <a:xfrm>
                <a:off x="8009675" y="865200"/>
                <a:ext cx="300000" cy="99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7" name="Google Shape;177;p17"/>
            <p:cNvSpPr/>
            <p:nvPr/>
          </p:nvSpPr>
          <p:spPr>
            <a:xfrm>
              <a:off x="7922675" y="3748975"/>
              <a:ext cx="452100" cy="1017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8" name="Google Shape;178;p17"/>
          <p:cNvSpPr txBox="1"/>
          <p:nvPr/>
        </p:nvSpPr>
        <p:spPr>
          <a:xfrm>
            <a:off x="171300" y="162900"/>
            <a:ext cx="5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052550" y="58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Random Forest &amp; Decision Tree</a:t>
            </a:r>
            <a:endParaRPr/>
          </a:p>
        </p:txBody>
      </p:sp>
      <p:sp>
        <p:nvSpPr>
          <p:cNvPr id="184" name="Google Shape;184;p18"/>
          <p:cNvSpPr txBox="1"/>
          <p:nvPr>
            <p:ph idx="1" type="body"/>
          </p:nvPr>
        </p:nvSpPr>
        <p:spPr>
          <a:xfrm>
            <a:off x="9666825" y="3399450"/>
            <a:ext cx="2135100" cy="113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5" name="Google Shape;185;p18"/>
          <p:cNvSpPr/>
          <p:nvPr/>
        </p:nvSpPr>
        <p:spPr>
          <a:xfrm>
            <a:off x="2594050" y="650550"/>
            <a:ext cx="14466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area&lt;=5992.5ft</a:t>
            </a:r>
            <a:endParaRPr sz="1200"/>
          </a:p>
        </p:txBody>
      </p:sp>
      <p:graphicFrame>
        <p:nvGraphicFramePr>
          <p:cNvPr id="186" name="Google Shape;186;p18"/>
          <p:cNvGraphicFramePr/>
          <p:nvPr/>
        </p:nvGraphicFramePr>
        <p:xfrm>
          <a:off x="7114250" y="550150"/>
          <a:ext cx="3000000" cy="3000000"/>
        </p:xfrm>
        <a:graphic>
          <a:graphicData uri="http://schemas.openxmlformats.org/drawingml/2006/table">
            <a:tbl>
              <a:tblPr>
                <a:noFill/>
                <a:tableStyleId>{24454A86-D933-4741-AC9D-077A9570580B}</a:tableStyleId>
              </a:tblPr>
              <a:tblGrid>
                <a:gridCol w="1014875"/>
                <a:gridCol w="1014875"/>
              </a:tblGrid>
              <a:tr h="314125">
                <a:tc>
                  <a:txBody>
                    <a:bodyPr/>
                    <a:lstStyle/>
                    <a:p>
                      <a:pPr indent="0" lvl="0" marL="0" rtl="0" algn="l">
                        <a:spcBef>
                          <a:spcPts val="0"/>
                        </a:spcBef>
                        <a:spcAft>
                          <a:spcPts val="0"/>
                        </a:spcAft>
                        <a:buNone/>
                      </a:pPr>
                      <a:r>
                        <a:rPr lang="en" sz="1100">
                          <a:solidFill>
                            <a:schemeClr val="lt1"/>
                          </a:solidFill>
                        </a:rPr>
                        <a:t>Area</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0.46162993 </a:t>
                      </a:r>
                      <a:endParaRPr/>
                    </a:p>
                  </a:txBody>
                  <a:tcPr marT="91425" marB="91425" marR="91425" marL="91425"/>
                </a:tc>
              </a:tr>
              <a:tr h="314125">
                <a:tc>
                  <a:txBody>
                    <a:bodyPr/>
                    <a:lstStyle/>
                    <a:p>
                      <a:pPr indent="0" lvl="0" marL="0" rtl="0" algn="l">
                        <a:spcBef>
                          <a:spcPts val="0"/>
                        </a:spcBef>
                        <a:spcAft>
                          <a:spcPts val="0"/>
                        </a:spcAft>
                        <a:buNone/>
                      </a:pPr>
                      <a:r>
                        <a:rPr lang="en" sz="1100">
                          <a:solidFill>
                            <a:schemeClr val="lt1"/>
                          </a:solidFill>
                        </a:rPr>
                        <a:t>Bedrooms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0.04583879</a:t>
                      </a:r>
                      <a:endParaRPr/>
                    </a:p>
                  </a:txBody>
                  <a:tcPr marT="91425" marB="91425" marR="91425" marL="91425"/>
                </a:tc>
              </a:tr>
              <a:tr h="329675">
                <a:tc>
                  <a:txBody>
                    <a:bodyPr/>
                    <a:lstStyle/>
                    <a:p>
                      <a:pPr indent="0" lvl="0" marL="0" rtl="0" algn="l">
                        <a:spcBef>
                          <a:spcPts val="0"/>
                        </a:spcBef>
                        <a:spcAft>
                          <a:spcPts val="0"/>
                        </a:spcAft>
                        <a:buNone/>
                      </a:pPr>
                      <a:r>
                        <a:rPr lang="en" sz="1100">
                          <a:solidFill>
                            <a:schemeClr val="lt1"/>
                          </a:solidFill>
                        </a:rPr>
                        <a:t>Bathrooms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0.17527457 </a:t>
                      </a:r>
                      <a:endParaRPr/>
                    </a:p>
                  </a:txBody>
                  <a:tcPr marT="91425" marB="91425" marR="91425" marL="91425"/>
                </a:tc>
              </a:tr>
              <a:tr h="326050">
                <a:tc>
                  <a:txBody>
                    <a:bodyPr/>
                    <a:lstStyle/>
                    <a:p>
                      <a:pPr indent="0" lvl="0" marL="0" rtl="0" algn="l">
                        <a:spcBef>
                          <a:spcPts val="0"/>
                        </a:spcBef>
                        <a:spcAft>
                          <a:spcPts val="0"/>
                        </a:spcAft>
                        <a:buNone/>
                      </a:pPr>
                      <a:r>
                        <a:rPr lang="en" sz="1100">
                          <a:solidFill>
                            <a:schemeClr val="lt1"/>
                          </a:solidFill>
                        </a:rPr>
                        <a:t>Stories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0.05318353 </a:t>
                      </a:r>
                      <a:endParaRPr/>
                    </a:p>
                  </a:txBody>
                  <a:tcPr marT="91425" marB="91425" marR="91425" marL="91425"/>
                </a:tc>
              </a:tr>
              <a:tr h="326050">
                <a:tc>
                  <a:txBody>
                    <a:bodyPr/>
                    <a:lstStyle/>
                    <a:p>
                      <a:pPr indent="0" lvl="0" marL="0" rtl="0" algn="l">
                        <a:spcBef>
                          <a:spcPts val="0"/>
                        </a:spcBef>
                        <a:spcAft>
                          <a:spcPts val="0"/>
                        </a:spcAft>
                        <a:buNone/>
                      </a:pPr>
                      <a:r>
                        <a:rPr lang="en" sz="1100">
                          <a:solidFill>
                            <a:schemeClr val="lt1"/>
                          </a:solidFill>
                        </a:rPr>
                        <a:t>Mainroad</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0.01003956 </a:t>
                      </a:r>
                      <a:endParaRPr/>
                    </a:p>
                  </a:txBody>
                  <a:tcPr marT="91425" marB="91425" marR="91425" marL="91425"/>
                </a:tc>
              </a:tr>
              <a:tr h="321325">
                <a:tc>
                  <a:txBody>
                    <a:bodyPr/>
                    <a:lstStyle/>
                    <a:p>
                      <a:pPr indent="0" lvl="0" marL="0" rtl="0" algn="l">
                        <a:spcBef>
                          <a:spcPts val="0"/>
                        </a:spcBef>
                        <a:spcAft>
                          <a:spcPts val="0"/>
                        </a:spcAft>
                        <a:buNone/>
                      </a:pPr>
                      <a:r>
                        <a:rPr lang="en" sz="1100">
                          <a:solidFill>
                            <a:schemeClr val="lt1"/>
                          </a:solidFill>
                        </a:rPr>
                        <a:t>Guestroom</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0.0164316 </a:t>
                      </a:r>
                      <a:endParaRPr/>
                    </a:p>
                  </a:txBody>
                  <a:tcPr marT="91425" marB="91425" marR="91425" marL="91425"/>
                </a:tc>
              </a:tr>
              <a:tr h="326050">
                <a:tc>
                  <a:txBody>
                    <a:bodyPr/>
                    <a:lstStyle/>
                    <a:p>
                      <a:pPr indent="0" lvl="0" marL="0" rtl="0" algn="l">
                        <a:spcBef>
                          <a:spcPts val="0"/>
                        </a:spcBef>
                        <a:spcAft>
                          <a:spcPts val="0"/>
                        </a:spcAft>
                        <a:buNone/>
                      </a:pPr>
                      <a:r>
                        <a:rPr lang="en" sz="1100">
                          <a:solidFill>
                            <a:schemeClr val="lt1"/>
                          </a:solidFill>
                        </a:rPr>
                        <a:t>Basement</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0.03345969 </a:t>
                      </a:r>
                      <a:endParaRPr/>
                    </a:p>
                  </a:txBody>
                  <a:tcPr marT="91425" marB="91425" marR="91425" marL="91425"/>
                </a:tc>
              </a:tr>
              <a:tr h="464375">
                <a:tc>
                  <a:txBody>
                    <a:bodyPr/>
                    <a:lstStyle/>
                    <a:p>
                      <a:pPr indent="0" lvl="0" marL="0" rtl="0" algn="l">
                        <a:spcBef>
                          <a:spcPts val="0"/>
                        </a:spcBef>
                        <a:spcAft>
                          <a:spcPts val="0"/>
                        </a:spcAft>
                        <a:buNone/>
                      </a:pPr>
                      <a:r>
                        <a:rPr lang="en" sz="1100">
                          <a:solidFill>
                            <a:schemeClr val="lt1"/>
                          </a:solidFill>
                        </a:rPr>
                        <a:t>Hot Water Heating</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0.01791422 </a:t>
                      </a:r>
                      <a:endParaRPr/>
                    </a:p>
                  </a:txBody>
                  <a:tcPr marT="91425" marB="91425" marR="91425" marL="91425"/>
                </a:tc>
              </a:tr>
              <a:tr h="344200">
                <a:tc>
                  <a:txBody>
                    <a:bodyPr/>
                    <a:lstStyle/>
                    <a:p>
                      <a:pPr indent="0" lvl="0" marL="0" rtl="0" algn="l">
                        <a:spcBef>
                          <a:spcPts val="0"/>
                        </a:spcBef>
                        <a:spcAft>
                          <a:spcPts val="0"/>
                        </a:spcAft>
                        <a:buNone/>
                      </a:pPr>
                      <a:r>
                        <a:rPr lang="en" sz="1100">
                          <a:solidFill>
                            <a:schemeClr val="lt1"/>
                          </a:solidFill>
                        </a:rPr>
                        <a:t>A.C.</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0.04844253 </a:t>
                      </a:r>
                      <a:endParaRPr/>
                    </a:p>
                  </a:txBody>
                  <a:tcPr marT="91425" marB="91425" marR="91425" marL="91425"/>
                </a:tc>
              </a:tr>
              <a:tr h="314125">
                <a:tc>
                  <a:txBody>
                    <a:bodyPr/>
                    <a:lstStyle/>
                    <a:p>
                      <a:pPr indent="0" lvl="0" marL="0" rtl="0" algn="l">
                        <a:spcBef>
                          <a:spcPts val="0"/>
                        </a:spcBef>
                        <a:spcAft>
                          <a:spcPts val="0"/>
                        </a:spcAft>
                        <a:buNone/>
                      </a:pPr>
                      <a:r>
                        <a:rPr lang="en" sz="1100">
                          <a:solidFill>
                            <a:schemeClr val="lt1"/>
                          </a:solidFill>
                        </a:rPr>
                        <a:t>Parking</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0.05489725 </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314125">
                <a:tc>
                  <a:txBody>
                    <a:bodyPr/>
                    <a:lstStyle/>
                    <a:p>
                      <a:pPr indent="0" lvl="0" marL="0" rtl="0" algn="l">
                        <a:spcBef>
                          <a:spcPts val="0"/>
                        </a:spcBef>
                        <a:spcAft>
                          <a:spcPts val="0"/>
                        </a:spcAft>
                        <a:buNone/>
                      </a:pPr>
                      <a:r>
                        <a:rPr lang="en" sz="1100">
                          <a:solidFill>
                            <a:schemeClr val="lt1"/>
                          </a:solidFill>
                        </a:rPr>
                        <a:t>Prefarea</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0.02958393</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437050">
                <a:tc>
                  <a:txBody>
                    <a:bodyPr/>
                    <a:lstStyle/>
                    <a:p>
                      <a:pPr indent="0" lvl="0" marL="0" rtl="0" algn="l">
                        <a:spcBef>
                          <a:spcPts val="0"/>
                        </a:spcBef>
                        <a:spcAft>
                          <a:spcPts val="0"/>
                        </a:spcAft>
                        <a:buNone/>
                      </a:pPr>
                      <a:r>
                        <a:rPr lang="en" sz="1000">
                          <a:solidFill>
                            <a:schemeClr val="lt1"/>
                          </a:solidFill>
                        </a:rPr>
                        <a:t>Furnishing Status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0.05330439</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bl>
          </a:graphicData>
        </a:graphic>
      </p:graphicFrame>
      <p:sp>
        <p:nvSpPr>
          <p:cNvPr id="187" name="Google Shape;187;p18"/>
          <p:cNvSpPr/>
          <p:nvPr/>
        </p:nvSpPr>
        <p:spPr>
          <a:xfrm>
            <a:off x="1286150" y="1672675"/>
            <a:ext cx="1367100" cy="2922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bathrooms&lt;=1.5</a:t>
            </a:r>
            <a:endParaRPr sz="1200"/>
          </a:p>
        </p:txBody>
      </p:sp>
      <p:sp>
        <p:nvSpPr>
          <p:cNvPr id="188" name="Google Shape;188;p18"/>
          <p:cNvSpPr/>
          <p:nvPr/>
        </p:nvSpPr>
        <p:spPr>
          <a:xfrm>
            <a:off x="4133250" y="1672675"/>
            <a:ext cx="1367100" cy="2922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bathrooms&lt;=1.5</a:t>
            </a:r>
            <a:endParaRPr sz="1200"/>
          </a:p>
        </p:txBody>
      </p:sp>
      <p:sp>
        <p:nvSpPr>
          <p:cNvPr id="189" name="Google Shape;189;p18"/>
          <p:cNvSpPr/>
          <p:nvPr/>
        </p:nvSpPr>
        <p:spPr>
          <a:xfrm>
            <a:off x="458900" y="2589200"/>
            <a:ext cx="1007100" cy="399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Furnishing status&lt;=1.5</a:t>
            </a:r>
            <a:endParaRPr sz="1200"/>
          </a:p>
        </p:txBody>
      </p:sp>
      <p:sp>
        <p:nvSpPr>
          <p:cNvPr id="190" name="Google Shape;190;p18"/>
          <p:cNvSpPr/>
          <p:nvPr/>
        </p:nvSpPr>
        <p:spPr>
          <a:xfrm>
            <a:off x="1957550" y="2589200"/>
            <a:ext cx="1007100" cy="399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area&lt;=4535</a:t>
            </a:r>
            <a:endParaRPr sz="1200"/>
          </a:p>
        </p:txBody>
      </p:sp>
      <p:sp>
        <p:nvSpPr>
          <p:cNvPr id="191" name="Google Shape;191;p18"/>
          <p:cNvSpPr/>
          <p:nvPr/>
        </p:nvSpPr>
        <p:spPr>
          <a:xfrm>
            <a:off x="3660000" y="2603500"/>
            <a:ext cx="863400" cy="399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bedrooms&lt;=3.5</a:t>
            </a:r>
            <a:endParaRPr sz="1200"/>
          </a:p>
        </p:txBody>
      </p:sp>
      <p:sp>
        <p:nvSpPr>
          <p:cNvPr id="192" name="Google Shape;192;p18"/>
          <p:cNvSpPr/>
          <p:nvPr/>
        </p:nvSpPr>
        <p:spPr>
          <a:xfrm>
            <a:off x="5113400" y="2589200"/>
            <a:ext cx="1007100" cy="399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Bathrooms</a:t>
            </a:r>
            <a:endParaRPr sz="1200"/>
          </a:p>
          <a:p>
            <a:pPr indent="0" lvl="0" marL="0" rtl="0" algn="l">
              <a:spcBef>
                <a:spcPts val="0"/>
              </a:spcBef>
              <a:spcAft>
                <a:spcPts val="0"/>
              </a:spcAft>
              <a:buNone/>
            </a:pPr>
            <a:r>
              <a:rPr lang="en" sz="1200"/>
              <a:t>&lt;=2.5</a:t>
            </a:r>
            <a:endParaRPr sz="1200"/>
          </a:p>
        </p:txBody>
      </p:sp>
      <p:sp>
        <p:nvSpPr>
          <p:cNvPr id="193" name="Google Shape;193;p18"/>
          <p:cNvSpPr/>
          <p:nvPr/>
        </p:nvSpPr>
        <p:spPr>
          <a:xfrm>
            <a:off x="87150" y="3441900"/>
            <a:ext cx="965400" cy="2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$3,254,130</a:t>
            </a:r>
            <a:endParaRPr sz="1100"/>
          </a:p>
        </p:txBody>
      </p:sp>
      <p:sp>
        <p:nvSpPr>
          <p:cNvPr id="194" name="Google Shape;194;p18"/>
          <p:cNvSpPr/>
          <p:nvPr/>
        </p:nvSpPr>
        <p:spPr>
          <a:xfrm>
            <a:off x="900850" y="4301525"/>
            <a:ext cx="965400" cy="321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$4,069,085</a:t>
            </a:r>
            <a:endParaRPr sz="1100"/>
          </a:p>
        </p:txBody>
      </p:sp>
      <p:sp>
        <p:nvSpPr>
          <p:cNvPr id="195" name="Google Shape;195;p18"/>
          <p:cNvSpPr/>
          <p:nvPr/>
        </p:nvSpPr>
        <p:spPr>
          <a:xfrm>
            <a:off x="1485250" y="3427188"/>
            <a:ext cx="1007100" cy="321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$4,654,944</a:t>
            </a:r>
            <a:endParaRPr sz="1100"/>
          </a:p>
        </p:txBody>
      </p:sp>
      <p:sp>
        <p:nvSpPr>
          <p:cNvPr id="196" name="Google Shape;196;p18"/>
          <p:cNvSpPr/>
          <p:nvPr/>
        </p:nvSpPr>
        <p:spPr>
          <a:xfrm>
            <a:off x="2420750" y="4316225"/>
            <a:ext cx="965400" cy="292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$6,061,125</a:t>
            </a:r>
            <a:endParaRPr sz="1100"/>
          </a:p>
        </p:txBody>
      </p:sp>
      <p:sp>
        <p:nvSpPr>
          <p:cNvPr id="197" name="Google Shape;197;p18"/>
          <p:cNvSpPr/>
          <p:nvPr/>
        </p:nvSpPr>
        <p:spPr>
          <a:xfrm>
            <a:off x="3108875" y="3409650"/>
            <a:ext cx="965400" cy="321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$5,243,901</a:t>
            </a:r>
            <a:endParaRPr sz="1100"/>
          </a:p>
        </p:txBody>
      </p:sp>
      <p:sp>
        <p:nvSpPr>
          <p:cNvPr id="198" name="Google Shape;198;p18"/>
          <p:cNvSpPr/>
          <p:nvPr/>
        </p:nvSpPr>
        <p:spPr>
          <a:xfrm>
            <a:off x="3858625" y="4277525"/>
            <a:ext cx="965400" cy="292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$7,052,826</a:t>
            </a:r>
            <a:endParaRPr sz="1100"/>
          </a:p>
        </p:txBody>
      </p:sp>
      <p:sp>
        <p:nvSpPr>
          <p:cNvPr id="199" name="Google Shape;199;p18"/>
          <p:cNvSpPr/>
          <p:nvPr/>
        </p:nvSpPr>
        <p:spPr>
          <a:xfrm>
            <a:off x="4739138" y="3441900"/>
            <a:ext cx="965400" cy="2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$7,257,874</a:t>
            </a:r>
            <a:endParaRPr sz="1100"/>
          </a:p>
        </p:txBody>
      </p:sp>
      <p:sp>
        <p:nvSpPr>
          <p:cNvPr id="200" name="Google Shape;200;p18"/>
          <p:cNvSpPr/>
          <p:nvPr/>
        </p:nvSpPr>
        <p:spPr>
          <a:xfrm>
            <a:off x="5759700" y="4316225"/>
            <a:ext cx="965400" cy="292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$11,083,333</a:t>
            </a:r>
            <a:endParaRPr sz="1100"/>
          </a:p>
        </p:txBody>
      </p:sp>
      <p:cxnSp>
        <p:nvCxnSpPr>
          <p:cNvPr id="201" name="Google Shape;201;p18"/>
          <p:cNvCxnSpPr/>
          <p:nvPr/>
        </p:nvCxnSpPr>
        <p:spPr>
          <a:xfrm flipH="1">
            <a:off x="1876150" y="811350"/>
            <a:ext cx="717900" cy="8613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18"/>
          <p:cNvCxnSpPr>
            <a:stCxn id="185" idx="3"/>
            <a:endCxn id="188" idx="0"/>
          </p:cNvCxnSpPr>
          <p:nvPr/>
        </p:nvCxnSpPr>
        <p:spPr>
          <a:xfrm>
            <a:off x="4040650" y="811350"/>
            <a:ext cx="776100" cy="8613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18"/>
          <p:cNvCxnSpPr>
            <a:stCxn id="187" idx="2"/>
            <a:endCxn id="189" idx="0"/>
          </p:cNvCxnSpPr>
          <p:nvPr/>
        </p:nvCxnSpPr>
        <p:spPr>
          <a:xfrm flipH="1">
            <a:off x="962600" y="1964875"/>
            <a:ext cx="1007100" cy="6243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18"/>
          <p:cNvCxnSpPr>
            <a:stCxn id="187" idx="2"/>
            <a:endCxn id="190" idx="0"/>
          </p:cNvCxnSpPr>
          <p:nvPr/>
        </p:nvCxnSpPr>
        <p:spPr>
          <a:xfrm>
            <a:off x="1969700" y="1964875"/>
            <a:ext cx="491400" cy="6243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18"/>
          <p:cNvCxnSpPr>
            <a:stCxn id="188" idx="2"/>
            <a:endCxn id="191" idx="0"/>
          </p:cNvCxnSpPr>
          <p:nvPr/>
        </p:nvCxnSpPr>
        <p:spPr>
          <a:xfrm flipH="1">
            <a:off x="4091700" y="1964875"/>
            <a:ext cx="725100" cy="6387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18"/>
          <p:cNvCxnSpPr>
            <a:stCxn id="188" idx="2"/>
            <a:endCxn id="192" idx="0"/>
          </p:cNvCxnSpPr>
          <p:nvPr/>
        </p:nvCxnSpPr>
        <p:spPr>
          <a:xfrm>
            <a:off x="4816800" y="1964875"/>
            <a:ext cx="800100" cy="6243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18"/>
          <p:cNvCxnSpPr>
            <a:stCxn id="189" idx="2"/>
            <a:endCxn id="193" idx="0"/>
          </p:cNvCxnSpPr>
          <p:nvPr/>
        </p:nvCxnSpPr>
        <p:spPr>
          <a:xfrm flipH="1">
            <a:off x="569750" y="2988200"/>
            <a:ext cx="392700" cy="4536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18"/>
          <p:cNvCxnSpPr>
            <a:stCxn id="189" idx="2"/>
            <a:endCxn id="194" idx="0"/>
          </p:cNvCxnSpPr>
          <p:nvPr/>
        </p:nvCxnSpPr>
        <p:spPr>
          <a:xfrm>
            <a:off x="962450" y="2988200"/>
            <a:ext cx="421200" cy="13134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18"/>
          <p:cNvCxnSpPr>
            <a:stCxn id="190" idx="2"/>
            <a:endCxn id="195" idx="0"/>
          </p:cNvCxnSpPr>
          <p:nvPr/>
        </p:nvCxnSpPr>
        <p:spPr>
          <a:xfrm flipH="1">
            <a:off x="1988900" y="2988200"/>
            <a:ext cx="472200" cy="4389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18"/>
          <p:cNvCxnSpPr>
            <a:stCxn id="190" idx="2"/>
            <a:endCxn id="196" idx="0"/>
          </p:cNvCxnSpPr>
          <p:nvPr/>
        </p:nvCxnSpPr>
        <p:spPr>
          <a:xfrm>
            <a:off x="2461100" y="2988200"/>
            <a:ext cx="442500" cy="13281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18"/>
          <p:cNvCxnSpPr>
            <a:stCxn id="191" idx="2"/>
            <a:endCxn id="197" idx="0"/>
          </p:cNvCxnSpPr>
          <p:nvPr/>
        </p:nvCxnSpPr>
        <p:spPr>
          <a:xfrm flipH="1">
            <a:off x="3591600" y="3002500"/>
            <a:ext cx="500100" cy="4071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18"/>
          <p:cNvCxnSpPr>
            <a:stCxn id="192" idx="2"/>
            <a:endCxn id="199" idx="0"/>
          </p:cNvCxnSpPr>
          <p:nvPr/>
        </p:nvCxnSpPr>
        <p:spPr>
          <a:xfrm flipH="1">
            <a:off x="5221850" y="2988200"/>
            <a:ext cx="395100" cy="4536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18"/>
          <p:cNvCxnSpPr>
            <a:stCxn id="191" idx="2"/>
            <a:endCxn id="198" idx="0"/>
          </p:cNvCxnSpPr>
          <p:nvPr/>
        </p:nvCxnSpPr>
        <p:spPr>
          <a:xfrm>
            <a:off x="4091700" y="3002500"/>
            <a:ext cx="249600" cy="12750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18"/>
          <p:cNvCxnSpPr>
            <a:stCxn id="192" idx="2"/>
            <a:endCxn id="200" idx="0"/>
          </p:cNvCxnSpPr>
          <p:nvPr/>
        </p:nvCxnSpPr>
        <p:spPr>
          <a:xfrm>
            <a:off x="5616950" y="2988200"/>
            <a:ext cx="625500" cy="13281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18"/>
          <p:cNvSpPr/>
          <p:nvPr/>
        </p:nvSpPr>
        <p:spPr>
          <a:xfrm>
            <a:off x="6757125" y="631475"/>
            <a:ext cx="249600" cy="179875"/>
          </a:xfrm>
          <a:prstGeom prst="flowChartDecis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757125" y="1324650"/>
            <a:ext cx="249600" cy="179875"/>
          </a:xfrm>
          <a:prstGeom prst="flowChartDecis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txBox="1"/>
          <p:nvPr/>
        </p:nvSpPr>
        <p:spPr>
          <a:xfrm>
            <a:off x="190225" y="125050"/>
            <a:ext cx="5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idx="1" type="body"/>
          </p:nvPr>
        </p:nvSpPr>
        <p:spPr>
          <a:xfrm>
            <a:off x="1052550" y="1235275"/>
            <a:ext cx="7038900" cy="57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100"/>
          </a:p>
          <a:p>
            <a:pPr indent="0" lvl="0" marL="0" rtl="0" algn="l">
              <a:spcBef>
                <a:spcPts val="1200"/>
              </a:spcBef>
              <a:spcAft>
                <a:spcPts val="1200"/>
              </a:spcAft>
              <a:buNone/>
            </a:pPr>
            <a:r>
              <a:t/>
            </a:r>
            <a:endParaRPr/>
          </a:p>
        </p:txBody>
      </p:sp>
      <p:sp>
        <p:nvSpPr>
          <p:cNvPr id="223" name="Google Shape;223;p19"/>
          <p:cNvSpPr txBox="1"/>
          <p:nvPr/>
        </p:nvSpPr>
        <p:spPr>
          <a:xfrm>
            <a:off x="182125" y="1559075"/>
            <a:ext cx="3000000" cy="32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Features of new house: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area 6450.000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bedrooms 3.000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bathrooms 2.000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stories 1.000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mainroad 1.000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guestroom 1.000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basement 1.000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hotwaterheating 1.000 airconditioning 0.000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parking 0.000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prefarea 0.000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furnishingstatus 1.000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price_in_Ms 5.383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Name: 150, dtype: float64 1/1 [==============================] - 0s 55ms/step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Prediction Price: 5750323.0 Original Price: 5383000.0</a:t>
            </a:r>
            <a:endParaRPr/>
          </a:p>
        </p:txBody>
      </p:sp>
      <p:sp>
        <p:nvSpPr>
          <p:cNvPr id="224" name="Google Shape;224;p19"/>
          <p:cNvSpPr txBox="1"/>
          <p:nvPr/>
        </p:nvSpPr>
        <p:spPr>
          <a:xfrm>
            <a:off x="1238525" y="364275"/>
            <a:ext cx="71688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Lato"/>
                <a:ea typeface="Lato"/>
                <a:cs typeface="Lato"/>
                <a:sym typeface="Lato"/>
              </a:rPr>
              <a:t>Predictions with Keras</a:t>
            </a:r>
            <a:endParaRPr sz="2500">
              <a:solidFill>
                <a:schemeClr val="lt1"/>
              </a:solidFill>
              <a:latin typeface="Lato"/>
              <a:ea typeface="Lato"/>
              <a:cs typeface="Lato"/>
              <a:sym typeface="Lato"/>
            </a:endParaRPr>
          </a:p>
        </p:txBody>
      </p:sp>
      <p:sp>
        <p:nvSpPr>
          <p:cNvPr id="225" name="Google Shape;225;p19"/>
          <p:cNvSpPr txBox="1"/>
          <p:nvPr/>
        </p:nvSpPr>
        <p:spPr>
          <a:xfrm>
            <a:off x="3349100" y="1165675"/>
            <a:ext cx="5189400" cy="123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Establishes a relationship between our input variables and house price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Predicting house price based on specific tenets of a house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16.5% error on predictions</a:t>
            </a:r>
            <a:endParaRPr>
              <a:solidFill>
                <a:schemeClr val="lt1"/>
              </a:solidFill>
              <a:latin typeface="Lato"/>
              <a:ea typeface="Lato"/>
              <a:cs typeface="Lato"/>
              <a:sym typeface="Lato"/>
            </a:endParaRPr>
          </a:p>
        </p:txBody>
      </p:sp>
      <p:pic>
        <p:nvPicPr>
          <p:cNvPr id="226" name="Google Shape;226;p19"/>
          <p:cNvPicPr preferRelativeResize="0"/>
          <p:nvPr/>
        </p:nvPicPr>
        <p:blipFill>
          <a:blip r:embed="rId3">
            <a:alphaModFix/>
          </a:blip>
          <a:stretch>
            <a:fillRect/>
          </a:stretch>
        </p:blipFill>
        <p:spPr>
          <a:xfrm>
            <a:off x="3349100" y="2600825"/>
            <a:ext cx="5657073" cy="2213842"/>
          </a:xfrm>
          <a:prstGeom prst="rect">
            <a:avLst/>
          </a:prstGeom>
          <a:noFill/>
          <a:ln>
            <a:noFill/>
          </a:ln>
        </p:spPr>
      </p:pic>
      <p:sp>
        <p:nvSpPr>
          <p:cNvPr id="227" name="Google Shape;227;p19"/>
          <p:cNvSpPr txBox="1"/>
          <p:nvPr/>
        </p:nvSpPr>
        <p:spPr>
          <a:xfrm>
            <a:off x="109275" y="131125"/>
            <a:ext cx="3642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10689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3" name="Google Shape;233;p20"/>
          <p:cNvSpPr txBox="1"/>
          <p:nvPr>
            <p:ph idx="1" type="body"/>
          </p:nvPr>
        </p:nvSpPr>
        <p:spPr>
          <a:xfrm>
            <a:off x="1100100" y="917950"/>
            <a:ext cx="7955700" cy="41673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en" sz="1400"/>
              <a:t>No model truly captured the goal with complete accuracy. Our group completed additional research during this assignment and were unable to find any models from other sources that had exceptionally accurate predictions for the housing market. Though they can be improved by including more specific data, predicting home price will always be difficult due to constantly changing market conditions and consumer preferences. </a:t>
            </a:r>
            <a:endParaRPr sz="1400"/>
          </a:p>
          <a:p>
            <a:pPr indent="0" lvl="0" marL="0" rtl="0" algn="l">
              <a:lnSpc>
                <a:spcPct val="107916"/>
              </a:lnSpc>
              <a:spcBef>
                <a:spcPts val="800"/>
              </a:spcBef>
              <a:spcAft>
                <a:spcPts val="0"/>
              </a:spcAft>
              <a:buNone/>
            </a:pPr>
            <a:r>
              <a:rPr lang="en" sz="1800"/>
              <a:t>Recommendations: </a:t>
            </a:r>
            <a:endParaRPr sz="1800"/>
          </a:p>
          <a:p>
            <a:pPr indent="-317500" lvl="0" marL="457200" rtl="0" algn="l">
              <a:lnSpc>
                <a:spcPct val="107916"/>
              </a:lnSpc>
              <a:spcBef>
                <a:spcPts val="800"/>
              </a:spcBef>
              <a:spcAft>
                <a:spcPts val="0"/>
              </a:spcAft>
              <a:buSzPts val="1400"/>
              <a:buChar char="●"/>
            </a:pPr>
            <a:r>
              <a:rPr lang="en" sz="1400"/>
              <a:t>Zillow: move forward with this model as a baseline to continue developing its tool for prospective homebuyers, gather more data and further explore the relationship between house price and area</a:t>
            </a:r>
            <a:endParaRPr sz="1400"/>
          </a:p>
          <a:p>
            <a:pPr indent="-317500" lvl="0" marL="457200" rtl="0" algn="l">
              <a:lnSpc>
                <a:spcPct val="107916"/>
              </a:lnSpc>
              <a:spcBef>
                <a:spcPts val="0"/>
              </a:spcBef>
              <a:spcAft>
                <a:spcPts val="0"/>
              </a:spcAft>
              <a:buSzPts val="1400"/>
              <a:buChar char="●"/>
            </a:pPr>
            <a:r>
              <a:rPr lang="en" sz="1400"/>
              <a:t>Buyers and homeowners: keep in mind that square footage will usually be the largest driver of value in their home</a:t>
            </a:r>
            <a:endParaRPr sz="1400"/>
          </a:p>
          <a:p>
            <a:pPr indent="-317500" lvl="1" marL="914400" rtl="0" algn="l">
              <a:lnSpc>
                <a:spcPct val="107916"/>
              </a:lnSpc>
              <a:spcBef>
                <a:spcPts val="800"/>
              </a:spcBef>
              <a:spcAft>
                <a:spcPts val="0"/>
              </a:spcAft>
              <a:buSzPts val="1400"/>
              <a:buChar char="○"/>
            </a:pPr>
            <a:r>
              <a:rPr lang="en" sz="1400"/>
              <a:t>This means that their budget will greatly affect the size of home they can afford</a:t>
            </a:r>
            <a:endParaRPr sz="1400"/>
          </a:p>
          <a:p>
            <a:pPr indent="-317500" lvl="1" marL="914400" rtl="0" algn="l">
              <a:lnSpc>
                <a:spcPct val="107916"/>
              </a:lnSpc>
              <a:spcBef>
                <a:spcPts val="800"/>
              </a:spcBef>
              <a:spcAft>
                <a:spcPts val="800"/>
              </a:spcAft>
              <a:buSzPts val="1400"/>
              <a:buChar char="○"/>
            </a:pPr>
            <a:r>
              <a:rPr lang="en" sz="1400"/>
              <a:t>if they are looking for a long term investment opportunity, they can buy a home with a sizable square footage and add upgrades later as the area of the home will continue to drive its value.</a:t>
            </a:r>
            <a:endParaRPr sz="1400"/>
          </a:p>
        </p:txBody>
      </p:sp>
      <p:sp>
        <p:nvSpPr>
          <p:cNvPr id="234" name="Google Shape;234;p20"/>
          <p:cNvSpPr txBox="1"/>
          <p:nvPr/>
        </p:nvSpPr>
        <p:spPr>
          <a:xfrm>
            <a:off x="224775" y="151050"/>
            <a:ext cx="47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