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notesSlides/notesSlide4.xml" ContentType="application/vnd.openxmlformats-officedocument.presentationml.notesSlide+xml"/>
  <Override PartName="/ppt/media/image12.jpg" ContentType="image/jp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notesSlides/notesSlide8.xml" ContentType="application/vnd.openxmlformats-officedocument.presentationml.notesSlide+xml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sldIdLst>
    <p:sldId id="302" r:id="rId2"/>
    <p:sldId id="329" r:id="rId3"/>
    <p:sldId id="322" r:id="rId4"/>
    <p:sldId id="257" r:id="rId5"/>
    <p:sldId id="303" r:id="rId6"/>
    <p:sldId id="258" r:id="rId7"/>
    <p:sldId id="306" r:id="rId8"/>
    <p:sldId id="324" r:id="rId9"/>
    <p:sldId id="307" r:id="rId10"/>
    <p:sldId id="325" r:id="rId11"/>
    <p:sldId id="304" r:id="rId12"/>
    <p:sldId id="259" r:id="rId13"/>
    <p:sldId id="260" r:id="rId14"/>
    <p:sldId id="308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309" r:id="rId24"/>
    <p:sldId id="310" r:id="rId25"/>
    <p:sldId id="269" r:id="rId26"/>
    <p:sldId id="270" r:id="rId27"/>
    <p:sldId id="311" r:id="rId28"/>
    <p:sldId id="271" r:id="rId29"/>
    <p:sldId id="323" r:id="rId30"/>
    <p:sldId id="312" r:id="rId31"/>
    <p:sldId id="272" r:id="rId32"/>
    <p:sldId id="273" r:id="rId33"/>
    <p:sldId id="313" r:id="rId34"/>
    <p:sldId id="274" r:id="rId35"/>
    <p:sldId id="314" r:id="rId36"/>
    <p:sldId id="318" r:id="rId37"/>
    <p:sldId id="275" r:id="rId38"/>
    <p:sldId id="319" r:id="rId39"/>
    <p:sldId id="276" r:id="rId40"/>
    <p:sldId id="327" r:id="rId41"/>
    <p:sldId id="277" r:id="rId42"/>
    <p:sldId id="320" r:id="rId43"/>
    <p:sldId id="278" r:id="rId44"/>
    <p:sldId id="279" r:id="rId45"/>
    <p:sldId id="280" r:id="rId46"/>
    <p:sldId id="281" r:id="rId47"/>
    <p:sldId id="282" r:id="rId48"/>
    <p:sldId id="283" r:id="rId49"/>
    <p:sldId id="321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28" r:id="rId66"/>
    <p:sldId id="326" r:id="rId67"/>
    <p:sldId id="299" r:id="rId68"/>
    <p:sldId id="300" r:id="rId69"/>
    <p:sldId id="301" r:id="rId70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10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00D95-FD7D-43E2-82C7-85F1AD630969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1532E-E022-4BCB-9DE5-84595B055E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17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smtClean="0">
                <a:solidFill>
                  <a:srgbClr val="374151"/>
                </a:solidFill>
                <a:effectLst/>
                <a:latin typeface="Söhne"/>
              </a:rPr>
              <a:t>tengo el placer de presentarles un curso diseñado tanto para aquellos que están dando sus primeros pasos en programación, como para aquellos que ya tienen una base en HTML y buscan expandir sus habilidades en HTML5, CSS3 y JavaScript.</a:t>
            </a:r>
          </a:p>
          <a:p>
            <a:endParaRPr lang="es-ES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objetivo de este curso es dotarlos de una base sólida que les brinde la confianza para enfrentar cualquier proyecto de desarrollo web y continuar su aprendizaje. Nos centraremos en los conocimientos y herramientas más importantes que un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front-end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debe dominar.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A685-C6FD-494F-AFDA-6396DA14CE7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39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smtClean="0">
                <a:solidFill>
                  <a:srgbClr val="374151"/>
                </a:solidFill>
                <a:effectLst/>
                <a:latin typeface="Söhne"/>
              </a:rPr>
              <a:t>tengo el placer de presentarles un curso diseñado tanto para aquellos que están dando sus primeros pasos en programación, como para aquellos que ya tienen una base en HTML y buscan expandir sus habilidades en HTML5, CSS3 y JavaScript.</a:t>
            </a:r>
          </a:p>
          <a:p>
            <a:endParaRPr lang="es-ES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objetivo de este curso es dotarlos de una base sólida que les brinde la confianza para enfrentar cualquier proyecto de desarrollo web y continuar su aprendizaje. Nos centraremos en los conocimientos y herramientas más importantes que un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front-end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debe dominar.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A685-C6FD-494F-AFDA-6396DA14CE7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39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smtClean="0">
                <a:solidFill>
                  <a:srgbClr val="374151"/>
                </a:solidFill>
                <a:effectLst/>
                <a:latin typeface="Söhne"/>
              </a:rPr>
              <a:t>tengo el placer de presentarles un curso diseñado tanto para aquellos que están dando sus primeros pasos en programación, como para aquellos que ya tienen una base en HTML y buscan expandir sus habilidades en HTML5, CSS3 y JavaScript.</a:t>
            </a:r>
          </a:p>
          <a:p>
            <a:endParaRPr lang="es-ES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objetivo de este curso es dotarlos de una base sólida que les brinde la confianza para enfrentar cualquier proyecto de desarrollo web y continuar su aprendizaje. Nos centraremos en los conocimientos y herramientas más importantes que un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front-end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debe dominar.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A685-C6FD-494F-AFDA-6396DA14CE7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39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smtClean="0">
                <a:solidFill>
                  <a:srgbClr val="374151"/>
                </a:solidFill>
                <a:effectLst/>
                <a:latin typeface="Söhne"/>
              </a:rPr>
              <a:t>tengo el placer de presentarles un curso diseñado tanto para aquellos que están dando sus primeros pasos en programación, como para aquellos que ya tienen una base en HTML y buscan expandir sus habilidades en HTML5, CSS3 y JavaScript.</a:t>
            </a:r>
          </a:p>
          <a:p>
            <a:endParaRPr lang="es-ES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objetivo de este curso es dotarlos de una base sólida que les brinde la confianza para enfrentar cualquier proyecto de desarrollo web y continuar su aprendizaje. Nos centraremos en los conocimientos y herramientas más importantes que un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front-end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debe dominar.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A685-C6FD-494F-AFDA-6396DA14CE7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39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smtClean="0">
                <a:solidFill>
                  <a:srgbClr val="374151"/>
                </a:solidFill>
                <a:effectLst/>
                <a:latin typeface="Söhne"/>
              </a:rPr>
              <a:t>tengo el placer de presentarles un curso diseñado tanto para aquellos que están dando sus primeros pasos en programación, como para aquellos que ya tienen una base en HTML y buscan expandir sus habilidades en HTML5, CSS3 y JavaScript.</a:t>
            </a:r>
          </a:p>
          <a:p>
            <a:endParaRPr lang="es-ES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objetivo de este curso es dotarlos de una base sólida que les brinde la confianza para enfrentar cualquier proyecto de desarrollo web y continuar su aprendizaje. Nos centraremos en los conocimientos y herramientas más importantes que un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front-end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debe dominar.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A685-C6FD-494F-AFDA-6396DA14CE75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39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smtClean="0">
                <a:solidFill>
                  <a:srgbClr val="374151"/>
                </a:solidFill>
                <a:effectLst/>
                <a:latin typeface="Söhne"/>
              </a:rPr>
              <a:t>tengo el placer de presentarles un curso diseñado tanto para aquellos que están dando sus primeros pasos en programación, como para aquellos que ya tienen una base en HTML y buscan expandir sus habilidades en HTML5, CSS3 y JavaScript.</a:t>
            </a:r>
          </a:p>
          <a:p>
            <a:endParaRPr lang="es-ES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objetivo de este curso es dotarlos de una base sólida que les brinde la confianza para enfrentar cualquier proyecto de desarrollo web y continuar su aprendizaje. Nos centraremos en los conocimientos y herramientas más importantes que un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front-end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debe dominar.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A685-C6FD-494F-AFDA-6396DA14CE75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39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smtClean="0">
                <a:solidFill>
                  <a:srgbClr val="374151"/>
                </a:solidFill>
                <a:effectLst/>
                <a:latin typeface="Söhne"/>
              </a:rPr>
              <a:t>tengo el placer de presentarles un curso diseñado tanto para aquellos que están dando sus primeros pasos en programación, como para aquellos que ya tienen una base en HTML y buscan expandir sus habilidades en HTML5, CSS3 y JavaScript.</a:t>
            </a:r>
          </a:p>
          <a:p>
            <a:endParaRPr lang="es-ES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objetivo de este curso es dotarlos de una base sólida que les brinde la confianza para enfrentar cualquier proyecto de desarrollo web y continuar su aprendizaje. Nos centraremos en los conocimientos y herramientas más importantes que un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front-end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debe dominar.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A685-C6FD-494F-AFDA-6396DA14CE75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39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smtClean="0">
                <a:solidFill>
                  <a:srgbClr val="374151"/>
                </a:solidFill>
                <a:effectLst/>
                <a:latin typeface="Söhne"/>
              </a:rPr>
              <a:t>tengo el placer de presentarles un curso diseñado tanto para aquellos que están dando sus primeros pasos en programación, como para aquellos que ya tienen una base en HTML y buscan expandir sus habilidades en HTML5, CSS3 y JavaScript.</a:t>
            </a:r>
          </a:p>
          <a:p>
            <a:endParaRPr lang="es-ES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objetivo de este curso es dotarlos de una base sólida que les brinde la confianza para enfrentar cualquier proyecto de desarrollo web y continuar su aprendizaje. Nos centraremos en los conocimientos y herramientas más importantes que un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front-end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debe dominar.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A685-C6FD-494F-AFDA-6396DA14CE75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39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00513" y="638576"/>
            <a:ext cx="354297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E4637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E7BE6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85375" y="1407700"/>
            <a:ext cx="2493010" cy="300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295A-1616-48D9-A670-F97B370E8D0B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8DD5-5A6E-4FB9-8880-0137EB887A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61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775" y="1218584"/>
            <a:ext cx="7288448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759" y="1350101"/>
            <a:ext cx="7634480" cy="326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E7BE6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cern.ch/hypertext/WWW/TheProject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tml.spec.whatwg.org/multipage/indices.html#elements-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Block-level_element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developer.mozilla.org/en-US/docs/Web/HTML/Block-level_element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3.org/html4/strict.dt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web.com/logo.jpg)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f/" TargetMode="External"/><Relationship Id="rId2" Type="http://schemas.openxmlformats.org/officeDocument/2006/relationships/hyperlink" Target="http://htmldo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7391400" y="133350"/>
            <a:ext cx="175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 smtClean="0">
                <a:latin typeface="Montserrat" pitchFamily="2" charset="0"/>
                <a:cs typeface="Arial" pitchFamily="34" charset="0"/>
              </a:rPr>
              <a:t>2.1</a:t>
            </a:r>
            <a:endParaRPr lang="es-ES" sz="6600" b="1" dirty="0">
              <a:latin typeface="Montserrat" pitchFamily="2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0638" y="201352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latin typeface="Montserrat" pitchFamily="2" charset="0"/>
                <a:ea typeface="Verdana" pitchFamily="34" charset="0"/>
                <a:cs typeface="Arial" pitchFamily="34" charset="0"/>
              </a:rPr>
              <a:t>HyperText</a:t>
            </a:r>
            <a:r>
              <a:rPr lang="es-ES" sz="3200" dirty="0" smtClean="0">
                <a:latin typeface="Montserrat" pitchFamily="2" charset="0"/>
                <a:ea typeface="Verdana" pitchFamily="34" charset="0"/>
                <a:cs typeface="Arial" pitchFamily="34" charset="0"/>
              </a:rPr>
              <a:t> </a:t>
            </a:r>
            <a:r>
              <a:rPr lang="es-ES" sz="3200" dirty="0" err="1" smtClean="0">
                <a:latin typeface="Montserrat" pitchFamily="2" charset="0"/>
                <a:ea typeface="Verdana" pitchFamily="34" charset="0"/>
                <a:cs typeface="Arial" pitchFamily="34" charset="0"/>
              </a:rPr>
              <a:t>Markup</a:t>
            </a:r>
            <a:r>
              <a:rPr lang="es-ES" sz="3200" dirty="0" smtClean="0">
                <a:latin typeface="Montserrat" pitchFamily="2" charset="0"/>
                <a:ea typeface="Verdana" pitchFamily="34" charset="0"/>
                <a:cs typeface="Arial" pitchFamily="34" charset="0"/>
              </a:rPr>
              <a:t> </a:t>
            </a:r>
            <a:r>
              <a:rPr lang="es-ES" sz="3200" dirty="0" err="1" smtClean="0">
                <a:latin typeface="Montserrat" pitchFamily="2" charset="0"/>
                <a:ea typeface="Verdana" pitchFamily="34" charset="0"/>
                <a:cs typeface="Arial" pitchFamily="34" charset="0"/>
              </a:rPr>
              <a:t>Language</a:t>
            </a:r>
            <a:endParaRPr lang="es-ES" sz="3200" dirty="0">
              <a:latin typeface="Montserrat" pitchFamily="2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0638" y="1224468"/>
            <a:ext cx="335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latin typeface="Montserrat" pitchFamily="2" charset="0"/>
                <a:ea typeface="Verdana" pitchFamily="34" charset="0"/>
                <a:cs typeface="Arial" pitchFamily="34" charset="0"/>
              </a:rPr>
              <a:t>HTML5</a:t>
            </a:r>
            <a:endParaRPr lang="es-ES" sz="4400" b="1" dirty="0">
              <a:latin typeface="Montserrat" pitchFamily="2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391400" y="470535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@</a:t>
            </a:r>
            <a:r>
              <a:rPr lang="es-ES" sz="1200" dirty="0" err="1" smtClean="0"/>
              <a:t>mihifidem</a:t>
            </a:r>
            <a:r>
              <a:rPr lang="es-ES" sz="1200" dirty="0" smtClean="0"/>
              <a:t> 01/2024</a:t>
            </a:r>
            <a:endParaRPr lang="es-ES" sz="1200" dirty="0"/>
          </a:p>
        </p:txBody>
      </p:sp>
      <p:sp>
        <p:nvSpPr>
          <p:cNvPr id="8" name="7 Rectángulo"/>
          <p:cNvSpPr/>
          <p:nvPr/>
        </p:nvSpPr>
        <p:spPr>
          <a:xfrm>
            <a:off x="2743200" y="3181350"/>
            <a:ext cx="3759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latin typeface="Montserrat" pitchFamily="2" charset="0"/>
              </a:rPr>
              <a:t>HTML desde cero</a:t>
            </a:r>
            <a:endParaRPr lang="es-ES" sz="32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6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im Berners-Lee, julio de 1994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5216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228165" y="3943350"/>
            <a:ext cx="563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info.cern.ch/hypertext/WWW/TheProject.html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845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999" y="1218584"/>
            <a:ext cx="7073223" cy="17497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6355" marR="5080" indent="862330">
              <a:lnSpc>
                <a:spcPct val="100699"/>
              </a:lnSpc>
              <a:spcBef>
                <a:spcPts val="70"/>
              </a:spcBef>
            </a:pPr>
            <a:r>
              <a:rPr sz="2800" b="1" spc="135" dirty="0">
                <a:latin typeface="Montserrat" pitchFamily="2" charset="0"/>
              </a:rPr>
              <a:t>HTML</a:t>
            </a:r>
            <a:r>
              <a:rPr sz="2800" spc="-345" dirty="0">
                <a:latin typeface="Montserrat" pitchFamily="2" charset="0"/>
              </a:rPr>
              <a:t> </a:t>
            </a:r>
            <a:r>
              <a:rPr sz="2800" spc="-80" dirty="0">
                <a:latin typeface="Montserrat" pitchFamily="2" charset="0"/>
              </a:rPr>
              <a:t>es</a:t>
            </a:r>
            <a:r>
              <a:rPr sz="2800" spc="-345" dirty="0">
                <a:latin typeface="Montserrat" pitchFamily="2" charset="0"/>
              </a:rPr>
              <a:t> </a:t>
            </a:r>
            <a:r>
              <a:rPr sz="2800" spc="135" dirty="0">
                <a:latin typeface="Montserrat" pitchFamily="2" charset="0"/>
              </a:rPr>
              <a:t>un</a:t>
            </a:r>
            <a:r>
              <a:rPr sz="2800" spc="-345" dirty="0">
                <a:latin typeface="Montserrat" pitchFamily="2" charset="0"/>
              </a:rPr>
              <a:t> </a:t>
            </a:r>
            <a:r>
              <a:rPr sz="2800" spc="10" dirty="0">
                <a:latin typeface="Montserrat" pitchFamily="2" charset="0"/>
              </a:rPr>
              <a:t>lenguaje</a:t>
            </a:r>
            <a:r>
              <a:rPr sz="2800" spc="-345" dirty="0">
                <a:latin typeface="Montserrat" pitchFamily="2" charset="0"/>
              </a:rPr>
              <a:t> </a:t>
            </a:r>
            <a:r>
              <a:rPr sz="2800" spc="75" dirty="0">
                <a:latin typeface="Montserrat" pitchFamily="2" charset="0"/>
              </a:rPr>
              <a:t>de  </a:t>
            </a:r>
            <a:r>
              <a:rPr sz="2800" spc="45" dirty="0">
                <a:latin typeface="Montserrat" pitchFamily="2" charset="0"/>
              </a:rPr>
              <a:t>programación</a:t>
            </a:r>
            <a:r>
              <a:rPr sz="2800" spc="-345" dirty="0">
                <a:latin typeface="Montserrat" pitchFamily="2" charset="0"/>
              </a:rPr>
              <a:t> </a:t>
            </a:r>
            <a:r>
              <a:rPr sz="2800" spc="20" dirty="0">
                <a:solidFill>
                  <a:srgbClr val="6599FF"/>
                </a:solidFill>
                <a:latin typeface="Montserrat" pitchFamily="2" charset="0"/>
              </a:rPr>
              <a:t>marcas</a:t>
            </a:r>
            <a:r>
              <a:rPr sz="2800" spc="-330" dirty="0">
                <a:solidFill>
                  <a:srgbClr val="6599FF"/>
                </a:solidFill>
                <a:latin typeface="Montserrat" pitchFamily="2" charset="0"/>
              </a:rPr>
              <a:t> </a:t>
            </a:r>
            <a:r>
              <a:rPr sz="2800" spc="105" dirty="0" err="1">
                <a:latin typeface="Montserrat" pitchFamily="2" charset="0"/>
              </a:rPr>
              <a:t>que</a:t>
            </a:r>
            <a:r>
              <a:rPr sz="2800" spc="-345" dirty="0">
                <a:latin typeface="Montserrat" pitchFamily="2" charset="0"/>
              </a:rPr>
              <a:t> </a:t>
            </a:r>
            <a:r>
              <a:rPr sz="2800" spc="-114" dirty="0" err="1" smtClean="0">
                <a:latin typeface="Montserrat" pitchFamily="2" charset="0"/>
              </a:rPr>
              <a:t>sirve</a:t>
            </a:r>
            <a:r>
              <a:rPr lang="es-ES" sz="2800" spc="-114" dirty="0" smtClean="0">
                <a:latin typeface="Montserrat" pitchFamily="2" charset="0"/>
              </a:rPr>
              <a:t> </a:t>
            </a:r>
            <a:r>
              <a:rPr lang="es-ES" sz="2800" spc="180" dirty="0">
                <a:latin typeface="Montserrat" pitchFamily="2" charset="0"/>
              </a:rPr>
              <a:t>p</a:t>
            </a:r>
            <a:r>
              <a:rPr lang="es-ES" sz="2800" spc="-110" dirty="0">
                <a:latin typeface="Montserrat" pitchFamily="2" charset="0"/>
              </a:rPr>
              <a:t>a</a:t>
            </a:r>
            <a:r>
              <a:rPr lang="es-ES" sz="2800" spc="-114" dirty="0">
                <a:latin typeface="Montserrat" pitchFamily="2" charset="0"/>
              </a:rPr>
              <a:t>r</a:t>
            </a:r>
            <a:r>
              <a:rPr lang="es-ES" sz="2800" spc="-65" dirty="0">
                <a:latin typeface="Montserrat" pitchFamily="2" charset="0"/>
              </a:rPr>
              <a:t>a</a:t>
            </a:r>
            <a:r>
              <a:rPr lang="es-ES" sz="2800" spc="-345" dirty="0">
                <a:latin typeface="Montserrat" pitchFamily="2" charset="0"/>
              </a:rPr>
              <a:t> </a:t>
            </a:r>
            <a:r>
              <a:rPr lang="es-ES" sz="2800" spc="120" dirty="0" err="1">
                <a:latin typeface="Montserrat" pitchFamily="2" charset="0"/>
              </a:rPr>
              <a:t>deﬁn</a:t>
            </a:r>
            <a:r>
              <a:rPr lang="es-ES" sz="2800" dirty="0" err="1">
                <a:latin typeface="Montserrat" pitchFamily="2" charset="0"/>
              </a:rPr>
              <a:t>e</a:t>
            </a:r>
            <a:r>
              <a:rPr lang="es-ES" sz="2800" spc="-345" dirty="0">
                <a:latin typeface="Montserrat" pitchFamily="2" charset="0"/>
              </a:rPr>
              <a:t> </a:t>
            </a:r>
            <a:r>
              <a:rPr lang="es-ES" sz="2800" spc="-60" dirty="0">
                <a:latin typeface="Montserrat" pitchFamily="2" charset="0"/>
              </a:rPr>
              <a:t>la</a:t>
            </a:r>
            <a:r>
              <a:rPr lang="es-ES" sz="2800" spc="-345" dirty="0">
                <a:latin typeface="Montserrat" pitchFamily="2" charset="0"/>
              </a:rPr>
              <a:t> </a:t>
            </a:r>
            <a:r>
              <a:rPr lang="es-ES" sz="2800" dirty="0">
                <a:latin typeface="Montserrat" pitchFamily="2" charset="0"/>
              </a:rPr>
              <a:t>estru</a:t>
            </a:r>
            <a:r>
              <a:rPr lang="es-ES" sz="2800" spc="15" dirty="0">
                <a:latin typeface="Montserrat" pitchFamily="2" charset="0"/>
              </a:rPr>
              <a:t>c</a:t>
            </a:r>
            <a:r>
              <a:rPr lang="es-ES" sz="2800" spc="5" dirty="0">
                <a:latin typeface="Montserrat" pitchFamily="2" charset="0"/>
              </a:rPr>
              <a:t>tu</a:t>
            </a:r>
            <a:r>
              <a:rPr lang="es-ES" sz="2800" spc="-30" dirty="0">
                <a:latin typeface="Montserrat" pitchFamily="2" charset="0"/>
              </a:rPr>
              <a:t>r</a:t>
            </a:r>
            <a:r>
              <a:rPr lang="es-ES" sz="2800" spc="-65" dirty="0">
                <a:latin typeface="Montserrat" pitchFamily="2" charset="0"/>
              </a:rPr>
              <a:t>a</a:t>
            </a:r>
            <a:r>
              <a:rPr lang="es-ES" sz="2800" spc="-345" dirty="0">
                <a:latin typeface="Montserrat" pitchFamily="2" charset="0"/>
              </a:rPr>
              <a:t> </a:t>
            </a:r>
            <a:r>
              <a:rPr lang="es-ES" sz="2800" spc="40" dirty="0">
                <a:latin typeface="Montserrat" pitchFamily="2" charset="0"/>
              </a:rPr>
              <a:t>del  </a:t>
            </a:r>
            <a:r>
              <a:rPr lang="es-ES" sz="2800" spc="60" dirty="0">
                <a:latin typeface="Montserrat" pitchFamily="2" charset="0"/>
              </a:rPr>
              <a:t>contenido</a:t>
            </a:r>
            <a:r>
              <a:rPr lang="es-ES" sz="2800" dirty="0">
                <a:latin typeface="Montserrat" pitchFamily="2" charset="0"/>
              </a:rPr>
              <a:t/>
            </a:r>
            <a:br>
              <a:rPr lang="es-ES" sz="2800" dirty="0">
                <a:latin typeface="Montserrat" pitchFamily="2" charset="0"/>
              </a:rPr>
            </a:br>
            <a:endParaRPr sz="2800" dirty="0">
              <a:latin typeface="Montserrat" pitchFamily="2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200" y="1885949"/>
            <a:ext cx="2530916" cy="45719"/>
          </a:xfrm>
          <a:custGeom>
            <a:avLst/>
            <a:gdLst/>
            <a:ahLst/>
            <a:cxnLst/>
            <a:rect l="l" t="t" r="r" b="b"/>
            <a:pathLst>
              <a:path w="3355975" h="41275">
                <a:moveTo>
                  <a:pt x="3355397" y="41147"/>
                </a:moveTo>
                <a:lnTo>
                  <a:pt x="0" y="41147"/>
                </a:lnTo>
                <a:lnTo>
                  <a:pt x="0" y="0"/>
                </a:lnTo>
                <a:lnTo>
                  <a:pt x="3355397" y="0"/>
                </a:lnTo>
                <a:lnTo>
                  <a:pt x="3355397" y="41147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81000" y="285750"/>
            <a:ext cx="541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Introducción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características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pic>
        <p:nvPicPr>
          <p:cNvPr id="8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54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974" y="1218584"/>
            <a:ext cx="752729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latin typeface="Montserrat" pitchFamily="2" charset="0"/>
              </a:rPr>
              <a:t>El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100" dirty="0">
                <a:solidFill>
                  <a:srgbClr val="E4637B"/>
                </a:solidFill>
                <a:latin typeface="Montserrat" pitchFamily="2" charset="0"/>
              </a:rPr>
              <a:t>c</a:t>
            </a:r>
            <a:r>
              <a:rPr sz="2800" spc="30" dirty="0">
                <a:solidFill>
                  <a:srgbClr val="E4637B"/>
                </a:solidFill>
                <a:latin typeface="Montserrat" pitchFamily="2" charset="0"/>
              </a:rPr>
              <a:t>lien</a:t>
            </a:r>
            <a:r>
              <a:rPr sz="2800" spc="-30" dirty="0">
                <a:solidFill>
                  <a:srgbClr val="E4637B"/>
                </a:solidFill>
                <a:latin typeface="Montserrat" pitchFamily="2" charset="0"/>
              </a:rPr>
              <a:t>t</a:t>
            </a:r>
            <a:r>
              <a:rPr sz="2800" spc="20" dirty="0">
                <a:solidFill>
                  <a:srgbClr val="E4637B"/>
                </a:solidFill>
                <a:latin typeface="Montserrat" pitchFamily="2" charset="0"/>
              </a:rPr>
              <a:t>e</a:t>
            </a:r>
            <a:r>
              <a:rPr sz="2800" spc="-275" dirty="0">
                <a:solidFill>
                  <a:srgbClr val="E4637B"/>
                </a:solidFill>
                <a:latin typeface="Montserrat" pitchFamily="2" charset="0"/>
              </a:rPr>
              <a:t> </a:t>
            </a:r>
            <a:r>
              <a:rPr sz="2800" spc="-110" dirty="0">
                <a:latin typeface="Montserrat" pitchFamily="2" charset="0"/>
              </a:rPr>
              <a:t>(n</a:t>
            </a:r>
            <a:r>
              <a:rPr sz="2800" spc="-150" dirty="0">
                <a:latin typeface="Montserrat" pitchFamily="2" charset="0"/>
              </a:rPr>
              <a:t>a</a:t>
            </a:r>
            <a:r>
              <a:rPr sz="2800" spc="-240" dirty="0">
                <a:latin typeface="Montserrat" pitchFamily="2" charset="0"/>
              </a:rPr>
              <a:t>v</a:t>
            </a:r>
            <a:r>
              <a:rPr sz="2800" spc="35" dirty="0">
                <a:latin typeface="Montserrat" pitchFamily="2" charset="0"/>
              </a:rPr>
              <a:t>egador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85" dirty="0">
                <a:latin typeface="Montserrat" pitchFamily="2" charset="0"/>
              </a:rPr>
              <a:t>w</a:t>
            </a:r>
            <a:r>
              <a:rPr sz="2800" spc="-80" dirty="0">
                <a:latin typeface="Montserrat" pitchFamily="2" charset="0"/>
              </a:rPr>
              <a:t>eb)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-65" dirty="0">
                <a:latin typeface="Montserrat" pitchFamily="2" charset="0"/>
              </a:rPr>
              <a:t>es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-20" dirty="0">
                <a:latin typeface="Montserrat" pitchFamily="2" charset="0"/>
              </a:rPr>
              <a:t>el  </a:t>
            </a:r>
            <a:r>
              <a:rPr sz="2800" spc="15" dirty="0">
                <a:latin typeface="Montserrat" pitchFamily="2" charset="0"/>
              </a:rPr>
              <a:t>enca</a:t>
            </a:r>
            <a:r>
              <a:rPr sz="2800" spc="-30" dirty="0">
                <a:latin typeface="Montserrat" pitchFamily="2" charset="0"/>
              </a:rPr>
              <a:t>r</a:t>
            </a:r>
            <a:r>
              <a:rPr sz="2800" spc="75" dirty="0">
                <a:latin typeface="Montserrat" pitchFamily="2" charset="0"/>
              </a:rPr>
              <a:t>gado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75" dirty="0">
                <a:latin typeface="Montserrat" pitchFamily="2" charset="0"/>
              </a:rPr>
              <a:t>de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50" dirty="0">
                <a:solidFill>
                  <a:srgbClr val="189AD3"/>
                </a:solidFill>
                <a:latin typeface="Montserrat" pitchFamily="2" charset="0"/>
              </a:rPr>
              <a:t>in</a:t>
            </a:r>
            <a:r>
              <a:rPr sz="2800" spc="-10" dirty="0">
                <a:solidFill>
                  <a:srgbClr val="189AD3"/>
                </a:solidFill>
                <a:latin typeface="Montserrat" pitchFamily="2" charset="0"/>
              </a:rPr>
              <a:t>t</a:t>
            </a:r>
            <a:r>
              <a:rPr sz="2800" spc="-35" dirty="0">
                <a:solidFill>
                  <a:srgbClr val="189AD3"/>
                </a:solidFill>
                <a:latin typeface="Montserrat" pitchFamily="2" charset="0"/>
              </a:rPr>
              <a:t>e</a:t>
            </a:r>
            <a:r>
              <a:rPr sz="2800" spc="-50" dirty="0">
                <a:solidFill>
                  <a:srgbClr val="189AD3"/>
                </a:solidFill>
                <a:latin typeface="Montserrat" pitchFamily="2" charset="0"/>
              </a:rPr>
              <a:t>r</a:t>
            </a:r>
            <a:r>
              <a:rPr sz="2800" spc="50" dirty="0">
                <a:solidFill>
                  <a:srgbClr val="189AD3"/>
                </a:solidFill>
                <a:latin typeface="Montserrat" pitchFamily="2" charset="0"/>
              </a:rPr>
              <a:t>p</a:t>
            </a:r>
            <a:r>
              <a:rPr sz="2800" spc="-5" dirty="0">
                <a:solidFill>
                  <a:srgbClr val="189AD3"/>
                </a:solidFill>
                <a:latin typeface="Montserrat" pitchFamily="2" charset="0"/>
              </a:rPr>
              <a:t>r</a:t>
            </a:r>
            <a:r>
              <a:rPr sz="2800" spc="-15" dirty="0">
                <a:solidFill>
                  <a:srgbClr val="189AD3"/>
                </a:solidFill>
                <a:latin typeface="Montserrat" pitchFamily="2" charset="0"/>
              </a:rPr>
              <a:t>etar  </a:t>
            </a:r>
            <a:r>
              <a:rPr sz="2800" spc="70" dirty="0">
                <a:latin typeface="Montserrat" pitchFamily="2" charset="0"/>
              </a:rPr>
              <a:t>c</a:t>
            </a:r>
            <a:r>
              <a:rPr sz="2800" spc="-35" dirty="0">
                <a:latin typeface="Montserrat" pitchFamily="2" charset="0"/>
              </a:rPr>
              <a:t>o</a:t>
            </a:r>
            <a:r>
              <a:rPr sz="2800" spc="-55" dirty="0">
                <a:latin typeface="Montserrat" pitchFamily="2" charset="0"/>
              </a:rPr>
              <a:t>r</a:t>
            </a:r>
            <a:r>
              <a:rPr sz="2800" spc="-140" dirty="0">
                <a:latin typeface="Montserrat" pitchFamily="2" charset="0"/>
              </a:rPr>
              <a:t>r</a:t>
            </a:r>
            <a:r>
              <a:rPr sz="2800" spc="55" dirty="0">
                <a:latin typeface="Montserrat" pitchFamily="2" charset="0"/>
              </a:rPr>
              <a:t>e</a:t>
            </a:r>
            <a:r>
              <a:rPr sz="2800" spc="60" dirty="0">
                <a:latin typeface="Montserrat" pitchFamily="2" charset="0"/>
              </a:rPr>
              <a:t>c</a:t>
            </a:r>
            <a:r>
              <a:rPr sz="2800" spc="65" dirty="0">
                <a:latin typeface="Montserrat" pitchFamily="2" charset="0"/>
              </a:rPr>
              <a:t>tamen</a:t>
            </a:r>
            <a:r>
              <a:rPr sz="2800" spc="-15" dirty="0">
                <a:latin typeface="Montserrat" pitchFamily="2" charset="0"/>
              </a:rPr>
              <a:t>t</a:t>
            </a:r>
            <a:r>
              <a:rPr sz="2800" dirty="0">
                <a:latin typeface="Montserrat" pitchFamily="2" charset="0"/>
              </a:rPr>
              <a:t>e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-50" dirty="0">
                <a:latin typeface="Montserrat" pitchFamily="2" charset="0"/>
              </a:rPr>
              <a:t>l</a:t>
            </a:r>
            <a:r>
              <a:rPr sz="2800" spc="-35" dirty="0">
                <a:latin typeface="Montserrat" pitchFamily="2" charset="0"/>
              </a:rPr>
              <a:t>a</a:t>
            </a:r>
            <a:r>
              <a:rPr sz="2800" spc="-270" dirty="0">
                <a:latin typeface="Montserrat" pitchFamily="2" charset="0"/>
              </a:rPr>
              <a:t> </a:t>
            </a:r>
            <a:r>
              <a:rPr sz="2800" spc="150" dirty="0">
                <a:latin typeface="Montserrat" pitchFamily="2" charset="0"/>
              </a:rPr>
              <a:t>p</a:t>
            </a:r>
            <a:r>
              <a:rPr sz="2800" spc="-30" dirty="0">
                <a:latin typeface="Montserrat" pitchFamily="2" charset="0"/>
              </a:rPr>
              <a:t>á</a:t>
            </a:r>
            <a:r>
              <a:rPr sz="2800" spc="65" dirty="0">
                <a:latin typeface="Montserrat" pitchFamily="2" charset="0"/>
              </a:rPr>
              <a:t>gina</a:t>
            </a:r>
            <a:r>
              <a:rPr sz="2800" spc="-270" dirty="0">
                <a:latin typeface="Montserrat" pitchFamily="2" charset="0"/>
              </a:rPr>
              <a:t> </a:t>
            </a:r>
            <a:r>
              <a:rPr sz="2800" spc="135" dirty="0">
                <a:latin typeface="Montserrat" pitchFamily="2" charset="0"/>
              </a:rPr>
              <a:t>w</a:t>
            </a:r>
            <a:r>
              <a:rPr sz="2800" spc="90" dirty="0">
                <a:latin typeface="Montserrat" pitchFamily="2" charset="0"/>
              </a:rPr>
              <a:t>eb</a:t>
            </a:r>
            <a:r>
              <a:rPr sz="2800" spc="-290" dirty="0">
                <a:latin typeface="Montserrat" pitchFamily="2" charset="0"/>
              </a:rPr>
              <a:t> </a:t>
            </a:r>
            <a:r>
              <a:rPr sz="2800" spc="-35" dirty="0">
                <a:latin typeface="Montserrat" pitchFamily="2" charset="0"/>
              </a:rPr>
              <a:t>esc</a:t>
            </a:r>
            <a:r>
              <a:rPr sz="2800" spc="-60" dirty="0">
                <a:latin typeface="Montserrat" pitchFamily="2" charset="0"/>
              </a:rPr>
              <a:t>r</a:t>
            </a:r>
            <a:r>
              <a:rPr sz="2800" spc="-30" dirty="0">
                <a:latin typeface="Montserrat" pitchFamily="2" charset="0"/>
              </a:rPr>
              <a:t>ita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45" dirty="0">
                <a:latin typeface="Montserrat" pitchFamily="2" charset="0"/>
              </a:rPr>
              <a:t>en  </a:t>
            </a:r>
            <a:r>
              <a:rPr sz="2800" spc="110" dirty="0">
                <a:latin typeface="Montserrat" pitchFamily="2" charset="0"/>
              </a:rPr>
              <a:t>HTML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-25" dirty="0">
                <a:latin typeface="Montserrat" pitchFamily="2" charset="0"/>
              </a:rPr>
              <a:t>para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85" dirty="0">
                <a:latin typeface="Montserrat" pitchFamily="2" charset="0"/>
              </a:rPr>
              <a:t>que</a:t>
            </a:r>
            <a:r>
              <a:rPr sz="2800" spc="-280" dirty="0">
                <a:latin typeface="Montserrat" pitchFamily="2" charset="0"/>
              </a:rPr>
              <a:t> </a:t>
            </a:r>
            <a:r>
              <a:rPr sz="2800" spc="65" dirty="0">
                <a:latin typeface="Montserrat" pitchFamily="2" charset="0"/>
              </a:rPr>
              <a:t>podamos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-75" dirty="0">
                <a:solidFill>
                  <a:srgbClr val="189AD3"/>
                </a:solidFill>
                <a:latin typeface="Montserrat" pitchFamily="2" charset="0"/>
              </a:rPr>
              <a:t>visualizarla</a:t>
            </a:r>
            <a:r>
              <a:rPr sz="2800" spc="-75" dirty="0">
                <a:latin typeface="Montserrat" pitchFamily="2" charset="0"/>
              </a:rPr>
              <a:t>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4" name="object 2"/>
          <p:cNvSpPr txBox="1">
            <a:spLocks/>
          </p:cNvSpPr>
          <p:nvPr/>
        </p:nvSpPr>
        <p:spPr>
          <a:xfrm>
            <a:off x="381000" y="285750"/>
            <a:ext cx="541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Introducción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características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pic>
        <p:nvPicPr>
          <p:cNvPr id="5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775" y="1218584"/>
            <a:ext cx="7288448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algn="ctr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latin typeface="Montserrat" pitchFamily="2" charset="0"/>
              </a:rPr>
              <a:t>L</a:t>
            </a:r>
            <a:r>
              <a:rPr sz="2800" spc="-45" dirty="0">
                <a:latin typeface="Montserrat" pitchFamily="2" charset="0"/>
              </a:rPr>
              <a:t>os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105" dirty="0">
                <a:latin typeface="Montserrat" pitchFamily="2" charset="0"/>
              </a:rPr>
              <a:t>documen</a:t>
            </a:r>
            <a:r>
              <a:rPr sz="2800" dirty="0">
                <a:latin typeface="Montserrat" pitchFamily="2" charset="0"/>
              </a:rPr>
              <a:t>t</a:t>
            </a:r>
            <a:r>
              <a:rPr sz="2800" spc="-45" dirty="0">
                <a:latin typeface="Montserrat" pitchFamily="2" charset="0"/>
              </a:rPr>
              <a:t>os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110" dirty="0">
                <a:latin typeface="Montserrat" pitchFamily="2" charset="0"/>
              </a:rPr>
              <a:t>HTML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dirty="0">
                <a:latin typeface="Montserrat" pitchFamily="2" charset="0"/>
              </a:rPr>
              <a:t>utilizan</a:t>
            </a:r>
          </a:p>
          <a:p>
            <a:pPr marL="158115" marR="5080" algn="ctr">
              <a:lnSpc>
                <a:spcPct val="100000"/>
              </a:lnSpc>
            </a:pPr>
            <a:r>
              <a:rPr sz="2800" spc="-110" dirty="0">
                <a:solidFill>
                  <a:srgbClr val="E4637B"/>
                </a:solidFill>
                <a:latin typeface="Montserrat" pitchFamily="2" charset="0"/>
              </a:rPr>
              <a:t>&lt;etiquetas&gt;</a:t>
            </a:r>
            <a:r>
              <a:rPr sz="2800" spc="-285" dirty="0">
                <a:solidFill>
                  <a:srgbClr val="E4637B"/>
                </a:solidFill>
                <a:latin typeface="Montserrat" pitchFamily="2" charset="0"/>
              </a:rPr>
              <a:t> </a:t>
            </a:r>
            <a:r>
              <a:rPr sz="2800" spc="145" dirty="0">
                <a:latin typeface="Montserrat" pitchFamily="2" charset="0"/>
              </a:rPr>
              <a:t>p</a:t>
            </a:r>
            <a:r>
              <a:rPr sz="2800" spc="-90" dirty="0">
                <a:latin typeface="Montserrat" pitchFamily="2" charset="0"/>
              </a:rPr>
              <a:t>a</a:t>
            </a:r>
            <a:r>
              <a:rPr sz="2800" spc="-95" dirty="0">
                <a:latin typeface="Montserrat" pitchFamily="2" charset="0"/>
              </a:rPr>
              <a:t>r</a:t>
            </a:r>
            <a:r>
              <a:rPr sz="2800" spc="-55" dirty="0">
                <a:latin typeface="Montserrat" pitchFamily="2" charset="0"/>
              </a:rPr>
              <a:t>a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20" dirty="0">
                <a:latin typeface="Montserrat" pitchFamily="2" charset="0"/>
              </a:rPr>
              <a:t>indicar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-50" dirty="0">
                <a:latin typeface="Montserrat" pitchFamily="2" charset="0"/>
              </a:rPr>
              <a:t>al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30" dirty="0">
                <a:latin typeface="Montserrat" pitchFamily="2" charset="0"/>
              </a:rPr>
              <a:t>n</a:t>
            </a:r>
            <a:r>
              <a:rPr sz="2800" dirty="0">
                <a:latin typeface="Montserrat" pitchFamily="2" charset="0"/>
              </a:rPr>
              <a:t>a</a:t>
            </a:r>
            <a:r>
              <a:rPr sz="2800" spc="-240" dirty="0">
                <a:latin typeface="Montserrat" pitchFamily="2" charset="0"/>
              </a:rPr>
              <a:t>v</a:t>
            </a:r>
            <a:r>
              <a:rPr sz="2800" spc="30" dirty="0">
                <a:latin typeface="Montserrat" pitchFamily="2" charset="0"/>
              </a:rPr>
              <a:t>egador  </a:t>
            </a:r>
            <a:r>
              <a:rPr sz="2800" spc="70" dirty="0">
                <a:latin typeface="Montserrat" pitchFamily="2" charset="0"/>
              </a:rPr>
              <a:t>c</a:t>
            </a:r>
            <a:r>
              <a:rPr sz="2800" spc="114" dirty="0">
                <a:latin typeface="Montserrat" pitchFamily="2" charset="0"/>
              </a:rPr>
              <a:t>ómo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dirty="0">
                <a:latin typeface="Montserrat" pitchFamily="2" charset="0"/>
              </a:rPr>
              <a:t>estru</a:t>
            </a:r>
            <a:r>
              <a:rPr sz="2800" spc="15" dirty="0">
                <a:latin typeface="Montserrat" pitchFamily="2" charset="0"/>
              </a:rPr>
              <a:t>c</a:t>
            </a:r>
            <a:r>
              <a:rPr sz="2800" spc="5" dirty="0">
                <a:latin typeface="Montserrat" pitchFamily="2" charset="0"/>
              </a:rPr>
              <a:t>tu</a:t>
            </a:r>
            <a:r>
              <a:rPr sz="2800" spc="-20" dirty="0">
                <a:latin typeface="Montserrat" pitchFamily="2" charset="0"/>
              </a:rPr>
              <a:t>r</a:t>
            </a:r>
            <a:r>
              <a:rPr sz="2800" spc="-80" dirty="0">
                <a:latin typeface="Montserrat" pitchFamily="2" charset="0"/>
              </a:rPr>
              <a:t>ar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-50" dirty="0">
                <a:latin typeface="Montserrat" pitchFamily="2" charset="0"/>
              </a:rPr>
              <a:t>la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150" dirty="0">
                <a:latin typeface="Montserrat" pitchFamily="2" charset="0"/>
              </a:rPr>
              <a:t>p</a:t>
            </a:r>
            <a:r>
              <a:rPr sz="2800" spc="-55" dirty="0">
                <a:latin typeface="Montserrat" pitchFamily="2" charset="0"/>
              </a:rPr>
              <a:t>á</a:t>
            </a:r>
            <a:r>
              <a:rPr sz="2800" spc="50" dirty="0">
                <a:latin typeface="Montserrat" pitchFamily="2" charset="0"/>
              </a:rPr>
              <a:t>gina</a:t>
            </a:r>
            <a:r>
              <a:rPr sz="2800" spc="-285" dirty="0">
                <a:latin typeface="Montserrat" pitchFamily="2" charset="0"/>
              </a:rPr>
              <a:t> </a:t>
            </a:r>
            <a:r>
              <a:rPr sz="2800" spc="85" dirty="0">
                <a:latin typeface="Montserrat" pitchFamily="2" charset="0"/>
              </a:rPr>
              <a:t>w</a:t>
            </a:r>
            <a:r>
              <a:rPr sz="2800" spc="75" dirty="0">
                <a:latin typeface="Montserrat" pitchFamily="2" charset="0"/>
              </a:rPr>
              <a:t>e</a:t>
            </a:r>
            <a:r>
              <a:rPr sz="2800" spc="25" dirty="0">
                <a:latin typeface="Montserrat" pitchFamily="2" charset="0"/>
              </a:rPr>
              <a:t>b</a:t>
            </a:r>
            <a:r>
              <a:rPr sz="2800" spc="-495" dirty="0">
                <a:latin typeface="Montserrat" pitchFamily="2" charset="0"/>
              </a:rPr>
              <a:t>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4" name="object 2"/>
          <p:cNvSpPr txBox="1">
            <a:spLocks/>
          </p:cNvSpPr>
          <p:nvPr/>
        </p:nvSpPr>
        <p:spPr>
          <a:xfrm>
            <a:off x="381000" y="285750"/>
            <a:ext cx="541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Introducción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características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pic>
        <p:nvPicPr>
          <p:cNvPr id="5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8400" y="1809750"/>
            <a:ext cx="4572000" cy="1102519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6599FF"/>
                </a:solidFill>
                <a:latin typeface="Montserrat" pitchFamily="2" charset="0"/>
              </a:rPr>
              <a:t>HTML desde cero</a:t>
            </a:r>
            <a:endParaRPr lang="es-ES" b="1" dirty="0">
              <a:solidFill>
                <a:srgbClr val="6599FF"/>
              </a:solidFill>
              <a:latin typeface="Montserrat" pitchFamily="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8400" y="2724150"/>
            <a:ext cx="4191000" cy="369332"/>
          </a:xfrm>
        </p:spPr>
        <p:txBody>
          <a:bodyPr/>
          <a:lstStyle/>
          <a:p>
            <a:r>
              <a:rPr lang="es-ES" sz="2400" dirty="0" smtClean="0">
                <a:latin typeface="Montserrat" pitchFamily="2" charset="0"/>
                <a:ea typeface="Verdana" pitchFamily="34" charset="0"/>
              </a:rPr>
              <a:t>Elementos</a:t>
            </a:r>
            <a:endParaRPr lang="es-ES" dirty="0">
              <a:latin typeface="Montserrat" pitchFamily="2" charset="0"/>
              <a:ea typeface="Verdana" pitchFamily="34" charset="0"/>
            </a:endParaRPr>
          </a:p>
        </p:txBody>
      </p:sp>
      <p:pic>
        <p:nvPicPr>
          <p:cNvPr id="4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1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8375" y="1618582"/>
            <a:ext cx="66967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9020" algn="l"/>
              </a:tabLst>
            </a:pPr>
            <a:r>
              <a:rPr sz="2400" spc="-55" dirty="0">
                <a:latin typeface="Verdana"/>
                <a:cs typeface="Verdana"/>
              </a:rPr>
              <a:t>&lt;nombre_etiqueta&gt;</a:t>
            </a:r>
            <a:r>
              <a:rPr sz="2400" spc="420" dirty="0">
                <a:latin typeface="Verdana"/>
                <a:cs typeface="Verdana"/>
              </a:rPr>
              <a:t> </a:t>
            </a:r>
            <a:r>
              <a:rPr sz="2400" b="1" spc="-605" dirty="0">
                <a:latin typeface="Verdana"/>
                <a:cs typeface="Verdana"/>
              </a:rPr>
              <a:t>…	</a:t>
            </a:r>
            <a:r>
              <a:rPr sz="2400" spc="-75" dirty="0">
                <a:latin typeface="Verdana"/>
                <a:cs typeface="Verdana"/>
              </a:rPr>
              <a:t>&lt;/nombre_etiqueta&gt;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4675" y="2819757"/>
            <a:ext cx="1373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Verdana"/>
                <a:cs typeface="Verdana"/>
              </a:rPr>
              <a:t>Ape</a:t>
            </a:r>
            <a:r>
              <a:rPr sz="2400" spc="45" dirty="0">
                <a:latin typeface="Verdana"/>
                <a:cs typeface="Verdana"/>
              </a:rPr>
              <a:t>r</a:t>
            </a:r>
            <a:r>
              <a:rPr sz="2400" spc="5" dirty="0">
                <a:latin typeface="Verdana"/>
                <a:cs typeface="Verdana"/>
              </a:rPr>
              <a:t>tu</a:t>
            </a:r>
            <a:r>
              <a:rPr sz="2400" spc="-15" dirty="0">
                <a:latin typeface="Verdana"/>
                <a:cs typeface="Verdana"/>
              </a:rPr>
              <a:t>r</a:t>
            </a:r>
            <a:r>
              <a:rPr sz="2400" spc="-45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2975" y="2819757"/>
            <a:ext cx="160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Verdana"/>
                <a:cs typeface="Verdana"/>
              </a:rPr>
              <a:t>C</a:t>
            </a:r>
            <a:r>
              <a:rPr sz="2400" spc="50" dirty="0">
                <a:latin typeface="Verdana"/>
                <a:cs typeface="Verdana"/>
              </a:rPr>
              <a:t>on</a:t>
            </a:r>
            <a:r>
              <a:rPr sz="2400" spc="-20" dirty="0">
                <a:latin typeface="Verdana"/>
                <a:cs typeface="Verdana"/>
              </a:rPr>
              <a:t>t</a:t>
            </a:r>
            <a:r>
              <a:rPr sz="2400" spc="40" dirty="0">
                <a:latin typeface="Verdana"/>
                <a:cs typeface="Verdana"/>
              </a:rPr>
              <a:t>enido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1950" y="2819757"/>
            <a:ext cx="921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Verdana"/>
                <a:cs typeface="Verdana"/>
              </a:rPr>
              <a:t>Cie</a:t>
            </a:r>
            <a:r>
              <a:rPr sz="2400" spc="-35" dirty="0">
                <a:latin typeface="Verdana"/>
                <a:cs typeface="Verdana"/>
              </a:rPr>
              <a:t>r</a:t>
            </a:r>
            <a:r>
              <a:rPr sz="2400" spc="-114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81579" y="2229887"/>
            <a:ext cx="41275" cy="596265"/>
            <a:chOff x="2481579" y="2229887"/>
            <a:chExt cx="41275" cy="596265"/>
          </a:xfrm>
        </p:grpSpPr>
        <p:sp>
          <p:nvSpPr>
            <p:cNvPr id="8" name="object 8"/>
            <p:cNvSpPr/>
            <p:nvPr/>
          </p:nvSpPr>
          <p:spPr>
            <a:xfrm>
              <a:off x="2502074" y="2277875"/>
              <a:ext cx="0" cy="548005"/>
            </a:xfrm>
            <a:custGeom>
              <a:avLst/>
              <a:gdLst/>
              <a:ahLst/>
              <a:cxnLst/>
              <a:rect l="l" t="t" r="r" b="b"/>
              <a:pathLst>
                <a:path h="548005">
                  <a:moveTo>
                    <a:pt x="0" y="5479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86342" y="2234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86342" y="2234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404904" y="2229887"/>
            <a:ext cx="41275" cy="596265"/>
            <a:chOff x="4404904" y="2229887"/>
            <a:chExt cx="41275" cy="596265"/>
          </a:xfrm>
        </p:grpSpPr>
        <p:sp>
          <p:nvSpPr>
            <p:cNvPr id="12" name="object 12"/>
            <p:cNvSpPr/>
            <p:nvPr/>
          </p:nvSpPr>
          <p:spPr>
            <a:xfrm>
              <a:off x="4425400" y="2277875"/>
              <a:ext cx="0" cy="548005"/>
            </a:xfrm>
            <a:custGeom>
              <a:avLst/>
              <a:gdLst/>
              <a:ahLst/>
              <a:cxnLst/>
              <a:rect l="l" t="t" r="r" b="b"/>
              <a:pathLst>
                <a:path h="548005">
                  <a:moveTo>
                    <a:pt x="0" y="5479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09667" y="2234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09667" y="2234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198304" y="2229887"/>
            <a:ext cx="41275" cy="596265"/>
            <a:chOff x="6198304" y="2229887"/>
            <a:chExt cx="41275" cy="596265"/>
          </a:xfrm>
        </p:grpSpPr>
        <p:sp>
          <p:nvSpPr>
            <p:cNvPr id="16" name="object 16"/>
            <p:cNvSpPr/>
            <p:nvPr/>
          </p:nvSpPr>
          <p:spPr>
            <a:xfrm>
              <a:off x="6218799" y="2277875"/>
              <a:ext cx="0" cy="548005"/>
            </a:xfrm>
            <a:custGeom>
              <a:avLst/>
              <a:gdLst/>
              <a:ahLst/>
              <a:cxnLst/>
              <a:rect l="l" t="t" r="r" b="b"/>
              <a:pathLst>
                <a:path h="548005">
                  <a:moveTo>
                    <a:pt x="0" y="5479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03067" y="2234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03067" y="2234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17900" y="3909856"/>
            <a:ext cx="64084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50" dirty="0">
                <a:latin typeface="Verdana"/>
                <a:cs typeface="Verdana"/>
              </a:rPr>
              <a:t>Algun</a:t>
            </a:r>
            <a:r>
              <a:rPr sz="1800" spc="-30" dirty="0">
                <a:latin typeface="Verdana"/>
                <a:cs typeface="Verdana"/>
              </a:rPr>
              <a:t>os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elem</a:t>
            </a:r>
            <a:r>
              <a:rPr sz="1800" spc="30" dirty="0">
                <a:latin typeface="Verdana"/>
                <a:cs typeface="Verdana"/>
              </a:rPr>
              <a:t>en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-30" dirty="0">
                <a:latin typeface="Verdana"/>
                <a:cs typeface="Verdana"/>
              </a:rPr>
              <a:t>os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70" dirty="0">
                <a:latin typeface="Verdana"/>
                <a:cs typeface="Verdana"/>
              </a:rPr>
              <a:t>n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tien</a:t>
            </a:r>
            <a:r>
              <a:rPr sz="1800" spc="35" dirty="0">
                <a:latin typeface="Verdana"/>
                <a:cs typeface="Verdana"/>
              </a:rPr>
              <a:t>en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on</a:t>
            </a:r>
            <a:r>
              <a:rPr sz="1800" spc="-15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enido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(</a:t>
            </a:r>
            <a:r>
              <a:rPr sz="1800" spc="-120" dirty="0">
                <a:latin typeface="Verdana"/>
                <a:cs typeface="Verdana"/>
              </a:rPr>
              <a:t>p</a:t>
            </a:r>
            <a:r>
              <a:rPr sz="1800" spc="-330" dirty="0">
                <a:latin typeface="Verdana"/>
                <a:cs typeface="Verdana"/>
              </a:rPr>
              <a:t>.</a:t>
            </a:r>
            <a:r>
              <a:rPr sz="1800" spc="-70" dirty="0">
                <a:latin typeface="Verdana"/>
                <a:cs typeface="Verdana"/>
              </a:rPr>
              <a:t>ej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imá</a:t>
            </a:r>
            <a:r>
              <a:rPr sz="1800" spc="60" dirty="0">
                <a:latin typeface="Verdana"/>
                <a:cs typeface="Verdana"/>
              </a:rPr>
              <a:t>gen</a:t>
            </a:r>
            <a:r>
              <a:rPr sz="1800" spc="-140" dirty="0">
                <a:latin typeface="Verdana"/>
                <a:cs typeface="Verdana"/>
              </a:rPr>
              <a:t>es).  </a:t>
            </a:r>
            <a:r>
              <a:rPr sz="1800" spc="-70" dirty="0">
                <a:latin typeface="Verdana"/>
                <a:cs typeface="Verdana"/>
              </a:rPr>
              <a:t>Se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c</a:t>
            </a:r>
            <a:r>
              <a:rPr sz="1800" spc="45" dirty="0">
                <a:latin typeface="Verdana"/>
                <a:cs typeface="Verdana"/>
              </a:rPr>
              <a:t>ono</a:t>
            </a:r>
            <a:r>
              <a:rPr sz="1800" spc="15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en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c</a:t>
            </a:r>
            <a:r>
              <a:rPr sz="1800" spc="90" dirty="0">
                <a:latin typeface="Verdana"/>
                <a:cs typeface="Verdana"/>
              </a:rPr>
              <a:t>om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89AD3"/>
                </a:solidFill>
                <a:latin typeface="Verdana"/>
                <a:cs typeface="Verdana"/>
              </a:rPr>
              <a:t>elemen</a:t>
            </a:r>
            <a:r>
              <a:rPr sz="1800" spc="-10" dirty="0">
                <a:solidFill>
                  <a:srgbClr val="189AD3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189AD3"/>
                </a:solidFill>
                <a:latin typeface="Verdana"/>
                <a:cs typeface="Verdana"/>
              </a:rPr>
              <a:t>os</a:t>
            </a:r>
            <a:r>
              <a:rPr sz="1800" spc="-16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189AD3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189AD3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189AD3"/>
                </a:solidFill>
                <a:latin typeface="Verdana"/>
                <a:cs typeface="Verdana"/>
              </a:rPr>
              <a:t>cío</a:t>
            </a:r>
            <a:r>
              <a:rPr sz="1800" spc="5" dirty="0">
                <a:solidFill>
                  <a:srgbClr val="189AD3"/>
                </a:solidFill>
                <a:latin typeface="Verdana"/>
                <a:cs typeface="Verdana"/>
              </a:rPr>
              <a:t>s</a:t>
            </a:r>
            <a:r>
              <a:rPr sz="1800" spc="-29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350" y="3840837"/>
            <a:ext cx="734174" cy="734174"/>
          </a:xfrm>
          <a:prstGeom prst="rect">
            <a:avLst/>
          </a:prstGeom>
        </p:spPr>
      </p:pic>
      <p:pic>
        <p:nvPicPr>
          <p:cNvPr id="21" name="2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23" name="object 2"/>
          <p:cNvSpPr txBox="1">
            <a:spLocks/>
          </p:cNvSpPr>
          <p:nvPr/>
        </p:nvSpPr>
        <p:spPr>
          <a:xfrm>
            <a:off x="381000" y="285750"/>
            <a:ext cx="541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etiquetas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pic>
        <p:nvPicPr>
          <p:cNvPr id="24" name="Picture 2" descr="OSITECH :: In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8375" y="1618582"/>
            <a:ext cx="6560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6000" algn="l"/>
              </a:tabLst>
            </a:pPr>
            <a:r>
              <a:rPr sz="2400" spc="-35" dirty="0">
                <a:latin typeface="Verdana"/>
                <a:cs typeface="Verdana"/>
              </a:rPr>
              <a:t>&lt;etiqueta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189AD3"/>
                </a:solidFill>
                <a:latin typeface="Verdana"/>
                <a:cs typeface="Verdana"/>
              </a:rPr>
              <a:t>atributo</a:t>
            </a:r>
            <a:r>
              <a:rPr sz="2400" spc="-210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400" spc="-585" dirty="0">
                <a:latin typeface="Verdana"/>
                <a:cs typeface="Verdana"/>
              </a:rPr>
              <a:t>=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“</a:t>
            </a:r>
            <a:r>
              <a:rPr sz="2400" spc="-150" dirty="0">
                <a:solidFill>
                  <a:srgbClr val="FF8C00"/>
                </a:solidFill>
                <a:latin typeface="Verdana"/>
                <a:cs typeface="Verdana"/>
              </a:rPr>
              <a:t>valor</a:t>
            </a:r>
            <a:r>
              <a:rPr sz="2400" spc="-150" dirty="0">
                <a:latin typeface="Verdana"/>
                <a:cs typeface="Verdana"/>
              </a:rPr>
              <a:t>”&gt;</a:t>
            </a:r>
            <a:r>
              <a:rPr sz="2400" spc="400" dirty="0">
                <a:latin typeface="Verdana"/>
                <a:cs typeface="Verdana"/>
              </a:rPr>
              <a:t> </a:t>
            </a:r>
            <a:r>
              <a:rPr sz="2400" b="1" spc="-605" dirty="0">
                <a:latin typeface="Verdana"/>
                <a:cs typeface="Verdana"/>
              </a:rPr>
              <a:t>…	</a:t>
            </a:r>
            <a:r>
              <a:rPr sz="2400" spc="-125" dirty="0">
                <a:latin typeface="Verdana"/>
                <a:cs typeface="Verdana"/>
              </a:rPr>
              <a:t>&lt;/etiqueta&gt;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8724" y="2730381"/>
            <a:ext cx="6637655" cy="15474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925320">
              <a:lnSpc>
                <a:spcPct val="100699"/>
              </a:lnSpc>
              <a:spcBef>
                <a:spcPts val="85"/>
              </a:spcBef>
            </a:pPr>
            <a:r>
              <a:rPr sz="1800" spc="20" dirty="0">
                <a:latin typeface="Verdana"/>
                <a:cs typeface="Verdana"/>
              </a:rPr>
              <a:t>El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v</a:t>
            </a:r>
            <a:r>
              <a:rPr sz="1800" spc="-25" dirty="0">
                <a:latin typeface="Verdana"/>
                <a:cs typeface="Verdana"/>
              </a:rPr>
              <a:t>alor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del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at</a:t>
            </a:r>
            <a:r>
              <a:rPr sz="1800" spc="-50" dirty="0">
                <a:latin typeface="Verdana"/>
                <a:cs typeface="Verdana"/>
              </a:rPr>
              <a:t>r</a:t>
            </a:r>
            <a:r>
              <a:rPr sz="1800" spc="35" dirty="0">
                <a:latin typeface="Verdana"/>
                <a:cs typeface="Verdana"/>
              </a:rPr>
              <a:t>ibu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debe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ir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ent</a:t>
            </a:r>
            <a:r>
              <a:rPr sz="1800" spc="-25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c</a:t>
            </a:r>
            <a:r>
              <a:rPr sz="1800" dirty="0">
                <a:latin typeface="Verdana"/>
                <a:cs typeface="Verdana"/>
              </a:rPr>
              <a:t>omillas  </a:t>
            </a:r>
            <a:r>
              <a:rPr sz="1800" spc="-25" dirty="0">
                <a:latin typeface="Verdana"/>
                <a:cs typeface="Verdana"/>
              </a:rPr>
              <a:t>(simples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dobles).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Verdana"/>
                <a:cs typeface="Verdana"/>
              </a:rPr>
              <a:t>Lista</a:t>
            </a:r>
            <a:r>
              <a:rPr sz="1800" spc="55" dirty="0">
                <a:latin typeface="Verdana"/>
                <a:cs typeface="Verdana"/>
              </a:rPr>
              <a:t>do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oﬁcial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de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elem</a:t>
            </a:r>
            <a:r>
              <a:rPr sz="1800" spc="30" dirty="0">
                <a:latin typeface="Verdana"/>
                <a:cs typeface="Verdana"/>
              </a:rPr>
              <a:t>en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-30" dirty="0">
                <a:latin typeface="Verdana"/>
                <a:cs typeface="Verdana"/>
              </a:rPr>
              <a:t>os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70" dirty="0">
                <a:latin typeface="Verdana"/>
                <a:cs typeface="Verdana"/>
              </a:rPr>
              <a:t>HTM</a:t>
            </a:r>
            <a:r>
              <a:rPr sz="1800" spc="85" dirty="0">
                <a:latin typeface="Verdana"/>
                <a:cs typeface="Verdana"/>
              </a:rPr>
              <a:t>L</a:t>
            </a:r>
            <a:r>
              <a:rPr sz="1800" spc="-459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spc="-30" dirty="0">
                <a:solidFill>
                  <a:srgbClr val="0097A7"/>
                </a:solidFill>
                <a:latin typeface="Verdana"/>
                <a:cs typeface="Verdana"/>
                <a:hlinkClick r:id="rId2"/>
              </a:rPr>
              <a:t>https://html.spec.whatwg.org/multipage/indices.html#elements-3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175" y="2661362"/>
            <a:ext cx="734174" cy="7341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175" y="3647562"/>
            <a:ext cx="734174" cy="73417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381000" y="285750"/>
            <a:ext cx="6553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atributos 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de etiquetas</a:t>
            </a:r>
          </a:p>
        </p:txBody>
      </p:sp>
      <p:pic>
        <p:nvPicPr>
          <p:cNvPr id="9" name="Picture 2" descr="OSITECH :: Inici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51096" y="1847182"/>
            <a:ext cx="6242050" cy="164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Verdana"/>
                <a:cs typeface="Verdana"/>
              </a:rPr>
              <a:t>&lt;input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type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600" dirty="0">
                <a:latin typeface="Verdana"/>
                <a:cs typeface="Verdana"/>
              </a:rPr>
              <a:t>=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“text”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189AD3"/>
                </a:solidFill>
                <a:latin typeface="Verdana"/>
                <a:cs typeface="Verdana"/>
              </a:rPr>
              <a:t>disabled</a:t>
            </a:r>
            <a:r>
              <a:rPr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400" spc="-600" dirty="0">
                <a:latin typeface="Verdana"/>
                <a:cs typeface="Verdana"/>
              </a:rPr>
              <a:t>=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“</a:t>
            </a:r>
            <a:r>
              <a:rPr sz="2400" spc="-90" dirty="0">
                <a:solidFill>
                  <a:srgbClr val="FF8C00"/>
                </a:solidFill>
                <a:latin typeface="Verdana"/>
                <a:cs typeface="Verdana"/>
              </a:rPr>
              <a:t>disabled</a:t>
            </a:r>
            <a:r>
              <a:rPr sz="2400" spc="-90" dirty="0">
                <a:latin typeface="Verdana"/>
                <a:cs typeface="Verdana"/>
              </a:rPr>
              <a:t>”&gt;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400" spc="-55" dirty="0">
                <a:latin typeface="Verdana"/>
                <a:cs typeface="Verdana"/>
              </a:rPr>
              <a:t>&lt;input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ype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600" dirty="0">
                <a:latin typeface="Verdana"/>
                <a:cs typeface="Verdana"/>
              </a:rPr>
              <a:t>=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225" dirty="0">
                <a:latin typeface="Verdana"/>
                <a:cs typeface="Verdana"/>
              </a:rPr>
              <a:t>“</a:t>
            </a:r>
            <a:r>
              <a:rPr sz="2400" spc="-45" dirty="0">
                <a:latin typeface="Verdana"/>
                <a:cs typeface="Verdana"/>
              </a:rPr>
              <a:t>t</a:t>
            </a:r>
            <a:r>
              <a:rPr sz="2400" spc="-35" dirty="0">
                <a:latin typeface="Verdana"/>
                <a:cs typeface="Verdana"/>
              </a:rPr>
              <a:t>e</a:t>
            </a:r>
            <a:r>
              <a:rPr sz="2400" spc="-140" dirty="0">
                <a:latin typeface="Verdana"/>
                <a:cs typeface="Verdana"/>
              </a:rPr>
              <a:t>xt”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189AD3"/>
                </a:solidFill>
                <a:latin typeface="Verdana"/>
                <a:cs typeface="Verdana"/>
              </a:rPr>
              <a:t>disabled</a:t>
            </a:r>
            <a:r>
              <a:rPr sz="2400" spc="-600" dirty="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51504" y="2503499"/>
            <a:ext cx="41275" cy="347345"/>
            <a:chOff x="4551504" y="2503499"/>
            <a:chExt cx="41275" cy="347345"/>
          </a:xfrm>
        </p:grpSpPr>
        <p:sp>
          <p:nvSpPr>
            <p:cNvPr id="5" name="object 5"/>
            <p:cNvSpPr/>
            <p:nvPr/>
          </p:nvSpPr>
          <p:spPr>
            <a:xfrm>
              <a:off x="4571999" y="2503499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89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56267" y="28024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56267" y="28024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381000" y="285750"/>
            <a:ext cx="6553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atributos booleanos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pic>
        <p:nvPicPr>
          <p:cNvPr id="12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86096" y="1554083"/>
            <a:ext cx="2171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189AD3"/>
                </a:solidFill>
                <a:latin typeface="Verdana"/>
                <a:cs typeface="Verdana"/>
              </a:rPr>
              <a:t>Blo</a:t>
            </a:r>
            <a:r>
              <a:rPr sz="2400" spc="40" dirty="0">
                <a:solidFill>
                  <a:srgbClr val="189AD3"/>
                </a:solidFill>
                <a:latin typeface="Verdana"/>
                <a:cs typeface="Verdana"/>
              </a:rPr>
              <a:t>c</a:t>
            </a:r>
            <a:r>
              <a:rPr sz="2400" spc="-10" dirty="0">
                <a:solidFill>
                  <a:srgbClr val="189AD3"/>
                </a:solidFill>
                <a:latin typeface="Verdana"/>
                <a:cs typeface="Verdana"/>
              </a:rPr>
              <a:t>k</a:t>
            </a:r>
            <a:r>
              <a:rPr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v</a:t>
            </a:r>
            <a:r>
              <a:rPr sz="2400" spc="-105" dirty="0">
                <a:latin typeface="Verdana"/>
                <a:cs typeface="Verdana"/>
              </a:rPr>
              <a:t>s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8C00"/>
                </a:solidFill>
                <a:latin typeface="Verdana"/>
                <a:cs typeface="Verdana"/>
              </a:rPr>
              <a:t>Inline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824" y="2276500"/>
            <a:ext cx="5767662" cy="233519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81000" y="285750"/>
            <a:ext cx="6553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tipo de elementos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pic>
        <p:nvPicPr>
          <p:cNvPr id="8" name="Picture 2" descr="OSITECH :: In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99249" y="1433551"/>
            <a:ext cx="6522720" cy="12255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90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-70" dirty="0">
                <a:latin typeface="Verdana"/>
                <a:cs typeface="Verdana"/>
              </a:rPr>
              <a:t>Se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posicionan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siemp</a:t>
            </a:r>
            <a:r>
              <a:rPr sz="1800" spc="-15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en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una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nu</a:t>
            </a:r>
            <a:r>
              <a:rPr sz="1800" spc="20" dirty="0">
                <a:latin typeface="Verdana"/>
                <a:cs typeface="Verdana"/>
              </a:rPr>
              <a:t>e</a:t>
            </a:r>
            <a:r>
              <a:rPr sz="1800" spc="-145" dirty="0">
                <a:latin typeface="Verdana"/>
                <a:cs typeface="Verdana"/>
              </a:rPr>
              <a:t>v</a:t>
            </a:r>
            <a:r>
              <a:rPr sz="1800" spc="-35" dirty="0">
                <a:latin typeface="Verdana"/>
                <a:cs typeface="Verdana"/>
              </a:rPr>
              <a:t>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lín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65" dirty="0">
                <a:latin typeface="Verdana"/>
                <a:cs typeface="Verdana"/>
              </a:rPr>
              <a:t>a.</a:t>
            </a:r>
            <a:endParaRPr sz="180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990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70" dirty="0">
                <a:latin typeface="Verdana"/>
                <a:cs typeface="Verdana"/>
              </a:rPr>
              <a:t>Puede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on</a:t>
            </a:r>
            <a:r>
              <a:rPr sz="1800" spc="-15" dirty="0">
                <a:latin typeface="Verdana"/>
                <a:cs typeface="Verdana"/>
              </a:rPr>
              <a:t>t</a:t>
            </a:r>
            <a:r>
              <a:rPr sz="1800" spc="35" dirty="0">
                <a:latin typeface="Verdana"/>
                <a:cs typeface="Verdana"/>
              </a:rPr>
              <a:t>en</a:t>
            </a:r>
            <a:r>
              <a:rPr sz="1800" spc="-30" dirty="0">
                <a:latin typeface="Verdana"/>
                <a:cs typeface="Verdana"/>
              </a:rPr>
              <a:t>er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ot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30" dirty="0">
                <a:latin typeface="Verdana"/>
                <a:cs typeface="Verdana"/>
              </a:rPr>
              <a:t>os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elem</a:t>
            </a:r>
            <a:r>
              <a:rPr sz="1800" spc="30" dirty="0">
                <a:latin typeface="Verdana"/>
                <a:cs typeface="Verdana"/>
              </a:rPr>
              <a:t>en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-30" dirty="0">
                <a:latin typeface="Verdana"/>
                <a:cs typeface="Verdana"/>
              </a:rPr>
              <a:t>os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de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tipo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blo</a:t>
            </a:r>
            <a:r>
              <a:rPr sz="1800" spc="15" dirty="0">
                <a:latin typeface="Verdana"/>
                <a:cs typeface="Verdana"/>
              </a:rPr>
              <a:t>c</a:t>
            </a:r>
            <a:r>
              <a:rPr sz="1800" spc="-10" dirty="0">
                <a:latin typeface="Verdana"/>
                <a:cs typeface="Verdana"/>
              </a:rPr>
              <a:t>k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inline</a:t>
            </a:r>
            <a:endParaRPr sz="180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990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70" dirty="0">
                <a:latin typeface="Verdana"/>
                <a:cs typeface="Verdana"/>
              </a:rPr>
              <a:t>No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puede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ir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dent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de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un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elem</a:t>
            </a:r>
            <a:r>
              <a:rPr sz="1800" spc="30" dirty="0">
                <a:latin typeface="Verdana"/>
                <a:cs typeface="Verdana"/>
              </a:rPr>
              <a:t>en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inline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708" y="1800120"/>
            <a:ext cx="869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189AD3"/>
                </a:solidFill>
                <a:latin typeface="Verdana"/>
                <a:cs typeface="Verdana"/>
              </a:rPr>
              <a:t>Blo</a:t>
            </a:r>
            <a:r>
              <a:rPr sz="2400" spc="40" dirty="0">
                <a:solidFill>
                  <a:srgbClr val="189AD3"/>
                </a:solidFill>
                <a:latin typeface="Verdana"/>
                <a:cs typeface="Verdana"/>
              </a:rPr>
              <a:t>c</a:t>
            </a:r>
            <a:r>
              <a:rPr sz="2400" spc="-10" dirty="0">
                <a:solidFill>
                  <a:srgbClr val="189AD3"/>
                </a:solidFill>
                <a:latin typeface="Verdana"/>
                <a:cs typeface="Verdana"/>
              </a:rPr>
              <a:t>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622" y="3558008"/>
            <a:ext cx="86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8C00"/>
                </a:solidFill>
                <a:latin typeface="Verdana"/>
                <a:cs typeface="Verdana"/>
              </a:rPr>
              <a:t>Inline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9249" y="3001713"/>
            <a:ext cx="6182360" cy="150177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90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70" dirty="0">
                <a:latin typeface="Verdana"/>
                <a:cs typeface="Verdana"/>
              </a:rPr>
              <a:t>No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generan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una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nueva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línea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en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el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documento.</a:t>
            </a:r>
            <a:endParaRPr sz="180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990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dirty="0">
                <a:latin typeface="Verdana"/>
                <a:cs typeface="Verdana"/>
              </a:rPr>
              <a:t>Siempre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van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dentro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de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un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elemento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de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tipo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block.</a:t>
            </a:r>
            <a:endParaRPr sz="1800">
              <a:latin typeface="Verdana"/>
              <a:cs typeface="Verdana"/>
            </a:endParaRPr>
          </a:p>
          <a:p>
            <a:pPr marL="379095" marR="5080" indent="-367030">
              <a:lnSpc>
                <a:spcPct val="100699"/>
              </a:lnSpc>
              <a:spcBef>
                <a:spcPts val="975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-5" dirty="0">
                <a:latin typeface="Verdana"/>
                <a:cs typeface="Verdana"/>
              </a:rPr>
              <a:t>Suelen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ir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dentro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de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párrafos,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por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ejemplo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un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enlace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dentro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de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un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texto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una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palabra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en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negrita.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381000" y="285750"/>
            <a:ext cx="6553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tipo de elementos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pic>
        <p:nvPicPr>
          <p:cNvPr id="10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7775" y="1218584"/>
            <a:ext cx="7288448" cy="1723549"/>
          </a:xfrm>
        </p:spPr>
        <p:txBody>
          <a:bodyPr/>
          <a:lstStyle/>
          <a:p>
            <a:pPr algn="ctr"/>
            <a:r>
              <a:rPr lang="es-ES" sz="2800" dirty="0">
                <a:latin typeface="Sitka Text" pitchFamily="2" charset="0"/>
              </a:rPr>
              <a:t>"La Web no es solo para ver páginas web... sino para interactuar con ellas, cambiarlas, compartirlas con los demás, resolver problemas en grupo</a:t>
            </a:r>
            <a:r>
              <a:rPr lang="es-ES" sz="2800" dirty="0" smtClean="0">
                <a:latin typeface="Sitka Text" pitchFamily="2" charset="0"/>
              </a:rPr>
              <a:t>."</a:t>
            </a:r>
            <a:endParaRPr lang="es-ES" sz="2800" dirty="0">
              <a:latin typeface="Sitka Text" pitchFamily="2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057400" y="3639671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Tim </a:t>
            </a:r>
            <a:r>
              <a:rPr lang="es-ES" dirty="0" err="1"/>
              <a:t>Berners</a:t>
            </a:r>
            <a:r>
              <a:rPr lang="es-ES" dirty="0"/>
              <a:t>-Lee, el inventor del HTML y la </a:t>
            </a:r>
            <a:r>
              <a:rPr lang="es-ES" dirty="0" err="1"/>
              <a:t>World</a:t>
            </a:r>
            <a:r>
              <a:rPr lang="es-ES" dirty="0"/>
              <a:t> Wide Web</a:t>
            </a:r>
          </a:p>
        </p:txBody>
      </p:sp>
    </p:spTree>
    <p:extLst>
      <p:ext uri="{BB962C8B-B14F-4D97-AF65-F5344CB8AC3E}">
        <p14:creationId xmlns:p14="http://schemas.microsoft.com/office/powerpoint/2010/main" val="959973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75" y="800633"/>
            <a:ext cx="7650622" cy="167243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4" name="object 2"/>
          <p:cNvSpPr txBox="1">
            <a:spLocks/>
          </p:cNvSpPr>
          <p:nvPr/>
        </p:nvSpPr>
        <p:spPr>
          <a:xfrm>
            <a:off x="381000" y="285750"/>
            <a:ext cx="6553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tipo de elementos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pic>
        <p:nvPicPr>
          <p:cNvPr id="5" name="Picture 2" descr="OSITECH :: In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254882"/>
            <a:ext cx="5607110" cy="45088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54920" y="4784016"/>
            <a:ext cx="5050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https://developer.mozilla.org/en-US/docs/Web/HTML/Block-level_elements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381000" y="285750"/>
            <a:ext cx="22098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elementos tipo block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80622" y="4101816"/>
            <a:ext cx="5050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https://developer.mozilla.org/en-US/docs/Web/HTML/Block-level_elements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8778" y="1530511"/>
            <a:ext cx="6471172" cy="22322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81000" y="285750"/>
            <a:ext cx="6553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elementos tipo 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inline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pic>
        <p:nvPicPr>
          <p:cNvPr id="8" name="Picture 2" descr="OSITECH :: Inici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8400" y="1809750"/>
            <a:ext cx="4572000" cy="1102519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6599FF"/>
                </a:solidFill>
                <a:latin typeface="Montserrat" pitchFamily="2" charset="0"/>
              </a:rPr>
              <a:t>HTML desde cero</a:t>
            </a:r>
            <a:endParaRPr lang="es-ES" b="1" dirty="0">
              <a:solidFill>
                <a:srgbClr val="6599FF"/>
              </a:solidFill>
              <a:latin typeface="Montserrat" pitchFamily="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8400" y="2724150"/>
            <a:ext cx="4191000" cy="369332"/>
          </a:xfrm>
        </p:spPr>
        <p:txBody>
          <a:bodyPr/>
          <a:lstStyle/>
          <a:p>
            <a:r>
              <a:rPr lang="es-ES" sz="2400" dirty="0" smtClean="0">
                <a:latin typeface="Montserrat" pitchFamily="2" charset="0"/>
                <a:ea typeface="Verdana" pitchFamily="34" charset="0"/>
              </a:rPr>
              <a:t>Estructura</a:t>
            </a:r>
            <a:endParaRPr lang="es-ES" dirty="0">
              <a:latin typeface="Montserrat" pitchFamily="2" charset="0"/>
              <a:ea typeface="Verdana" pitchFamily="34" charset="0"/>
            </a:endParaRPr>
          </a:p>
        </p:txBody>
      </p:sp>
      <p:pic>
        <p:nvPicPr>
          <p:cNvPr id="4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1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775" y="1218584"/>
            <a:ext cx="7288448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algn="ctr">
              <a:lnSpc>
                <a:spcPct val="100000"/>
              </a:lnSpc>
              <a:spcBef>
                <a:spcPts val="100"/>
              </a:spcBef>
            </a:pPr>
            <a:r>
              <a:rPr lang="es-ES" sz="2800" spc="55" dirty="0">
                <a:latin typeface="Montserrat" pitchFamily="2" charset="0"/>
              </a:rPr>
              <a:t>Una página HTML típica tiene una estructura básica que incluye </a:t>
            </a:r>
            <a:r>
              <a:rPr lang="es-ES" sz="2800" spc="55" dirty="0">
                <a:solidFill>
                  <a:srgbClr val="FF0000"/>
                </a:solidFill>
                <a:latin typeface="Montserrat" pitchFamily="2" charset="0"/>
              </a:rPr>
              <a:t>&lt;!DOCTYPE </a:t>
            </a:r>
            <a:r>
              <a:rPr lang="es-ES" sz="2800" spc="55" dirty="0" err="1">
                <a:solidFill>
                  <a:srgbClr val="FF0000"/>
                </a:solidFill>
                <a:latin typeface="Montserrat" pitchFamily="2" charset="0"/>
              </a:rPr>
              <a:t>html</a:t>
            </a:r>
            <a:r>
              <a:rPr lang="es-ES" sz="2800" spc="55" dirty="0">
                <a:solidFill>
                  <a:srgbClr val="FF0000"/>
                </a:solidFill>
                <a:latin typeface="Montserrat" pitchFamily="2" charset="0"/>
              </a:rPr>
              <a:t>&gt;, </a:t>
            </a:r>
            <a:r>
              <a:rPr lang="es-ES" sz="2800" spc="55" dirty="0">
                <a:latin typeface="Montserrat" pitchFamily="2" charset="0"/>
              </a:rPr>
              <a:t>la etiqueta </a:t>
            </a:r>
            <a:r>
              <a:rPr lang="es-ES" sz="2800" spc="55" dirty="0">
                <a:solidFill>
                  <a:srgbClr val="FF0000"/>
                </a:solidFill>
                <a:latin typeface="Montserrat" pitchFamily="2" charset="0"/>
              </a:rPr>
              <a:t>&lt;</a:t>
            </a:r>
            <a:r>
              <a:rPr lang="es-ES" sz="2800" spc="55" dirty="0" err="1">
                <a:solidFill>
                  <a:srgbClr val="FF0000"/>
                </a:solidFill>
                <a:latin typeface="Montserrat" pitchFamily="2" charset="0"/>
              </a:rPr>
              <a:t>html</a:t>
            </a:r>
            <a:r>
              <a:rPr lang="es-ES" sz="2800" spc="55" dirty="0">
                <a:solidFill>
                  <a:srgbClr val="FF0000"/>
                </a:solidFill>
                <a:latin typeface="Montserrat" pitchFamily="2" charset="0"/>
              </a:rPr>
              <a:t>&gt; </a:t>
            </a:r>
            <a:r>
              <a:rPr lang="es-ES" sz="2800" spc="55" dirty="0">
                <a:latin typeface="Montserrat" pitchFamily="2" charset="0"/>
              </a:rPr>
              <a:t>con subelementos </a:t>
            </a:r>
            <a:r>
              <a:rPr lang="es-ES" sz="2800" spc="55" dirty="0">
                <a:solidFill>
                  <a:srgbClr val="FF0000"/>
                </a:solidFill>
                <a:latin typeface="Montserrat" pitchFamily="2" charset="0"/>
              </a:rPr>
              <a:t>&lt;head&gt; </a:t>
            </a:r>
            <a:r>
              <a:rPr lang="es-ES" sz="2800" spc="55" dirty="0">
                <a:latin typeface="Montserrat" pitchFamily="2" charset="0"/>
              </a:rPr>
              <a:t>y </a:t>
            </a:r>
            <a:r>
              <a:rPr lang="es-ES" sz="2800" spc="55" dirty="0">
                <a:solidFill>
                  <a:srgbClr val="FF0000"/>
                </a:solidFill>
                <a:latin typeface="Montserrat" pitchFamily="2" charset="0"/>
              </a:rPr>
              <a:t>&lt;</a:t>
            </a:r>
            <a:r>
              <a:rPr lang="es-ES" sz="2800" spc="55" dirty="0" err="1">
                <a:solidFill>
                  <a:srgbClr val="FF0000"/>
                </a:solidFill>
                <a:latin typeface="Montserrat" pitchFamily="2" charset="0"/>
              </a:rPr>
              <a:t>body</a:t>
            </a:r>
            <a:r>
              <a:rPr lang="es-ES" sz="2800" spc="55" dirty="0">
                <a:solidFill>
                  <a:srgbClr val="FF0000"/>
                </a:solidFill>
                <a:latin typeface="Montserrat" pitchFamily="2" charset="0"/>
              </a:rPr>
              <a:t>&gt;</a:t>
            </a:r>
            <a:r>
              <a:rPr lang="es-ES" sz="2800" spc="55" dirty="0">
                <a:latin typeface="Montserrat" pitchFamily="2" charset="0"/>
              </a:rPr>
              <a:t>. </a:t>
            </a:r>
            <a:endParaRPr sz="2800" spc="-495" dirty="0">
              <a:latin typeface="Montserrat" pitchFamily="2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4" name="object 2"/>
          <p:cNvSpPr txBox="1">
            <a:spLocks/>
          </p:cNvSpPr>
          <p:nvPr/>
        </p:nvSpPr>
        <p:spPr>
          <a:xfrm>
            <a:off x="381000" y="285750"/>
            <a:ext cx="541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>
                <a:solidFill>
                  <a:srgbClr val="6599FF"/>
                </a:solidFill>
                <a:latin typeface="Montserrat" pitchFamily="2" charset="0"/>
              </a:rPr>
              <a:t>Estructura_ 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introducción</a:t>
            </a:r>
          </a:p>
        </p:txBody>
      </p:sp>
      <p:pic>
        <p:nvPicPr>
          <p:cNvPr id="5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114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20300" y="1616868"/>
            <a:ext cx="2997835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solidFill>
                  <a:srgbClr val="189AD3"/>
                </a:solidFill>
                <a:latin typeface="Verdana"/>
                <a:cs typeface="Verdana"/>
              </a:rPr>
              <a:t>&lt;head&gt;: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699"/>
              </a:lnSpc>
            </a:pP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ontien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2B2B2B"/>
                </a:solidFill>
                <a:latin typeface="Verdana"/>
                <a:cs typeface="Verdana"/>
              </a:rPr>
              <a:t>lo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2B2B2B"/>
                </a:solidFill>
                <a:latin typeface="Verdana"/>
                <a:cs typeface="Verdana"/>
              </a:rPr>
              <a:t>que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2B2B2B"/>
                </a:solidFill>
                <a:latin typeface="Verdana"/>
                <a:cs typeface="Verdana"/>
              </a:rPr>
              <a:t>NO</a:t>
            </a:r>
            <a:r>
              <a:rPr sz="1800" spc="-16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se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2B2B2B"/>
                </a:solidFill>
                <a:latin typeface="Verdana"/>
                <a:cs typeface="Verdana"/>
              </a:rPr>
              <a:t>v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e  </a:t>
            </a:r>
            <a:r>
              <a:rPr sz="1800" spc="-65" dirty="0">
                <a:solidFill>
                  <a:srgbClr val="2B2B2B"/>
                </a:solidFill>
                <a:latin typeface="Verdana"/>
                <a:cs typeface="Verdana"/>
              </a:rPr>
              <a:t>(in</a:t>
            </a:r>
            <a:r>
              <a:rPr sz="1800" spc="-70" dirty="0">
                <a:solidFill>
                  <a:srgbClr val="2B2B2B"/>
                </a:solidFill>
                <a:latin typeface="Verdana"/>
                <a:cs typeface="Verdana"/>
              </a:rPr>
              <a:t>f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65" dirty="0">
                <a:solidFill>
                  <a:srgbClr val="2B2B2B"/>
                </a:solidFill>
                <a:latin typeface="Verdana"/>
                <a:cs typeface="Verdana"/>
              </a:rPr>
              <a:t>ma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ción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la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2B2B2B"/>
                </a:solidFill>
                <a:latin typeface="Verdana"/>
                <a:cs typeface="Verdana"/>
              </a:rPr>
              <a:t>p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á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gina)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70" dirty="0">
                <a:solidFill>
                  <a:srgbClr val="189AD3"/>
                </a:solidFill>
                <a:latin typeface="Verdana"/>
                <a:cs typeface="Verdana"/>
              </a:rPr>
              <a:t>&lt;body&gt;:</a:t>
            </a:r>
            <a:endParaRPr sz="1800">
              <a:latin typeface="Verdana"/>
              <a:cs typeface="Verdana"/>
            </a:endParaRPr>
          </a:p>
          <a:p>
            <a:pPr marL="12700" marR="117475">
              <a:lnSpc>
                <a:spcPct val="100699"/>
              </a:lnSpc>
            </a:pP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ontien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2B2B2B"/>
                </a:solidFill>
                <a:latin typeface="Verdana"/>
                <a:cs typeface="Verdana"/>
              </a:rPr>
              <a:t>lo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2B2B2B"/>
                </a:solidFill>
                <a:latin typeface="Verdana"/>
                <a:cs typeface="Verdana"/>
              </a:rPr>
              <a:t>que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2B2B2B"/>
                </a:solidFill>
                <a:latin typeface="Verdana"/>
                <a:cs typeface="Verdana"/>
              </a:rPr>
              <a:t>SÍ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se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2B2B2B"/>
                </a:solidFill>
                <a:latin typeface="Verdana"/>
                <a:cs typeface="Verdana"/>
              </a:rPr>
              <a:t>v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e  </a:t>
            </a:r>
            <a:r>
              <a:rPr sz="1800" spc="-85" dirty="0">
                <a:solidFill>
                  <a:srgbClr val="2B2B2B"/>
                </a:solidFill>
                <a:latin typeface="Verdana"/>
                <a:cs typeface="Verdana"/>
              </a:rPr>
              <a:t>(</a:t>
            </a:r>
            <a:r>
              <a:rPr sz="1800" spc="-120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2B2B2B"/>
                </a:solidFill>
                <a:latin typeface="Verdana"/>
                <a:cs typeface="Verdana"/>
              </a:rPr>
              <a:t>on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spc="15" dirty="0">
                <a:solidFill>
                  <a:srgbClr val="2B2B2B"/>
                </a:solidFill>
                <a:latin typeface="Verdana"/>
                <a:cs typeface="Verdana"/>
              </a:rPr>
              <a:t>enidos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la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2B2B2B"/>
                </a:solidFill>
                <a:latin typeface="Verdana"/>
                <a:cs typeface="Verdana"/>
              </a:rPr>
              <a:t>p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á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gina)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375" y="1407700"/>
            <a:ext cx="2493010" cy="3000375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2603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&lt;!DOCTYPE</a:t>
            </a:r>
            <a:r>
              <a:rPr sz="1400" spc="9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solidFill>
                  <a:srgbClr val="BABABA"/>
                </a:solidFill>
                <a:latin typeface="Courier New"/>
                <a:cs typeface="Courier New"/>
              </a:rPr>
              <a:t>html</a:t>
            </a:r>
            <a:r>
              <a:rPr sz="1400" spc="5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&lt;html&gt;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ourier New"/>
              <a:cs typeface="Courier New"/>
            </a:endParaRPr>
          </a:p>
          <a:p>
            <a:pPr marL="405765">
              <a:lnSpc>
                <a:spcPct val="100000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&lt;head&gt;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ourier New"/>
              <a:cs typeface="Courier New"/>
            </a:endParaRPr>
          </a:p>
          <a:p>
            <a:pPr marL="405765">
              <a:lnSpc>
                <a:spcPts val="1664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&lt;/head&gt;</a:t>
            </a:r>
            <a:endParaRPr sz="1400">
              <a:latin typeface="Courier New"/>
              <a:cs typeface="Courier New"/>
            </a:endParaRPr>
          </a:p>
          <a:p>
            <a:pPr marL="411480">
              <a:lnSpc>
                <a:spcPts val="1650"/>
              </a:lnSpc>
            </a:pP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411480">
              <a:lnSpc>
                <a:spcPts val="1664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&lt;body&gt;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ourier New"/>
              <a:cs typeface="Courier New"/>
            </a:endParaRPr>
          </a:p>
          <a:p>
            <a:pPr marL="411480">
              <a:lnSpc>
                <a:spcPts val="1664"/>
              </a:lnSpc>
            </a:pP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411480">
              <a:lnSpc>
                <a:spcPts val="1664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&lt;/body&gt;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&lt;/html&gt;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81000" y="285750"/>
            <a:ext cx="6553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Estructura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introducción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pic>
        <p:nvPicPr>
          <p:cNvPr id="8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96600" y="1472675"/>
            <a:ext cx="6150610" cy="3000375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571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45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&lt;!DOCTYPE</a:t>
            </a:r>
            <a:r>
              <a:rPr sz="1600" spc="-210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BABABA"/>
                </a:solidFill>
                <a:latin typeface="Courier New"/>
                <a:cs typeface="Courier New"/>
              </a:rPr>
              <a:t>html</a:t>
            </a:r>
            <a:r>
              <a:rPr sz="1600" spc="-15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&lt;html&gt;</a:t>
            </a:r>
            <a:endParaRPr sz="16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&lt;head&gt;</a:t>
            </a:r>
            <a:endParaRPr sz="160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  <a:spcBef>
                <a:spcPts val="254"/>
              </a:spcBef>
            </a:pPr>
            <a:r>
              <a:rPr sz="1600" spc="-25" dirty="0">
                <a:solidFill>
                  <a:srgbClr val="E7BE6A"/>
                </a:solidFill>
                <a:latin typeface="Courier New"/>
                <a:cs typeface="Courier New"/>
              </a:rPr>
              <a:t>&lt;title&gt;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El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primer</a:t>
            </a:r>
            <a:r>
              <a:rPr sz="1600" spc="-1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documento</a:t>
            </a:r>
            <a:r>
              <a:rPr sz="1600" spc="-1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35" dirty="0">
                <a:solidFill>
                  <a:srgbClr val="A9B7C6"/>
                </a:solidFill>
                <a:latin typeface="Courier New"/>
                <a:cs typeface="Courier New"/>
              </a:rPr>
              <a:t>HTML</a:t>
            </a:r>
            <a:r>
              <a:rPr sz="1600" spc="-35" dirty="0">
                <a:solidFill>
                  <a:srgbClr val="E7BE6A"/>
                </a:solidFill>
                <a:latin typeface="Courier New"/>
                <a:cs typeface="Courier New"/>
              </a:rPr>
              <a:t>&lt;/title&gt;</a:t>
            </a:r>
            <a:endParaRPr sz="16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&lt;/head&gt;</a:t>
            </a:r>
            <a:endParaRPr sz="16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&lt;body&gt;</a:t>
            </a:r>
            <a:endParaRPr sz="160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  <a:spcBef>
                <a:spcPts val="254"/>
              </a:spcBef>
            </a:pP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&lt;h1&gt;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¡Hola!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&lt;/h1&gt;</a:t>
            </a:r>
            <a:endParaRPr sz="160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  <a:spcBef>
                <a:spcPts val="254"/>
              </a:spcBef>
            </a:pPr>
            <a:r>
              <a:rPr sz="1600" spc="-25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Mi</a:t>
            </a:r>
            <a:r>
              <a:rPr sz="1600" spc="-3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primera</a:t>
            </a:r>
            <a:r>
              <a:rPr sz="1600" spc="-3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30" dirty="0">
                <a:solidFill>
                  <a:srgbClr val="A9B7C6"/>
                </a:solidFill>
                <a:latin typeface="Courier New"/>
                <a:cs typeface="Courier New"/>
              </a:rPr>
              <a:t>página</a:t>
            </a:r>
            <a:r>
              <a:rPr sz="1600" spc="-3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6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&lt;/body&gt;</a:t>
            </a:r>
            <a:endParaRPr sz="16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&lt;/html&gt;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81000" y="285750"/>
            <a:ext cx="6553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Estructura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introducción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pic>
        <p:nvPicPr>
          <p:cNvPr id="7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775" y="1218584"/>
            <a:ext cx="7288448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algn="ctr">
              <a:lnSpc>
                <a:spcPct val="100000"/>
              </a:lnSpc>
              <a:spcBef>
                <a:spcPts val="100"/>
              </a:spcBef>
            </a:pPr>
            <a:r>
              <a:rPr lang="es-ES" sz="2800" spc="55" dirty="0" smtClean="0">
                <a:latin typeface="Montserrat" pitchFamily="2" charset="0"/>
              </a:rPr>
              <a:t>El </a:t>
            </a:r>
            <a:r>
              <a:rPr lang="es-ES" sz="2800" spc="55" dirty="0">
                <a:solidFill>
                  <a:srgbClr val="FF0000"/>
                </a:solidFill>
                <a:latin typeface="Montserrat" pitchFamily="2" charset="0"/>
              </a:rPr>
              <a:t>&lt;head&gt; </a:t>
            </a:r>
            <a:r>
              <a:rPr lang="es-ES" sz="2800" spc="55" dirty="0">
                <a:latin typeface="Montserrat" pitchFamily="2" charset="0"/>
              </a:rPr>
              <a:t>contiene metadatos y enlaces a hojas de estilo, mientras que </a:t>
            </a:r>
            <a:r>
              <a:rPr lang="es-ES" sz="2800" spc="55" dirty="0">
                <a:solidFill>
                  <a:srgbClr val="FF0000"/>
                </a:solidFill>
                <a:latin typeface="Montserrat" pitchFamily="2" charset="0"/>
              </a:rPr>
              <a:t>&lt;</a:t>
            </a:r>
            <a:r>
              <a:rPr lang="es-ES" sz="2800" spc="55" dirty="0" err="1">
                <a:solidFill>
                  <a:srgbClr val="FF0000"/>
                </a:solidFill>
                <a:latin typeface="Montserrat" pitchFamily="2" charset="0"/>
              </a:rPr>
              <a:t>body</a:t>
            </a:r>
            <a:r>
              <a:rPr lang="es-ES" sz="2800" spc="55" dirty="0">
                <a:solidFill>
                  <a:srgbClr val="FF0000"/>
                </a:solidFill>
                <a:latin typeface="Montserrat" pitchFamily="2" charset="0"/>
              </a:rPr>
              <a:t>&gt; </a:t>
            </a:r>
            <a:r>
              <a:rPr lang="es-ES" sz="2800" spc="55" dirty="0">
                <a:latin typeface="Montserrat" pitchFamily="2" charset="0"/>
              </a:rPr>
              <a:t>alberga el contenido visible de la página.</a:t>
            </a:r>
            <a:r>
              <a:rPr sz="2800" spc="-495" dirty="0" smtClean="0">
                <a:latin typeface="Montserrat" pitchFamily="2" charset="0"/>
              </a:rPr>
              <a:t>.</a:t>
            </a:r>
            <a:endParaRPr sz="2800" spc="-495" dirty="0">
              <a:latin typeface="Montserrat" pitchFamily="2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4" name="object 2"/>
          <p:cNvSpPr txBox="1">
            <a:spLocks/>
          </p:cNvSpPr>
          <p:nvPr/>
        </p:nvSpPr>
        <p:spPr>
          <a:xfrm>
            <a:off x="381000" y="285750"/>
            <a:ext cx="541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>
                <a:solidFill>
                  <a:srgbClr val="6599FF"/>
                </a:solidFill>
                <a:latin typeface="Montserrat" pitchFamily="2" charset="0"/>
              </a:rPr>
              <a:t>Estructura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introducción</a:t>
            </a:r>
          </a:p>
        </p:txBody>
      </p:sp>
      <p:pic>
        <p:nvPicPr>
          <p:cNvPr id="5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449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424" y="1445474"/>
            <a:ext cx="2003774" cy="2003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5566" rIns="0" bIns="0" rtlCol="0">
            <a:spAutoFit/>
          </a:bodyPr>
          <a:lstStyle/>
          <a:p>
            <a:pPr marL="2438400" marR="5080">
              <a:lnSpc>
                <a:spcPct val="114599"/>
              </a:lnSpc>
              <a:spcBef>
                <a:spcPts val="100"/>
              </a:spcBef>
            </a:pPr>
            <a:r>
              <a:rPr sz="2400" spc="25" dirty="0">
                <a:solidFill>
                  <a:srgbClr val="000000"/>
                </a:solidFill>
                <a:latin typeface="Verdana"/>
                <a:cs typeface="Verdana"/>
              </a:rPr>
              <a:t>El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2400" spc="50" dirty="0">
                <a:solidFill>
                  <a:srgbClr val="000000"/>
                </a:solidFill>
                <a:latin typeface="Verdana"/>
                <a:cs typeface="Verdana"/>
              </a:rPr>
              <a:t>on</a:t>
            </a:r>
            <a:r>
              <a:rPr sz="2400" spc="-2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spc="40" dirty="0">
                <a:solidFill>
                  <a:srgbClr val="000000"/>
                </a:solidFill>
                <a:latin typeface="Verdana"/>
                <a:cs typeface="Verdana"/>
              </a:rPr>
              <a:t>enido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000000"/>
                </a:solidFill>
                <a:latin typeface="Verdana"/>
                <a:cs typeface="Verdana"/>
              </a:rPr>
              <a:t>de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0000"/>
                </a:solidFill>
                <a:latin typeface="Verdana"/>
                <a:cs typeface="Verdana"/>
              </a:rPr>
              <a:t>es</a:t>
            </a:r>
            <a:r>
              <a:rPr sz="2400" spc="-7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000000"/>
                </a:solidFill>
                <a:latin typeface="Verdana"/>
                <a:cs typeface="Verdana"/>
              </a:rPr>
              <a:t>cu</a:t>
            </a:r>
            <a:r>
              <a:rPr sz="2400" spc="1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400" spc="-40" dirty="0">
                <a:solidFill>
                  <a:srgbClr val="000000"/>
                </a:solidFill>
                <a:latin typeface="Verdana"/>
                <a:cs typeface="Verdana"/>
              </a:rPr>
              <a:t>so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000000"/>
                </a:solidFill>
                <a:latin typeface="Verdana"/>
                <a:cs typeface="Verdana"/>
              </a:rPr>
              <a:t>está  </a:t>
            </a:r>
            <a:r>
              <a:rPr sz="2400" spc="25" dirty="0">
                <a:solidFill>
                  <a:srgbClr val="000000"/>
                </a:solidFill>
                <a:latin typeface="Verdana"/>
                <a:cs typeface="Verdana"/>
              </a:rPr>
              <a:t>diseñado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400" spc="-75" dirty="0">
                <a:solidFill>
                  <a:srgbClr val="000000"/>
                </a:solidFill>
                <a:latin typeface="Verdana"/>
                <a:cs typeface="Verdana"/>
              </a:rPr>
              <a:t>ar</a:t>
            </a:r>
            <a:r>
              <a:rPr sz="2400" spc="-4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ap</a:t>
            </a:r>
            <a:r>
              <a:rPr sz="2400" spc="-3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400" spc="25" dirty="0">
                <a:solidFill>
                  <a:srgbClr val="000000"/>
                </a:solidFill>
                <a:latin typeface="Verdana"/>
                <a:cs typeface="Verdana"/>
              </a:rPr>
              <a:t>ender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000000"/>
                </a:solidFill>
                <a:latin typeface="Verdana"/>
                <a:cs typeface="Verdana"/>
              </a:rPr>
              <a:t>con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0000"/>
                </a:solidFill>
                <a:latin typeface="Verdana"/>
                <a:cs typeface="Verdana"/>
              </a:rPr>
              <a:t>la  </a:t>
            </a:r>
            <a:r>
              <a:rPr sz="2400" spc="35" dirty="0">
                <a:solidFill>
                  <a:srgbClr val="000000"/>
                </a:solidFill>
                <a:latin typeface="Verdana"/>
                <a:cs typeface="Verdana"/>
              </a:rPr>
              <a:t>metodología</a:t>
            </a:r>
            <a:r>
              <a:rPr sz="2400" spc="-2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89AD3"/>
                </a:solidFill>
                <a:latin typeface="Verdana"/>
                <a:cs typeface="Verdana"/>
              </a:rPr>
              <a:t>learn</a:t>
            </a:r>
            <a:r>
              <a:rPr sz="2400" spc="-21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189AD3"/>
                </a:solidFill>
                <a:latin typeface="Verdana"/>
                <a:cs typeface="Verdana"/>
              </a:rPr>
              <a:t>by</a:t>
            </a:r>
            <a:r>
              <a:rPr sz="2400" spc="-21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189AD3"/>
                </a:solidFill>
                <a:latin typeface="Verdana"/>
                <a:cs typeface="Verdana"/>
              </a:rPr>
              <a:t>example</a:t>
            </a:r>
            <a:r>
              <a:rPr sz="2400" spc="-35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-2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000000"/>
                </a:solidFill>
                <a:latin typeface="Verdana"/>
                <a:cs typeface="Verdana"/>
              </a:rPr>
              <a:t>Se </a:t>
            </a:r>
            <a:r>
              <a:rPr sz="2400" spc="-8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400" spc="4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spc="15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2400" spc="55" dirty="0">
                <a:solidFill>
                  <a:srgbClr val="000000"/>
                </a:solidFill>
                <a:latin typeface="Verdana"/>
                <a:cs typeface="Verdana"/>
              </a:rPr>
              <a:t>omienda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400" spc="-2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400" spc="7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400" spc="70" dirty="0">
                <a:solidFill>
                  <a:srgbClr val="000000"/>
                </a:solidFill>
                <a:latin typeface="Verdana"/>
                <a:cs typeface="Verdana"/>
              </a:rPr>
              <a:t>b</a:t>
            </a:r>
            <a:r>
              <a:rPr sz="2400" spc="-65" dirty="0">
                <a:solidFill>
                  <a:srgbClr val="000000"/>
                </a:solidFill>
                <a:latin typeface="Verdana"/>
                <a:cs typeface="Verdana"/>
              </a:rPr>
              <a:t>ar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000000"/>
                </a:solidFill>
                <a:latin typeface="Verdana"/>
                <a:cs typeface="Verdana"/>
              </a:rPr>
              <a:t>por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000000"/>
                </a:solidFill>
                <a:latin typeface="Verdana"/>
                <a:cs typeface="Verdana"/>
              </a:rPr>
              <a:t>uno  </a:t>
            </a:r>
            <a:r>
              <a:rPr sz="2400" spc="65" dirty="0">
                <a:solidFill>
                  <a:srgbClr val="000000"/>
                </a:solidFill>
                <a:latin typeface="Verdana"/>
                <a:cs typeface="Verdana"/>
              </a:rPr>
              <a:t>mismo</a:t>
            </a:r>
            <a:r>
              <a:rPr sz="2400" spc="-2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400" u="heavy" spc="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odos</a:t>
            </a:r>
            <a:r>
              <a:rPr sz="2400" spc="-2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0000"/>
                </a:solidFill>
                <a:latin typeface="Verdana"/>
                <a:cs typeface="Verdana"/>
              </a:rPr>
              <a:t>los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2400" spc="30" dirty="0">
                <a:solidFill>
                  <a:srgbClr val="000000"/>
                </a:solidFill>
                <a:latin typeface="Verdana"/>
                <a:cs typeface="Verdana"/>
              </a:rPr>
              <a:t>ódigos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000000"/>
                </a:solidFill>
                <a:latin typeface="Verdana"/>
                <a:cs typeface="Verdana"/>
              </a:rPr>
              <a:t>de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000000"/>
                </a:solidFill>
                <a:latin typeface="Verdana"/>
                <a:cs typeface="Verdana"/>
              </a:rPr>
              <a:t>las  </a:t>
            </a:r>
            <a:r>
              <a:rPr sz="2400" spc="-15" dirty="0">
                <a:solidFill>
                  <a:srgbClr val="000000"/>
                </a:solidFill>
                <a:latin typeface="Verdana"/>
                <a:cs typeface="Verdana"/>
              </a:rPr>
              <a:t>diapositi</a:t>
            </a:r>
            <a:r>
              <a:rPr sz="2400" spc="-55" dirty="0">
                <a:solidFill>
                  <a:srgbClr val="000000"/>
                </a:solidFill>
                <a:latin typeface="Verdana"/>
                <a:cs typeface="Verdana"/>
              </a:rPr>
              <a:t>v</a:t>
            </a:r>
            <a:r>
              <a:rPr sz="2400" spc="-75" dirty="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400" spc="-75" dirty="0">
                <a:solidFill>
                  <a:srgbClr val="000000"/>
                </a:solidFill>
                <a:latin typeface="Verdana"/>
                <a:cs typeface="Verdana"/>
              </a:rPr>
              <a:t>ar</a:t>
            </a:r>
            <a:r>
              <a:rPr sz="2400" spc="-4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spc="45" dirty="0">
                <a:solidFill>
                  <a:srgbClr val="000000"/>
                </a:solidFill>
                <a:latin typeface="Verdana"/>
                <a:cs typeface="Verdana"/>
              </a:rPr>
              <a:t>en</a:t>
            </a:r>
            <a:r>
              <a:rPr sz="2400" spc="-40" dirty="0">
                <a:solidFill>
                  <a:srgbClr val="000000"/>
                </a:solidFill>
                <a:latin typeface="Verdana"/>
                <a:cs typeface="Verdana"/>
              </a:rPr>
              <a:t>er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000000"/>
                </a:solidFill>
                <a:latin typeface="Verdana"/>
                <a:cs typeface="Verdana"/>
              </a:rPr>
              <a:t>un</a:t>
            </a:r>
            <a:r>
              <a:rPr sz="240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000000"/>
                </a:solidFill>
                <a:latin typeface="Verdana"/>
                <a:cs typeface="Verdana"/>
              </a:rPr>
              <a:t>buen  </a:t>
            </a:r>
            <a:r>
              <a:rPr sz="2400" spc="-45" dirty="0">
                <a:solidFill>
                  <a:srgbClr val="000000"/>
                </a:solidFill>
                <a:latin typeface="Verdana"/>
                <a:cs typeface="Verdana"/>
              </a:rPr>
              <a:t>aprendizaje.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81000" y="285750"/>
            <a:ext cx="6553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AVISO IMPORTANTE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pic>
        <p:nvPicPr>
          <p:cNvPr id="9" name="Picture 2" descr="OSITECH :: In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66750"/>
            <a:ext cx="438658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0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00" y="209551"/>
            <a:ext cx="4572000" cy="609600"/>
          </a:xfrm>
        </p:spPr>
        <p:txBody>
          <a:bodyPr>
            <a:normAutofit/>
          </a:bodyPr>
          <a:lstStyle/>
          <a:p>
            <a:r>
              <a:rPr lang="es-ES" b="1" smtClean="0">
                <a:solidFill>
                  <a:srgbClr val="6599FF"/>
                </a:solidFill>
                <a:latin typeface="Montserrat" pitchFamily="2" charset="0"/>
              </a:rPr>
              <a:t>HTML desde cero</a:t>
            </a:r>
            <a:endParaRPr lang="es-ES" b="1" dirty="0">
              <a:solidFill>
                <a:srgbClr val="6599FF"/>
              </a:solidFill>
              <a:latin typeface="Montserrat" pitchFamily="2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742950"/>
            <a:ext cx="38100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8400" y="1809750"/>
            <a:ext cx="4572000" cy="1102519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6599FF"/>
                </a:solidFill>
                <a:latin typeface="Montserrat" pitchFamily="2" charset="0"/>
              </a:rPr>
              <a:t>HTML desde cero</a:t>
            </a:r>
            <a:endParaRPr lang="es-ES" b="1" dirty="0">
              <a:solidFill>
                <a:srgbClr val="6599FF"/>
              </a:solidFill>
              <a:latin typeface="Montserrat" pitchFamily="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8400" y="2724150"/>
            <a:ext cx="4191000" cy="369332"/>
          </a:xfrm>
        </p:spPr>
        <p:txBody>
          <a:bodyPr/>
          <a:lstStyle/>
          <a:p>
            <a:r>
              <a:rPr lang="es-ES" sz="2400" dirty="0" err="1" smtClean="0">
                <a:latin typeface="Montserrat" pitchFamily="2" charset="0"/>
                <a:ea typeface="Verdana" pitchFamily="34" charset="0"/>
              </a:rPr>
              <a:t>Doctype</a:t>
            </a:r>
            <a:endParaRPr lang="es-ES" dirty="0">
              <a:latin typeface="Montserrat" pitchFamily="2" charset="0"/>
              <a:ea typeface="Verdana" pitchFamily="34" charset="0"/>
            </a:endParaRPr>
          </a:p>
        </p:txBody>
      </p:sp>
      <p:pic>
        <p:nvPicPr>
          <p:cNvPr id="4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5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49" y="1568158"/>
            <a:ext cx="6583045" cy="1729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50" dirty="0">
              <a:latin typeface="Verdana"/>
              <a:cs typeface="Verdana"/>
            </a:endParaRPr>
          </a:p>
          <a:p>
            <a:pPr marL="379095" marR="5080" indent="-367030">
              <a:lnSpc>
                <a:spcPct val="100699"/>
              </a:lnSpc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-70" dirty="0">
                <a:latin typeface="Verdana"/>
                <a:cs typeface="Verdana"/>
              </a:rPr>
              <a:t>Sirve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para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indicar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al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navegador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la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versión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de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70" dirty="0">
                <a:latin typeface="Verdana"/>
                <a:cs typeface="Verdana"/>
              </a:rPr>
              <a:t>HTML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que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está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utilizan</a:t>
            </a:r>
            <a:r>
              <a:rPr sz="1800" spc="55" dirty="0">
                <a:latin typeface="Verdana"/>
                <a:cs typeface="Verdana"/>
              </a:rPr>
              <a:t>do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el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sitio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we</a:t>
            </a:r>
            <a:r>
              <a:rPr sz="1800" spc="10" dirty="0">
                <a:latin typeface="Verdana"/>
                <a:cs typeface="Verdana"/>
              </a:rPr>
              <a:t>b</a:t>
            </a:r>
            <a:r>
              <a:rPr sz="1800" spc="-295" dirty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  <a:p>
            <a:pPr marL="379095" marR="714375" indent="-367030">
              <a:lnSpc>
                <a:spcPct val="100699"/>
              </a:lnSpc>
              <a:spcBef>
                <a:spcPts val="975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5" dirty="0">
                <a:latin typeface="Verdana"/>
                <a:cs typeface="Verdana"/>
              </a:rPr>
              <a:t>Siemp</a:t>
            </a:r>
            <a:r>
              <a:rPr sz="1800" spc="-2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70" dirty="0">
                <a:latin typeface="Verdana"/>
                <a:cs typeface="Verdana"/>
              </a:rPr>
              <a:t>debem</a:t>
            </a:r>
            <a:r>
              <a:rPr sz="1800" spc="-30" dirty="0">
                <a:latin typeface="Verdana"/>
                <a:cs typeface="Verdana"/>
              </a:rPr>
              <a:t>os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esc</a:t>
            </a:r>
            <a:r>
              <a:rPr sz="1800" spc="-4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ibi</a:t>
            </a:r>
            <a:r>
              <a:rPr sz="1800" spc="-25" dirty="0">
                <a:latin typeface="Verdana"/>
                <a:cs typeface="Verdana"/>
              </a:rPr>
              <a:t>r</a:t>
            </a:r>
            <a:r>
              <a:rPr sz="1800" spc="-30" dirty="0">
                <a:latin typeface="Verdana"/>
                <a:cs typeface="Verdana"/>
              </a:rPr>
              <a:t>la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al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inicio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de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nuest</a:t>
            </a:r>
            <a:r>
              <a:rPr sz="1800" spc="-25" dirty="0">
                <a:latin typeface="Verdana"/>
                <a:cs typeface="Verdana"/>
              </a:rPr>
              <a:t>ros  </a:t>
            </a:r>
            <a:r>
              <a:rPr sz="1800" spc="40" dirty="0">
                <a:latin typeface="Verdana"/>
                <a:cs typeface="Verdana"/>
              </a:rPr>
              <a:t>documentos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81000" y="285750"/>
            <a:ext cx="541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err="1" smtClean="0">
                <a:solidFill>
                  <a:srgbClr val="6599FF"/>
                </a:solidFill>
                <a:latin typeface="Montserrat" pitchFamily="2" charset="0"/>
              </a:rPr>
              <a:t>Doctype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¿Qué es 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?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62000" y="1047750"/>
            <a:ext cx="8001000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6034" lvl="0" algn="ctr">
              <a:lnSpc>
                <a:spcPts val="2865"/>
              </a:lnSpc>
              <a:spcBef>
                <a:spcPts val="100"/>
              </a:spcBef>
            </a:pPr>
            <a:r>
              <a:rPr lang="es-ES" sz="2400" spc="100" dirty="0">
                <a:solidFill>
                  <a:srgbClr val="189AD3"/>
                </a:solidFill>
                <a:latin typeface="Verdana"/>
                <a:cs typeface="Verdana"/>
              </a:rPr>
              <a:t>DO</a:t>
            </a:r>
            <a:r>
              <a:rPr lang="es-ES" sz="2400" spc="70" dirty="0">
                <a:solidFill>
                  <a:srgbClr val="189AD3"/>
                </a:solidFill>
                <a:latin typeface="Verdana"/>
                <a:cs typeface="Verdana"/>
              </a:rPr>
              <a:t>C</a:t>
            </a:r>
            <a:r>
              <a:rPr lang="es-ES" sz="2400" spc="-135" dirty="0">
                <a:solidFill>
                  <a:srgbClr val="189AD3"/>
                </a:solidFill>
                <a:latin typeface="Verdana"/>
                <a:cs typeface="Verdana"/>
              </a:rPr>
              <a:t>T</a:t>
            </a:r>
            <a:r>
              <a:rPr lang="es-ES" sz="2400" spc="-25" dirty="0">
                <a:solidFill>
                  <a:srgbClr val="189AD3"/>
                </a:solidFill>
                <a:latin typeface="Verdana"/>
                <a:cs typeface="Verdana"/>
              </a:rPr>
              <a:t>Y</a:t>
            </a:r>
            <a:r>
              <a:rPr lang="es-ES" sz="2400" spc="240" dirty="0">
                <a:solidFill>
                  <a:srgbClr val="189AD3"/>
                </a:solidFill>
                <a:latin typeface="Verdana"/>
                <a:cs typeface="Verdana"/>
              </a:rPr>
              <a:t>P</a:t>
            </a:r>
            <a:r>
              <a:rPr lang="es-ES" sz="2400" spc="85" dirty="0">
                <a:solidFill>
                  <a:srgbClr val="189AD3"/>
                </a:solidFill>
                <a:latin typeface="Verdana"/>
                <a:cs typeface="Verdana"/>
              </a:rPr>
              <a:t>E</a:t>
            </a:r>
            <a:r>
              <a:rPr lang="es-ES"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lang="es-ES" sz="2400" spc="-600" dirty="0">
                <a:solidFill>
                  <a:srgbClr val="189AD3"/>
                </a:solidFill>
                <a:latin typeface="Verdana"/>
                <a:cs typeface="Verdana"/>
              </a:rPr>
              <a:t>=</a:t>
            </a:r>
            <a:r>
              <a:rPr lang="es-ES"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lang="es-ES" sz="2400" spc="80" dirty="0" err="1">
                <a:solidFill>
                  <a:srgbClr val="189AD3"/>
                </a:solidFill>
                <a:latin typeface="Verdana"/>
                <a:cs typeface="Verdana"/>
              </a:rPr>
              <a:t>Document</a:t>
            </a:r>
            <a:r>
              <a:rPr lang="es-ES"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lang="es-ES" sz="2400" spc="-215" dirty="0" err="1">
                <a:solidFill>
                  <a:srgbClr val="189AD3"/>
                </a:solidFill>
                <a:latin typeface="Verdana"/>
                <a:cs typeface="Verdana"/>
              </a:rPr>
              <a:t>T</a:t>
            </a:r>
            <a:r>
              <a:rPr lang="es-ES" sz="2400" spc="-10" dirty="0" err="1">
                <a:solidFill>
                  <a:srgbClr val="189AD3"/>
                </a:solidFill>
                <a:latin typeface="Verdana"/>
                <a:cs typeface="Verdana"/>
              </a:rPr>
              <a:t>ype</a:t>
            </a:r>
            <a:endParaRPr lang="es-ES" sz="240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R="25400" lvl="0" algn="ctr">
              <a:lnSpc>
                <a:spcPts val="2865"/>
              </a:lnSpc>
            </a:pPr>
            <a:r>
              <a:rPr lang="es-ES" sz="2400" spc="-600" dirty="0">
                <a:solidFill>
                  <a:srgbClr val="189AD3"/>
                </a:solidFill>
                <a:latin typeface="Verdana"/>
                <a:cs typeface="Verdana"/>
              </a:rPr>
              <a:t>=</a:t>
            </a:r>
            <a:r>
              <a:rPr lang="es-ES"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lang="es-ES" sz="2400" spc="75" dirty="0">
                <a:solidFill>
                  <a:srgbClr val="189AD3"/>
                </a:solidFill>
                <a:latin typeface="Verdana"/>
                <a:cs typeface="Verdana"/>
              </a:rPr>
              <a:t>De</a:t>
            </a:r>
            <a:r>
              <a:rPr lang="es-ES" sz="2400" spc="40" dirty="0">
                <a:solidFill>
                  <a:srgbClr val="189AD3"/>
                </a:solidFill>
                <a:latin typeface="Verdana"/>
                <a:cs typeface="Verdana"/>
              </a:rPr>
              <a:t>c</a:t>
            </a:r>
            <a:r>
              <a:rPr lang="es-ES" sz="2400" spc="-55" dirty="0">
                <a:solidFill>
                  <a:srgbClr val="189AD3"/>
                </a:solidFill>
                <a:latin typeface="Verdana"/>
                <a:cs typeface="Verdana"/>
              </a:rPr>
              <a:t>la</a:t>
            </a:r>
            <a:r>
              <a:rPr lang="es-ES" sz="2400" spc="-75" dirty="0">
                <a:solidFill>
                  <a:srgbClr val="189AD3"/>
                </a:solidFill>
                <a:latin typeface="Verdana"/>
                <a:cs typeface="Verdana"/>
              </a:rPr>
              <a:t>r</a:t>
            </a:r>
            <a:r>
              <a:rPr lang="es-ES" sz="2400" spc="25" dirty="0">
                <a:solidFill>
                  <a:srgbClr val="189AD3"/>
                </a:solidFill>
                <a:latin typeface="Verdana"/>
                <a:cs typeface="Verdana"/>
              </a:rPr>
              <a:t>ación</a:t>
            </a:r>
            <a:r>
              <a:rPr lang="es-ES"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lang="es-ES" sz="2400" spc="30" dirty="0">
                <a:solidFill>
                  <a:srgbClr val="189AD3"/>
                </a:solidFill>
                <a:latin typeface="Verdana"/>
                <a:cs typeface="Verdana"/>
              </a:rPr>
              <a:t>del</a:t>
            </a:r>
            <a:r>
              <a:rPr lang="es-ES"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lang="es-ES" sz="2400" spc="30" dirty="0">
                <a:solidFill>
                  <a:srgbClr val="189AD3"/>
                </a:solidFill>
                <a:latin typeface="Verdana"/>
                <a:cs typeface="Verdana"/>
              </a:rPr>
              <a:t>tipo</a:t>
            </a:r>
            <a:r>
              <a:rPr lang="es-ES"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lang="es-ES" sz="2400" spc="60" dirty="0">
                <a:solidFill>
                  <a:srgbClr val="189AD3"/>
                </a:solidFill>
                <a:latin typeface="Verdana"/>
                <a:cs typeface="Verdana"/>
              </a:rPr>
              <a:t>de</a:t>
            </a:r>
            <a:r>
              <a:rPr lang="es-ES"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lang="es-ES" sz="2400" spc="105" dirty="0">
                <a:solidFill>
                  <a:srgbClr val="189AD3"/>
                </a:solidFill>
                <a:latin typeface="Verdana"/>
                <a:cs typeface="Verdana"/>
              </a:rPr>
              <a:t>docum</a:t>
            </a:r>
            <a:r>
              <a:rPr lang="es-ES" sz="2400" spc="40" dirty="0">
                <a:solidFill>
                  <a:srgbClr val="189AD3"/>
                </a:solidFill>
                <a:latin typeface="Verdana"/>
                <a:cs typeface="Verdana"/>
              </a:rPr>
              <a:t>en</a:t>
            </a:r>
            <a:r>
              <a:rPr lang="es-ES" sz="2400" spc="-20" dirty="0">
                <a:solidFill>
                  <a:srgbClr val="189AD3"/>
                </a:solidFill>
                <a:latin typeface="Verdana"/>
                <a:cs typeface="Verdana"/>
              </a:rPr>
              <a:t>t</a:t>
            </a:r>
            <a:r>
              <a:rPr lang="es-ES" sz="2400" spc="30" dirty="0">
                <a:solidFill>
                  <a:srgbClr val="189AD3"/>
                </a:solidFill>
                <a:latin typeface="Verdana"/>
                <a:cs typeface="Verdana"/>
              </a:rPr>
              <a:t>o</a:t>
            </a:r>
            <a:endParaRPr lang="es-ES" sz="24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pic>
        <p:nvPicPr>
          <p:cNvPr id="8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075" y="1568158"/>
            <a:ext cx="7723505" cy="80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algn="ctr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189AD3"/>
                </a:solidFill>
                <a:latin typeface="Verdana"/>
                <a:cs typeface="Verdana"/>
              </a:rPr>
              <a:t>An</a:t>
            </a:r>
            <a:r>
              <a:rPr sz="2400" spc="-15" dirty="0">
                <a:solidFill>
                  <a:srgbClr val="189AD3"/>
                </a:solidFill>
                <a:latin typeface="Verdana"/>
                <a:cs typeface="Verdana"/>
              </a:rPr>
              <a:t>t</a:t>
            </a:r>
            <a:r>
              <a:rPr sz="2400" spc="-50" dirty="0">
                <a:solidFill>
                  <a:srgbClr val="189AD3"/>
                </a:solidFill>
                <a:latin typeface="Verdana"/>
                <a:cs typeface="Verdana"/>
              </a:rPr>
              <a:t>es</a:t>
            </a:r>
            <a:r>
              <a:rPr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189AD3"/>
                </a:solidFill>
                <a:latin typeface="Verdana"/>
                <a:cs typeface="Verdana"/>
              </a:rPr>
              <a:t>de</a:t>
            </a:r>
            <a:r>
              <a:rPr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189AD3"/>
                </a:solidFill>
                <a:latin typeface="Verdana"/>
                <a:cs typeface="Verdana"/>
              </a:rPr>
              <a:t>HTML</a:t>
            </a:r>
            <a:r>
              <a:rPr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189AD3"/>
                </a:solidFill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400" spc="-35" dirty="0">
                <a:latin typeface="Verdana"/>
                <a:cs typeface="Verdana"/>
              </a:rPr>
              <a:t>&lt;!DOCTYPE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HTML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PUBLIC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"-//W3C//DTD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HTML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4.01//EN"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  <a:hlinkClick r:id="rId2"/>
              </a:rPr>
              <a:t>"http:</a:t>
            </a:r>
            <a:r>
              <a:rPr sz="1400" spc="-65" dirty="0">
                <a:latin typeface="Verdana"/>
                <a:cs typeface="Verdana"/>
              </a:rPr>
              <a:t>/</a:t>
            </a:r>
            <a:r>
              <a:rPr sz="1400" spc="-65" dirty="0">
                <a:latin typeface="Verdana"/>
                <a:cs typeface="Verdana"/>
                <a:hlinkClick r:id="rId2"/>
              </a:rPr>
              <a:t>/w3.org/html4/strict.dtd"&gt;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5133" y="2835883"/>
            <a:ext cx="3024505" cy="107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189AD3"/>
                </a:solidFill>
                <a:latin typeface="Verdana"/>
                <a:cs typeface="Verdana"/>
              </a:rPr>
              <a:t>Después</a:t>
            </a:r>
            <a:r>
              <a:rPr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189AD3"/>
                </a:solidFill>
                <a:latin typeface="Verdana"/>
                <a:cs typeface="Verdana"/>
              </a:rPr>
              <a:t>de</a:t>
            </a:r>
            <a:r>
              <a:rPr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189AD3"/>
                </a:solidFill>
                <a:latin typeface="Verdana"/>
                <a:cs typeface="Verdana"/>
              </a:rPr>
              <a:t>HTML</a:t>
            </a:r>
            <a:r>
              <a:rPr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189AD3"/>
                </a:solidFill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  <a:p>
            <a:pPr marL="84455">
              <a:lnSpc>
                <a:spcPct val="100000"/>
              </a:lnSpc>
              <a:spcBef>
                <a:spcPts val="2515"/>
              </a:spcBef>
            </a:pPr>
            <a:r>
              <a:rPr sz="2400" spc="-130" dirty="0">
                <a:latin typeface="Verdana"/>
                <a:cs typeface="Verdana"/>
              </a:rPr>
              <a:t>&lt;!DO</a:t>
            </a:r>
            <a:r>
              <a:rPr sz="2400" spc="-150" dirty="0">
                <a:latin typeface="Verdana"/>
                <a:cs typeface="Verdana"/>
              </a:rPr>
              <a:t>C</a:t>
            </a:r>
            <a:r>
              <a:rPr sz="2400" spc="-135" dirty="0">
                <a:latin typeface="Verdana"/>
                <a:cs typeface="Verdana"/>
              </a:rPr>
              <a:t>T</a:t>
            </a:r>
            <a:r>
              <a:rPr sz="2400" spc="-25" dirty="0">
                <a:latin typeface="Verdana"/>
                <a:cs typeface="Verdana"/>
              </a:rPr>
              <a:t>Y</a:t>
            </a:r>
            <a:r>
              <a:rPr sz="2400" spc="240" dirty="0">
                <a:latin typeface="Verdana"/>
                <a:cs typeface="Verdana"/>
              </a:rPr>
              <a:t>P</a:t>
            </a:r>
            <a:r>
              <a:rPr sz="2400" spc="85" dirty="0">
                <a:latin typeface="Verdana"/>
                <a:cs typeface="Verdana"/>
              </a:rPr>
              <a:t>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html&gt;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81000" y="285750"/>
            <a:ext cx="541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err="1" smtClean="0">
                <a:solidFill>
                  <a:srgbClr val="6599FF"/>
                </a:solidFill>
                <a:latin typeface="Montserrat" pitchFamily="2" charset="0"/>
              </a:rPr>
              <a:t>Doctype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¿Qué es 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?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" name="Picture 2" descr="OSITECH :: In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8400" y="1809750"/>
            <a:ext cx="4572000" cy="1102519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6599FF"/>
                </a:solidFill>
                <a:latin typeface="Montserrat" pitchFamily="2" charset="0"/>
              </a:rPr>
              <a:t>HTML desde cero</a:t>
            </a:r>
            <a:endParaRPr lang="es-ES" b="1" dirty="0">
              <a:solidFill>
                <a:srgbClr val="6599FF"/>
              </a:solidFill>
              <a:latin typeface="Montserrat" pitchFamily="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8400" y="2724150"/>
            <a:ext cx="4191000" cy="907941"/>
          </a:xfrm>
        </p:spPr>
        <p:txBody>
          <a:bodyPr/>
          <a:lstStyle/>
          <a:p>
            <a:r>
              <a:rPr lang="es-ES" sz="2400" dirty="0">
                <a:latin typeface="Montserrat" pitchFamily="2" charset="0"/>
                <a:ea typeface="Verdana" pitchFamily="34" charset="0"/>
              </a:rPr>
              <a:t>¿Qué hay en la cabecera</a:t>
            </a:r>
            <a:r>
              <a:rPr lang="es-ES" sz="2400" dirty="0" smtClean="0">
                <a:latin typeface="Montserrat" pitchFamily="2" charset="0"/>
                <a:ea typeface="Verdana" pitchFamily="34" charset="0"/>
              </a:rPr>
              <a:t>? &lt;head&gt;</a:t>
            </a:r>
            <a:endParaRPr lang="es-ES" sz="2400" dirty="0">
              <a:latin typeface="Montserrat" pitchFamily="2" charset="0"/>
              <a:ea typeface="Verdana" pitchFamily="34" charset="0"/>
            </a:endParaRPr>
          </a:p>
          <a:p>
            <a:endParaRPr lang="es-ES" dirty="0">
              <a:latin typeface="Montserrat" pitchFamily="2" charset="0"/>
              <a:ea typeface="Verdana" pitchFamily="34" charset="0"/>
            </a:endParaRPr>
          </a:p>
        </p:txBody>
      </p:sp>
      <p:pic>
        <p:nvPicPr>
          <p:cNvPr id="4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6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29496" y="1466704"/>
            <a:ext cx="6584315" cy="246380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510"/>
              </a:spcBef>
              <a:buFont typeface="Arial MT"/>
              <a:buChar char="■"/>
              <a:tabLst>
                <a:tab pos="409575" algn="l"/>
                <a:tab pos="410209" algn="l"/>
              </a:tabLst>
            </a:pPr>
            <a:r>
              <a:rPr sz="2200" spc="25" dirty="0">
                <a:latin typeface="Verdana"/>
                <a:cs typeface="Verdana"/>
              </a:rPr>
              <a:t>El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10" dirty="0">
                <a:latin typeface="Verdana"/>
                <a:cs typeface="Verdana"/>
              </a:rPr>
              <a:t>título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de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la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105" dirty="0">
                <a:latin typeface="Verdana"/>
                <a:cs typeface="Verdana"/>
              </a:rPr>
              <a:t>p</a:t>
            </a:r>
            <a:r>
              <a:rPr sz="2200" spc="20" dirty="0">
                <a:latin typeface="Verdana"/>
                <a:cs typeface="Verdana"/>
              </a:rPr>
              <a:t>ágina</a:t>
            </a:r>
            <a:endParaRPr sz="2200">
              <a:latin typeface="Verdana"/>
              <a:cs typeface="Verdana"/>
            </a:endParaRPr>
          </a:p>
          <a:p>
            <a:pPr marL="409575" indent="-397510">
              <a:lnSpc>
                <a:spcPct val="100000"/>
              </a:lnSpc>
              <a:spcBef>
                <a:spcPts val="1410"/>
              </a:spcBef>
              <a:buFont typeface="Arial MT"/>
              <a:buChar char="■"/>
              <a:tabLst>
                <a:tab pos="409575" algn="l"/>
                <a:tab pos="410209" algn="l"/>
              </a:tabLst>
            </a:pPr>
            <a:r>
              <a:rPr sz="2200" spc="25" dirty="0">
                <a:latin typeface="Verdana"/>
                <a:cs typeface="Verdana"/>
              </a:rPr>
              <a:t>Recu</a:t>
            </a:r>
            <a:r>
              <a:rPr sz="2200" spc="10" dirty="0">
                <a:latin typeface="Verdana"/>
                <a:cs typeface="Verdana"/>
              </a:rPr>
              <a:t>r</a:t>
            </a:r>
            <a:r>
              <a:rPr sz="2200" spc="-55" dirty="0">
                <a:latin typeface="Verdana"/>
                <a:cs typeface="Verdana"/>
              </a:rPr>
              <a:t>sos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65" dirty="0">
                <a:latin typeface="Verdana"/>
                <a:cs typeface="Verdana"/>
              </a:rPr>
              <a:t>que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debe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ca</a:t>
            </a:r>
            <a:r>
              <a:rPr sz="2200" spc="-45" dirty="0">
                <a:latin typeface="Verdana"/>
                <a:cs typeface="Verdana"/>
              </a:rPr>
              <a:t>r</a:t>
            </a:r>
            <a:r>
              <a:rPr sz="2200" spc="5" dirty="0">
                <a:latin typeface="Verdana"/>
                <a:cs typeface="Verdana"/>
              </a:rPr>
              <a:t>gar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la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105" dirty="0">
                <a:latin typeface="Verdana"/>
                <a:cs typeface="Verdana"/>
              </a:rPr>
              <a:t>p</a:t>
            </a:r>
            <a:r>
              <a:rPr sz="2200" spc="-40" dirty="0">
                <a:latin typeface="Verdana"/>
                <a:cs typeface="Verdana"/>
              </a:rPr>
              <a:t>á</a:t>
            </a:r>
            <a:r>
              <a:rPr sz="2200" spc="-85" dirty="0">
                <a:latin typeface="Verdana"/>
                <a:cs typeface="Verdana"/>
              </a:rPr>
              <a:t>gina: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120" dirty="0">
                <a:latin typeface="Verdana"/>
                <a:cs typeface="Verdana"/>
              </a:rPr>
              <a:t>css,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285" dirty="0">
                <a:latin typeface="Verdana"/>
                <a:cs typeface="Verdana"/>
              </a:rPr>
              <a:t>js,...</a:t>
            </a:r>
            <a:endParaRPr sz="2200">
              <a:latin typeface="Verdana"/>
              <a:cs typeface="Verdana"/>
            </a:endParaRPr>
          </a:p>
          <a:p>
            <a:pPr marL="409575" indent="-397510">
              <a:lnSpc>
                <a:spcPct val="100000"/>
              </a:lnSpc>
              <a:spcBef>
                <a:spcPts val="1410"/>
              </a:spcBef>
              <a:buFont typeface="Arial MT"/>
              <a:buChar char="■"/>
              <a:tabLst>
                <a:tab pos="409575" algn="l"/>
                <a:tab pos="410209" algn="l"/>
              </a:tabLst>
            </a:pPr>
            <a:r>
              <a:rPr sz="2200" spc="25" dirty="0">
                <a:latin typeface="Verdana"/>
                <a:cs typeface="Verdana"/>
              </a:rPr>
              <a:t>El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f</a:t>
            </a:r>
            <a:r>
              <a:rPr sz="2200" spc="-65" dirty="0">
                <a:latin typeface="Verdana"/>
                <a:cs typeface="Verdana"/>
              </a:rPr>
              <a:t>a</a:t>
            </a:r>
            <a:r>
              <a:rPr sz="2200" spc="-30" dirty="0">
                <a:latin typeface="Verdana"/>
                <a:cs typeface="Verdana"/>
              </a:rPr>
              <a:t>vi</a:t>
            </a:r>
            <a:r>
              <a:rPr sz="2200" spc="-60" dirty="0">
                <a:latin typeface="Verdana"/>
                <a:cs typeface="Verdana"/>
              </a:rPr>
              <a:t>c</a:t>
            </a:r>
            <a:r>
              <a:rPr sz="2200" spc="55" dirty="0">
                <a:latin typeface="Verdana"/>
                <a:cs typeface="Verdana"/>
              </a:rPr>
              <a:t>on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de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la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105" dirty="0">
                <a:latin typeface="Verdana"/>
                <a:cs typeface="Verdana"/>
              </a:rPr>
              <a:t>p</a:t>
            </a:r>
            <a:r>
              <a:rPr sz="2200" spc="20" dirty="0">
                <a:latin typeface="Verdana"/>
                <a:cs typeface="Verdana"/>
              </a:rPr>
              <a:t>ágina</a:t>
            </a:r>
            <a:endParaRPr sz="2200">
              <a:latin typeface="Verdana"/>
              <a:cs typeface="Verdana"/>
            </a:endParaRPr>
          </a:p>
          <a:p>
            <a:pPr marL="409575" marR="5080" indent="-397510">
              <a:lnSpc>
                <a:spcPct val="113599"/>
              </a:lnSpc>
              <a:spcBef>
                <a:spcPts val="1050"/>
              </a:spcBef>
              <a:buFont typeface="Arial MT"/>
              <a:buChar char="■"/>
              <a:tabLst>
                <a:tab pos="409575" algn="l"/>
                <a:tab pos="410209" algn="l"/>
              </a:tabLst>
            </a:pPr>
            <a:r>
              <a:rPr sz="2200" spc="45" dirty="0">
                <a:latin typeface="Verdana"/>
                <a:cs typeface="Verdana"/>
              </a:rPr>
              <a:t>Metada</a:t>
            </a:r>
            <a:r>
              <a:rPr sz="2200" spc="-15" dirty="0">
                <a:latin typeface="Verdana"/>
                <a:cs typeface="Verdana"/>
              </a:rPr>
              <a:t>t</a:t>
            </a:r>
            <a:r>
              <a:rPr sz="2200" spc="-210" dirty="0">
                <a:latin typeface="Verdana"/>
                <a:cs typeface="Verdana"/>
              </a:rPr>
              <a:t>os: </a:t>
            </a:r>
            <a:r>
              <a:rPr sz="2200" spc="15" dirty="0">
                <a:latin typeface="Verdana"/>
                <a:cs typeface="Verdana"/>
              </a:rPr>
              <a:t>au</a:t>
            </a:r>
            <a:r>
              <a:rPr sz="2200" spc="-30" dirty="0">
                <a:latin typeface="Verdana"/>
                <a:cs typeface="Verdana"/>
              </a:rPr>
              <a:t>t</a:t>
            </a:r>
            <a:r>
              <a:rPr sz="2200" spc="-25" dirty="0">
                <a:latin typeface="Verdana"/>
                <a:cs typeface="Verdana"/>
              </a:rPr>
              <a:t>or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de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la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105" dirty="0">
                <a:latin typeface="Verdana"/>
                <a:cs typeface="Verdana"/>
              </a:rPr>
              <a:t>p</a:t>
            </a:r>
            <a:r>
              <a:rPr sz="2200" spc="-40" dirty="0">
                <a:latin typeface="Verdana"/>
                <a:cs typeface="Verdana"/>
              </a:rPr>
              <a:t>á</a:t>
            </a:r>
            <a:r>
              <a:rPr sz="2200" spc="-45" dirty="0">
                <a:latin typeface="Verdana"/>
                <a:cs typeface="Verdana"/>
              </a:rPr>
              <a:t>gina,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k</a:t>
            </a:r>
            <a:r>
              <a:rPr sz="2200" spc="-25" dirty="0">
                <a:latin typeface="Verdana"/>
                <a:cs typeface="Verdana"/>
              </a:rPr>
              <a:t>e</a:t>
            </a:r>
            <a:r>
              <a:rPr sz="2200" spc="-155" dirty="0">
                <a:latin typeface="Verdana"/>
                <a:cs typeface="Verdana"/>
              </a:rPr>
              <a:t>y</a:t>
            </a:r>
            <a:r>
              <a:rPr sz="2200" spc="60" dirty="0">
                <a:latin typeface="Verdana"/>
                <a:cs typeface="Verdana"/>
              </a:rPr>
              <a:t>w</a:t>
            </a:r>
            <a:r>
              <a:rPr sz="2200" spc="-30" dirty="0">
                <a:latin typeface="Verdana"/>
                <a:cs typeface="Verdana"/>
              </a:rPr>
              <a:t>o</a:t>
            </a:r>
            <a:r>
              <a:rPr sz="2200" spc="-55" dirty="0">
                <a:latin typeface="Verdana"/>
                <a:cs typeface="Verdana"/>
              </a:rPr>
              <a:t>r</a:t>
            </a:r>
            <a:r>
              <a:rPr sz="2200" spc="5" dirty="0">
                <a:latin typeface="Verdana"/>
                <a:cs typeface="Verdana"/>
              </a:rPr>
              <a:t>ds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50" dirty="0">
                <a:latin typeface="Verdana"/>
                <a:cs typeface="Verdana"/>
              </a:rPr>
              <a:t>que  </a:t>
            </a:r>
            <a:r>
              <a:rPr sz="2200" spc="5" dirty="0">
                <a:latin typeface="Verdana"/>
                <a:cs typeface="Verdana"/>
              </a:rPr>
              <a:t>desc</a:t>
            </a:r>
            <a:r>
              <a:rPr sz="2200" spc="-20" dirty="0">
                <a:latin typeface="Verdana"/>
                <a:cs typeface="Verdana"/>
              </a:rPr>
              <a:t>r</a:t>
            </a:r>
            <a:r>
              <a:rPr sz="2200" spc="40" dirty="0">
                <a:latin typeface="Verdana"/>
                <a:cs typeface="Verdana"/>
              </a:rPr>
              <a:t>iben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la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105" dirty="0">
                <a:latin typeface="Verdana"/>
                <a:cs typeface="Verdana"/>
              </a:rPr>
              <a:t>p</a:t>
            </a:r>
            <a:r>
              <a:rPr sz="2200" spc="-150" dirty="0">
                <a:latin typeface="Verdana"/>
                <a:cs typeface="Verdana"/>
              </a:rPr>
              <a:t>ágina,...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81000" y="285750"/>
            <a:ext cx="8077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err="1" smtClean="0">
                <a:solidFill>
                  <a:srgbClr val="6599FF"/>
                </a:solidFill>
                <a:latin typeface="Montserrat" pitchFamily="2" charset="0"/>
              </a:rPr>
              <a:t>Doctype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¿Qué hay en la cabecera?</a:t>
            </a:r>
          </a:p>
        </p:txBody>
      </p:sp>
      <p:pic>
        <p:nvPicPr>
          <p:cNvPr id="6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04950"/>
            <a:ext cx="6323772" cy="338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372035" y="729461"/>
            <a:ext cx="6584315" cy="532197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510"/>
              </a:spcBef>
              <a:buFont typeface="Arial MT"/>
              <a:buChar char="■"/>
              <a:tabLst>
                <a:tab pos="409575" algn="l"/>
                <a:tab pos="410209" algn="l"/>
              </a:tabLst>
            </a:pPr>
            <a:r>
              <a:rPr sz="2200" spc="25" dirty="0">
                <a:latin typeface="Verdana"/>
                <a:cs typeface="Verdana"/>
              </a:rPr>
              <a:t>El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10" dirty="0">
                <a:latin typeface="Verdana"/>
                <a:cs typeface="Verdana"/>
              </a:rPr>
              <a:t>título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de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la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105" dirty="0" err="1" smtClean="0">
                <a:latin typeface="Verdana"/>
                <a:cs typeface="Verdana"/>
              </a:rPr>
              <a:t>p</a:t>
            </a:r>
            <a:r>
              <a:rPr sz="2200" spc="20" dirty="0" err="1" smtClean="0">
                <a:latin typeface="Verdana"/>
                <a:cs typeface="Verdana"/>
              </a:rPr>
              <a:t>ágina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81000" y="285750"/>
            <a:ext cx="8077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err="1" smtClean="0">
                <a:solidFill>
                  <a:srgbClr val="6599FF"/>
                </a:solidFill>
                <a:latin typeface="Montserrat" pitchFamily="2" charset="0"/>
              </a:rPr>
              <a:t>Doctype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¿Qué hay en la cabecera?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762000" y="1657350"/>
            <a:ext cx="6096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OSITECH :: In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667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30" b="70350"/>
          <a:stretch/>
        </p:blipFill>
        <p:spPr bwMode="auto">
          <a:xfrm>
            <a:off x="1447800" y="1504950"/>
            <a:ext cx="52157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372035" y="729461"/>
            <a:ext cx="6584315" cy="532197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510"/>
              </a:spcBef>
              <a:buFont typeface="Arial MT"/>
              <a:buChar char="■"/>
              <a:tabLst>
                <a:tab pos="409575" algn="l"/>
                <a:tab pos="410209" algn="l"/>
              </a:tabLst>
            </a:pPr>
            <a:r>
              <a:rPr lang="es-ES" sz="2200" spc="25" dirty="0">
                <a:latin typeface="Verdana"/>
                <a:cs typeface="Verdana"/>
              </a:rPr>
              <a:t>El </a:t>
            </a:r>
            <a:r>
              <a:rPr lang="es-ES" sz="2200" spc="25" dirty="0" err="1">
                <a:latin typeface="Verdana"/>
                <a:cs typeface="Verdana"/>
              </a:rPr>
              <a:t>favicon</a:t>
            </a:r>
            <a:r>
              <a:rPr lang="es-ES" sz="2200" spc="25" dirty="0">
                <a:latin typeface="Verdana"/>
                <a:cs typeface="Verdana"/>
              </a:rPr>
              <a:t> de la página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81000" y="285750"/>
            <a:ext cx="8077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err="1" smtClean="0">
                <a:solidFill>
                  <a:srgbClr val="6599FF"/>
                </a:solidFill>
                <a:latin typeface="Montserrat" pitchFamily="2" charset="0"/>
              </a:rPr>
              <a:t>Doctype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¿Qué hay en la cabecera?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990600" y="1733550"/>
            <a:ext cx="6858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OSITECH :: In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64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09575" y="1323224"/>
            <a:ext cx="7764145" cy="3584575"/>
          </a:xfrm>
          <a:custGeom>
            <a:avLst/>
            <a:gdLst/>
            <a:ahLst/>
            <a:cxnLst/>
            <a:rect l="l" t="t" r="r" b="b"/>
            <a:pathLst>
              <a:path w="7764145" h="3584575">
                <a:moveTo>
                  <a:pt x="7763999" y="3584099"/>
                </a:moveTo>
                <a:lnTo>
                  <a:pt x="0" y="3584099"/>
                </a:lnTo>
                <a:lnTo>
                  <a:pt x="0" y="0"/>
                </a:lnTo>
                <a:lnTo>
                  <a:pt x="7763999" y="0"/>
                </a:lnTo>
                <a:lnTo>
                  <a:pt x="7763999" y="35840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280"/>
              </a:spcBef>
            </a:pPr>
            <a:r>
              <a:rPr spc="-5" dirty="0"/>
              <a:t>&lt;head&gt;</a:t>
            </a:r>
          </a:p>
          <a:p>
            <a:pPr marL="497205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solidFill>
                  <a:srgbClr val="808080"/>
                </a:solidFill>
              </a:rPr>
              <a:t>&lt;!--</a:t>
            </a:r>
            <a:r>
              <a:rPr spc="-2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Codificacion</a:t>
            </a:r>
            <a:r>
              <a:rPr spc="-2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de</a:t>
            </a:r>
            <a:r>
              <a:rPr spc="-2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caracteres</a:t>
            </a:r>
            <a:r>
              <a:rPr spc="-15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utilizada</a:t>
            </a:r>
            <a:r>
              <a:rPr spc="-2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--&gt;</a:t>
            </a:r>
          </a:p>
          <a:p>
            <a:pPr marL="497205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&lt;met</a:t>
            </a:r>
            <a:r>
              <a:rPr dirty="0"/>
              <a:t>a</a:t>
            </a:r>
            <a:r>
              <a:rPr spc="90" dirty="0"/>
              <a:t> </a:t>
            </a:r>
            <a:r>
              <a:rPr spc="-5" dirty="0">
                <a:solidFill>
                  <a:srgbClr val="BABABA"/>
                </a:solidFill>
              </a:rPr>
              <a:t>charset</a:t>
            </a:r>
            <a:r>
              <a:rPr dirty="0">
                <a:solidFill>
                  <a:srgbClr val="BABABA"/>
                </a:solidFill>
              </a:rPr>
              <a:t>=</a:t>
            </a:r>
            <a:r>
              <a:rPr spc="-540" dirty="0">
                <a:solidFill>
                  <a:srgbClr val="BABABA"/>
                </a:solidFill>
              </a:rPr>
              <a:t> </a:t>
            </a:r>
            <a:r>
              <a:rPr spc="-5" dirty="0">
                <a:solidFill>
                  <a:srgbClr val="A5C161"/>
                </a:solidFill>
              </a:rPr>
              <a:t>"utf-8</a:t>
            </a:r>
            <a:r>
              <a:rPr dirty="0">
                <a:solidFill>
                  <a:srgbClr val="A5C161"/>
                </a:solidFill>
              </a:rPr>
              <a:t>"</a:t>
            </a:r>
            <a:r>
              <a:rPr spc="-555" dirty="0">
                <a:solidFill>
                  <a:srgbClr val="A5C161"/>
                </a:solidFill>
              </a:rPr>
              <a:t> </a:t>
            </a:r>
            <a:r>
              <a:rPr dirty="0"/>
              <a:t>&gt;</a:t>
            </a:r>
          </a:p>
          <a:p>
            <a:pPr marL="497205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solidFill>
                  <a:srgbClr val="808080"/>
                </a:solidFill>
              </a:rPr>
              <a:t>&lt;!--</a:t>
            </a:r>
            <a:r>
              <a:rPr spc="-1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Título de</a:t>
            </a:r>
            <a:r>
              <a:rPr spc="-1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la página</a:t>
            </a:r>
            <a:r>
              <a:rPr spc="-1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que aparecerá en</a:t>
            </a:r>
            <a:r>
              <a:rPr spc="-1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la pestaña,</a:t>
            </a:r>
            <a:r>
              <a:rPr spc="-1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al incluir en</a:t>
            </a:r>
            <a:r>
              <a:rPr spc="-1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favoritos,... --&gt;</a:t>
            </a:r>
          </a:p>
          <a:p>
            <a:pPr marL="497205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&lt;title</a:t>
            </a:r>
            <a:r>
              <a:rPr dirty="0"/>
              <a:t>&gt;</a:t>
            </a:r>
            <a:r>
              <a:rPr spc="-555" dirty="0"/>
              <a:t> </a:t>
            </a:r>
            <a:r>
              <a:rPr spc="-5" dirty="0">
                <a:solidFill>
                  <a:srgbClr val="A9B7C6"/>
                </a:solidFill>
              </a:rPr>
              <a:t>MD</a:t>
            </a:r>
            <a:r>
              <a:rPr dirty="0">
                <a:solidFill>
                  <a:srgbClr val="A9B7C6"/>
                </a:solidFill>
              </a:rPr>
              <a:t>N</a:t>
            </a:r>
            <a:r>
              <a:rPr spc="-5" dirty="0">
                <a:solidFill>
                  <a:srgbClr val="A9B7C6"/>
                </a:solidFill>
              </a:rPr>
              <a:t> We</a:t>
            </a:r>
            <a:r>
              <a:rPr dirty="0">
                <a:solidFill>
                  <a:srgbClr val="A9B7C6"/>
                </a:solidFill>
              </a:rPr>
              <a:t>b</a:t>
            </a:r>
            <a:r>
              <a:rPr spc="-5" dirty="0">
                <a:solidFill>
                  <a:srgbClr val="A9B7C6"/>
                </a:solidFill>
              </a:rPr>
              <a:t> Doc</a:t>
            </a:r>
            <a:r>
              <a:rPr dirty="0">
                <a:solidFill>
                  <a:srgbClr val="A9B7C6"/>
                </a:solidFill>
              </a:rPr>
              <a:t>s</a:t>
            </a:r>
            <a:r>
              <a:rPr spc="-480" dirty="0">
                <a:solidFill>
                  <a:srgbClr val="A9B7C6"/>
                </a:solidFill>
              </a:rPr>
              <a:t> </a:t>
            </a:r>
            <a:r>
              <a:rPr spc="-5" dirty="0"/>
              <a:t>&lt;/title&gt;</a:t>
            </a:r>
          </a:p>
          <a:p>
            <a:pPr marL="497205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solidFill>
                  <a:srgbClr val="808080"/>
                </a:solidFill>
              </a:rPr>
              <a:t>&lt;!--</a:t>
            </a:r>
            <a:r>
              <a:rPr spc="-1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Descripción</a:t>
            </a:r>
            <a:r>
              <a:rPr spc="-1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(utilizada</a:t>
            </a:r>
            <a:r>
              <a:rPr spc="-1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por</a:t>
            </a:r>
            <a:r>
              <a:rPr spc="-1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ejemplo</a:t>
            </a:r>
            <a:r>
              <a:rPr spc="-1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en</a:t>
            </a:r>
            <a:r>
              <a:rPr spc="-1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los</a:t>
            </a:r>
            <a:r>
              <a:rPr spc="-1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resultados</a:t>
            </a:r>
            <a:r>
              <a:rPr spc="-1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de</a:t>
            </a:r>
            <a:r>
              <a:rPr spc="-1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Google)</a:t>
            </a:r>
            <a:r>
              <a:rPr spc="-1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--&gt;</a:t>
            </a:r>
          </a:p>
          <a:p>
            <a:pPr marL="659130" marR="2455545" indent="-161925">
              <a:lnSpc>
                <a:spcPct val="113599"/>
              </a:lnSpc>
            </a:pPr>
            <a:r>
              <a:rPr spc="-5" dirty="0"/>
              <a:t>&lt;meta </a:t>
            </a:r>
            <a:r>
              <a:rPr spc="-5" dirty="0">
                <a:solidFill>
                  <a:srgbClr val="BABABA"/>
                </a:solidFill>
              </a:rPr>
              <a:t>name=</a:t>
            </a:r>
            <a:r>
              <a:rPr spc="-5" dirty="0">
                <a:solidFill>
                  <a:srgbClr val="A5C161"/>
                </a:solidFill>
              </a:rPr>
              <a:t>"description" </a:t>
            </a:r>
            <a:r>
              <a:rPr spc="-5" dirty="0">
                <a:solidFill>
                  <a:srgbClr val="BABABA"/>
                </a:solidFill>
              </a:rPr>
              <a:t>content= </a:t>
            </a:r>
            <a:r>
              <a:rPr spc="-5" dirty="0">
                <a:solidFill>
                  <a:srgbClr val="A5C161"/>
                </a:solidFill>
              </a:rPr>
              <a:t>"The MDN Web Docs site </a:t>
            </a:r>
            <a:r>
              <a:rPr spc="-650" dirty="0">
                <a:solidFill>
                  <a:srgbClr val="A5C161"/>
                </a:solidFill>
              </a:rPr>
              <a:t> </a:t>
            </a:r>
            <a:r>
              <a:rPr spc="-5" dirty="0">
                <a:solidFill>
                  <a:srgbClr val="A5C161"/>
                </a:solidFill>
              </a:rPr>
              <a:t>provides information about Open Web technologies </a:t>
            </a:r>
            <a:r>
              <a:rPr dirty="0">
                <a:solidFill>
                  <a:srgbClr val="A5C161"/>
                </a:solidFill>
              </a:rPr>
              <a:t> </a:t>
            </a:r>
            <a:r>
              <a:rPr spc="-5" dirty="0">
                <a:solidFill>
                  <a:srgbClr val="A5C161"/>
                </a:solidFill>
              </a:rPr>
              <a:t>including HTML, CSS, and APIs for both Web sites and </a:t>
            </a:r>
            <a:r>
              <a:rPr dirty="0">
                <a:solidFill>
                  <a:srgbClr val="A5C161"/>
                </a:solidFill>
              </a:rPr>
              <a:t> </a:t>
            </a:r>
            <a:r>
              <a:rPr spc="-5" dirty="0">
                <a:solidFill>
                  <a:srgbClr val="A5C161"/>
                </a:solidFill>
              </a:rPr>
              <a:t>progressiv</a:t>
            </a:r>
            <a:r>
              <a:rPr dirty="0">
                <a:solidFill>
                  <a:srgbClr val="A5C161"/>
                </a:solidFill>
              </a:rPr>
              <a:t>e</a:t>
            </a:r>
            <a:r>
              <a:rPr spc="-5" dirty="0">
                <a:solidFill>
                  <a:srgbClr val="A5C161"/>
                </a:solidFill>
              </a:rPr>
              <a:t> we</a:t>
            </a:r>
            <a:r>
              <a:rPr dirty="0">
                <a:solidFill>
                  <a:srgbClr val="A5C161"/>
                </a:solidFill>
              </a:rPr>
              <a:t>b</a:t>
            </a:r>
            <a:r>
              <a:rPr spc="-5" dirty="0">
                <a:solidFill>
                  <a:srgbClr val="A5C161"/>
                </a:solidFill>
              </a:rPr>
              <a:t> apps.</a:t>
            </a:r>
            <a:r>
              <a:rPr dirty="0">
                <a:solidFill>
                  <a:srgbClr val="A5C161"/>
                </a:solidFill>
              </a:rPr>
              <a:t>"</a:t>
            </a:r>
            <a:r>
              <a:rPr spc="-254" dirty="0">
                <a:solidFill>
                  <a:srgbClr val="A5C161"/>
                </a:solidFill>
              </a:rPr>
              <a:t> </a:t>
            </a:r>
            <a:r>
              <a:rPr dirty="0"/>
              <a:t>&gt;</a:t>
            </a:r>
          </a:p>
          <a:p>
            <a:pPr marL="497205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solidFill>
                  <a:srgbClr val="808080"/>
                </a:solidFill>
              </a:rPr>
              <a:t>&lt;!--</a:t>
            </a:r>
            <a:r>
              <a:rPr spc="-2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Favicon</a:t>
            </a:r>
            <a:r>
              <a:rPr spc="-2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de</a:t>
            </a:r>
            <a:r>
              <a:rPr spc="-2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la</a:t>
            </a:r>
            <a:r>
              <a:rPr spc="-15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página</a:t>
            </a:r>
            <a:r>
              <a:rPr spc="-2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--&gt;</a:t>
            </a:r>
          </a:p>
          <a:p>
            <a:pPr marL="497205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&lt;link</a:t>
            </a:r>
            <a:r>
              <a:rPr spc="105" dirty="0"/>
              <a:t> </a:t>
            </a:r>
            <a:r>
              <a:rPr dirty="0">
                <a:solidFill>
                  <a:srgbClr val="BABABA"/>
                </a:solidFill>
              </a:rPr>
              <a:t>rel=</a:t>
            </a:r>
            <a:r>
              <a:rPr dirty="0">
                <a:solidFill>
                  <a:srgbClr val="A5C161"/>
                </a:solidFill>
              </a:rPr>
              <a:t>"shortcut</a:t>
            </a:r>
            <a:r>
              <a:rPr spc="10" dirty="0">
                <a:solidFill>
                  <a:srgbClr val="A5C161"/>
                </a:solidFill>
              </a:rPr>
              <a:t> </a:t>
            </a:r>
            <a:r>
              <a:rPr spc="-5" dirty="0">
                <a:solidFill>
                  <a:srgbClr val="A5C161"/>
                </a:solidFill>
              </a:rPr>
              <a:t>icon"</a:t>
            </a:r>
            <a:r>
              <a:rPr spc="260" dirty="0">
                <a:solidFill>
                  <a:srgbClr val="A5C161"/>
                </a:solidFill>
              </a:rPr>
              <a:t> </a:t>
            </a:r>
            <a:r>
              <a:rPr spc="-5" dirty="0">
                <a:solidFill>
                  <a:srgbClr val="BABABA"/>
                </a:solidFill>
              </a:rPr>
              <a:t>href=</a:t>
            </a:r>
            <a:r>
              <a:rPr spc="-5" dirty="0">
                <a:solidFill>
                  <a:srgbClr val="A5C161"/>
                </a:solidFill>
              </a:rPr>
              <a:t>"favicon.ico"</a:t>
            </a:r>
            <a:r>
              <a:rPr spc="229" dirty="0">
                <a:solidFill>
                  <a:srgbClr val="A5C161"/>
                </a:solidFill>
              </a:rPr>
              <a:t> </a:t>
            </a:r>
            <a:r>
              <a:rPr spc="-5" dirty="0">
                <a:solidFill>
                  <a:srgbClr val="BABABA"/>
                </a:solidFill>
              </a:rPr>
              <a:t>type=</a:t>
            </a:r>
            <a:r>
              <a:rPr spc="-5" dirty="0">
                <a:solidFill>
                  <a:srgbClr val="A5C161"/>
                </a:solidFill>
              </a:rPr>
              <a:t>"image/x-icon"</a:t>
            </a:r>
            <a:r>
              <a:rPr spc="-445" dirty="0">
                <a:solidFill>
                  <a:srgbClr val="A5C161"/>
                </a:solidFill>
              </a:rPr>
              <a:t> </a:t>
            </a:r>
            <a:r>
              <a:rPr dirty="0"/>
              <a:t>&gt;</a:t>
            </a:r>
          </a:p>
          <a:p>
            <a:pPr marL="497205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solidFill>
                  <a:srgbClr val="808080"/>
                </a:solidFill>
              </a:rPr>
              <a:t>&lt;!--</a:t>
            </a:r>
            <a:r>
              <a:rPr spc="-2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Hoja</a:t>
            </a:r>
            <a:r>
              <a:rPr spc="-15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de</a:t>
            </a:r>
            <a:r>
              <a:rPr spc="-15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estilos</a:t>
            </a:r>
            <a:r>
              <a:rPr spc="-15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CSS</a:t>
            </a:r>
            <a:r>
              <a:rPr spc="-15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utilizada</a:t>
            </a:r>
            <a:r>
              <a:rPr spc="-15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--&gt;</a:t>
            </a:r>
          </a:p>
          <a:p>
            <a:pPr marL="497205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&lt;link</a:t>
            </a:r>
            <a:r>
              <a:rPr spc="110" dirty="0"/>
              <a:t> </a:t>
            </a:r>
            <a:r>
              <a:rPr spc="-5" dirty="0">
                <a:solidFill>
                  <a:srgbClr val="BABABA"/>
                </a:solidFill>
              </a:rPr>
              <a:t>rel=</a:t>
            </a:r>
            <a:r>
              <a:rPr spc="-5" dirty="0">
                <a:solidFill>
                  <a:srgbClr val="A5C161"/>
                </a:solidFill>
              </a:rPr>
              <a:t>"stylesheet"</a:t>
            </a:r>
            <a:r>
              <a:rPr spc="215" dirty="0">
                <a:solidFill>
                  <a:srgbClr val="A5C161"/>
                </a:solidFill>
              </a:rPr>
              <a:t> </a:t>
            </a:r>
            <a:r>
              <a:rPr spc="-5" dirty="0">
                <a:solidFill>
                  <a:srgbClr val="BABABA"/>
                </a:solidFill>
              </a:rPr>
              <a:t>href=</a:t>
            </a:r>
            <a:r>
              <a:rPr spc="-5" dirty="0">
                <a:solidFill>
                  <a:srgbClr val="A5C161"/>
                </a:solidFill>
              </a:rPr>
              <a:t>"my-css-file.css"</a:t>
            </a:r>
            <a:r>
              <a:rPr spc="-395" dirty="0">
                <a:solidFill>
                  <a:srgbClr val="A5C161"/>
                </a:solidFill>
              </a:rPr>
              <a:t> </a:t>
            </a:r>
            <a:r>
              <a:rPr dirty="0"/>
              <a:t>&gt;</a:t>
            </a:r>
          </a:p>
          <a:p>
            <a:pPr marL="497205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solidFill>
                  <a:srgbClr val="808080"/>
                </a:solidFill>
              </a:rPr>
              <a:t>&lt;!--</a:t>
            </a:r>
            <a:r>
              <a:rPr spc="-25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Fichero</a:t>
            </a:r>
            <a:r>
              <a:rPr spc="-25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JavaScript</a:t>
            </a:r>
            <a:r>
              <a:rPr spc="-20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utilizado</a:t>
            </a:r>
            <a:r>
              <a:rPr spc="-25" dirty="0">
                <a:solidFill>
                  <a:srgbClr val="808080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--&gt;</a:t>
            </a:r>
          </a:p>
          <a:p>
            <a:pPr marL="497205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&lt;scrip</a:t>
            </a:r>
            <a:r>
              <a:rPr dirty="0"/>
              <a:t>t</a:t>
            </a:r>
            <a:r>
              <a:rPr spc="120" dirty="0"/>
              <a:t> </a:t>
            </a:r>
            <a:r>
              <a:rPr spc="-5" dirty="0">
                <a:solidFill>
                  <a:srgbClr val="BABABA"/>
                </a:solidFill>
              </a:rPr>
              <a:t>src</a:t>
            </a:r>
            <a:r>
              <a:rPr spc="60" dirty="0">
                <a:solidFill>
                  <a:srgbClr val="BABABA"/>
                </a:solidFill>
              </a:rPr>
              <a:t>=</a:t>
            </a:r>
            <a:r>
              <a:rPr spc="-5" dirty="0">
                <a:solidFill>
                  <a:srgbClr val="A5C161"/>
                </a:solidFill>
              </a:rPr>
              <a:t>"my-js-file.js</a:t>
            </a:r>
            <a:r>
              <a:rPr dirty="0">
                <a:solidFill>
                  <a:srgbClr val="A5C161"/>
                </a:solidFill>
              </a:rPr>
              <a:t>"</a:t>
            </a:r>
            <a:r>
              <a:rPr spc="-434" dirty="0">
                <a:solidFill>
                  <a:srgbClr val="A5C161"/>
                </a:solidFill>
              </a:rPr>
              <a:t> </a:t>
            </a:r>
            <a:r>
              <a:rPr spc="-5" dirty="0"/>
              <a:t>&gt;&lt;/script&gt;</a:t>
            </a:r>
          </a:p>
          <a:p>
            <a:pPr marL="240029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&lt;/head&gt;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381000" y="285750"/>
            <a:ext cx="8077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err="1" smtClean="0">
                <a:solidFill>
                  <a:srgbClr val="6599FF"/>
                </a:solidFill>
                <a:latin typeface="Montserrat" pitchFamily="2" charset="0"/>
              </a:rPr>
              <a:t>Doctype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¿Qué hay en la cabecera?</a:t>
            </a:r>
          </a:p>
        </p:txBody>
      </p:sp>
      <p:pic>
        <p:nvPicPr>
          <p:cNvPr id="7" name="Picture 2" descr="OSITECH :: Inic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8400" y="1809750"/>
            <a:ext cx="4572000" cy="1102519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6599FF"/>
                </a:solidFill>
                <a:latin typeface="Montserrat" pitchFamily="2" charset="0"/>
              </a:rPr>
              <a:t>HTML desde cero</a:t>
            </a:r>
            <a:endParaRPr lang="es-ES" b="1" dirty="0">
              <a:solidFill>
                <a:srgbClr val="6599FF"/>
              </a:solidFill>
              <a:latin typeface="Montserrat" pitchFamily="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8400" y="2724150"/>
            <a:ext cx="4191000" cy="538609"/>
          </a:xfrm>
        </p:spPr>
        <p:txBody>
          <a:bodyPr/>
          <a:lstStyle/>
          <a:p>
            <a:r>
              <a:rPr lang="es-ES" sz="2400" dirty="0" smtClean="0">
                <a:latin typeface="Montserrat" pitchFamily="2" charset="0"/>
                <a:ea typeface="Verdana" pitchFamily="34" charset="0"/>
              </a:rPr>
              <a:t>Texto</a:t>
            </a:r>
            <a:endParaRPr lang="es-ES" sz="2400" dirty="0">
              <a:latin typeface="Montserrat" pitchFamily="2" charset="0"/>
              <a:ea typeface="Verdana" pitchFamily="34" charset="0"/>
            </a:endParaRPr>
          </a:p>
          <a:p>
            <a:endParaRPr lang="es-ES" dirty="0">
              <a:latin typeface="Montserrat" pitchFamily="2" charset="0"/>
              <a:ea typeface="Verdana" pitchFamily="34" charset="0"/>
            </a:endParaRPr>
          </a:p>
        </p:txBody>
      </p:sp>
      <p:pic>
        <p:nvPicPr>
          <p:cNvPr id="5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1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082415" cy="5143500"/>
          </a:xfrm>
          <a:custGeom>
            <a:avLst/>
            <a:gdLst/>
            <a:ahLst/>
            <a:cxnLst/>
            <a:rect l="l" t="t" r="r" b="b"/>
            <a:pathLst>
              <a:path w="4082415" h="5143500">
                <a:moveTo>
                  <a:pt x="40823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082399" y="0"/>
                </a:lnTo>
                <a:lnTo>
                  <a:pt x="4082399" y="51434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025" y="1080262"/>
            <a:ext cx="3756025" cy="32829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00" spc="-10" dirty="0">
                <a:solidFill>
                  <a:srgbClr val="E7BE6A"/>
                </a:solidFill>
                <a:latin typeface="Courier New"/>
                <a:cs typeface="Courier New"/>
              </a:rPr>
              <a:t>&lt;h1&gt;</a:t>
            </a:r>
            <a:r>
              <a:rPr sz="1600" spc="-10" dirty="0">
                <a:solidFill>
                  <a:srgbClr val="A9B7C6"/>
                </a:solidFill>
                <a:latin typeface="Courier New"/>
                <a:cs typeface="Courier New"/>
              </a:rPr>
              <a:t>Títulos</a:t>
            </a:r>
            <a:r>
              <a:rPr sz="1600" spc="-7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principal</a:t>
            </a:r>
            <a:r>
              <a:rPr sz="1600" spc="-25" dirty="0">
                <a:solidFill>
                  <a:srgbClr val="E7BE6A"/>
                </a:solidFill>
                <a:latin typeface="Courier New"/>
                <a:cs typeface="Courier New"/>
              </a:rPr>
              <a:t>&lt;/h1&gt;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10" dirty="0">
                <a:solidFill>
                  <a:srgbClr val="E7BE6A"/>
                </a:solidFill>
                <a:latin typeface="Courier New"/>
                <a:cs typeface="Courier New"/>
              </a:rPr>
              <a:t>&lt;h2&gt;</a:t>
            </a:r>
            <a:r>
              <a:rPr sz="1600" spc="-10" dirty="0">
                <a:solidFill>
                  <a:srgbClr val="A9B7C6"/>
                </a:solidFill>
                <a:latin typeface="Courier New"/>
                <a:cs typeface="Courier New"/>
              </a:rPr>
              <a:t>Título</a:t>
            </a:r>
            <a:r>
              <a:rPr sz="1600" spc="-5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secundario</a:t>
            </a:r>
            <a:r>
              <a:rPr sz="1600" spc="-25" dirty="0">
                <a:solidFill>
                  <a:srgbClr val="E7BE6A"/>
                </a:solidFill>
                <a:latin typeface="Courier New"/>
                <a:cs typeface="Courier New"/>
              </a:rPr>
              <a:t>&lt;/h2&gt;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10" dirty="0">
                <a:solidFill>
                  <a:srgbClr val="E7BE6A"/>
                </a:solidFill>
                <a:latin typeface="Courier New"/>
                <a:cs typeface="Courier New"/>
              </a:rPr>
              <a:t>&lt;h3&gt;</a:t>
            </a:r>
            <a:r>
              <a:rPr sz="1600" spc="-10" dirty="0">
                <a:solidFill>
                  <a:srgbClr val="A9B7C6"/>
                </a:solidFill>
                <a:latin typeface="Courier New"/>
                <a:cs typeface="Courier New"/>
              </a:rPr>
              <a:t>Título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de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tercer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40" dirty="0">
                <a:solidFill>
                  <a:srgbClr val="A9B7C6"/>
                </a:solidFill>
                <a:latin typeface="Courier New"/>
                <a:cs typeface="Courier New"/>
              </a:rPr>
              <a:t>nivel</a:t>
            </a:r>
            <a:r>
              <a:rPr sz="1600" spc="-40" dirty="0">
                <a:solidFill>
                  <a:srgbClr val="E7BE6A"/>
                </a:solidFill>
                <a:latin typeface="Courier New"/>
                <a:cs typeface="Courier New"/>
              </a:rPr>
              <a:t>&lt;/h3&gt;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10" dirty="0">
                <a:solidFill>
                  <a:srgbClr val="E7BE6A"/>
                </a:solidFill>
                <a:latin typeface="Courier New"/>
                <a:cs typeface="Courier New"/>
              </a:rPr>
              <a:t>&lt;h4&gt;</a:t>
            </a:r>
            <a:r>
              <a:rPr sz="1600" spc="-10" dirty="0">
                <a:solidFill>
                  <a:srgbClr val="A9B7C6"/>
                </a:solidFill>
                <a:latin typeface="Courier New"/>
                <a:cs typeface="Courier New"/>
              </a:rPr>
              <a:t>Título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de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cuarto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40" dirty="0">
                <a:solidFill>
                  <a:srgbClr val="A9B7C6"/>
                </a:solidFill>
                <a:latin typeface="Courier New"/>
                <a:cs typeface="Courier New"/>
              </a:rPr>
              <a:t>nivel</a:t>
            </a:r>
            <a:r>
              <a:rPr sz="1600" spc="-40" dirty="0">
                <a:solidFill>
                  <a:srgbClr val="E7BE6A"/>
                </a:solidFill>
                <a:latin typeface="Courier New"/>
                <a:cs typeface="Courier New"/>
              </a:rPr>
              <a:t>&lt;/h4&gt;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10" dirty="0">
                <a:solidFill>
                  <a:srgbClr val="E7BE6A"/>
                </a:solidFill>
                <a:latin typeface="Courier New"/>
                <a:cs typeface="Courier New"/>
              </a:rPr>
              <a:t>&lt;h5&gt;</a:t>
            </a:r>
            <a:r>
              <a:rPr sz="1600" spc="-10" dirty="0">
                <a:solidFill>
                  <a:srgbClr val="A9B7C6"/>
                </a:solidFill>
                <a:latin typeface="Courier New"/>
                <a:cs typeface="Courier New"/>
              </a:rPr>
              <a:t>Título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de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quinto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40" dirty="0">
                <a:solidFill>
                  <a:srgbClr val="A9B7C6"/>
                </a:solidFill>
                <a:latin typeface="Courier New"/>
                <a:cs typeface="Courier New"/>
              </a:rPr>
              <a:t>nivel</a:t>
            </a:r>
            <a:r>
              <a:rPr sz="1600" spc="-40" dirty="0">
                <a:solidFill>
                  <a:srgbClr val="E7BE6A"/>
                </a:solidFill>
                <a:latin typeface="Courier New"/>
                <a:cs typeface="Courier New"/>
              </a:rPr>
              <a:t>&lt;/h5&gt;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10" dirty="0">
                <a:solidFill>
                  <a:srgbClr val="E7BE6A"/>
                </a:solidFill>
                <a:latin typeface="Courier New"/>
                <a:cs typeface="Courier New"/>
              </a:rPr>
              <a:t>&lt;h6&gt;</a:t>
            </a:r>
            <a:r>
              <a:rPr sz="1600" spc="-10" dirty="0">
                <a:solidFill>
                  <a:srgbClr val="A9B7C6"/>
                </a:solidFill>
                <a:latin typeface="Courier New"/>
                <a:cs typeface="Courier New"/>
              </a:rPr>
              <a:t>Título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de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sexto</a:t>
            </a:r>
            <a:r>
              <a:rPr sz="1600" spc="-1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40" dirty="0">
                <a:solidFill>
                  <a:srgbClr val="A9B7C6"/>
                </a:solidFill>
                <a:latin typeface="Courier New"/>
                <a:cs typeface="Courier New"/>
              </a:rPr>
              <a:t>nivel</a:t>
            </a:r>
            <a:r>
              <a:rPr sz="1600" spc="-40" dirty="0">
                <a:solidFill>
                  <a:srgbClr val="E7BE6A"/>
                </a:solidFill>
                <a:latin typeface="Courier New"/>
                <a:cs typeface="Courier New"/>
              </a:rPr>
              <a:t>&lt;/h6&gt;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endParaRPr sz="16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Lorem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ipsum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dolor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sit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6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6234" y="1297960"/>
            <a:ext cx="3593805" cy="359380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 texto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		Títulos  &lt;h1&gt; … &lt;h6&gt;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2286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6599FF"/>
                </a:solidFill>
                <a:latin typeface="Montserrat" pitchFamily="2" charset="0"/>
              </a:rPr>
              <a:t>C</a:t>
            </a:r>
            <a:r>
              <a:rPr sz="2800" b="1" spc="100" dirty="0">
                <a:solidFill>
                  <a:srgbClr val="6599FF"/>
                </a:solidFill>
                <a:latin typeface="Montserrat" pitchFamily="2" charset="0"/>
              </a:rPr>
              <a:t>on</a:t>
            </a:r>
            <a:r>
              <a:rPr sz="2800" b="1" spc="15" dirty="0">
                <a:solidFill>
                  <a:srgbClr val="6599FF"/>
                </a:solidFill>
                <a:latin typeface="Montserrat" pitchFamily="2" charset="0"/>
              </a:rPr>
              <a:t>t</a:t>
            </a:r>
            <a:r>
              <a:rPr sz="2800" b="1" spc="60" dirty="0">
                <a:solidFill>
                  <a:srgbClr val="6599FF"/>
                </a:solidFill>
                <a:latin typeface="Montserrat" pitchFamily="2" charset="0"/>
              </a:rPr>
              <a:t>enidos</a:t>
            </a:r>
            <a:endParaRPr sz="2800" b="1" dirty="0">
              <a:solidFill>
                <a:srgbClr val="6599FF"/>
              </a:solidFill>
              <a:latin typeface="Montserrat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0824" y="1259100"/>
            <a:ext cx="2040104" cy="251671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-45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Int</a:t>
            </a:r>
            <a:r>
              <a:rPr sz="1800" spc="-65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r</a:t>
            </a:r>
            <a:r>
              <a:rPr sz="1800" spc="70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odu</a:t>
            </a:r>
            <a:r>
              <a:rPr sz="1800" spc="40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c</a:t>
            </a:r>
            <a:r>
              <a:rPr sz="1800" spc="45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ción</a:t>
            </a:r>
            <a:endParaRPr sz="1800" dirty="0">
              <a:latin typeface="Montserrat" pitchFamily="2" charset="0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Elementos</a:t>
            </a:r>
            <a:endParaRPr sz="1800" dirty="0">
              <a:latin typeface="Montserrat" pitchFamily="2" charset="0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Estructura</a:t>
            </a:r>
            <a:endParaRPr sz="1800" dirty="0">
              <a:latin typeface="Montserrat" pitchFamily="2" charset="0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DOCTYPE</a:t>
            </a:r>
            <a:endParaRPr sz="1800" dirty="0">
              <a:latin typeface="Montserrat" pitchFamily="2" charset="0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Cabecera</a:t>
            </a:r>
            <a:endParaRPr sz="1800" dirty="0">
              <a:latin typeface="Montserrat" pitchFamily="2" charset="0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-55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Texto</a:t>
            </a:r>
            <a:endParaRPr sz="1800" dirty="0">
              <a:latin typeface="Montserrat" pitchFamily="2" charset="0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5799" y="1259100"/>
            <a:ext cx="2251269" cy="251671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Listas</a:t>
            </a:r>
            <a:endParaRPr sz="1800">
              <a:latin typeface="Montserrat" pitchFamily="2" charset="0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Imágenes</a:t>
            </a:r>
            <a:endParaRPr sz="1800">
              <a:latin typeface="Montserrat" pitchFamily="2" charset="0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Tablas</a:t>
            </a:r>
            <a:endParaRPr sz="1800">
              <a:latin typeface="Montserrat" pitchFamily="2" charset="0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Enlaces</a:t>
            </a:r>
            <a:endParaRPr sz="1800">
              <a:latin typeface="Montserrat" pitchFamily="2" charset="0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Comentarios</a:t>
            </a:r>
            <a:endParaRPr sz="1800">
              <a:latin typeface="Montserrat" pitchFamily="2" charset="0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-180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&lt;div&gt;</a:t>
            </a:r>
            <a:r>
              <a:rPr sz="1800" spc="-165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 </a:t>
            </a:r>
            <a:r>
              <a:rPr sz="1800" spc="-90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y</a:t>
            </a:r>
            <a:r>
              <a:rPr sz="1800" spc="-165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 </a:t>
            </a:r>
            <a:r>
              <a:rPr sz="1800" spc="-140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&lt;sp</a:t>
            </a:r>
            <a:r>
              <a:rPr sz="1800" spc="-130" dirty="0">
                <a:solidFill>
                  <a:srgbClr val="595959"/>
                </a:solidFill>
                <a:latin typeface="Montserrat" pitchFamily="2" charset="0"/>
                <a:cs typeface="Verdana"/>
              </a:rPr>
              <a:t>an&gt;</a:t>
            </a:r>
            <a:endParaRPr sz="1800">
              <a:latin typeface="Montserrat" pitchFamily="2" charset="0"/>
              <a:cs typeface="Verdana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082415" cy="5143500"/>
          </a:xfrm>
          <a:custGeom>
            <a:avLst/>
            <a:gdLst/>
            <a:ahLst/>
            <a:cxnLst/>
            <a:rect l="l" t="t" r="r" b="b"/>
            <a:pathLst>
              <a:path w="4082415" h="5143500">
                <a:moveTo>
                  <a:pt x="40823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082399" y="0"/>
                </a:lnTo>
                <a:lnTo>
                  <a:pt x="4082399" y="51434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025" y="1080262"/>
            <a:ext cx="3756025" cy="1101584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5" dirty="0" smtClean="0">
                <a:solidFill>
                  <a:srgbClr val="E7BE6A"/>
                </a:solidFill>
                <a:latin typeface="Courier New"/>
                <a:cs typeface="Courier New"/>
              </a:rPr>
              <a:t>&lt;</a:t>
            </a: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p&gt;</a:t>
            </a:r>
            <a:endParaRPr sz="16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Lorem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ipsum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dolor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sit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6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t="68465"/>
          <a:stretch/>
        </p:blipFill>
        <p:spPr>
          <a:xfrm>
            <a:off x="4864395" y="1080262"/>
            <a:ext cx="3593805" cy="113331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 texto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		párrafos &lt;p&gt;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09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7925" y="814379"/>
            <a:ext cx="6217285" cy="354520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spc="-70" dirty="0">
                <a:latin typeface="Verdana"/>
                <a:cs typeface="Verdana"/>
              </a:rPr>
              <a:t>In</a:t>
            </a:r>
            <a:r>
              <a:rPr sz="2200" spc="-90" dirty="0">
                <a:latin typeface="Verdana"/>
                <a:cs typeface="Verdana"/>
              </a:rPr>
              <a:t>t</a:t>
            </a:r>
            <a:r>
              <a:rPr sz="2200" spc="15" dirty="0">
                <a:latin typeface="Verdana"/>
                <a:cs typeface="Verdana"/>
              </a:rPr>
              <a:t>enta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utilizar</a:t>
            </a:r>
            <a:r>
              <a:rPr sz="2200" spc="-215" dirty="0">
                <a:latin typeface="Verdana"/>
                <a:cs typeface="Verdana"/>
              </a:rPr>
              <a:t> </a:t>
            </a:r>
            <a:r>
              <a:rPr sz="2200" spc="90" dirty="0">
                <a:latin typeface="Verdana"/>
                <a:cs typeface="Verdana"/>
              </a:rPr>
              <a:t>un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65" dirty="0">
                <a:latin typeface="Verdana"/>
                <a:cs typeface="Verdana"/>
              </a:rPr>
              <a:t>úni</a:t>
            </a:r>
            <a:r>
              <a:rPr sz="2200" spc="45" dirty="0">
                <a:latin typeface="Verdana"/>
                <a:cs typeface="Verdana"/>
              </a:rPr>
              <a:t>c</a:t>
            </a:r>
            <a:r>
              <a:rPr sz="2200" spc="40" dirty="0">
                <a:latin typeface="Verdana"/>
                <a:cs typeface="Verdana"/>
              </a:rPr>
              <a:t>o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50" dirty="0">
                <a:latin typeface="Verdana"/>
                <a:cs typeface="Verdana"/>
              </a:rPr>
              <a:t>elemen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40" dirty="0">
                <a:latin typeface="Verdana"/>
                <a:cs typeface="Verdana"/>
              </a:rPr>
              <a:t>o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65" dirty="0">
                <a:latin typeface="Verdana"/>
                <a:cs typeface="Verdana"/>
              </a:rPr>
              <a:t>de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40" dirty="0">
                <a:latin typeface="Verdana"/>
                <a:cs typeface="Verdana"/>
              </a:rPr>
              <a:t>tipo</a:t>
            </a:r>
            <a:endParaRPr sz="2200">
              <a:latin typeface="Verdana"/>
              <a:cs typeface="Verdana"/>
            </a:endParaRPr>
          </a:p>
          <a:p>
            <a:pPr marL="12700" marR="90170">
              <a:lnSpc>
                <a:spcPct val="113599"/>
              </a:lnSpc>
            </a:pPr>
            <a:r>
              <a:rPr sz="2200" spc="-250" dirty="0">
                <a:latin typeface="Verdana"/>
                <a:cs typeface="Verdana"/>
              </a:rPr>
              <a:t>&lt;h</a:t>
            </a:r>
            <a:r>
              <a:rPr sz="2200" spc="-570" dirty="0">
                <a:latin typeface="Verdana"/>
                <a:cs typeface="Verdana"/>
              </a:rPr>
              <a:t>1&gt;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145" dirty="0">
                <a:latin typeface="Verdana"/>
                <a:cs typeface="Verdana"/>
              </a:rPr>
              <a:t>y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105" dirty="0">
                <a:latin typeface="Verdana"/>
                <a:cs typeface="Verdana"/>
              </a:rPr>
              <a:t>r</a:t>
            </a:r>
            <a:r>
              <a:rPr sz="2200" spc="-5" dirty="0">
                <a:latin typeface="Verdana"/>
                <a:cs typeface="Verdana"/>
              </a:rPr>
              <a:t>espeta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las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85" dirty="0">
                <a:latin typeface="Verdana"/>
                <a:cs typeface="Verdana"/>
              </a:rPr>
              <a:t>je</a:t>
            </a:r>
            <a:r>
              <a:rPr sz="2200" spc="-100" dirty="0">
                <a:latin typeface="Verdana"/>
                <a:cs typeface="Verdana"/>
              </a:rPr>
              <a:t>r</a:t>
            </a:r>
            <a:r>
              <a:rPr sz="2200" spc="-65" dirty="0">
                <a:latin typeface="Verdana"/>
                <a:cs typeface="Verdana"/>
              </a:rPr>
              <a:t>a</a:t>
            </a:r>
            <a:r>
              <a:rPr sz="2200" spc="-80" dirty="0">
                <a:latin typeface="Verdana"/>
                <a:cs typeface="Verdana"/>
              </a:rPr>
              <a:t>r</a:t>
            </a:r>
            <a:r>
              <a:rPr sz="2200" spc="5" dirty="0">
                <a:latin typeface="Verdana"/>
                <a:cs typeface="Verdana"/>
              </a:rPr>
              <a:t>quías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(no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10" dirty="0">
                <a:latin typeface="Verdana"/>
                <a:cs typeface="Verdana"/>
              </a:rPr>
              <a:t>utili</a:t>
            </a:r>
            <a:r>
              <a:rPr sz="2200" spc="-5" dirty="0">
                <a:latin typeface="Verdana"/>
                <a:cs typeface="Verdana"/>
              </a:rPr>
              <a:t>c</a:t>
            </a:r>
            <a:r>
              <a:rPr sz="2200" spc="-50" dirty="0">
                <a:latin typeface="Verdana"/>
                <a:cs typeface="Verdana"/>
              </a:rPr>
              <a:t>es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245" dirty="0">
                <a:latin typeface="Verdana"/>
                <a:cs typeface="Verdana"/>
              </a:rPr>
              <a:t>&lt;h3&gt;  </a:t>
            </a:r>
            <a:r>
              <a:rPr sz="2200" spc="15" dirty="0">
                <a:latin typeface="Verdana"/>
                <a:cs typeface="Verdana"/>
              </a:rPr>
              <a:t>después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de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260" dirty="0">
                <a:latin typeface="Verdana"/>
                <a:cs typeface="Verdana"/>
              </a:rPr>
              <a:t>&lt;h</a:t>
            </a:r>
            <a:r>
              <a:rPr sz="2200" spc="-490" dirty="0">
                <a:latin typeface="Verdana"/>
                <a:cs typeface="Verdana"/>
              </a:rPr>
              <a:t>1&gt;)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Verdana"/>
              <a:cs typeface="Verdana"/>
            </a:endParaRPr>
          </a:p>
          <a:p>
            <a:pPr marL="132080" marR="5080">
              <a:lnSpc>
                <a:spcPct val="113599"/>
              </a:lnSpc>
            </a:pPr>
            <a:r>
              <a:rPr sz="2200" spc="60" dirty="0">
                <a:latin typeface="Verdana"/>
                <a:cs typeface="Verdana"/>
              </a:rPr>
              <a:t>E</a:t>
            </a:r>
            <a:r>
              <a:rPr sz="2200" spc="-95" dirty="0">
                <a:latin typeface="Verdana"/>
                <a:cs typeface="Verdana"/>
              </a:rPr>
              <a:t>s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50" dirty="0">
                <a:latin typeface="Verdana"/>
                <a:cs typeface="Verdana"/>
              </a:rPr>
              <a:t>impo</a:t>
            </a:r>
            <a:r>
              <a:rPr sz="2200" spc="65" dirty="0">
                <a:latin typeface="Verdana"/>
                <a:cs typeface="Verdana"/>
              </a:rPr>
              <a:t>r</a:t>
            </a:r>
            <a:r>
              <a:rPr sz="2200" spc="15" dirty="0">
                <a:latin typeface="Verdana"/>
                <a:cs typeface="Verdana"/>
              </a:rPr>
              <a:t>tan</a:t>
            </a:r>
            <a:r>
              <a:rPr sz="2200" spc="-3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e</a:t>
            </a:r>
            <a:r>
              <a:rPr sz="2200" spc="15" dirty="0">
                <a:latin typeface="Verdana"/>
                <a:cs typeface="Verdana"/>
              </a:rPr>
              <a:t>stru</a:t>
            </a:r>
            <a:r>
              <a:rPr sz="2200" spc="25" dirty="0">
                <a:latin typeface="Verdana"/>
                <a:cs typeface="Verdana"/>
              </a:rPr>
              <a:t>c</a:t>
            </a:r>
            <a:r>
              <a:rPr sz="2200" spc="20" dirty="0">
                <a:latin typeface="Verdana"/>
                <a:cs typeface="Verdana"/>
              </a:rPr>
              <a:t>tu</a:t>
            </a:r>
            <a:r>
              <a:rPr sz="2200" spc="-5" dirty="0">
                <a:latin typeface="Verdana"/>
                <a:cs typeface="Verdana"/>
              </a:rPr>
              <a:t>r</a:t>
            </a:r>
            <a:r>
              <a:rPr sz="2200" spc="-40" dirty="0">
                <a:latin typeface="Verdana"/>
                <a:cs typeface="Verdana"/>
              </a:rPr>
              <a:t>ar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tu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70" dirty="0">
                <a:latin typeface="Verdana"/>
                <a:cs typeface="Verdana"/>
              </a:rPr>
              <a:t>c</a:t>
            </a:r>
            <a:r>
              <a:rPr sz="2200" spc="60" dirty="0">
                <a:latin typeface="Verdana"/>
                <a:cs typeface="Verdana"/>
              </a:rPr>
              <a:t>on</a:t>
            </a:r>
            <a:r>
              <a:rPr sz="2200" dirty="0">
                <a:latin typeface="Verdana"/>
                <a:cs typeface="Verdana"/>
              </a:rPr>
              <a:t>t</a:t>
            </a:r>
            <a:r>
              <a:rPr sz="2200" spc="50" dirty="0">
                <a:latin typeface="Verdana"/>
                <a:cs typeface="Verdana"/>
              </a:rPr>
              <a:t>enido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50" dirty="0">
                <a:latin typeface="Verdana"/>
                <a:cs typeface="Verdana"/>
              </a:rPr>
              <a:t>de  </a:t>
            </a:r>
            <a:r>
              <a:rPr sz="2200" spc="-50" dirty="0">
                <a:latin typeface="Verdana"/>
                <a:cs typeface="Verdana"/>
              </a:rPr>
              <a:t>f</a:t>
            </a:r>
            <a:r>
              <a:rPr sz="2200" spc="-10" dirty="0">
                <a:latin typeface="Verdana"/>
                <a:cs typeface="Verdana"/>
              </a:rPr>
              <a:t>o</a:t>
            </a:r>
            <a:r>
              <a:rPr sz="2200" spc="-30" dirty="0">
                <a:latin typeface="Verdana"/>
                <a:cs typeface="Verdana"/>
              </a:rPr>
              <a:t>r</a:t>
            </a:r>
            <a:r>
              <a:rPr sz="2200" spc="85" dirty="0">
                <a:latin typeface="Verdana"/>
                <a:cs typeface="Verdana"/>
              </a:rPr>
              <a:t>ma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35" dirty="0">
                <a:latin typeface="Verdana"/>
                <a:cs typeface="Verdana"/>
              </a:rPr>
              <a:t>legible</a:t>
            </a:r>
            <a:r>
              <a:rPr sz="2200" spc="-215" dirty="0">
                <a:latin typeface="Verdana"/>
                <a:cs typeface="Verdana"/>
              </a:rPr>
              <a:t> </a:t>
            </a:r>
            <a:r>
              <a:rPr sz="2200" spc="105" dirty="0">
                <a:latin typeface="Verdana"/>
                <a:cs typeface="Verdana"/>
              </a:rPr>
              <a:t>p</a:t>
            </a:r>
            <a:r>
              <a:rPr sz="2200" spc="-65" dirty="0">
                <a:latin typeface="Verdana"/>
                <a:cs typeface="Verdana"/>
              </a:rPr>
              <a:t>a</a:t>
            </a:r>
            <a:r>
              <a:rPr sz="2200" spc="-70" dirty="0">
                <a:latin typeface="Verdana"/>
                <a:cs typeface="Verdana"/>
              </a:rPr>
              <a:t>r</a:t>
            </a:r>
            <a:r>
              <a:rPr sz="2200" spc="-40" dirty="0">
                <a:latin typeface="Verdana"/>
                <a:cs typeface="Verdana"/>
              </a:rPr>
              <a:t>a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el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usua</a:t>
            </a:r>
            <a:r>
              <a:rPr sz="2200" spc="-30" dirty="0">
                <a:latin typeface="Verdana"/>
                <a:cs typeface="Verdana"/>
              </a:rPr>
              <a:t>r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spc="-45" dirty="0">
                <a:latin typeface="Verdana"/>
                <a:cs typeface="Verdana"/>
              </a:rPr>
              <a:t>o</a:t>
            </a:r>
            <a:r>
              <a:rPr sz="2200" spc="-365" dirty="0">
                <a:latin typeface="Verdana"/>
                <a:cs typeface="Verdana"/>
              </a:rPr>
              <a:t>.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240" dirty="0">
                <a:latin typeface="Verdana"/>
                <a:cs typeface="Verdana"/>
              </a:rPr>
              <a:t>T</a:t>
            </a:r>
            <a:r>
              <a:rPr sz="2200" spc="45" dirty="0">
                <a:latin typeface="Verdana"/>
                <a:cs typeface="Verdana"/>
              </a:rPr>
              <a:t>en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45" dirty="0">
                <a:latin typeface="Verdana"/>
                <a:cs typeface="Verdana"/>
              </a:rPr>
              <a:t>en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30" dirty="0">
                <a:latin typeface="Verdana"/>
                <a:cs typeface="Verdana"/>
              </a:rPr>
              <a:t>cuenta  </a:t>
            </a:r>
            <a:r>
              <a:rPr sz="2200" spc="65" dirty="0">
                <a:latin typeface="Verdana"/>
                <a:cs typeface="Verdana"/>
              </a:rPr>
              <a:t>que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el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uso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de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los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títulos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es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45" dirty="0">
                <a:latin typeface="Verdana"/>
                <a:cs typeface="Verdana"/>
              </a:rPr>
              <a:t>también  </a:t>
            </a:r>
            <a:r>
              <a:rPr sz="2200" spc="50" dirty="0">
                <a:latin typeface="Verdana"/>
                <a:cs typeface="Verdana"/>
              </a:rPr>
              <a:t>impo</a:t>
            </a:r>
            <a:r>
              <a:rPr sz="2200" spc="65" dirty="0">
                <a:latin typeface="Verdana"/>
                <a:cs typeface="Verdana"/>
              </a:rPr>
              <a:t>r</a:t>
            </a:r>
            <a:r>
              <a:rPr sz="2200" spc="15" dirty="0">
                <a:latin typeface="Verdana"/>
                <a:cs typeface="Verdana"/>
              </a:rPr>
              <a:t>tan</a:t>
            </a:r>
            <a:r>
              <a:rPr sz="2200" spc="-3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105" dirty="0">
                <a:latin typeface="Verdana"/>
                <a:cs typeface="Verdana"/>
              </a:rPr>
              <a:t>p</a:t>
            </a:r>
            <a:r>
              <a:rPr sz="2200" spc="-65" dirty="0">
                <a:latin typeface="Verdana"/>
                <a:cs typeface="Verdana"/>
              </a:rPr>
              <a:t>a</a:t>
            </a:r>
            <a:r>
              <a:rPr sz="2200" spc="-70" dirty="0">
                <a:latin typeface="Verdana"/>
                <a:cs typeface="Verdana"/>
              </a:rPr>
              <a:t>r</a:t>
            </a:r>
            <a:r>
              <a:rPr sz="2200" spc="-40" dirty="0">
                <a:latin typeface="Verdana"/>
                <a:cs typeface="Verdana"/>
              </a:rPr>
              <a:t>a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el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30" dirty="0">
                <a:latin typeface="Verdana"/>
                <a:cs typeface="Verdana"/>
              </a:rPr>
              <a:t>posicionamien</a:t>
            </a:r>
            <a:r>
              <a:rPr sz="2200" spc="-25" dirty="0">
                <a:latin typeface="Verdana"/>
                <a:cs typeface="Verdana"/>
              </a:rPr>
              <a:t>t</a:t>
            </a:r>
            <a:r>
              <a:rPr sz="2200" spc="25" dirty="0">
                <a:latin typeface="Verdana"/>
                <a:cs typeface="Verdana"/>
              </a:rPr>
              <a:t>o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S</a:t>
            </a:r>
            <a:r>
              <a:rPr sz="2200" spc="-55" dirty="0">
                <a:latin typeface="Verdana"/>
                <a:cs typeface="Verdana"/>
              </a:rPr>
              <a:t>E</a:t>
            </a:r>
            <a:r>
              <a:rPr sz="2200" spc="110" dirty="0">
                <a:latin typeface="Verdana"/>
                <a:cs typeface="Verdana"/>
              </a:rPr>
              <a:t>O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45" dirty="0">
                <a:latin typeface="Verdana"/>
                <a:cs typeface="Verdana"/>
              </a:rPr>
              <a:t>de  </a:t>
            </a:r>
            <a:r>
              <a:rPr sz="2200" spc="40" dirty="0">
                <a:latin typeface="Verdana"/>
                <a:cs typeface="Verdana"/>
              </a:rPr>
              <a:t>tu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105" dirty="0">
                <a:latin typeface="Verdana"/>
                <a:cs typeface="Verdana"/>
              </a:rPr>
              <a:t>p</a:t>
            </a:r>
            <a:r>
              <a:rPr sz="2200" spc="-45" dirty="0">
                <a:latin typeface="Verdana"/>
                <a:cs typeface="Verdana"/>
              </a:rPr>
              <a:t>ágina.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350" y="1088375"/>
            <a:ext cx="734174" cy="734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350" y="2889562"/>
            <a:ext cx="734174" cy="73417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err="1" smtClean="0">
                <a:solidFill>
                  <a:srgbClr val="6599FF"/>
                </a:solidFill>
                <a:latin typeface="Montserrat" pitchFamily="2" charset="0"/>
              </a:rPr>
              <a:t>Doctype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elementos tipo texto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pic>
        <p:nvPicPr>
          <p:cNvPr id="7" name="Picture 2" descr="OSITECH :: In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54759" y="1350101"/>
            <a:ext cx="7634480" cy="2569610"/>
          </a:xfrm>
          <a:prstGeom prst="rect">
            <a:avLst/>
          </a:prstGeom>
        </p:spPr>
        <p:txBody>
          <a:bodyPr vert="horz" wrap="square" lIns="0" tIns="115566" rIns="0" bIns="0" rtlCol="0">
            <a:spAutoFit/>
          </a:bodyPr>
          <a:lstStyle/>
          <a:p>
            <a:pPr marL="2438400" marR="5080">
              <a:lnSpc>
                <a:spcPct val="114599"/>
              </a:lnSpc>
              <a:spcBef>
                <a:spcPts val="100"/>
              </a:spcBef>
            </a:pPr>
            <a:r>
              <a:rPr lang="es-ES" sz="1400" spc="25" dirty="0">
                <a:solidFill>
                  <a:srgbClr val="000000"/>
                </a:solidFill>
                <a:latin typeface="Verdana"/>
                <a:cs typeface="Verdana"/>
              </a:rPr>
              <a:t>El </a:t>
            </a:r>
            <a:r>
              <a:rPr lang="es-ES" sz="1400" b="1" spc="25" dirty="0">
                <a:solidFill>
                  <a:srgbClr val="6599FF"/>
                </a:solidFill>
                <a:latin typeface="Verdana"/>
                <a:cs typeface="Verdana"/>
              </a:rPr>
              <a:t>SEO</a:t>
            </a:r>
            <a:r>
              <a:rPr lang="es-ES" sz="1400" spc="25" dirty="0">
                <a:solidFill>
                  <a:srgbClr val="000000"/>
                </a:solidFill>
                <a:latin typeface="Verdana"/>
                <a:cs typeface="Verdana"/>
              </a:rPr>
              <a:t>, o </a:t>
            </a:r>
            <a:r>
              <a:rPr lang="es-ES" sz="1400" spc="25" dirty="0" err="1">
                <a:solidFill>
                  <a:srgbClr val="000000"/>
                </a:solidFill>
                <a:latin typeface="Verdana"/>
                <a:cs typeface="Verdana"/>
              </a:rPr>
              <a:t>Search</a:t>
            </a:r>
            <a:r>
              <a:rPr lang="es-ES" sz="1400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s-ES" sz="1400" spc="25" dirty="0" err="1">
                <a:solidFill>
                  <a:srgbClr val="000000"/>
                </a:solidFill>
                <a:latin typeface="Verdana"/>
                <a:cs typeface="Verdana"/>
              </a:rPr>
              <a:t>Engine</a:t>
            </a:r>
            <a:r>
              <a:rPr lang="es-ES" sz="1400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s-ES" sz="1400" spc="25" dirty="0" err="1">
                <a:solidFill>
                  <a:srgbClr val="000000"/>
                </a:solidFill>
                <a:latin typeface="Verdana"/>
                <a:cs typeface="Verdana"/>
              </a:rPr>
              <a:t>Optimization</a:t>
            </a:r>
            <a:r>
              <a:rPr lang="es-ES" sz="1400" spc="25" dirty="0">
                <a:solidFill>
                  <a:srgbClr val="000000"/>
                </a:solidFill>
                <a:latin typeface="Verdana"/>
                <a:cs typeface="Verdana"/>
              </a:rPr>
              <a:t> (Optimización para Motores de Búsqueda), se refiere al conjunto de prácticas y técnicas utilizadas para mejorar la visibilidad y el posicionamiento de un sitio web en los </a:t>
            </a:r>
            <a:r>
              <a:rPr lang="es-ES" sz="1400" spc="25" dirty="0" smtClean="0">
                <a:solidFill>
                  <a:srgbClr val="000000"/>
                </a:solidFill>
                <a:latin typeface="Verdana"/>
                <a:cs typeface="Verdana"/>
              </a:rPr>
              <a:t>resultados </a:t>
            </a:r>
            <a:r>
              <a:rPr lang="es-ES" sz="1400" spc="25" dirty="0">
                <a:solidFill>
                  <a:srgbClr val="000000"/>
                </a:solidFill>
                <a:latin typeface="Verdana"/>
                <a:cs typeface="Verdana"/>
              </a:rPr>
              <a:t>de búsqueda de los motores de búsqueda como Google, Bing y </a:t>
            </a:r>
            <a:r>
              <a:rPr lang="es-ES" sz="1400" spc="25" dirty="0" err="1">
                <a:solidFill>
                  <a:srgbClr val="000000"/>
                </a:solidFill>
                <a:latin typeface="Verdana"/>
                <a:cs typeface="Verdana"/>
              </a:rPr>
              <a:t>Yahoo</a:t>
            </a:r>
            <a:r>
              <a:rPr lang="es-ES" sz="1400" spc="25" dirty="0">
                <a:solidFill>
                  <a:srgbClr val="000000"/>
                </a:solidFill>
                <a:latin typeface="Verdana"/>
                <a:cs typeface="Verdana"/>
              </a:rPr>
              <a:t>. El objetivo principal del SEO es aumentar el tráfico orgánico (no pagado) hacia un sitio web, lo cual se logra optimizando el sitio para que sea más atractivo y relevante para los motores de búsqueda y sus usuarios.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81000" y="285750"/>
            <a:ext cx="6553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Información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SEO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pic>
        <p:nvPicPr>
          <p:cNvPr id="2050" name="Picture 2" descr="Orientações para Estágio Internacional | EI - UF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OSITECH :: In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527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082415" cy="5143500"/>
          </a:xfrm>
          <a:custGeom>
            <a:avLst/>
            <a:gdLst/>
            <a:ahLst/>
            <a:cxnLst/>
            <a:rect l="l" t="t" r="r" b="b"/>
            <a:pathLst>
              <a:path w="4082415" h="5143500">
                <a:moveTo>
                  <a:pt x="40823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082399" y="0"/>
                </a:lnTo>
                <a:lnTo>
                  <a:pt x="4082399" y="51434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025" y="1623186"/>
            <a:ext cx="3634104" cy="18351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600" spc="-10" dirty="0">
                <a:solidFill>
                  <a:srgbClr val="A9B7C6"/>
                </a:solidFill>
                <a:latin typeface="Courier New"/>
                <a:cs typeface="Courier New"/>
              </a:rPr>
              <a:t>Morbi</a:t>
            </a:r>
            <a:r>
              <a:rPr sz="1600" spc="-3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euismod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ipsum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5" dirty="0">
                <a:solidFill>
                  <a:srgbClr val="A9B7C6"/>
                </a:solidFill>
                <a:latin typeface="Courier New"/>
                <a:cs typeface="Courier New"/>
              </a:rPr>
              <a:t>...</a:t>
            </a:r>
            <a:r>
              <a:rPr sz="1600" spc="-55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&lt;br/&gt;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600" spc="-10" dirty="0">
                <a:solidFill>
                  <a:srgbClr val="A9B7C6"/>
                </a:solidFill>
                <a:latin typeface="Courier New"/>
                <a:cs typeface="Courier New"/>
              </a:rPr>
              <a:t>Lorem</a:t>
            </a:r>
            <a:r>
              <a:rPr sz="1600" spc="-3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ipsum</a:t>
            </a:r>
            <a:r>
              <a:rPr sz="1600" spc="-3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40" dirty="0">
                <a:solidFill>
                  <a:srgbClr val="A9B7C6"/>
                </a:solidFill>
                <a:latin typeface="Courier New"/>
                <a:cs typeface="Courier New"/>
              </a:rPr>
              <a:t>...</a:t>
            </a:r>
            <a:r>
              <a:rPr sz="1600" spc="-4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&lt;hr/&gt;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600" spc="-10" dirty="0">
                <a:solidFill>
                  <a:srgbClr val="A9B7C6"/>
                </a:solidFill>
                <a:latin typeface="Courier New"/>
                <a:cs typeface="Courier New"/>
              </a:rPr>
              <a:t>Lorem</a:t>
            </a:r>
            <a:r>
              <a:rPr sz="1600" spc="-3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ipsum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dolor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A9B7C6"/>
                </a:solidFill>
                <a:latin typeface="Courier New"/>
                <a:cs typeface="Courier New"/>
              </a:rPr>
              <a:t>...</a:t>
            </a:r>
            <a:r>
              <a:rPr sz="1600" spc="-5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259951"/>
            <a:ext cx="4214664" cy="323329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04800" y="285750"/>
            <a:ext cx="8153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 texto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		Saltos de línea</a:t>
            </a:r>
          </a:p>
          <a:p>
            <a:pPr marL="12700">
              <a:spcBef>
                <a:spcPts val="100"/>
              </a:spcBef>
            </a:pP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&lt;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br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/&gt;  &lt;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hr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/&gt;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114800" cy="5143500"/>
          </a:xfrm>
          <a:custGeom>
            <a:avLst/>
            <a:gdLst/>
            <a:ahLst/>
            <a:cxnLst/>
            <a:rect l="l" t="t" r="r" b="b"/>
            <a:pathLst>
              <a:path w="4114800" h="5143500">
                <a:moveTo>
                  <a:pt x="4114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114799" y="0"/>
                </a:lnTo>
                <a:lnTo>
                  <a:pt x="4114799" y="51434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025" y="1261237"/>
            <a:ext cx="3683000" cy="219710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600" spc="-10" dirty="0">
                <a:solidFill>
                  <a:srgbClr val="A9B7C6"/>
                </a:solidFill>
                <a:latin typeface="Courier New"/>
                <a:cs typeface="Courier New"/>
              </a:rPr>
              <a:t>Lorem</a:t>
            </a:r>
            <a:r>
              <a:rPr sz="1600" spc="-4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ipsum</a:t>
            </a:r>
            <a:r>
              <a:rPr sz="1600" spc="-4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dolor</a:t>
            </a:r>
            <a:endParaRPr sz="1600">
              <a:latin typeface="Courier New"/>
              <a:cs typeface="Courier New"/>
            </a:endParaRPr>
          </a:p>
          <a:p>
            <a:pPr marL="12700" marR="248285">
              <a:lnSpc>
                <a:spcPct val="148400"/>
              </a:lnSpc>
            </a:pPr>
            <a:r>
              <a:rPr sz="1600" spc="-15" dirty="0">
                <a:solidFill>
                  <a:srgbClr val="E7BE6A"/>
                </a:solidFill>
                <a:latin typeface="Courier New"/>
                <a:cs typeface="Courier New"/>
              </a:rPr>
              <a:t>&lt;strong&gt;</a:t>
            </a:r>
            <a:r>
              <a:rPr sz="1600" spc="-15" dirty="0">
                <a:solidFill>
                  <a:srgbClr val="A9B7C6"/>
                </a:solidFill>
                <a:latin typeface="Courier New"/>
                <a:cs typeface="Courier New"/>
              </a:rPr>
              <a:t>amet 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&lt;/strong&gt;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, </a:t>
            </a:r>
            <a:r>
              <a:rPr sz="1600" spc="-1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consectetur</a:t>
            </a:r>
            <a:r>
              <a:rPr sz="1600" spc="-5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adipiscing</a:t>
            </a:r>
            <a:r>
              <a:rPr sz="1600" spc="-4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elit.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48400"/>
              </a:lnSpc>
            </a:pPr>
            <a:r>
              <a:rPr sz="1600" spc="-10" dirty="0">
                <a:solidFill>
                  <a:srgbClr val="E7BE6A"/>
                </a:solidFill>
                <a:latin typeface="Courier New"/>
                <a:cs typeface="Courier New"/>
              </a:rPr>
              <a:t>&lt;em&gt;</a:t>
            </a:r>
            <a:r>
              <a:rPr sz="1600" spc="-10" dirty="0">
                <a:solidFill>
                  <a:srgbClr val="A9B7C6"/>
                </a:solidFill>
                <a:latin typeface="Courier New"/>
                <a:cs typeface="Courier New"/>
              </a:rPr>
              <a:t>Suspendisse </a:t>
            </a:r>
            <a:r>
              <a:rPr sz="1600" spc="-30" dirty="0">
                <a:solidFill>
                  <a:srgbClr val="A9B7C6"/>
                </a:solidFill>
                <a:latin typeface="Courier New"/>
                <a:cs typeface="Courier New"/>
              </a:rPr>
              <a:t>auctor</a:t>
            </a:r>
            <a:r>
              <a:rPr sz="1600" spc="-30" dirty="0">
                <a:solidFill>
                  <a:srgbClr val="E7BE6A"/>
                </a:solidFill>
                <a:latin typeface="Courier New"/>
                <a:cs typeface="Courier New"/>
              </a:rPr>
              <a:t>&lt;/em&gt; </a:t>
            </a:r>
            <a:r>
              <a:rPr sz="1600" spc="-2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gravida.Integer dictum vel leo </a:t>
            </a:r>
            <a:r>
              <a:rPr sz="1600" spc="-95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Courier New"/>
                <a:cs typeface="Courier New"/>
              </a:rPr>
              <a:t>eget</a:t>
            </a:r>
            <a:r>
              <a:rPr sz="16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A9B7C6"/>
                </a:solidFill>
                <a:latin typeface="Courier New"/>
                <a:cs typeface="Courier New"/>
              </a:rPr>
              <a:t>euismod.</a:t>
            </a:r>
            <a:r>
              <a:rPr sz="1600" spc="-25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6033" y="3445100"/>
            <a:ext cx="4690543" cy="7355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50750" y="1419280"/>
            <a:ext cx="3338829" cy="153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89AD3"/>
                </a:solidFill>
                <a:latin typeface="Verdana"/>
                <a:cs typeface="Verdana"/>
              </a:rPr>
              <a:t>&lt;strong&gt;: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Resa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tar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te</a:t>
            </a:r>
            <a:r>
              <a:rPr sz="1800" spc="-75" dirty="0">
                <a:solidFill>
                  <a:srgbClr val="2B2B2B"/>
                </a:solidFill>
                <a:latin typeface="Verdana"/>
                <a:cs typeface="Verdana"/>
              </a:rPr>
              <a:t>x</a:t>
            </a:r>
            <a:r>
              <a:rPr sz="1800" spc="-85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2B2B2B"/>
                </a:solidFill>
                <a:latin typeface="Verdana"/>
                <a:cs typeface="Verdana"/>
              </a:rPr>
              <a:t>impo</a:t>
            </a:r>
            <a:r>
              <a:rPr sz="1800" spc="5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2B2B2B"/>
                </a:solidFill>
                <a:latin typeface="Verdana"/>
                <a:cs typeface="Verdana"/>
              </a:rPr>
              <a:t>tan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35" dirty="0">
                <a:solidFill>
                  <a:srgbClr val="189AD3"/>
                </a:solidFill>
                <a:latin typeface="Verdana"/>
                <a:cs typeface="Verdana"/>
              </a:rPr>
              <a:t>&lt;em&gt;: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170" dirty="0">
                <a:solidFill>
                  <a:srgbClr val="2B2B2B"/>
                </a:solidFill>
                <a:latin typeface="Verdana"/>
                <a:cs typeface="Verdana"/>
              </a:rPr>
              <a:t>P</a:t>
            </a:r>
            <a:r>
              <a:rPr sz="1800" spc="-5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2B2B2B"/>
                </a:solidFill>
                <a:latin typeface="Verdana"/>
                <a:cs typeface="Verdana"/>
              </a:rPr>
              <a:t>pon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er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2B2B2B"/>
                </a:solidFill>
                <a:latin typeface="Verdana"/>
                <a:cs typeface="Verdana"/>
              </a:rPr>
              <a:t>én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f</a:t>
            </a:r>
            <a:r>
              <a:rPr sz="1800" spc="-55" dirty="0">
                <a:solidFill>
                  <a:srgbClr val="2B2B2B"/>
                </a:solidFill>
                <a:latin typeface="Verdana"/>
                <a:cs typeface="Verdana"/>
              </a:rPr>
              <a:t>asis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2B2B2B"/>
                </a:solidFill>
                <a:latin typeface="Verdana"/>
                <a:cs typeface="Verdana"/>
              </a:rPr>
              <a:t>en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el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te</a:t>
            </a:r>
            <a:r>
              <a:rPr sz="1800" spc="-75" dirty="0">
                <a:solidFill>
                  <a:srgbClr val="2B2B2B"/>
                </a:solidFill>
                <a:latin typeface="Verdana"/>
                <a:cs typeface="Verdana"/>
              </a:rPr>
              <a:t>x</a:t>
            </a:r>
            <a:r>
              <a:rPr sz="1800" spc="-85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 texto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		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inline</a:t>
            </a:r>
            <a:endParaRPr lang="es-ES" sz="2800" dirty="0" smtClean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114800" cy="5143500"/>
          </a:xfrm>
          <a:custGeom>
            <a:avLst/>
            <a:gdLst/>
            <a:ahLst/>
            <a:cxnLst/>
            <a:rect l="l" t="t" r="r" b="b"/>
            <a:pathLst>
              <a:path w="4114800" h="5143500">
                <a:moveTo>
                  <a:pt x="4114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114799" y="0"/>
                </a:lnTo>
                <a:lnTo>
                  <a:pt x="4114799" y="51434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5" y="899287"/>
            <a:ext cx="2315845" cy="25590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&lt;ul&gt;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30"/>
              </a:spcBef>
            </a:pP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Pasta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30"/>
              </a:spcBef>
            </a:pP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Arroz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30"/>
              </a:spcBef>
            </a:pP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Pan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30"/>
              </a:spcBef>
            </a:pP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Lechuga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30"/>
              </a:spcBef>
            </a:pP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Tomate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&lt;/ul&gt;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0750" y="1190680"/>
            <a:ext cx="3107690" cy="228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4" dirty="0">
                <a:solidFill>
                  <a:srgbClr val="189AD3"/>
                </a:solidFill>
                <a:latin typeface="Verdana"/>
                <a:cs typeface="Verdana"/>
              </a:rPr>
              <a:t>&lt;ul&gt;: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Lista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2B2B2B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denada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65" dirty="0">
                <a:solidFill>
                  <a:srgbClr val="189AD3"/>
                </a:solidFill>
                <a:latin typeface="Verdana"/>
                <a:cs typeface="Verdana"/>
              </a:rPr>
              <a:t>&lt;ol&gt;: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Lista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denada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2B2B2B"/>
                </a:solidFill>
                <a:latin typeface="Verdana"/>
                <a:cs typeface="Verdana"/>
              </a:rPr>
              <a:t>(num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2B2B2B"/>
                </a:solidFill>
                <a:latin typeface="Verdana"/>
                <a:cs typeface="Verdana"/>
              </a:rPr>
              <a:t>da)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Verdana"/>
              <a:cs typeface="Verdana"/>
            </a:endParaRPr>
          </a:p>
          <a:p>
            <a:pPr marL="64135">
              <a:lnSpc>
                <a:spcPct val="100000"/>
              </a:lnSpc>
              <a:spcBef>
                <a:spcPts val="5"/>
              </a:spcBef>
            </a:pPr>
            <a:r>
              <a:rPr sz="1800" spc="-275" dirty="0">
                <a:solidFill>
                  <a:srgbClr val="189AD3"/>
                </a:solidFill>
                <a:latin typeface="Verdana"/>
                <a:cs typeface="Verdana"/>
              </a:rPr>
              <a:t>&lt;li&gt;:</a:t>
            </a:r>
            <a:endParaRPr sz="1800">
              <a:latin typeface="Verdana"/>
              <a:cs typeface="Verdana"/>
            </a:endParaRPr>
          </a:p>
          <a:p>
            <a:pPr marL="64135">
              <a:lnSpc>
                <a:spcPct val="100000"/>
              </a:lnSpc>
              <a:spcBef>
                <a:spcPts val="15"/>
              </a:spcBef>
            </a:pPr>
            <a:r>
              <a:rPr sz="1800" spc="50" dirty="0">
                <a:solidFill>
                  <a:srgbClr val="2B2B2B"/>
                </a:solidFill>
                <a:latin typeface="Verdana"/>
                <a:cs typeface="Verdana"/>
              </a:rPr>
              <a:t>Elem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en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2B2B2B"/>
                </a:solidFill>
                <a:latin typeface="Verdana"/>
                <a:cs typeface="Verdana"/>
              </a:rPr>
              <a:t>una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lista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 texto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		listas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114800" cy="5143500"/>
          </a:xfrm>
          <a:custGeom>
            <a:avLst/>
            <a:gdLst/>
            <a:ahLst/>
            <a:cxnLst/>
            <a:rect l="l" t="t" r="r" b="b"/>
            <a:pathLst>
              <a:path w="4114800" h="5143500">
                <a:moveTo>
                  <a:pt x="4114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114799" y="0"/>
                </a:lnTo>
                <a:lnTo>
                  <a:pt x="4114799" y="51434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5" y="899287"/>
            <a:ext cx="2315845" cy="25590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&lt;ul&gt;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30"/>
              </a:spcBef>
            </a:pP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Pasta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30"/>
              </a:spcBef>
            </a:pP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Arroz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30"/>
              </a:spcBef>
            </a:pP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Pan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30"/>
              </a:spcBef>
            </a:pP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Lechuga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30"/>
              </a:spcBef>
            </a:pP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Tomate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&lt;/ul&gt;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3500" y="1423200"/>
            <a:ext cx="1457324" cy="183832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 texto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		listas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114800" cy="5143500"/>
          </a:xfrm>
          <a:custGeom>
            <a:avLst/>
            <a:gdLst/>
            <a:ahLst/>
            <a:cxnLst/>
            <a:rect l="l" t="t" r="r" b="b"/>
            <a:pathLst>
              <a:path w="4114800" h="5143500">
                <a:moveTo>
                  <a:pt x="4114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114799" y="0"/>
                </a:lnTo>
                <a:lnTo>
                  <a:pt x="4114799" y="51434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5" y="899287"/>
            <a:ext cx="2315845" cy="25590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&lt;ol&gt;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30"/>
              </a:spcBef>
            </a:pP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Pasta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30"/>
              </a:spcBef>
            </a:pP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Arroz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30"/>
              </a:spcBef>
            </a:pP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Pan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30"/>
              </a:spcBef>
            </a:pP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Lechuga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30"/>
              </a:spcBef>
            </a:pP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600" spc="-20" dirty="0">
                <a:solidFill>
                  <a:srgbClr val="A9B7C6"/>
                </a:solidFill>
                <a:latin typeface="Courier New"/>
                <a:cs typeface="Courier New"/>
              </a:rPr>
              <a:t>Tomate</a:t>
            </a:r>
            <a:r>
              <a:rPr sz="1600" spc="-2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solidFill>
                  <a:srgbClr val="E7BE6A"/>
                </a:solidFill>
                <a:latin typeface="Courier New"/>
                <a:cs typeface="Courier New"/>
              </a:rPr>
              <a:t>&lt;/ol&gt;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1600" y="1522775"/>
            <a:ext cx="1457324" cy="169544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 texto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		listas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114800" cy="5143500"/>
          </a:xfrm>
          <a:custGeom>
            <a:avLst/>
            <a:gdLst/>
            <a:ahLst/>
            <a:cxnLst/>
            <a:rect l="l" t="t" r="r" b="b"/>
            <a:pathLst>
              <a:path w="4114800" h="5143500">
                <a:moveTo>
                  <a:pt x="4114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114799" y="0"/>
                </a:lnTo>
                <a:lnTo>
                  <a:pt x="4114799" y="51434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123063"/>
            <a:ext cx="452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&lt;ul&gt;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905" y="336423"/>
            <a:ext cx="2733040" cy="45593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969"/>
              </a:spcBef>
            </a:pPr>
            <a:r>
              <a:rPr sz="1400" spc="5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400" spc="5" dirty="0">
                <a:solidFill>
                  <a:srgbClr val="A9B7C6"/>
                </a:solidFill>
                <a:latin typeface="Courier New"/>
                <a:cs typeface="Courier New"/>
              </a:rPr>
              <a:t>Pasta</a:t>
            </a:r>
            <a:endParaRPr sz="1400">
              <a:latin typeface="Courier New"/>
              <a:cs typeface="Courier New"/>
            </a:endParaRPr>
          </a:p>
          <a:p>
            <a:pPr marL="666115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&lt;ul&gt;</a:t>
            </a:r>
            <a:endParaRPr sz="14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&lt;li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400" spc="-61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Gall</a:t>
            </a:r>
            <a:r>
              <a:rPr sz="1400" spc="75" dirty="0">
                <a:solidFill>
                  <a:srgbClr val="A9B7C6"/>
                </a:solidFill>
                <a:latin typeface="Courier New"/>
                <a:cs typeface="Courier New"/>
              </a:rPr>
              <a:t>o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4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&lt;li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400" spc="-61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Erosk</a:t>
            </a:r>
            <a:r>
              <a:rPr sz="1400" spc="90" dirty="0">
                <a:solidFill>
                  <a:srgbClr val="A9B7C6"/>
                </a:solidFill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4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&lt;/ul&gt;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870"/>
              </a:spcBef>
            </a:pPr>
            <a:r>
              <a:rPr sz="1400" spc="5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400" spc="5" dirty="0">
                <a:solidFill>
                  <a:srgbClr val="A9B7C6"/>
                </a:solidFill>
                <a:latin typeface="Courier New"/>
                <a:cs typeface="Courier New"/>
              </a:rPr>
              <a:t>Arroz</a:t>
            </a:r>
            <a:endParaRPr sz="1400">
              <a:latin typeface="Courier New"/>
              <a:cs typeface="Courier New"/>
            </a:endParaRPr>
          </a:p>
          <a:p>
            <a:pPr marL="666115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&lt;ul&gt;</a:t>
            </a:r>
            <a:endParaRPr sz="14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&lt;li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400" spc="-61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SO</a:t>
            </a:r>
            <a:r>
              <a:rPr sz="1400" spc="45" dirty="0">
                <a:solidFill>
                  <a:srgbClr val="A9B7C6"/>
                </a:solidFill>
                <a:latin typeface="Courier New"/>
                <a:cs typeface="Courier New"/>
              </a:rPr>
              <a:t>S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4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&lt;li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400" spc="-61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Mea</a:t>
            </a:r>
            <a:r>
              <a:rPr sz="1400" spc="60" dirty="0">
                <a:solidFill>
                  <a:srgbClr val="A9B7C6"/>
                </a:solidFill>
                <a:latin typeface="Courier New"/>
                <a:cs typeface="Courier New"/>
              </a:rPr>
              <a:t>l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4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&lt;li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400" spc="-61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Erosk</a:t>
            </a:r>
            <a:r>
              <a:rPr sz="1400" spc="90" dirty="0">
                <a:solidFill>
                  <a:srgbClr val="A9B7C6"/>
                </a:solidFill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4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&lt;/ul&gt;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&lt;/ul&gt;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4972" y="1264845"/>
            <a:ext cx="1885408" cy="3502701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4114800" y="285750"/>
            <a:ext cx="434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 texto_ 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listas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8400" y="1809750"/>
            <a:ext cx="4572000" cy="1102519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6599FF"/>
                </a:solidFill>
                <a:latin typeface="Montserrat" pitchFamily="2" charset="0"/>
              </a:rPr>
              <a:t>HTML desde cero</a:t>
            </a:r>
            <a:endParaRPr lang="es-ES" b="1" dirty="0">
              <a:solidFill>
                <a:srgbClr val="6599FF"/>
              </a:solidFill>
              <a:latin typeface="Montserrat" pitchFamily="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8400" y="2724150"/>
            <a:ext cx="4191000" cy="538609"/>
          </a:xfrm>
        </p:spPr>
        <p:txBody>
          <a:bodyPr/>
          <a:lstStyle/>
          <a:p>
            <a:r>
              <a:rPr lang="es-ES" sz="2400" dirty="0" smtClean="0">
                <a:latin typeface="Montserrat" pitchFamily="2" charset="0"/>
                <a:ea typeface="Verdana" pitchFamily="34" charset="0"/>
              </a:rPr>
              <a:t>Imágenes</a:t>
            </a:r>
            <a:endParaRPr lang="es-ES" sz="2400" dirty="0">
              <a:latin typeface="Montserrat" pitchFamily="2" charset="0"/>
              <a:ea typeface="Verdana" pitchFamily="34" charset="0"/>
            </a:endParaRPr>
          </a:p>
          <a:p>
            <a:endParaRPr lang="es-ES" dirty="0">
              <a:latin typeface="Montserrat" pitchFamily="2" charset="0"/>
              <a:ea typeface="Verdana" pitchFamily="34" charset="0"/>
            </a:endParaRPr>
          </a:p>
        </p:txBody>
      </p:sp>
      <p:pic>
        <p:nvPicPr>
          <p:cNvPr id="4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2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8400" y="1809750"/>
            <a:ext cx="4572000" cy="1102519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6599FF"/>
                </a:solidFill>
                <a:latin typeface="Montserrat" pitchFamily="2" charset="0"/>
              </a:rPr>
              <a:t>HTML desde cero</a:t>
            </a:r>
            <a:endParaRPr lang="es-ES" b="1" dirty="0">
              <a:solidFill>
                <a:srgbClr val="6599FF"/>
              </a:solidFill>
              <a:latin typeface="Montserrat" pitchFamily="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8400" y="2724150"/>
            <a:ext cx="4191000" cy="369332"/>
          </a:xfrm>
        </p:spPr>
        <p:txBody>
          <a:bodyPr/>
          <a:lstStyle/>
          <a:p>
            <a:r>
              <a:rPr lang="es-ES" sz="2400" dirty="0" smtClean="0">
                <a:latin typeface="Montserrat" pitchFamily="2" charset="0"/>
                <a:ea typeface="Verdana" pitchFamily="34" charset="0"/>
              </a:rPr>
              <a:t>Introducción</a:t>
            </a:r>
            <a:endParaRPr lang="es-ES" dirty="0">
              <a:latin typeface="Montserrat" pitchFamily="2" charset="0"/>
              <a:ea typeface="Verdana" pitchFamily="34" charset="0"/>
            </a:endParaRPr>
          </a:p>
        </p:txBody>
      </p:sp>
      <p:pic>
        <p:nvPicPr>
          <p:cNvPr id="5122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82591" y="1618582"/>
            <a:ext cx="3378835" cy="234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Verdana"/>
                <a:cs typeface="Verdana"/>
              </a:rPr>
              <a:t>&lt;img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189AD3"/>
                </a:solidFill>
                <a:latin typeface="Verdana"/>
                <a:cs typeface="Verdana"/>
              </a:rPr>
              <a:t>s</a:t>
            </a:r>
            <a:r>
              <a:rPr sz="2400" spc="-120" dirty="0">
                <a:solidFill>
                  <a:srgbClr val="189AD3"/>
                </a:solidFill>
                <a:latin typeface="Verdana"/>
                <a:cs typeface="Verdana"/>
              </a:rPr>
              <a:t>r</a:t>
            </a:r>
            <a:r>
              <a:rPr sz="2400" spc="80" dirty="0">
                <a:solidFill>
                  <a:srgbClr val="189AD3"/>
                </a:solidFill>
                <a:latin typeface="Verdana"/>
                <a:cs typeface="Verdana"/>
              </a:rPr>
              <a:t>c</a:t>
            </a:r>
            <a:r>
              <a:rPr sz="2400" spc="-229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400" spc="-600" dirty="0">
                <a:latin typeface="Verdana"/>
                <a:cs typeface="Verdana"/>
              </a:rPr>
              <a:t>=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254" dirty="0">
                <a:latin typeface="Verdana"/>
                <a:cs typeface="Verdana"/>
              </a:rPr>
              <a:t>“</a:t>
            </a:r>
            <a:r>
              <a:rPr sz="2400" spc="40" dirty="0">
                <a:solidFill>
                  <a:srgbClr val="FF8C00"/>
                </a:solidFill>
                <a:latin typeface="Verdana"/>
                <a:cs typeface="Verdana"/>
              </a:rPr>
              <a:t>log</a:t>
            </a:r>
            <a:r>
              <a:rPr sz="2400" dirty="0">
                <a:solidFill>
                  <a:srgbClr val="FF8C00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8C00"/>
                </a:solidFill>
                <a:latin typeface="Verdana"/>
                <a:cs typeface="Verdana"/>
              </a:rPr>
              <a:t>.png</a:t>
            </a:r>
            <a:r>
              <a:rPr sz="2400" spc="-430" dirty="0">
                <a:latin typeface="Verdana"/>
                <a:cs typeface="Verdana"/>
              </a:rPr>
              <a:t>”&gt;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Verdana"/>
              <a:cs typeface="Verdana"/>
            </a:endParaRPr>
          </a:p>
          <a:p>
            <a:pPr marL="20955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solidFill>
                  <a:srgbClr val="189AD3"/>
                </a:solidFill>
                <a:latin typeface="Verdana"/>
                <a:cs typeface="Verdana"/>
              </a:rPr>
              <a:t>img:</a:t>
            </a:r>
            <a:endParaRPr sz="1800">
              <a:latin typeface="Verdana"/>
              <a:cs typeface="Verdana"/>
            </a:endParaRPr>
          </a:p>
          <a:p>
            <a:pPr marL="20955">
              <a:lnSpc>
                <a:spcPct val="100000"/>
              </a:lnSpc>
              <a:spcBef>
                <a:spcPts val="15"/>
              </a:spcBef>
            </a:pP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15" dirty="0">
                <a:solidFill>
                  <a:srgbClr val="2B2B2B"/>
                </a:solidFill>
                <a:latin typeface="Verdana"/>
                <a:cs typeface="Verdana"/>
              </a:rPr>
              <a:t>tiqueta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2B2B2B"/>
                </a:solidFill>
                <a:latin typeface="Verdana"/>
                <a:cs typeface="Verdana"/>
              </a:rPr>
              <a:t>ima</a:t>
            </a:r>
            <a:r>
              <a:rPr sz="1800" spc="60" dirty="0">
                <a:solidFill>
                  <a:srgbClr val="2B2B2B"/>
                </a:solidFill>
                <a:latin typeface="Verdana"/>
                <a:cs typeface="Verdana"/>
              </a:rPr>
              <a:t>gen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Verdana"/>
              <a:cs typeface="Verdana"/>
            </a:endParaRPr>
          </a:p>
          <a:p>
            <a:pPr marL="20955">
              <a:lnSpc>
                <a:spcPct val="100000"/>
              </a:lnSpc>
            </a:pPr>
            <a:r>
              <a:rPr sz="1800" spc="-130" dirty="0">
                <a:solidFill>
                  <a:srgbClr val="189AD3"/>
                </a:solidFill>
                <a:latin typeface="Verdana"/>
                <a:cs typeface="Verdana"/>
              </a:rPr>
              <a:t>src:</a:t>
            </a:r>
            <a:endParaRPr sz="1800">
              <a:latin typeface="Verdana"/>
              <a:cs typeface="Verdana"/>
            </a:endParaRPr>
          </a:p>
          <a:p>
            <a:pPr marL="20955">
              <a:lnSpc>
                <a:spcPct val="100000"/>
              </a:lnSpc>
              <a:spcBef>
                <a:spcPts val="15"/>
              </a:spcBef>
            </a:pPr>
            <a:r>
              <a:rPr sz="1800" spc="65" dirty="0">
                <a:solidFill>
                  <a:srgbClr val="2B2B2B"/>
                </a:solidFill>
                <a:latin typeface="Verdana"/>
                <a:cs typeface="Verdana"/>
              </a:rPr>
              <a:t>URL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2B2B2B"/>
                </a:solidFill>
                <a:latin typeface="Verdana"/>
                <a:cs typeface="Verdana"/>
              </a:rPr>
              <a:t>(di</a:t>
            </a:r>
            <a:r>
              <a:rPr sz="1800" spc="-8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ción)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la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imagen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Imágenes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etiqueta</a:t>
            </a:r>
          </a:p>
        </p:txBody>
      </p:sp>
      <p:pic>
        <p:nvPicPr>
          <p:cNvPr id="7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5540" y="1649190"/>
            <a:ext cx="8328659" cy="231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latin typeface="Verdana"/>
                <a:cs typeface="Verdana"/>
              </a:rPr>
              <a:t>&lt;img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189AD3"/>
                </a:solidFill>
                <a:latin typeface="Verdana"/>
                <a:cs typeface="Verdana"/>
              </a:rPr>
              <a:t>src</a:t>
            </a:r>
            <a:r>
              <a:rPr sz="2000" spc="-18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000" spc="-500" dirty="0">
                <a:latin typeface="Verdana"/>
                <a:cs typeface="Verdana"/>
              </a:rPr>
              <a:t>=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“</a:t>
            </a:r>
            <a:r>
              <a:rPr sz="2000" spc="-40" dirty="0">
                <a:solidFill>
                  <a:srgbClr val="FF8C00"/>
                </a:solidFill>
                <a:latin typeface="Verdana"/>
                <a:cs typeface="Verdana"/>
              </a:rPr>
              <a:t>logo.png</a:t>
            </a:r>
            <a:r>
              <a:rPr sz="2000" spc="-40" dirty="0">
                <a:latin typeface="Verdana"/>
                <a:cs typeface="Verdana"/>
              </a:rPr>
              <a:t>”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189AD3"/>
                </a:solidFill>
                <a:latin typeface="Verdana"/>
                <a:cs typeface="Verdana"/>
              </a:rPr>
              <a:t>alt</a:t>
            </a:r>
            <a:r>
              <a:rPr sz="2000" spc="-18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000" spc="-500" dirty="0">
                <a:latin typeface="Verdana"/>
                <a:cs typeface="Verdana"/>
              </a:rPr>
              <a:t>=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“</a:t>
            </a:r>
            <a:r>
              <a:rPr sz="2000" spc="-40" dirty="0">
                <a:solidFill>
                  <a:srgbClr val="FF8C00"/>
                </a:solidFill>
                <a:latin typeface="Verdana"/>
                <a:cs typeface="Verdana"/>
              </a:rPr>
              <a:t>Logo</a:t>
            </a:r>
            <a:r>
              <a:rPr sz="2000" spc="-40" dirty="0">
                <a:latin typeface="Verdana"/>
                <a:cs typeface="Verdana"/>
              </a:rPr>
              <a:t>”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189AD3"/>
                </a:solidFill>
                <a:latin typeface="Verdana"/>
                <a:cs typeface="Verdana"/>
              </a:rPr>
              <a:t>width</a:t>
            </a:r>
            <a:r>
              <a:rPr sz="2000" spc="-55" dirty="0">
                <a:latin typeface="Verdana"/>
                <a:cs typeface="Verdana"/>
              </a:rPr>
              <a:t>=”</a:t>
            </a:r>
            <a:r>
              <a:rPr sz="2000" spc="-55" dirty="0">
                <a:solidFill>
                  <a:srgbClr val="FF8C00"/>
                </a:solidFill>
                <a:latin typeface="Verdana"/>
                <a:cs typeface="Verdana"/>
              </a:rPr>
              <a:t>400px</a:t>
            </a:r>
            <a:r>
              <a:rPr sz="2000" spc="-55" dirty="0">
                <a:latin typeface="Verdana"/>
                <a:cs typeface="Verdana"/>
              </a:rPr>
              <a:t>”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189AD3"/>
                </a:solidFill>
                <a:latin typeface="Verdana"/>
                <a:cs typeface="Verdana"/>
              </a:rPr>
              <a:t>height</a:t>
            </a:r>
            <a:r>
              <a:rPr sz="2000" spc="-18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000" spc="-500" dirty="0">
                <a:latin typeface="Verdana"/>
                <a:cs typeface="Verdana"/>
              </a:rPr>
              <a:t>=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40" dirty="0">
                <a:latin typeface="Verdana"/>
                <a:cs typeface="Verdana"/>
              </a:rPr>
              <a:t>“</a:t>
            </a:r>
            <a:r>
              <a:rPr sz="2000" spc="-140" dirty="0">
                <a:solidFill>
                  <a:srgbClr val="FF8C00"/>
                </a:solidFill>
                <a:latin typeface="Verdana"/>
                <a:cs typeface="Verdana"/>
              </a:rPr>
              <a:t>200px</a:t>
            </a:r>
            <a:r>
              <a:rPr sz="2000" spc="-140" dirty="0">
                <a:latin typeface="Verdana"/>
                <a:cs typeface="Verdana"/>
              </a:rPr>
              <a:t>”&gt;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Verdana"/>
              <a:cs typeface="Verdana"/>
            </a:endParaRPr>
          </a:p>
          <a:p>
            <a:pPr marL="2498090">
              <a:lnSpc>
                <a:spcPct val="100000"/>
              </a:lnSpc>
              <a:spcBef>
                <a:spcPts val="5"/>
              </a:spcBef>
            </a:pPr>
            <a:r>
              <a:rPr sz="1800" spc="-120" dirty="0">
                <a:solidFill>
                  <a:srgbClr val="189AD3"/>
                </a:solidFill>
                <a:latin typeface="Verdana"/>
                <a:cs typeface="Verdana"/>
              </a:rPr>
              <a:t>alt:</a:t>
            </a:r>
            <a:endParaRPr sz="1800">
              <a:latin typeface="Verdana"/>
              <a:cs typeface="Verdana"/>
            </a:endParaRPr>
          </a:p>
          <a:p>
            <a:pPr marL="2498090">
              <a:lnSpc>
                <a:spcPct val="100000"/>
              </a:lnSpc>
              <a:spcBef>
                <a:spcPts val="15"/>
              </a:spcBef>
            </a:pPr>
            <a:r>
              <a:rPr sz="1800" spc="5" dirty="0">
                <a:solidFill>
                  <a:srgbClr val="2B2B2B"/>
                </a:solidFill>
                <a:latin typeface="Verdana"/>
                <a:cs typeface="Verdana"/>
              </a:rPr>
              <a:t>Desc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ipción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b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-145" dirty="0">
                <a:solidFill>
                  <a:srgbClr val="2B2B2B"/>
                </a:solidFill>
                <a:latin typeface="Verdana"/>
                <a:cs typeface="Verdana"/>
              </a:rPr>
              <a:t>v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la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imagen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Verdana"/>
              <a:cs typeface="Verdana"/>
            </a:endParaRPr>
          </a:p>
          <a:p>
            <a:pPr marL="2498090">
              <a:lnSpc>
                <a:spcPct val="100000"/>
              </a:lnSpc>
              <a:spcBef>
                <a:spcPts val="5"/>
              </a:spcBef>
            </a:pPr>
            <a:r>
              <a:rPr sz="1800" spc="65" dirty="0">
                <a:solidFill>
                  <a:srgbClr val="189AD3"/>
                </a:solidFill>
                <a:latin typeface="Verdana"/>
                <a:cs typeface="Verdana"/>
              </a:rPr>
              <a:t>wid</a:t>
            </a:r>
            <a:r>
              <a:rPr sz="1800" spc="50" dirty="0">
                <a:solidFill>
                  <a:srgbClr val="189AD3"/>
                </a:solidFill>
                <a:latin typeface="Verdana"/>
                <a:cs typeface="Verdana"/>
              </a:rPr>
              <a:t>th</a:t>
            </a:r>
            <a:r>
              <a:rPr sz="1800" spc="-16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189AD3"/>
                </a:solidFill>
                <a:latin typeface="Verdana"/>
                <a:cs typeface="Verdana"/>
              </a:rPr>
              <a:t>y</a:t>
            </a:r>
            <a:r>
              <a:rPr sz="1800" spc="-16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89AD3"/>
                </a:solidFill>
                <a:latin typeface="Verdana"/>
                <a:cs typeface="Verdana"/>
              </a:rPr>
              <a:t>h</a:t>
            </a:r>
            <a:r>
              <a:rPr sz="1800" spc="40" dirty="0">
                <a:solidFill>
                  <a:srgbClr val="189AD3"/>
                </a:solidFill>
                <a:latin typeface="Verdana"/>
                <a:cs typeface="Verdana"/>
              </a:rPr>
              <a:t>eight</a:t>
            </a:r>
            <a:r>
              <a:rPr sz="1800" spc="-459" dirty="0">
                <a:solidFill>
                  <a:srgbClr val="189AD3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2498090">
              <a:lnSpc>
                <a:spcPct val="100000"/>
              </a:lnSpc>
              <a:spcBef>
                <a:spcPts val="15"/>
              </a:spcBef>
            </a:pPr>
            <a:r>
              <a:rPr sz="1800" spc="55" dirty="0">
                <a:solidFill>
                  <a:srgbClr val="2B2B2B"/>
                </a:solidFill>
                <a:latin typeface="Verdana"/>
                <a:cs typeface="Verdana"/>
              </a:rPr>
              <a:t>An</a:t>
            </a:r>
            <a:r>
              <a:rPr sz="1800" spc="40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hu</a:t>
            </a:r>
            <a:r>
              <a:rPr sz="1800" spc="-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y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tu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la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imagen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Imágenes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etiqueta</a:t>
            </a:r>
          </a:p>
        </p:txBody>
      </p:sp>
      <p:pic>
        <p:nvPicPr>
          <p:cNvPr id="7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114800" cy="5143500"/>
          </a:xfrm>
          <a:custGeom>
            <a:avLst/>
            <a:gdLst/>
            <a:ahLst/>
            <a:cxnLst/>
            <a:rect l="l" t="t" r="r" b="b"/>
            <a:pathLst>
              <a:path w="4114800" h="5143500">
                <a:moveTo>
                  <a:pt x="4114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114799" y="0"/>
                </a:lnTo>
                <a:lnTo>
                  <a:pt x="4114799" y="51434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5" y="88773"/>
            <a:ext cx="772160" cy="6731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69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&lt;table&gt;</a:t>
            </a:r>
            <a:endParaRPr sz="1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&lt;tr&gt;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736473"/>
            <a:ext cx="2079625" cy="39116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759460">
              <a:lnSpc>
                <a:spcPct val="100000"/>
              </a:lnSpc>
              <a:spcBef>
                <a:spcPts val="969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&lt;th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400" spc="-67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..</a:t>
            </a:r>
            <a:r>
              <a:rPr sz="1400" spc="45" dirty="0">
                <a:solidFill>
                  <a:srgbClr val="A9B7C6"/>
                </a:solidFill>
                <a:latin typeface="Courier New"/>
                <a:cs typeface="Courier New"/>
              </a:rPr>
              <a:t>.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&lt;/th&gt;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&lt;th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400" spc="-67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..</a:t>
            </a:r>
            <a:r>
              <a:rPr sz="1400" spc="45" dirty="0">
                <a:solidFill>
                  <a:srgbClr val="A9B7C6"/>
                </a:solidFill>
                <a:latin typeface="Courier New"/>
                <a:cs typeface="Courier New"/>
              </a:rPr>
              <a:t>.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&lt;/th&gt;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&lt;/tr&gt;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&lt;tr&gt;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&lt;td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400" spc="-67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..</a:t>
            </a:r>
            <a:r>
              <a:rPr sz="1400" spc="45" dirty="0">
                <a:solidFill>
                  <a:srgbClr val="A9B7C6"/>
                </a:solidFill>
                <a:latin typeface="Courier New"/>
                <a:cs typeface="Courier New"/>
              </a:rPr>
              <a:t>.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&lt;/td&gt;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&lt;td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400" spc="-67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..</a:t>
            </a:r>
            <a:r>
              <a:rPr sz="1400" spc="45" dirty="0">
                <a:solidFill>
                  <a:srgbClr val="A9B7C6"/>
                </a:solidFill>
                <a:latin typeface="Courier New"/>
                <a:cs typeface="Courier New"/>
              </a:rPr>
              <a:t>.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&lt;/td&gt;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&lt;/tr&gt;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&lt;tr&gt;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&lt;td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400" spc="-67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..</a:t>
            </a:r>
            <a:r>
              <a:rPr sz="1400" spc="45" dirty="0">
                <a:solidFill>
                  <a:srgbClr val="A9B7C6"/>
                </a:solidFill>
                <a:latin typeface="Courier New"/>
                <a:cs typeface="Courier New"/>
              </a:rPr>
              <a:t>.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&lt;/td&gt;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&lt;td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400" spc="-67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..</a:t>
            </a:r>
            <a:r>
              <a:rPr sz="1400" spc="45" dirty="0">
                <a:solidFill>
                  <a:srgbClr val="A9B7C6"/>
                </a:solidFill>
                <a:latin typeface="Courier New"/>
                <a:cs typeface="Courier New"/>
              </a:rPr>
              <a:t>.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&lt;/td&gt;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&lt;/tr&gt;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&lt;/table&gt;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0750" y="1190680"/>
            <a:ext cx="197294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189AD3"/>
                </a:solidFill>
                <a:latin typeface="Verdana"/>
                <a:cs typeface="Verdana"/>
              </a:rPr>
              <a:t>&lt;table&gt;: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15" dirty="0">
                <a:solidFill>
                  <a:srgbClr val="2B2B2B"/>
                </a:solidFill>
                <a:latin typeface="Verdana"/>
                <a:cs typeface="Verdana"/>
              </a:rPr>
              <a:t>tiqueta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tabla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0750" y="2001606"/>
            <a:ext cx="145415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5" dirty="0">
                <a:solidFill>
                  <a:srgbClr val="189AD3"/>
                </a:solidFill>
                <a:latin typeface="Verdana"/>
                <a:cs typeface="Verdana"/>
              </a:rPr>
              <a:t>&lt;tr&gt;: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80" dirty="0">
                <a:solidFill>
                  <a:srgbClr val="2B2B2B"/>
                </a:solidFill>
                <a:latin typeface="Verdana"/>
                <a:cs typeface="Verdana"/>
              </a:rPr>
              <a:t>F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ila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da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os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2675" y="2902505"/>
            <a:ext cx="249682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4" dirty="0">
                <a:solidFill>
                  <a:srgbClr val="189AD3"/>
                </a:solidFill>
                <a:latin typeface="Verdana"/>
                <a:cs typeface="Verdana"/>
              </a:rPr>
              <a:t>&lt;td&gt;: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50" dirty="0">
                <a:solidFill>
                  <a:srgbClr val="2B2B2B"/>
                </a:solidFill>
                <a:latin typeface="Verdana"/>
                <a:cs typeface="Verdana"/>
              </a:rPr>
              <a:t>Elem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en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2B2B2B"/>
                </a:solidFill>
                <a:latin typeface="Verdana"/>
                <a:cs typeface="Verdana"/>
              </a:rPr>
              <a:t>una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lista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0750" y="3758755"/>
            <a:ext cx="330454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solidFill>
                  <a:srgbClr val="189AD3"/>
                </a:solidFill>
                <a:latin typeface="Verdana"/>
                <a:cs typeface="Verdana"/>
              </a:rPr>
              <a:t>&lt;th&gt;: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10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abe</a:t>
            </a:r>
            <a:r>
              <a:rPr sz="1800" spc="5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da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os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(opcional)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12" name="object 2"/>
          <p:cNvSpPr txBox="1">
            <a:spLocks/>
          </p:cNvSpPr>
          <p:nvPr/>
        </p:nvSpPr>
        <p:spPr>
          <a:xfrm>
            <a:off x="4191000" y="285750"/>
            <a:ext cx="4267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Tablas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etiquetas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1581150"/>
            <a:ext cx="4999699" cy="2612923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Tablas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etiquetas</a:t>
            </a:r>
          </a:p>
        </p:txBody>
      </p:sp>
      <p:pic>
        <p:nvPicPr>
          <p:cNvPr id="9" name="Picture 2" descr="OSITECH :: In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925" y="1572274"/>
            <a:ext cx="4235549" cy="26595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38025" y="1775431"/>
            <a:ext cx="3770629" cy="138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189AD3"/>
                </a:solidFill>
                <a:latin typeface="Verdana"/>
                <a:cs typeface="Verdana"/>
              </a:rPr>
              <a:t>colspan: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114" dirty="0">
                <a:solidFill>
                  <a:srgbClr val="2B2B2B"/>
                </a:solidFill>
                <a:latin typeface="Verdana"/>
                <a:cs typeface="Verdana"/>
              </a:rPr>
              <a:t>Núm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olumnas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2B2B2B"/>
                </a:solidFill>
                <a:latin typeface="Verdana"/>
                <a:cs typeface="Verdana"/>
              </a:rPr>
              <a:t>que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2B2B2B"/>
                </a:solidFill>
                <a:latin typeface="Verdana"/>
                <a:cs typeface="Verdana"/>
              </a:rPr>
              <a:t>ocup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5" dirty="0">
                <a:solidFill>
                  <a:srgbClr val="189AD3"/>
                </a:solidFill>
                <a:latin typeface="Verdana"/>
                <a:cs typeface="Verdana"/>
              </a:rPr>
              <a:t>rowspan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114" dirty="0">
                <a:solidFill>
                  <a:srgbClr val="2B2B2B"/>
                </a:solidFill>
                <a:latin typeface="Verdana"/>
                <a:cs typeface="Verdana"/>
              </a:rPr>
              <a:t>Núm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ﬁlas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2B2B2B"/>
                </a:solidFill>
                <a:latin typeface="Verdana"/>
                <a:cs typeface="Verdana"/>
              </a:rPr>
              <a:t>que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2B2B2B"/>
                </a:solidFill>
                <a:latin typeface="Verdana"/>
                <a:cs typeface="Verdana"/>
              </a:rPr>
              <a:t>ocup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Tablas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fusionar filas y columnas</a:t>
            </a:r>
          </a:p>
        </p:txBody>
      </p:sp>
      <p:pic>
        <p:nvPicPr>
          <p:cNvPr id="8" name="Picture 2" descr="OSITECH :: In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700" y="1567562"/>
            <a:ext cx="3827148" cy="21765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80325" y="1546831"/>
            <a:ext cx="6949440" cy="305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189AD3"/>
                </a:solidFill>
                <a:latin typeface="Verdana"/>
                <a:cs typeface="Verdana"/>
              </a:rPr>
              <a:t>thead:</a:t>
            </a:r>
            <a:endParaRPr sz="1800">
              <a:latin typeface="Verdana"/>
              <a:cs typeface="Verdana"/>
            </a:endParaRPr>
          </a:p>
          <a:p>
            <a:pPr marL="2565400">
              <a:lnSpc>
                <a:spcPct val="100000"/>
              </a:lnSpc>
              <a:spcBef>
                <a:spcPts val="15"/>
              </a:spcBef>
            </a:pP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50" dirty="0">
                <a:solidFill>
                  <a:srgbClr val="2B2B2B"/>
                </a:solidFill>
                <a:latin typeface="Verdana"/>
                <a:cs typeface="Verdana"/>
              </a:rPr>
              <a:t>grup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2B2B2B"/>
                </a:solidFill>
                <a:latin typeface="Verdana"/>
                <a:cs typeface="Verdana"/>
              </a:rPr>
              <a:t>las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ﬁlas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y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eldas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la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2B2B2B"/>
                </a:solidFill>
                <a:latin typeface="Verdana"/>
                <a:cs typeface="Verdana"/>
              </a:rPr>
              <a:t>cabe</a:t>
            </a:r>
            <a:r>
              <a:rPr sz="1800" spc="10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Verdana"/>
              <a:cs typeface="Verdana"/>
            </a:endParaRPr>
          </a:p>
          <a:p>
            <a:pPr marL="2565400">
              <a:lnSpc>
                <a:spcPct val="100000"/>
              </a:lnSpc>
              <a:spcBef>
                <a:spcPts val="5"/>
              </a:spcBef>
            </a:pPr>
            <a:r>
              <a:rPr sz="1800" spc="30" dirty="0">
                <a:solidFill>
                  <a:srgbClr val="189AD3"/>
                </a:solidFill>
                <a:latin typeface="Verdana"/>
                <a:cs typeface="Verdana"/>
              </a:rPr>
              <a:t>tbody</a:t>
            </a:r>
            <a:endParaRPr sz="1800">
              <a:latin typeface="Verdana"/>
              <a:cs typeface="Verdana"/>
            </a:endParaRPr>
          </a:p>
          <a:p>
            <a:pPr marL="2565400">
              <a:lnSpc>
                <a:spcPct val="100000"/>
              </a:lnSpc>
              <a:spcBef>
                <a:spcPts val="15"/>
              </a:spcBef>
            </a:pP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50" dirty="0">
                <a:solidFill>
                  <a:srgbClr val="2B2B2B"/>
                </a:solidFill>
                <a:latin typeface="Verdana"/>
                <a:cs typeface="Verdana"/>
              </a:rPr>
              <a:t>grup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2B2B2B"/>
                </a:solidFill>
                <a:latin typeface="Verdana"/>
                <a:cs typeface="Verdana"/>
              </a:rPr>
              <a:t>las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ﬁlas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y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eldas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del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2B2B2B"/>
                </a:solidFill>
                <a:latin typeface="Verdana"/>
                <a:cs typeface="Verdana"/>
              </a:rPr>
              <a:t>on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enido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2565400">
              <a:lnSpc>
                <a:spcPct val="100000"/>
              </a:lnSpc>
            </a:pPr>
            <a:r>
              <a:rPr sz="1800" dirty="0">
                <a:solidFill>
                  <a:srgbClr val="189AD3"/>
                </a:solidFill>
                <a:latin typeface="Verdana"/>
                <a:cs typeface="Verdana"/>
              </a:rPr>
              <a:t>tfooter</a:t>
            </a:r>
            <a:endParaRPr sz="1800">
              <a:latin typeface="Verdana"/>
              <a:cs typeface="Verdana"/>
            </a:endParaRPr>
          </a:p>
          <a:p>
            <a:pPr marL="2565400">
              <a:lnSpc>
                <a:spcPct val="100000"/>
              </a:lnSpc>
              <a:spcBef>
                <a:spcPts val="15"/>
              </a:spcBef>
            </a:pP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50" dirty="0">
                <a:solidFill>
                  <a:srgbClr val="2B2B2B"/>
                </a:solidFill>
                <a:latin typeface="Verdana"/>
                <a:cs typeface="Verdana"/>
              </a:rPr>
              <a:t>grup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2B2B2B"/>
                </a:solidFill>
                <a:latin typeface="Verdana"/>
                <a:cs typeface="Verdana"/>
              </a:rPr>
              <a:t>las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ﬁlas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y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eldas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del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pie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1800" spc="-30" dirty="0">
                <a:latin typeface="Verdana"/>
                <a:cs typeface="Verdana"/>
              </a:rPr>
              <a:t>Solo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puede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haber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una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cabe</a:t>
            </a:r>
            <a:r>
              <a:rPr sz="1800" spc="10" dirty="0">
                <a:latin typeface="Verdana"/>
                <a:cs typeface="Verdana"/>
              </a:rPr>
              <a:t>c</a:t>
            </a:r>
            <a:r>
              <a:rPr sz="1800" spc="-35" dirty="0">
                <a:latin typeface="Verdana"/>
                <a:cs typeface="Verdana"/>
              </a:rPr>
              <a:t>e</a:t>
            </a:r>
            <a:r>
              <a:rPr sz="1800" spc="-45" dirty="0">
                <a:latin typeface="Verdana"/>
                <a:cs typeface="Verdana"/>
              </a:rPr>
              <a:t>r</a:t>
            </a:r>
            <a:r>
              <a:rPr sz="1800" spc="-35" dirty="0">
                <a:latin typeface="Verdana"/>
                <a:cs typeface="Verdana"/>
              </a:rPr>
              <a:t>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y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un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pie.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9774" y="4089912"/>
            <a:ext cx="734174" cy="73417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Tablas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agrupamiento de secciones</a:t>
            </a:r>
          </a:p>
        </p:txBody>
      </p:sp>
      <p:pic>
        <p:nvPicPr>
          <p:cNvPr id="9" name="Picture 2" descr="OSITECH :: Inici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2962" y="466049"/>
            <a:ext cx="5898074" cy="4105074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pic>
        <p:nvPicPr>
          <p:cNvPr id="4" name="Picture 2" descr="OSITECH :: In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67962" y="1633886"/>
            <a:ext cx="59309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95" dirty="0">
                <a:latin typeface="Verdana"/>
                <a:cs typeface="Verdana"/>
              </a:rPr>
              <a:t>&lt;a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189AD3"/>
                </a:solidFill>
                <a:latin typeface="Verdana"/>
                <a:cs typeface="Verdana"/>
              </a:rPr>
              <a:t>href</a:t>
            </a:r>
            <a:r>
              <a:rPr sz="2200" spc="-210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200" spc="-550" dirty="0">
                <a:latin typeface="Verdana"/>
                <a:cs typeface="Verdana"/>
              </a:rPr>
              <a:t>=</a:t>
            </a:r>
            <a:r>
              <a:rPr sz="2200" spc="-204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“</a:t>
            </a:r>
            <a:r>
              <a:rPr sz="2200" spc="-50" dirty="0">
                <a:solidFill>
                  <a:srgbClr val="FF8C00"/>
                </a:solidFill>
                <a:latin typeface="Verdana"/>
                <a:cs typeface="Verdana"/>
                <a:hlinkClick r:id="rId2"/>
              </a:rPr>
              <a:t>www.google.com</a:t>
            </a:r>
            <a:r>
              <a:rPr sz="2200" spc="-50" dirty="0">
                <a:latin typeface="Verdana"/>
                <a:cs typeface="Verdana"/>
              </a:rPr>
              <a:t>”&gt;Click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aquí&lt;/a&gt;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8724" y="2730381"/>
            <a:ext cx="5534660" cy="15627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19075">
              <a:lnSpc>
                <a:spcPct val="100699"/>
              </a:lnSpc>
              <a:spcBef>
                <a:spcPts val="85"/>
              </a:spcBef>
            </a:pPr>
            <a:r>
              <a:rPr sz="1800" spc="50" dirty="0">
                <a:latin typeface="Verdana"/>
                <a:cs typeface="Verdana"/>
              </a:rPr>
              <a:t>L</a:t>
            </a:r>
            <a:r>
              <a:rPr sz="1800" spc="-35" dirty="0">
                <a:latin typeface="Verdana"/>
                <a:cs typeface="Verdana"/>
              </a:rPr>
              <a:t>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URL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puede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ha</a:t>
            </a:r>
            <a:r>
              <a:rPr sz="1800" spc="40" dirty="0">
                <a:latin typeface="Verdana"/>
                <a:cs typeface="Verdana"/>
              </a:rPr>
              <a:t>c</a:t>
            </a:r>
            <a:r>
              <a:rPr sz="1800" spc="-30" dirty="0">
                <a:latin typeface="Verdana"/>
                <a:cs typeface="Verdana"/>
              </a:rPr>
              <a:t>er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r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35" dirty="0">
                <a:latin typeface="Verdana"/>
                <a:cs typeface="Verdana"/>
              </a:rPr>
              <a:t>fe</a:t>
            </a:r>
            <a:r>
              <a:rPr sz="1800" spc="-50" dirty="0">
                <a:latin typeface="Verdana"/>
                <a:cs typeface="Verdana"/>
              </a:rPr>
              <a:t>r</a:t>
            </a:r>
            <a:r>
              <a:rPr sz="1800" spc="35" dirty="0">
                <a:latin typeface="Verdana"/>
                <a:cs typeface="Verdana"/>
              </a:rPr>
              <a:t>en</a:t>
            </a:r>
            <a:r>
              <a:rPr sz="1800" dirty="0">
                <a:latin typeface="Verdana"/>
                <a:cs typeface="Verdana"/>
              </a:rPr>
              <a:t>cia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un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r</a:t>
            </a:r>
            <a:r>
              <a:rPr sz="1800" spc="15" dirty="0">
                <a:latin typeface="Verdana"/>
                <a:cs typeface="Verdana"/>
              </a:rPr>
              <a:t>ecu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30" dirty="0">
                <a:latin typeface="Verdana"/>
                <a:cs typeface="Verdana"/>
              </a:rPr>
              <a:t>so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de  </a:t>
            </a:r>
            <a:r>
              <a:rPr sz="1800" spc="15" dirty="0">
                <a:latin typeface="Verdana"/>
                <a:cs typeface="Verdana"/>
              </a:rPr>
              <a:t>cualquier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tipo: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imagen,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web,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pdf,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email,...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20" dirty="0">
                <a:latin typeface="Verdana"/>
                <a:cs typeface="Verdana"/>
              </a:rPr>
              <a:t>El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enla</a:t>
            </a:r>
            <a:r>
              <a:rPr sz="1800" spc="40" dirty="0">
                <a:latin typeface="Verdana"/>
                <a:cs typeface="Verdana"/>
              </a:rPr>
              <a:t>c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puede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ser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E4637B"/>
                </a:solidFill>
                <a:latin typeface="Verdana"/>
                <a:cs typeface="Verdana"/>
              </a:rPr>
              <a:t>in</a:t>
            </a:r>
            <a:r>
              <a:rPr sz="1800" spc="-10" dirty="0">
                <a:solidFill>
                  <a:srgbClr val="E4637B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E4637B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E4637B"/>
                </a:solidFill>
                <a:latin typeface="Verdana"/>
                <a:cs typeface="Verdana"/>
              </a:rPr>
              <a:t>r</a:t>
            </a:r>
            <a:r>
              <a:rPr sz="1800" spc="75" dirty="0">
                <a:solidFill>
                  <a:srgbClr val="E4637B"/>
                </a:solidFill>
                <a:latin typeface="Verdana"/>
                <a:cs typeface="Verdana"/>
              </a:rPr>
              <a:t>n</a:t>
            </a:r>
            <a:r>
              <a:rPr sz="1800" spc="35" dirty="0">
                <a:solidFill>
                  <a:srgbClr val="E4637B"/>
                </a:solidFill>
                <a:latin typeface="Verdana"/>
                <a:cs typeface="Verdana"/>
              </a:rPr>
              <a:t>o</a:t>
            </a:r>
            <a:r>
              <a:rPr sz="1800" spc="-165" dirty="0">
                <a:solidFill>
                  <a:srgbClr val="E4637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("log</a:t>
            </a:r>
            <a:r>
              <a:rPr sz="1800" spc="-95" dirty="0">
                <a:latin typeface="Verdana"/>
                <a:cs typeface="Verdana"/>
              </a:rPr>
              <a:t>o</a:t>
            </a:r>
            <a:r>
              <a:rPr sz="1800" spc="-280" dirty="0">
                <a:latin typeface="Verdana"/>
                <a:cs typeface="Verdana"/>
              </a:rPr>
              <a:t>.</a:t>
            </a:r>
            <a:r>
              <a:rPr sz="1800" spc="-75" dirty="0">
                <a:latin typeface="Verdana"/>
                <a:cs typeface="Verdana"/>
              </a:rPr>
              <a:t>jpg")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E4637B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E4637B"/>
                </a:solidFill>
                <a:latin typeface="Verdana"/>
                <a:cs typeface="Verdana"/>
              </a:rPr>
              <a:t>x</a:t>
            </a:r>
            <a:r>
              <a:rPr sz="1800" spc="-70" dirty="0">
                <a:solidFill>
                  <a:srgbClr val="E4637B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E4637B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E4637B"/>
                </a:solidFill>
                <a:latin typeface="Verdana"/>
                <a:cs typeface="Verdana"/>
              </a:rPr>
              <a:t>r</a:t>
            </a:r>
            <a:r>
              <a:rPr sz="1800" spc="75" dirty="0">
                <a:solidFill>
                  <a:srgbClr val="E4637B"/>
                </a:solidFill>
                <a:latin typeface="Verdana"/>
                <a:cs typeface="Verdana"/>
              </a:rPr>
              <a:t>n</a:t>
            </a:r>
            <a:r>
              <a:rPr sz="1800" spc="35" dirty="0">
                <a:solidFill>
                  <a:srgbClr val="E4637B"/>
                </a:solidFill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5" dirty="0">
                <a:latin typeface="Verdana"/>
                <a:cs typeface="Verdana"/>
              </a:rPr>
              <a:t>(http:</a:t>
            </a:r>
            <a:r>
              <a:rPr sz="1800" i="1" spc="-105" dirty="0">
                <a:latin typeface="Verdana"/>
                <a:cs typeface="Verdana"/>
              </a:rPr>
              <a:t>/</a:t>
            </a:r>
            <a:r>
              <a:rPr sz="1800" i="1" spc="-2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  <a:hlinkClick r:id="rId3"/>
              </a:rPr>
              <a:t>www.miweb.com/logo.jpg)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8175" y="2661362"/>
            <a:ext cx="734174" cy="7341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8175" y="3647562"/>
            <a:ext cx="734174" cy="73417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Hipervínculos (enlaces)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etiqueta &lt;a&gt;</a:t>
            </a:r>
          </a:p>
        </p:txBody>
      </p:sp>
      <p:pic>
        <p:nvPicPr>
          <p:cNvPr id="10" name="Picture 2" descr="OSITECH :: Inic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37275" y="3152849"/>
            <a:ext cx="8641080" cy="1698625"/>
            <a:chOff x="337275" y="3152849"/>
            <a:chExt cx="8641080" cy="1698625"/>
          </a:xfrm>
        </p:grpSpPr>
        <p:sp>
          <p:nvSpPr>
            <p:cNvPr id="4" name="object 4"/>
            <p:cNvSpPr/>
            <p:nvPr/>
          </p:nvSpPr>
          <p:spPr>
            <a:xfrm>
              <a:off x="337275" y="3152849"/>
              <a:ext cx="8641080" cy="1698625"/>
            </a:xfrm>
            <a:custGeom>
              <a:avLst/>
              <a:gdLst/>
              <a:ahLst/>
              <a:cxnLst/>
              <a:rect l="l" t="t" r="r" b="b"/>
              <a:pathLst>
                <a:path w="8641080" h="1698625">
                  <a:moveTo>
                    <a:pt x="8640899" y="1698299"/>
                  </a:moveTo>
                  <a:lnTo>
                    <a:pt x="0" y="1698299"/>
                  </a:lnTo>
                  <a:lnTo>
                    <a:pt x="0" y="0"/>
                  </a:lnTo>
                  <a:lnTo>
                    <a:pt x="8640899" y="0"/>
                  </a:lnTo>
                  <a:lnTo>
                    <a:pt x="8640899" y="1698299"/>
                  </a:lnTo>
                  <a:close/>
                </a:path>
              </a:pathLst>
            </a:custGeom>
            <a:solidFill>
              <a:srgbClr val="2728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0198" y="3201911"/>
              <a:ext cx="7928609" cy="1261110"/>
            </a:xfrm>
            <a:custGeom>
              <a:avLst/>
              <a:gdLst/>
              <a:ahLst/>
              <a:cxnLst/>
              <a:rect l="l" t="t" r="r" b="b"/>
              <a:pathLst>
                <a:path w="7928609" h="1261110">
                  <a:moveTo>
                    <a:pt x="7927988" y="209550"/>
                  </a:moveTo>
                  <a:lnTo>
                    <a:pt x="2280653" y="209550"/>
                  </a:lnTo>
                  <a:lnTo>
                    <a:pt x="2280653" y="0"/>
                  </a:lnTo>
                  <a:lnTo>
                    <a:pt x="0" y="0"/>
                  </a:lnTo>
                  <a:lnTo>
                    <a:pt x="0" y="1261110"/>
                  </a:lnTo>
                  <a:lnTo>
                    <a:pt x="5321528" y="1261110"/>
                  </a:lnTo>
                  <a:lnTo>
                    <a:pt x="5321528" y="1047750"/>
                  </a:lnTo>
                  <a:lnTo>
                    <a:pt x="434403" y="1047750"/>
                  </a:lnTo>
                  <a:lnTo>
                    <a:pt x="434403" y="842010"/>
                  </a:lnTo>
                  <a:lnTo>
                    <a:pt x="3149473" y="842010"/>
                  </a:lnTo>
                  <a:lnTo>
                    <a:pt x="3149473" y="632460"/>
                  </a:lnTo>
                  <a:lnTo>
                    <a:pt x="7819390" y="632460"/>
                  </a:lnTo>
                  <a:lnTo>
                    <a:pt x="7819390" y="422910"/>
                  </a:lnTo>
                  <a:lnTo>
                    <a:pt x="7927988" y="422910"/>
                  </a:lnTo>
                  <a:lnTo>
                    <a:pt x="7927988" y="20955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67500" y="1481486"/>
            <a:ext cx="7895590" cy="298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295">
              <a:lnSpc>
                <a:spcPct val="100000"/>
              </a:lnSpc>
              <a:spcBef>
                <a:spcPts val="100"/>
              </a:spcBef>
            </a:pPr>
            <a:r>
              <a:rPr sz="2200" spc="-295" dirty="0">
                <a:latin typeface="Verdana"/>
                <a:cs typeface="Verdana"/>
              </a:rPr>
              <a:t>&lt;a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5" dirty="0">
                <a:solidFill>
                  <a:srgbClr val="189AD3"/>
                </a:solidFill>
                <a:latin typeface="Verdana"/>
                <a:cs typeface="Verdana"/>
              </a:rPr>
              <a:t>h</a:t>
            </a:r>
            <a:r>
              <a:rPr sz="2200" spc="-25" dirty="0">
                <a:solidFill>
                  <a:srgbClr val="189AD3"/>
                </a:solidFill>
                <a:latin typeface="Verdana"/>
                <a:cs typeface="Verdana"/>
              </a:rPr>
              <a:t>ref</a:t>
            </a:r>
            <a:r>
              <a:rPr sz="2200" spc="-21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200" spc="-550" dirty="0">
                <a:latin typeface="Verdana"/>
                <a:cs typeface="Verdana"/>
              </a:rPr>
              <a:t>=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240" dirty="0">
                <a:latin typeface="Verdana"/>
                <a:cs typeface="Verdana"/>
              </a:rPr>
              <a:t>“</a:t>
            </a:r>
            <a:r>
              <a:rPr sz="2200" spc="15" dirty="0">
                <a:solidFill>
                  <a:srgbClr val="FF8C00"/>
                </a:solidFill>
                <a:latin typeface="Verdana"/>
                <a:cs typeface="Verdana"/>
                <a:hlinkClick r:id="rId2"/>
              </a:rPr>
              <a:t>inici</a:t>
            </a:r>
            <a:r>
              <a:rPr sz="2200" spc="-20" dirty="0">
                <a:solidFill>
                  <a:srgbClr val="FF8C00"/>
                </a:solidFill>
                <a:latin typeface="Verdana"/>
                <a:cs typeface="Verdana"/>
                <a:hlinkClick r:id="rId2"/>
              </a:rPr>
              <a:t>o</a:t>
            </a:r>
            <a:r>
              <a:rPr sz="2200" spc="-25" dirty="0">
                <a:solidFill>
                  <a:srgbClr val="FF8C00"/>
                </a:solidFill>
                <a:latin typeface="Verdana"/>
                <a:cs typeface="Verdana"/>
                <a:hlinkClick r:id="rId2"/>
              </a:rPr>
              <a:t>.htm</a:t>
            </a:r>
            <a:r>
              <a:rPr sz="2200" spc="-15" dirty="0">
                <a:solidFill>
                  <a:srgbClr val="FF8C00"/>
                </a:solidFill>
                <a:latin typeface="Verdana"/>
                <a:cs typeface="Verdana"/>
                <a:hlinkClick r:id="rId2"/>
              </a:rPr>
              <a:t>l</a:t>
            </a:r>
            <a:r>
              <a:rPr sz="2200" spc="-235" dirty="0">
                <a:latin typeface="Verdana"/>
                <a:cs typeface="Verdana"/>
              </a:rPr>
              <a:t>”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189AD3"/>
                </a:solidFill>
                <a:latin typeface="Verdana"/>
                <a:cs typeface="Verdana"/>
              </a:rPr>
              <a:t>ta</a:t>
            </a:r>
            <a:r>
              <a:rPr sz="2200" spc="-65" dirty="0">
                <a:solidFill>
                  <a:srgbClr val="189AD3"/>
                </a:solidFill>
                <a:latin typeface="Verdana"/>
                <a:cs typeface="Verdana"/>
              </a:rPr>
              <a:t>r</a:t>
            </a:r>
            <a:r>
              <a:rPr sz="2200" spc="45" dirty="0">
                <a:solidFill>
                  <a:srgbClr val="189AD3"/>
                </a:solidFill>
                <a:latin typeface="Verdana"/>
                <a:cs typeface="Verdana"/>
              </a:rPr>
              <a:t>get</a:t>
            </a:r>
            <a:r>
              <a:rPr sz="2200" spc="-21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200" spc="-550" dirty="0">
                <a:latin typeface="Verdana"/>
                <a:cs typeface="Verdana"/>
              </a:rPr>
              <a:t>=</a:t>
            </a:r>
            <a:r>
              <a:rPr sz="2200" spc="-210" dirty="0">
                <a:latin typeface="Verdana"/>
                <a:cs typeface="Verdana"/>
              </a:rPr>
              <a:t> </a:t>
            </a:r>
            <a:r>
              <a:rPr sz="2200" spc="-240" dirty="0">
                <a:latin typeface="Verdana"/>
                <a:cs typeface="Verdana"/>
              </a:rPr>
              <a:t>“</a:t>
            </a:r>
            <a:r>
              <a:rPr sz="2200" spc="-30" dirty="0">
                <a:solidFill>
                  <a:srgbClr val="FF8C00"/>
                </a:solidFill>
                <a:latin typeface="Verdana"/>
                <a:cs typeface="Verdana"/>
              </a:rPr>
              <a:t>_blan</a:t>
            </a:r>
            <a:r>
              <a:rPr sz="2200" spc="-40" dirty="0">
                <a:solidFill>
                  <a:srgbClr val="FF8C00"/>
                </a:solidFill>
                <a:latin typeface="Verdana"/>
                <a:cs typeface="Verdana"/>
              </a:rPr>
              <a:t>k</a:t>
            </a:r>
            <a:r>
              <a:rPr sz="2200" spc="-175" dirty="0">
                <a:latin typeface="Verdana"/>
                <a:cs typeface="Verdana"/>
              </a:rPr>
              <a:t>”&gt;Link&lt;</a:t>
            </a:r>
            <a:r>
              <a:rPr sz="2200" spc="-450" dirty="0">
                <a:latin typeface="Verdana"/>
                <a:cs typeface="Verdana"/>
              </a:rPr>
              <a:t>/</a:t>
            </a:r>
            <a:r>
              <a:rPr sz="2200" spc="-295" dirty="0">
                <a:latin typeface="Verdana"/>
                <a:cs typeface="Verdana"/>
              </a:rPr>
              <a:t>a&gt;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Verdana"/>
              <a:cs typeface="Verdana"/>
            </a:endParaRPr>
          </a:p>
          <a:p>
            <a:pPr marL="433705">
              <a:lnSpc>
                <a:spcPct val="100000"/>
              </a:lnSpc>
            </a:pPr>
            <a:r>
              <a:rPr sz="1800" spc="10" dirty="0">
                <a:solidFill>
                  <a:srgbClr val="189AD3"/>
                </a:solidFill>
                <a:latin typeface="Verdana"/>
                <a:cs typeface="Verdana"/>
              </a:rPr>
              <a:t>target</a:t>
            </a:r>
            <a:endParaRPr sz="1800">
              <a:latin typeface="Verdana"/>
              <a:cs typeface="Verdana"/>
            </a:endParaRPr>
          </a:p>
          <a:p>
            <a:pPr marL="433705">
              <a:lnSpc>
                <a:spcPct val="100000"/>
              </a:lnSpc>
              <a:spcBef>
                <a:spcPts val="15"/>
              </a:spcBef>
            </a:pP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speciﬁca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2B2B2B"/>
                </a:solidFill>
                <a:latin typeface="Verdana"/>
                <a:cs typeface="Verdana"/>
              </a:rPr>
              <a:t>don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ab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-45" dirty="0">
                <a:solidFill>
                  <a:srgbClr val="2B2B2B"/>
                </a:solidFill>
                <a:latin typeface="Verdana"/>
                <a:cs typeface="Verdana"/>
              </a:rPr>
              <a:t>ir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el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2B2B2B"/>
                </a:solidFill>
                <a:latin typeface="Verdana"/>
                <a:cs typeface="Verdana"/>
              </a:rPr>
              <a:t>ecu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so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2B2B2B"/>
                </a:solidFill>
                <a:latin typeface="Verdana"/>
                <a:cs typeface="Verdana"/>
              </a:rPr>
              <a:t>(_blan</a:t>
            </a:r>
            <a:r>
              <a:rPr sz="1800" spc="-45" dirty="0">
                <a:solidFill>
                  <a:srgbClr val="2B2B2B"/>
                </a:solidFill>
                <a:latin typeface="Verdana"/>
                <a:cs typeface="Verdana"/>
              </a:rPr>
              <a:t>k</a:t>
            </a:r>
            <a:r>
              <a:rPr sz="1800" spc="-295" dirty="0">
                <a:solidFill>
                  <a:srgbClr val="2B2B2B"/>
                </a:solidFill>
                <a:latin typeface="Verdana"/>
                <a:cs typeface="Verdana"/>
              </a:rPr>
              <a:t>,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29" dirty="0">
                <a:solidFill>
                  <a:srgbClr val="2B2B2B"/>
                </a:solidFill>
                <a:latin typeface="Verdana"/>
                <a:cs typeface="Verdana"/>
              </a:rPr>
              <a:t>_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sel</a:t>
            </a:r>
            <a:r>
              <a:rPr sz="1800" spc="10" dirty="0">
                <a:solidFill>
                  <a:srgbClr val="2B2B2B"/>
                </a:solidFill>
                <a:latin typeface="Verdana"/>
                <a:cs typeface="Verdana"/>
              </a:rPr>
              <a:t>f</a:t>
            </a:r>
            <a:r>
              <a:rPr sz="1800" spc="-240" dirty="0">
                <a:solidFill>
                  <a:srgbClr val="2B2B2B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50">
              <a:latin typeface="Verdana"/>
              <a:cs typeface="Verdana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p</a:t>
            </a:r>
            <a:r>
              <a:rPr sz="1400" spc="4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BABABA"/>
                </a:solidFill>
                <a:latin typeface="Courier New"/>
                <a:cs typeface="Courier New"/>
              </a:rPr>
              <a:t>class</a:t>
            </a:r>
            <a:r>
              <a:rPr sz="1400" spc="90" dirty="0">
                <a:solidFill>
                  <a:srgbClr val="BABABA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A5C161"/>
                </a:solidFill>
                <a:latin typeface="Courier New"/>
                <a:cs typeface="Courier New"/>
              </a:rPr>
              <a:t>"bold-text</a:t>
            </a:r>
            <a:r>
              <a:rPr sz="1400" dirty="0">
                <a:solidFill>
                  <a:srgbClr val="A5C161"/>
                </a:solidFill>
                <a:latin typeface="Courier New"/>
                <a:cs typeface="Courier New"/>
              </a:rPr>
              <a:t>"</a:t>
            </a:r>
            <a:r>
              <a:rPr sz="1400" spc="-675" dirty="0">
                <a:solidFill>
                  <a:srgbClr val="A5C16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You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are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using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an</a:t>
            </a:r>
            <a:r>
              <a:rPr sz="1400" spc="25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solidFill>
                  <a:srgbClr val="E7BE6A"/>
                </a:solidFill>
                <a:latin typeface="Courier New"/>
                <a:cs typeface="Courier New"/>
              </a:rPr>
              <a:t>&lt;strong&gt;</a:t>
            </a:r>
            <a:r>
              <a:rPr sz="1400" spc="5" dirty="0">
                <a:solidFill>
                  <a:srgbClr val="A9B7C6"/>
                </a:solidFill>
                <a:latin typeface="Courier New"/>
                <a:cs typeface="Courier New"/>
              </a:rPr>
              <a:t>outdated</a:t>
            </a:r>
            <a:r>
              <a:rPr sz="1400" spc="5" dirty="0">
                <a:solidFill>
                  <a:srgbClr val="E7BE6A"/>
                </a:solidFill>
                <a:latin typeface="Courier New"/>
                <a:cs typeface="Courier New"/>
              </a:rPr>
              <a:t>&lt;/strong&gt;</a:t>
            </a:r>
            <a:r>
              <a:rPr sz="1400" spc="140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browser and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this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is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not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allow. </a:t>
            </a:r>
            <a:r>
              <a:rPr sz="1400" spc="-82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Please 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&lt;a </a:t>
            </a:r>
            <a:r>
              <a:rPr sz="1400" spc="-5" dirty="0">
                <a:solidFill>
                  <a:srgbClr val="BABABA"/>
                </a:solidFill>
                <a:latin typeface="Courier New"/>
                <a:cs typeface="Courier New"/>
              </a:rPr>
              <a:t>href=</a:t>
            </a:r>
            <a:r>
              <a:rPr sz="1400" spc="-5" dirty="0">
                <a:solidFill>
                  <a:srgbClr val="A5C161"/>
                </a:solidFill>
                <a:latin typeface="Courier New"/>
                <a:cs typeface="Courier New"/>
              </a:rPr>
              <a:t>"https://google.com/" 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upgrade your browser 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&lt;/a&gt;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to improve </a:t>
            </a:r>
            <a:r>
              <a:rPr sz="1400" spc="-83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your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experience and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security.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585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a</a:t>
            </a:r>
            <a:r>
              <a:rPr sz="1400" spc="4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BABABA"/>
                </a:solidFill>
                <a:latin typeface="Courier New"/>
                <a:cs typeface="Courier New"/>
              </a:rPr>
              <a:t>href</a:t>
            </a:r>
            <a:r>
              <a:rPr sz="1400" spc="75" dirty="0">
                <a:solidFill>
                  <a:srgbClr val="BABABA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A5C161"/>
                </a:solidFill>
                <a:latin typeface="Courier New"/>
                <a:cs typeface="Courier New"/>
              </a:rPr>
              <a:t>"inicio.html</a:t>
            </a:r>
            <a:r>
              <a:rPr sz="1400" dirty="0">
                <a:solidFill>
                  <a:srgbClr val="A5C161"/>
                </a:solidFill>
                <a:latin typeface="Courier New"/>
                <a:cs typeface="Courier New"/>
              </a:rPr>
              <a:t>"</a:t>
            </a:r>
            <a:r>
              <a:rPr sz="1400" spc="-645" dirty="0">
                <a:solidFill>
                  <a:srgbClr val="A5C16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&gt;&lt;im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g</a:t>
            </a:r>
            <a:r>
              <a:rPr sz="1400" spc="90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BABABA"/>
                </a:solidFill>
                <a:latin typeface="Courier New"/>
                <a:cs typeface="Courier New"/>
              </a:rPr>
              <a:t>href</a:t>
            </a:r>
            <a:r>
              <a:rPr sz="1400" spc="75" dirty="0">
                <a:solidFill>
                  <a:srgbClr val="BABABA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A5C161"/>
                </a:solidFill>
                <a:latin typeface="Courier New"/>
                <a:cs typeface="Courier New"/>
              </a:rPr>
              <a:t>"milogo.png</a:t>
            </a:r>
            <a:r>
              <a:rPr sz="1400" dirty="0">
                <a:solidFill>
                  <a:srgbClr val="A5C161"/>
                </a:solidFill>
                <a:latin typeface="Courier New"/>
                <a:cs typeface="Courier New"/>
              </a:rPr>
              <a:t>"</a:t>
            </a:r>
            <a:r>
              <a:rPr sz="1400" spc="-660" dirty="0">
                <a:solidFill>
                  <a:srgbClr val="A5C16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&gt;&lt;/a&gt;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Hipervínculos (enlaces)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parámetros</a:t>
            </a:r>
          </a:p>
        </p:txBody>
      </p:sp>
      <p:pic>
        <p:nvPicPr>
          <p:cNvPr id="9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5975" y="1402531"/>
            <a:ext cx="6821805" cy="327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189AD3"/>
                </a:solidFill>
                <a:latin typeface="Verdana"/>
                <a:cs typeface="Verdana"/>
              </a:rPr>
              <a:t>Mism</a:t>
            </a:r>
            <a:r>
              <a:rPr sz="1800" spc="35" dirty="0">
                <a:solidFill>
                  <a:srgbClr val="189AD3"/>
                </a:solidFill>
                <a:latin typeface="Verdana"/>
                <a:cs typeface="Verdana"/>
              </a:rPr>
              <a:t>o</a:t>
            </a:r>
            <a:r>
              <a:rPr sz="1800" spc="-16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89AD3"/>
                </a:solidFill>
                <a:latin typeface="Verdana"/>
                <a:cs typeface="Verdana"/>
              </a:rPr>
              <a:t>di</a:t>
            </a:r>
            <a:r>
              <a:rPr sz="1800" spc="-15" dirty="0">
                <a:solidFill>
                  <a:srgbClr val="189AD3"/>
                </a:solidFill>
                <a:latin typeface="Verdana"/>
                <a:cs typeface="Verdana"/>
              </a:rPr>
              <a:t>r</a:t>
            </a:r>
            <a:r>
              <a:rPr sz="1800" spc="45" dirty="0">
                <a:solidFill>
                  <a:srgbClr val="189AD3"/>
                </a:solidFill>
                <a:latin typeface="Verdana"/>
                <a:cs typeface="Verdana"/>
              </a:rPr>
              <a:t>ec</a:t>
            </a:r>
            <a:r>
              <a:rPr sz="1800" spc="-15" dirty="0">
                <a:solidFill>
                  <a:srgbClr val="189AD3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189AD3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189AD3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189AD3"/>
                </a:solidFill>
                <a:latin typeface="Verdana"/>
                <a:cs typeface="Verdana"/>
              </a:rPr>
              <a:t>io</a:t>
            </a:r>
            <a:endParaRPr sz="1800">
              <a:latin typeface="Verdana"/>
              <a:cs typeface="Verdana"/>
            </a:endParaRPr>
          </a:p>
          <a:p>
            <a:pPr marL="45085">
              <a:lnSpc>
                <a:spcPct val="100000"/>
              </a:lnSpc>
              <a:spcBef>
                <a:spcPts val="15"/>
              </a:spcBef>
            </a:pP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Simplemen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esc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2B2B2B"/>
                </a:solidFill>
                <a:latin typeface="Verdana"/>
                <a:cs typeface="Verdana"/>
              </a:rPr>
              <a:t>ibir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el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2B2B2B"/>
                </a:solidFill>
                <a:latin typeface="Verdana"/>
                <a:cs typeface="Verdana"/>
              </a:rPr>
              <a:t>n</a:t>
            </a:r>
            <a:r>
              <a:rPr sz="1800" spc="60" dirty="0">
                <a:solidFill>
                  <a:srgbClr val="2B2B2B"/>
                </a:solidFill>
                <a:latin typeface="Verdana"/>
                <a:cs typeface="Verdana"/>
              </a:rPr>
              <a:t>omb</a:t>
            </a:r>
            <a:r>
              <a:rPr sz="1800" spc="1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del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2B2B2B"/>
                </a:solidFill>
                <a:latin typeface="Verdana"/>
                <a:cs typeface="Verdana"/>
              </a:rPr>
              <a:t>ecu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s</a:t>
            </a:r>
            <a:r>
              <a:rPr sz="1800" spc="-60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800" spc="-295" dirty="0">
                <a:solidFill>
                  <a:srgbClr val="2B2B2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76250">
              <a:lnSpc>
                <a:spcPct val="100000"/>
              </a:lnSpc>
              <a:spcBef>
                <a:spcPts val="1075"/>
              </a:spcBef>
            </a:pPr>
            <a:r>
              <a:rPr sz="1800" spc="-245" dirty="0">
                <a:latin typeface="Verdana"/>
                <a:cs typeface="Verdana"/>
              </a:rPr>
              <a:t>&lt;a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89AD3"/>
                </a:solidFill>
                <a:latin typeface="Verdana"/>
                <a:cs typeface="Verdana"/>
              </a:rPr>
              <a:t>href</a:t>
            </a:r>
            <a:r>
              <a:rPr sz="1800" spc="-17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-450" dirty="0">
                <a:latin typeface="Verdana"/>
                <a:cs typeface="Verdana"/>
              </a:rPr>
              <a:t>=</a:t>
            </a:r>
            <a:r>
              <a:rPr sz="1800" spc="-35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“</a:t>
            </a:r>
            <a:r>
              <a:rPr sz="1800" spc="-35" dirty="0">
                <a:solidFill>
                  <a:srgbClr val="FF8C00"/>
                </a:solidFill>
                <a:latin typeface="Verdana"/>
                <a:cs typeface="Verdana"/>
                <a:hlinkClick r:id="rId2"/>
              </a:rPr>
              <a:t>inicio.html</a:t>
            </a:r>
            <a:r>
              <a:rPr sz="1800" spc="-35" dirty="0">
                <a:latin typeface="Verdana"/>
                <a:cs typeface="Verdana"/>
              </a:rPr>
              <a:t>”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89AD3"/>
                </a:solidFill>
                <a:latin typeface="Verdana"/>
                <a:cs typeface="Verdana"/>
              </a:rPr>
              <a:t>target</a:t>
            </a:r>
            <a:r>
              <a:rPr sz="1800" spc="-170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-450" dirty="0">
                <a:latin typeface="Verdana"/>
                <a:cs typeface="Verdana"/>
              </a:rPr>
              <a:t>=</a:t>
            </a:r>
            <a:r>
              <a:rPr sz="1800" spc="-35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“</a:t>
            </a:r>
            <a:r>
              <a:rPr sz="1800" spc="-130" dirty="0">
                <a:solidFill>
                  <a:srgbClr val="FF8C00"/>
                </a:solidFill>
                <a:latin typeface="Verdana"/>
                <a:cs typeface="Verdana"/>
              </a:rPr>
              <a:t>_blank</a:t>
            </a:r>
            <a:r>
              <a:rPr sz="1800" spc="-130" dirty="0">
                <a:latin typeface="Verdana"/>
                <a:cs typeface="Verdana"/>
              </a:rPr>
              <a:t>”&gt;Link&lt;/a&gt;</a:t>
            </a:r>
            <a:endParaRPr sz="1800">
              <a:latin typeface="Verdana"/>
              <a:cs typeface="Verdana"/>
            </a:endParaRPr>
          </a:p>
          <a:p>
            <a:pPr marL="45085">
              <a:lnSpc>
                <a:spcPct val="100000"/>
              </a:lnSpc>
              <a:spcBef>
                <a:spcPts val="1505"/>
              </a:spcBef>
            </a:pPr>
            <a:r>
              <a:rPr sz="1800" spc="95" dirty="0">
                <a:solidFill>
                  <a:srgbClr val="189AD3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189AD3"/>
                </a:solidFill>
                <a:latin typeface="Verdana"/>
                <a:cs typeface="Verdana"/>
              </a:rPr>
              <a:t>t</a:t>
            </a:r>
            <a:r>
              <a:rPr sz="1800" spc="-40" dirty="0">
                <a:solidFill>
                  <a:srgbClr val="189AD3"/>
                </a:solidFill>
                <a:latin typeface="Verdana"/>
                <a:cs typeface="Verdana"/>
              </a:rPr>
              <a:t>r</a:t>
            </a:r>
            <a:r>
              <a:rPr sz="1800" spc="35" dirty="0">
                <a:solidFill>
                  <a:srgbClr val="189AD3"/>
                </a:solidFill>
                <a:latin typeface="Verdana"/>
                <a:cs typeface="Verdana"/>
              </a:rPr>
              <a:t>o</a:t>
            </a:r>
            <a:r>
              <a:rPr sz="1800" spc="-16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89AD3"/>
                </a:solidFill>
                <a:latin typeface="Verdana"/>
                <a:cs typeface="Verdana"/>
              </a:rPr>
              <a:t>di</a:t>
            </a:r>
            <a:r>
              <a:rPr sz="1800" spc="-15" dirty="0">
                <a:solidFill>
                  <a:srgbClr val="189AD3"/>
                </a:solidFill>
                <a:latin typeface="Verdana"/>
                <a:cs typeface="Verdana"/>
              </a:rPr>
              <a:t>r</a:t>
            </a:r>
            <a:r>
              <a:rPr sz="1800" spc="45" dirty="0">
                <a:solidFill>
                  <a:srgbClr val="189AD3"/>
                </a:solidFill>
                <a:latin typeface="Verdana"/>
                <a:cs typeface="Verdana"/>
              </a:rPr>
              <a:t>ec</a:t>
            </a:r>
            <a:r>
              <a:rPr sz="1800" spc="-15" dirty="0">
                <a:solidFill>
                  <a:srgbClr val="189AD3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189AD3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189AD3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189AD3"/>
                </a:solidFill>
                <a:latin typeface="Verdana"/>
                <a:cs typeface="Verdana"/>
              </a:rPr>
              <a:t>io</a:t>
            </a:r>
            <a:endParaRPr sz="1800">
              <a:latin typeface="Verdana"/>
              <a:cs typeface="Verdana"/>
            </a:endParaRPr>
          </a:p>
          <a:p>
            <a:pPr marL="45085">
              <a:lnSpc>
                <a:spcPct val="100000"/>
              </a:lnSpc>
              <a:spcBef>
                <a:spcPts val="15"/>
              </a:spcBef>
            </a:pP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El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2B2B2B"/>
                </a:solidFill>
                <a:latin typeface="Verdana"/>
                <a:cs typeface="Verdana"/>
              </a:rPr>
              <a:t>n</a:t>
            </a:r>
            <a:r>
              <a:rPr sz="1800" spc="60" dirty="0">
                <a:solidFill>
                  <a:srgbClr val="2B2B2B"/>
                </a:solidFill>
                <a:latin typeface="Verdana"/>
                <a:cs typeface="Verdana"/>
              </a:rPr>
              <a:t>omb</a:t>
            </a:r>
            <a:r>
              <a:rPr sz="1800" spc="1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del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di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ec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2B2B2B"/>
                </a:solidFill>
                <a:latin typeface="Verdana"/>
                <a:cs typeface="Verdana"/>
              </a:rPr>
              <a:t>io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seguido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2B2B2B"/>
                </a:solidFill>
                <a:latin typeface="Verdana"/>
                <a:cs typeface="Verdana"/>
              </a:rPr>
              <a:t>una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2B2B2B"/>
                </a:solidFill>
                <a:latin typeface="Verdana"/>
                <a:cs typeface="Verdana"/>
              </a:rPr>
              <a:t>'</a:t>
            </a:r>
            <a:r>
              <a:rPr sz="1800" spc="-140" dirty="0">
                <a:solidFill>
                  <a:srgbClr val="2B2B2B"/>
                </a:solidFill>
                <a:latin typeface="Verdana"/>
                <a:cs typeface="Verdana"/>
              </a:rPr>
              <a:t>/</a:t>
            </a:r>
            <a:r>
              <a:rPr sz="1800" spc="-135" dirty="0">
                <a:solidFill>
                  <a:srgbClr val="2B2B2B"/>
                </a:solidFill>
                <a:latin typeface="Verdana"/>
                <a:cs typeface="Verdana"/>
              </a:rPr>
              <a:t>'</a:t>
            </a:r>
            <a:endParaRPr sz="1800">
              <a:latin typeface="Verdana"/>
              <a:cs typeface="Verdana"/>
            </a:endParaRPr>
          </a:p>
          <a:p>
            <a:pPr marL="102870">
              <a:lnSpc>
                <a:spcPct val="100000"/>
              </a:lnSpc>
              <a:spcBef>
                <a:spcPts val="1000"/>
              </a:spcBef>
            </a:pPr>
            <a:r>
              <a:rPr sz="1800" spc="-245" dirty="0">
                <a:latin typeface="Verdana"/>
                <a:cs typeface="Verdana"/>
              </a:rPr>
              <a:t>&lt;a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89AD3"/>
                </a:solidFill>
                <a:latin typeface="Verdana"/>
                <a:cs typeface="Verdana"/>
              </a:rPr>
              <a:t>href</a:t>
            </a:r>
            <a:r>
              <a:rPr sz="1800" spc="-16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-450" dirty="0">
                <a:latin typeface="Verdana"/>
                <a:cs typeface="Verdana"/>
              </a:rPr>
              <a:t>=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“</a:t>
            </a:r>
            <a:r>
              <a:rPr sz="1800" spc="-30" dirty="0">
                <a:solidFill>
                  <a:srgbClr val="FF8C00"/>
                </a:solidFill>
                <a:latin typeface="Verdana"/>
                <a:cs typeface="Verdana"/>
                <a:hlinkClick r:id="rId2"/>
              </a:rPr>
              <a:t>paginas/contacto.html</a:t>
            </a:r>
            <a:r>
              <a:rPr sz="1800" spc="-30" dirty="0">
                <a:latin typeface="Verdana"/>
                <a:cs typeface="Verdana"/>
              </a:rPr>
              <a:t>”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89AD3"/>
                </a:solidFill>
                <a:latin typeface="Verdana"/>
                <a:cs typeface="Verdana"/>
              </a:rPr>
              <a:t>target</a:t>
            </a:r>
            <a:r>
              <a:rPr sz="1800" spc="-16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-450" dirty="0">
                <a:latin typeface="Verdana"/>
                <a:cs typeface="Verdana"/>
              </a:rPr>
              <a:t>=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“</a:t>
            </a:r>
            <a:r>
              <a:rPr sz="1800" spc="-130" dirty="0">
                <a:solidFill>
                  <a:srgbClr val="FF8C00"/>
                </a:solidFill>
                <a:latin typeface="Verdana"/>
                <a:cs typeface="Verdana"/>
              </a:rPr>
              <a:t>_blank</a:t>
            </a:r>
            <a:r>
              <a:rPr sz="1800" spc="-130" dirty="0">
                <a:latin typeface="Verdana"/>
                <a:cs typeface="Verdana"/>
              </a:rPr>
              <a:t>”&gt;Link&lt;/a&gt;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800" spc="15" dirty="0">
                <a:solidFill>
                  <a:srgbClr val="189AD3"/>
                </a:solidFill>
                <a:latin typeface="Verdana"/>
                <a:cs typeface="Verdana"/>
              </a:rPr>
              <a:t>Di</a:t>
            </a:r>
            <a:r>
              <a:rPr sz="1800" spc="-15" dirty="0">
                <a:solidFill>
                  <a:srgbClr val="189AD3"/>
                </a:solidFill>
                <a:latin typeface="Verdana"/>
                <a:cs typeface="Verdana"/>
              </a:rPr>
              <a:t>r</a:t>
            </a:r>
            <a:r>
              <a:rPr sz="1800" spc="45" dirty="0">
                <a:solidFill>
                  <a:srgbClr val="189AD3"/>
                </a:solidFill>
                <a:latin typeface="Verdana"/>
                <a:cs typeface="Verdana"/>
              </a:rPr>
              <a:t>ec</a:t>
            </a:r>
            <a:r>
              <a:rPr sz="1800" spc="-15" dirty="0">
                <a:solidFill>
                  <a:srgbClr val="189AD3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189AD3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189AD3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189AD3"/>
                </a:solidFill>
                <a:latin typeface="Verdana"/>
                <a:cs typeface="Verdana"/>
              </a:rPr>
              <a:t>io</a:t>
            </a:r>
            <a:r>
              <a:rPr sz="1800" spc="-16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89AD3"/>
                </a:solidFill>
                <a:latin typeface="Verdana"/>
                <a:cs typeface="Verdana"/>
              </a:rPr>
              <a:t>supe</a:t>
            </a:r>
            <a:r>
              <a:rPr sz="1800" spc="-5" dirty="0">
                <a:solidFill>
                  <a:srgbClr val="189AD3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189AD3"/>
                </a:solidFill>
                <a:latin typeface="Verdana"/>
                <a:cs typeface="Verdana"/>
              </a:rPr>
              <a:t>ior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sc</a:t>
            </a:r>
            <a:r>
              <a:rPr sz="1800" spc="-4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50" dirty="0">
                <a:solidFill>
                  <a:srgbClr val="2B2B2B"/>
                </a:solidFill>
                <a:latin typeface="Verdana"/>
                <a:cs typeface="Verdana"/>
              </a:rPr>
              <a:t>ibim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os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2B2B2B"/>
                </a:solidFill>
                <a:latin typeface="Verdana"/>
                <a:cs typeface="Verdana"/>
              </a:rPr>
              <a:t>'</a:t>
            </a:r>
            <a:r>
              <a:rPr sz="1800" spc="-295" dirty="0">
                <a:solidFill>
                  <a:srgbClr val="2B2B2B"/>
                </a:solidFill>
                <a:latin typeface="Verdana"/>
                <a:cs typeface="Verdana"/>
              </a:rPr>
              <a:t>..</a:t>
            </a:r>
            <a:r>
              <a:rPr sz="1800" spc="-4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2B2B2B"/>
                </a:solidFill>
                <a:latin typeface="Verdana"/>
                <a:cs typeface="Verdana"/>
              </a:rPr>
              <a:t>/</a:t>
            </a:r>
            <a:r>
              <a:rPr sz="1800" spc="-135" dirty="0">
                <a:solidFill>
                  <a:srgbClr val="2B2B2B"/>
                </a:solidFill>
                <a:latin typeface="Verdana"/>
                <a:cs typeface="Verdana"/>
              </a:rPr>
              <a:t>'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seguido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del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2B2B2B"/>
                </a:solidFill>
                <a:latin typeface="Verdana"/>
                <a:cs typeface="Verdana"/>
              </a:rPr>
              <a:t>n</a:t>
            </a:r>
            <a:r>
              <a:rPr sz="1800" spc="60" dirty="0">
                <a:solidFill>
                  <a:srgbClr val="2B2B2B"/>
                </a:solidFill>
                <a:latin typeface="Verdana"/>
                <a:cs typeface="Verdana"/>
              </a:rPr>
              <a:t>omb</a:t>
            </a:r>
            <a:r>
              <a:rPr sz="1800" spc="1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del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6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40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hi</a:t>
            </a:r>
            <a:r>
              <a:rPr sz="1800" spc="-60" dirty="0">
                <a:solidFill>
                  <a:srgbClr val="2B2B2B"/>
                </a:solidFill>
                <a:latin typeface="Verdana"/>
                <a:cs typeface="Verdana"/>
              </a:rPr>
              <a:t>v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  <a:p>
            <a:pPr marL="419734">
              <a:lnSpc>
                <a:spcPct val="100000"/>
              </a:lnSpc>
              <a:spcBef>
                <a:spcPts val="955"/>
              </a:spcBef>
            </a:pPr>
            <a:r>
              <a:rPr sz="1800" spc="-245" dirty="0">
                <a:latin typeface="Verdana"/>
                <a:cs typeface="Verdana"/>
              </a:rPr>
              <a:t>&lt;a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89AD3"/>
                </a:solidFill>
                <a:latin typeface="Verdana"/>
                <a:cs typeface="Verdana"/>
              </a:rPr>
              <a:t>href</a:t>
            </a:r>
            <a:r>
              <a:rPr sz="1800" spc="-17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-450" dirty="0">
                <a:latin typeface="Verdana"/>
                <a:cs typeface="Verdana"/>
              </a:rPr>
              <a:t>=</a:t>
            </a:r>
            <a:r>
              <a:rPr sz="1800" spc="-350" dirty="0">
                <a:latin typeface="Verdana"/>
                <a:cs typeface="Verdana"/>
              </a:rPr>
              <a:t> </a:t>
            </a:r>
            <a:r>
              <a:rPr sz="1800" spc="-265" dirty="0">
                <a:latin typeface="Verdana"/>
                <a:cs typeface="Verdana"/>
              </a:rPr>
              <a:t>“</a:t>
            </a:r>
            <a:r>
              <a:rPr sz="1800" spc="-265" dirty="0">
                <a:solidFill>
                  <a:srgbClr val="FF8C00"/>
                </a:solidFill>
                <a:latin typeface="Verdana"/>
                <a:cs typeface="Verdana"/>
                <a:hlinkClick r:id="rId2"/>
              </a:rPr>
              <a:t>..</a:t>
            </a:r>
            <a:r>
              <a:rPr sz="1800" spc="-440" dirty="0">
                <a:solidFill>
                  <a:srgbClr val="FF8C00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1800" spc="-50" dirty="0">
                <a:solidFill>
                  <a:srgbClr val="FF8C00"/>
                </a:solidFill>
                <a:latin typeface="Verdana"/>
                <a:cs typeface="Verdana"/>
                <a:hlinkClick r:id="rId2"/>
              </a:rPr>
              <a:t>/nicio.html</a:t>
            </a:r>
            <a:r>
              <a:rPr sz="1800" spc="-50" dirty="0">
                <a:latin typeface="Verdana"/>
                <a:cs typeface="Verdana"/>
              </a:rPr>
              <a:t>”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89AD3"/>
                </a:solidFill>
                <a:latin typeface="Verdana"/>
                <a:cs typeface="Verdana"/>
              </a:rPr>
              <a:t>target</a:t>
            </a:r>
            <a:r>
              <a:rPr sz="1800" spc="-170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-450" dirty="0">
                <a:latin typeface="Verdana"/>
                <a:cs typeface="Verdana"/>
              </a:rPr>
              <a:t>=</a:t>
            </a:r>
            <a:r>
              <a:rPr sz="1800" spc="-35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“</a:t>
            </a:r>
            <a:r>
              <a:rPr sz="1800" spc="-130" dirty="0">
                <a:solidFill>
                  <a:srgbClr val="FF8C00"/>
                </a:solidFill>
                <a:latin typeface="Verdana"/>
                <a:cs typeface="Verdana"/>
              </a:rPr>
              <a:t>_blank</a:t>
            </a:r>
            <a:r>
              <a:rPr sz="1800" spc="-130" dirty="0">
                <a:latin typeface="Verdana"/>
                <a:cs typeface="Verdana"/>
              </a:rPr>
              <a:t>”&gt;Link&lt;/a&gt;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Hipervínculos (enlaces)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directorios</a:t>
            </a:r>
          </a:p>
        </p:txBody>
      </p:sp>
      <p:pic>
        <p:nvPicPr>
          <p:cNvPr id="7" name="Picture 2" descr="OSITECH :: In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81000" y="285750"/>
            <a:ext cx="541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Introducción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definición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90599" y="1352550"/>
            <a:ext cx="70814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 smtClean="0">
                <a:latin typeface="Montserrat" pitchFamily="2" charset="0"/>
              </a:rPr>
              <a:t>HTML</a:t>
            </a:r>
            <a:r>
              <a:rPr lang="es-ES" sz="2800" dirty="0" smtClean="0">
                <a:latin typeface="Montserrat" pitchFamily="2" charset="0"/>
              </a:rPr>
              <a:t> </a:t>
            </a:r>
          </a:p>
          <a:p>
            <a:pPr algn="ctr"/>
            <a:r>
              <a:rPr lang="es-ES" sz="2800" dirty="0" smtClean="0">
                <a:latin typeface="Montserrat" pitchFamily="2" charset="0"/>
              </a:rPr>
              <a:t>(</a:t>
            </a:r>
            <a:r>
              <a:rPr lang="es-ES" sz="2800" dirty="0" err="1" smtClean="0">
                <a:latin typeface="Montserrat" pitchFamily="2" charset="0"/>
              </a:rPr>
              <a:t>HyperText</a:t>
            </a:r>
            <a:r>
              <a:rPr lang="es-ES" sz="2800" dirty="0" smtClean="0">
                <a:latin typeface="Montserrat" pitchFamily="2" charset="0"/>
              </a:rPr>
              <a:t> </a:t>
            </a:r>
            <a:r>
              <a:rPr lang="es-ES" sz="2800" dirty="0" err="1">
                <a:latin typeface="Montserrat" pitchFamily="2" charset="0"/>
              </a:rPr>
              <a:t>Markup</a:t>
            </a:r>
            <a:r>
              <a:rPr lang="es-ES" sz="2800" dirty="0">
                <a:latin typeface="Montserrat" pitchFamily="2" charset="0"/>
              </a:rPr>
              <a:t> </a:t>
            </a:r>
            <a:r>
              <a:rPr lang="es-ES" sz="2800" dirty="0" err="1">
                <a:latin typeface="Montserrat" pitchFamily="2" charset="0"/>
              </a:rPr>
              <a:t>Language</a:t>
            </a:r>
            <a:r>
              <a:rPr lang="es-ES" sz="2800" dirty="0">
                <a:latin typeface="Montserrat" pitchFamily="2" charset="0"/>
              </a:rPr>
              <a:t>) es el lenguaje de marcado estándar para crear páginas web</a:t>
            </a:r>
          </a:p>
        </p:txBody>
      </p:sp>
      <p:pic>
        <p:nvPicPr>
          <p:cNvPr id="8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8850" y="1324426"/>
            <a:ext cx="6334760" cy="266573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30" dirty="0">
                <a:solidFill>
                  <a:srgbClr val="189AD3"/>
                </a:solidFill>
                <a:latin typeface="Verdana"/>
                <a:cs typeface="Verdana"/>
              </a:rPr>
              <a:t>Sintaxis</a:t>
            </a:r>
            <a:r>
              <a:rPr sz="1800" spc="-16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89AD3"/>
                </a:solidFill>
                <a:latin typeface="Verdana"/>
                <a:cs typeface="Verdana"/>
              </a:rPr>
              <a:t>del</a:t>
            </a:r>
            <a:r>
              <a:rPr sz="1800" spc="-16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89AD3"/>
                </a:solidFill>
                <a:latin typeface="Verdana"/>
                <a:cs typeface="Verdana"/>
              </a:rPr>
              <a:t>enla</a:t>
            </a:r>
            <a:r>
              <a:rPr sz="1800" spc="55" dirty="0">
                <a:solidFill>
                  <a:srgbClr val="189AD3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189AD3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Debe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comenzar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con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2B2B2B"/>
                </a:solidFill>
                <a:latin typeface="Verdana"/>
                <a:cs typeface="Verdana"/>
              </a:rPr>
              <a:t>#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seguido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del</a:t>
            </a:r>
            <a:r>
              <a:rPr sz="1800" spc="-1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2B2B2B"/>
                </a:solidFill>
                <a:latin typeface="Verdana"/>
                <a:cs typeface="Verdana"/>
              </a:rPr>
              <a:t>ID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la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2B2B2B"/>
                </a:solidFill>
                <a:latin typeface="Verdana"/>
                <a:cs typeface="Verdana"/>
              </a:rPr>
              <a:t>sección</a:t>
            </a:r>
            <a:endParaRPr sz="1800">
              <a:latin typeface="Verdana"/>
              <a:cs typeface="Verdana"/>
            </a:endParaRPr>
          </a:p>
          <a:p>
            <a:pPr marR="90170" algn="ctr">
              <a:lnSpc>
                <a:spcPct val="100000"/>
              </a:lnSpc>
              <a:spcBef>
                <a:spcPts val="1675"/>
              </a:spcBef>
            </a:pPr>
            <a:r>
              <a:rPr sz="1800" spc="-245" dirty="0">
                <a:latin typeface="Verdana"/>
                <a:cs typeface="Verdana"/>
              </a:rPr>
              <a:t>&lt;a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89AD3"/>
                </a:solidFill>
                <a:latin typeface="Verdana"/>
                <a:cs typeface="Verdana"/>
              </a:rPr>
              <a:t>href</a:t>
            </a:r>
            <a:r>
              <a:rPr sz="1800" spc="-17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-450" dirty="0">
                <a:latin typeface="Verdana"/>
                <a:cs typeface="Verdana"/>
              </a:rPr>
              <a:t>=</a:t>
            </a:r>
            <a:r>
              <a:rPr sz="1800" spc="-35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“</a:t>
            </a:r>
            <a:r>
              <a:rPr sz="1800" spc="-85" dirty="0">
                <a:solidFill>
                  <a:srgbClr val="FF8C00"/>
                </a:solidFill>
                <a:latin typeface="Verdana"/>
                <a:cs typeface="Verdana"/>
                <a:hlinkClick r:id="rId2"/>
              </a:rPr>
              <a:t>#id-seccion</a:t>
            </a:r>
            <a:r>
              <a:rPr sz="1800" spc="-85" dirty="0">
                <a:latin typeface="Verdana"/>
                <a:cs typeface="Verdana"/>
              </a:rPr>
              <a:t>”&gt;Portfolio&lt;/a&gt;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800" spc="-30" dirty="0">
                <a:solidFill>
                  <a:srgbClr val="189AD3"/>
                </a:solidFill>
                <a:latin typeface="Verdana"/>
                <a:cs typeface="Verdana"/>
              </a:rPr>
              <a:t>Sintaxis</a:t>
            </a:r>
            <a:r>
              <a:rPr sz="1800" spc="-16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89AD3"/>
                </a:solidFill>
                <a:latin typeface="Verdana"/>
                <a:cs typeface="Verdana"/>
              </a:rPr>
              <a:t>de</a:t>
            </a:r>
            <a:r>
              <a:rPr sz="1800" spc="-16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89AD3"/>
                </a:solidFill>
                <a:latin typeface="Verdana"/>
                <a:cs typeface="Verdana"/>
              </a:rPr>
              <a:t>la</a:t>
            </a:r>
            <a:r>
              <a:rPr sz="1800" spc="-16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89AD3"/>
                </a:solidFill>
                <a:latin typeface="Verdana"/>
                <a:cs typeface="Verdana"/>
              </a:rPr>
              <a:t>se</a:t>
            </a:r>
            <a:r>
              <a:rPr sz="1800" spc="-10" dirty="0">
                <a:solidFill>
                  <a:srgbClr val="189AD3"/>
                </a:solidFill>
                <a:latin typeface="Verdana"/>
                <a:cs typeface="Verdana"/>
              </a:rPr>
              <a:t>c</a:t>
            </a:r>
            <a:r>
              <a:rPr sz="1800" spc="45" dirty="0">
                <a:solidFill>
                  <a:srgbClr val="189AD3"/>
                </a:solidFill>
                <a:latin typeface="Verdana"/>
                <a:cs typeface="Verdana"/>
              </a:rPr>
              <a:t>ción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El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atributo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2B2B2B"/>
                </a:solidFill>
                <a:latin typeface="Verdana"/>
                <a:cs typeface="Verdana"/>
              </a:rPr>
              <a:t>id</a:t>
            </a:r>
            <a:r>
              <a:rPr sz="1800" spc="-16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debe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2B2B2B"/>
                </a:solidFill>
                <a:latin typeface="Verdana"/>
                <a:cs typeface="Verdana"/>
              </a:rPr>
              <a:t>coincidir</a:t>
            </a:r>
            <a:r>
              <a:rPr sz="1800" spc="-1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con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el</a:t>
            </a:r>
            <a:r>
              <a:rPr sz="1800" spc="-1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indicado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2B2B2B"/>
                </a:solidFill>
                <a:latin typeface="Verdana"/>
                <a:cs typeface="Verdana"/>
              </a:rPr>
              <a:t>en</a:t>
            </a:r>
            <a:r>
              <a:rPr sz="1800" spc="-1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el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2B2B2B"/>
                </a:solidFill>
                <a:latin typeface="Verdana"/>
                <a:cs typeface="Verdana"/>
              </a:rPr>
              <a:t>enlace</a:t>
            </a:r>
            <a:endParaRPr sz="1800">
              <a:latin typeface="Verdana"/>
              <a:cs typeface="Verdana"/>
            </a:endParaRPr>
          </a:p>
          <a:p>
            <a:pPr marL="1276985">
              <a:lnSpc>
                <a:spcPct val="100000"/>
              </a:lnSpc>
              <a:spcBef>
                <a:spcPts val="1000"/>
              </a:spcBef>
            </a:pPr>
            <a:r>
              <a:rPr sz="1800" spc="-175" dirty="0">
                <a:latin typeface="Verdana"/>
                <a:cs typeface="Verdana"/>
              </a:rPr>
              <a:t>&lt;h2 </a:t>
            </a:r>
            <a:r>
              <a:rPr sz="1800" spc="30" dirty="0">
                <a:solidFill>
                  <a:srgbClr val="189AD3"/>
                </a:solidFill>
                <a:latin typeface="Verdana"/>
                <a:cs typeface="Verdana"/>
              </a:rPr>
              <a:t>id</a:t>
            </a:r>
            <a:r>
              <a:rPr sz="1800" spc="-17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-450" dirty="0">
                <a:latin typeface="Verdana"/>
                <a:cs typeface="Verdana"/>
              </a:rPr>
              <a:t>=</a:t>
            </a:r>
            <a:r>
              <a:rPr sz="1800" spc="-35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“</a:t>
            </a:r>
            <a:r>
              <a:rPr sz="1800" spc="-45" dirty="0">
                <a:solidFill>
                  <a:srgbClr val="FF8C00"/>
                </a:solidFill>
                <a:latin typeface="Verdana"/>
                <a:cs typeface="Verdana"/>
                <a:hlinkClick r:id="rId2"/>
              </a:rPr>
              <a:t>id-seccion</a:t>
            </a:r>
            <a:r>
              <a:rPr sz="1800" spc="-45" dirty="0">
                <a:latin typeface="Verdana"/>
                <a:cs typeface="Verdana"/>
              </a:rPr>
              <a:t>”&gt;Mi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Portfolio&lt;/h2&gt;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04800" y="285750"/>
            <a:ext cx="8153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Hipervínculos (enlaces)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</a:t>
            </a:r>
          </a:p>
          <a:p>
            <a:pPr marL="12700">
              <a:spcBef>
                <a:spcPts val="100"/>
              </a:spcBef>
            </a:pP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enlaces a secciones internas</a:t>
            </a:r>
          </a:p>
        </p:txBody>
      </p:sp>
      <p:pic>
        <p:nvPicPr>
          <p:cNvPr id="7" name="Picture 2" descr="OSITECH :: In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27473" y="1618582"/>
            <a:ext cx="508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60" dirty="0">
                <a:solidFill>
                  <a:srgbClr val="189AD3"/>
                </a:solidFill>
                <a:latin typeface="Verdana"/>
                <a:cs typeface="Verdana"/>
              </a:rPr>
              <a:t>&lt;!-</a:t>
            </a:r>
            <a:r>
              <a:rPr sz="2400" spc="-175" dirty="0">
                <a:solidFill>
                  <a:srgbClr val="189AD3"/>
                </a:solidFill>
                <a:latin typeface="Verdana"/>
                <a:cs typeface="Verdana"/>
              </a:rPr>
              <a:t>-</a:t>
            </a:r>
            <a:r>
              <a:rPr sz="2400" spc="41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A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c</a:t>
            </a:r>
            <a:r>
              <a:rPr sz="2400" spc="45" dirty="0">
                <a:latin typeface="Verdana"/>
                <a:cs typeface="Verdana"/>
              </a:rPr>
              <a:t>ontinua</a:t>
            </a:r>
            <a:r>
              <a:rPr sz="2400" spc="60" dirty="0">
                <a:latin typeface="Verdana"/>
                <a:cs typeface="Verdana"/>
              </a:rPr>
              <a:t>ción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mi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c</a:t>
            </a:r>
            <a:r>
              <a:rPr sz="2400" spc="70" dirty="0">
                <a:latin typeface="Verdana"/>
                <a:cs typeface="Verdana"/>
              </a:rPr>
              <a:t>ódigo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189AD3"/>
                </a:solidFill>
                <a:latin typeface="Verdana"/>
                <a:cs typeface="Verdana"/>
              </a:rPr>
              <a:t>-</a:t>
            </a:r>
            <a:r>
              <a:rPr sz="2400" spc="-380" dirty="0">
                <a:solidFill>
                  <a:srgbClr val="189AD3"/>
                </a:solidFill>
                <a:latin typeface="Verdana"/>
                <a:cs typeface="Verdana"/>
              </a:rPr>
              <a:t>-&gt;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4675" y="2819757"/>
            <a:ext cx="1373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Verdana"/>
                <a:cs typeface="Verdana"/>
              </a:rPr>
              <a:t>Ape</a:t>
            </a:r>
            <a:r>
              <a:rPr sz="2400" spc="45" dirty="0">
                <a:latin typeface="Verdana"/>
                <a:cs typeface="Verdana"/>
              </a:rPr>
              <a:t>r</a:t>
            </a:r>
            <a:r>
              <a:rPr sz="2400" spc="5" dirty="0">
                <a:latin typeface="Verdana"/>
                <a:cs typeface="Verdana"/>
              </a:rPr>
              <a:t>tu</a:t>
            </a:r>
            <a:r>
              <a:rPr sz="2400" spc="-15" dirty="0">
                <a:latin typeface="Verdana"/>
                <a:cs typeface="Verdana"/>
              </a:rPr>
              <a:t>r</a:t>
            </a:r>
            <a:r>
              <a:rPr sz="2400" spc="-45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1575" y="2819757"/>
            <a:ext cx="182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Verdana"/>
                <a:cs typeface="Verdana"/>
              </a:rPr>
              <a:t>C</a:t>
            </a:r>
            <a:r>
              <a:rPr sz="2400" spc="35" dirty="0">
                <a:latin typeface="Verdana"/>
                <a:cs typeface="Verdana"/>
              </a:rPr>
              <a:t>omenta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io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7750" y="2819757"/>
            <a:ext cx="921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Verdana"/>
                <a:cs typeface="Verdana"/>
              </a:rPr>
              <a:t>Cie</a:t>
            </a:r>
            <a:r>
              <a:rPr sz="2400" spc="-35" dirty="0">
                <a:latin typeface="Verdana"/>
                <a:cs typeface="Verdana"/>
              </a:rPr>
              <a:t>r</a:t>
            </a:r>
            <a:r>
              <a:rPr sz="2400" spc="-114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81579" y="2229887"/>
            <a:ext cx="41275" cy="596265"/>
            <a:chOff x="2481579" y="2229887"/>
            <a:chExt cx="41275" cy="596265"/>
          </a:xfrm>
        </p:grpSpPr>
        <p:sp>
          <p:nvSpPr>
            <p:cNvPr id="8" name="object 8"/>
            <p:cNvSpPr/>
            <p:nvPr/>
          </p:nvSpPr>
          <p:spPr>
            <a:xfrm>
              <a:off x="2502074" y="2277875"/>
              <a:ext cx="0" cy="548005"/>
            </a:xfrm>
            <a:custGeom>
              <a:avLst/>
              <a:gdLst/>
              <a:ahLst/>
              <a:cxnLst/>
              <a:rect l="l" t="t" r="r" b="b"/>
              <a:pathLst>
                <a:path h="548005">
                  <a:moveTo>
                    <a:pt x="0" y="5479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86342" y="2234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86342" y="2234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633504" y="2229887"/>
            <a:ext cx="41275" cy="596265"/>
            <a:chOff x="4633504" y="2229887"/>
            <a:chExt cx="41275" cy="596265"/>
          </a:xfrm>
        </p:grpSpPr>
        <p:sp>
          <p:nvSpPr>
            <p:cNvPr id="12" name="object 12"/>
            <p:cNvSpPr/>
            <p:nvPr/>
          </p:nvSpPr>
          <p:spPr>
            <a:xfrm>
              <a:off x="4654000" y="2277875"/>
              <a:ext cx="0" cy="548005"/>
            </a:xfrm>
            <a:custGeom>
              <a:avLst/>
              <a:gdLst/>
              <a:ahLst/>
              <a:cxnLst/>
              <a:rect l="l" t="t" r="r" b="b"/>
              <a:pathLst>
                <a:path h="548005">
                  <a:moveTo>
                    <a:pt x="0" y="5479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38267" y="2234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38267" y="2234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884104" y="2229887"/>
            <a:ext cx="41275" cy="596265"/>
            <a:chOff x="6884104" y="2229887"/>
            <a:chExt cx="41275" cy="596265"/>
          </a:xfrm>
        </p:grpSpPr>
        <p:sp>
          <p:nvSpPr>
            <p:cNvPr id="16" name="object 16"/>
            <p:cNvSpPr/>
            <p:nvPr/>
          </p:nvSpPr>
          <p:spPr>
            <a:xfrm>
              <a:off x="6904599" y="2277875"/>
              <a:ext cx="0" cy="548005"/>
            </a:xfrm>
            <a:custGeom>
              <a:avLst/>
              <a:gdLst/>
              <a:ahLst/>
              <a:cxnLst/>
              <a:rect l="l" t="t" r="r" b="b"/>
              <a:pathLst>
                <a:path h="548005">
                  <a:moveTo>
                    <a:pt x="0" y="5479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88867" y="2234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88867" y="22346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17900" y="4047968"/>
            <a:ext cx="593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Verdana"/>
                <a:cs typeface="Verdana"/>
              </a:rPr>
              <a:t>Se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pueden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c</a:t>
            </a:r>
            <a:r>
              <a:rPr sz="1800" spc="90" dirty="0">
                <a:latin typeface="Verdana"/>
                <a:cs typeface="Verdana"/>
              </a:rPr>
              <a:t>om</a:t>
            </a:r>
            <a:r>
              <a:rPr sz="1800" spc="-5" dirty="0">
                <a:latin typeface="Verdana"/>
                <a:cs typeface="Verdana"/>
              </a:rPr>
              <a:t>entar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tantas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lín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as</a:t>
            </a:r>
            <a:r>
              <a:rPr sz="1800" spc="290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c</a:t>
            </a:r>
            <a:r>
              <a:rPr sz="1800" spc="90" dirty="0">
                <a:latin typeface="Verdana"/>
                <a:cs typeface="Verdana"/>
              </a:rPr>
              <a:t>om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que</a:t>
            </a:r>
            <a:r>
              <a:rPr sz="1800" spc="-5" dirty="0">
                <a:latin typeface="Verdana"/>
                <a:cs typeface="Verdana"/>
              </a:rPr>
              <a:t>r</a:t>
            </a:r>
            <a:r>
              <a:rPr sz="1800" spc="65" dirty="0">
                <a:latin typeface="Verdana"/>
                <a:cs typeface="Verdana"/>
              </a:rPr>
              <a:t>am</a:t>
            </a:r>
            <a:r>
              <a:rPr sz="1800" spc="-120" dirty="0">
                <a:latin typeface="Verdana"/>
                <a:cs typeface="Verdana"/>
              </a:rPr>
              <a:t>os.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350" y="3840837"/>
            <a:ext cx="734174" cy="734174"/>
          </a:xfrm>
          <a:prstGeom prst="rect">
            <a:avLst/>
          </a:prstGeom>
        </p:spPr>
      </p:pic>
      <p:pic>
        <p:nvPicPr>
          <p:cNvPr id="21" name="2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22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Comentarios_ 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etiqueta &lt;!-  --&gt;</a:t>
            </a:r>
          </a:p>
        </p:txBody>
      </p:sp>
      <p:pic>
        <p:nvPicPr>
          <p:cNvPr id="24" name="Picture 2" descr="OSITECH :: In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147" y="222757"/>
            <a:ext cx="7190105" cy="4698365"/>
          </a:xfrm>
          <a:custGeom>
            <a:avLst/>
            <a:gdLst/>
            <a:ahLst/>
            <a:cxnLst/>
            <a:rect l="l" t="t" r="r" b="b"/>
            <a:pathLst>
              <a:path w="7190105" h="4698365">
                <a:moveTo>
                  <a:pt x="7190092" y="0"/>
                </a:moveTo>
                <a:lnTo>
                  <a:pt x="0" y="0"/>
                </a:lnTo>
                <a:lnTo>
                  <a:pt x="0" y="4697996"/>
                </a:lnTo>
                <a:lnTo>
                  <a:pt x="7190092" y="4697996"/>
                </a:lnTo>
                <a:lnTo>
                  <a:pt x="7190092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9175" y="561213"/>
            <a:ext cx="5897880" cy="401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&lt;!--</a:t>
            </a:r>
            <a:r>
              <a:rPr sz="1400" spc="-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Tabla</a:t>
            </a:r>
            <a:r>
              <a:rPr sz="1400" spc="-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sobre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productos</a:t>
            </a:r>
            <a:r>
              <a:rPr sz="1400" spc="-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--&gt;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&lt;table&gt;</a:t>
            </a:r>
            <a:endParaRPr sz="1400">
              <a:latin typeface="Courier New"/>
              <a:cs typeface="Courier New"/>
            </a:endParaRPr>
          </a:p>
          <a:p>
            <a:pPr marL="338455">
              <a:lnSpc>
                <a:spcPts val="165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&lt;!--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Cabecera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de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dos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columnas: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Producto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y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precio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--&gt;</a:t>
            </a:r>
            <a:endParaRPr sz="1400">
              <a:latin typeface="Courier New"/>
              <a:cs typeface="Courier New"/>
            </a:endParaRPr>
          </a:p>
          <a:p>
            <a:pPr marL="338455">
              <a:lnSpc>
                <a:spcPts val="1650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&lt;tr&gt;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ts val="1650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&lt;th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400" spc="-67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Product</a:t>
            </a:r>
            <a:r>
              <a:rPr sz="1400" spc="120" dirty="0">
                <a:solidFill>
                  <a:srgbClr val="A9B7C6"/>
                </a:solidFill>
                <a:latin typeface="Courier New"/>
                <a:cs typeface="Courier New"/>
              </a:rPr>
              <a:t>o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&lt;/th&gt;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ts val="1650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&lt;th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400" spc="-67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Preci</a:t>
            </a:r>
            <a:r>
              <a:rPr sz="1400" spc="90" dirty="0">
                <a:solidFill>
                  <a:srgbClr val="A9B7C6"/>
                </a:solidFill>
                <a:latin typeface="Courier New"/>
                <a:cs typeface="Courier New"/>
              </a:rPr>
              <a:t>o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&lt;/th&gt;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ts val="1650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&lt;/tr&gt;</a:t>
            </a:r>
            <a:endParaRPr sz="1400">
              <a:latin typeface="Courier New"/>
              <a:cs typeface="Courier New"/>
            </a:endParaRPr>
          </a:p>
          <a:p>
            <a:pPr marL="338455">
              <a:lnSpc>
                <a:spcPts val="165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&lt;!--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Datos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de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la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tabla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--&gt;</a:t>
            </a:r>
            <a:endParaRPr sz="1400">
              <a:latin typeface="Courier New"/>
              <a:cs typeface="Courier New"/>
            </a:endParaRPr>
          </a:p>
          <a:p>
            <a:pPr marL="338455">
              <a:lnSpc>
                <a:spcPts val="1650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&lt;tr&gt;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ts val="1650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&lt;td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400" spc="-67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Past</a:t>
            </a:r>
            <a:r>
              <a:rPr sz="1400" spc="75" dirty="0">
                <a:solidFill>
                  <a:srgbClr val="A9B7C6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&lt;/td&gt;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ts val="1650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&lt;td</a:t>
            </a: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400" spc="-67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3.1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90" dirty="0">
                <a:solidFill>
                  <a:srgbClr val="A9B7C6"/>
                </a:solidFill>
                <a:latin typeface="Courier New"/>
                <a:cs typeface="Courier New"/>
              </a:rPr>
              <a:t>€</a:t>
            </a: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&lt;/td&gt;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ts val="1650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&lt;/tr&gt;</a:t>
            </a:r>
            <a:endParaRPr sz="1400">
              <a:latin typeface="Courier New"/>
              <a:cs typeface="Courier New"/>
            </a:endParaRPr>
          </a:p>
          <a:p>
            <a:pPr marL="338455">
              <a:lnSpc>
                <a:spcPts val="165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&lt;!--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ts val="165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&lt;tr&gt;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ts val="165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&lt;td&gt;Lechuga&lt;/td&gt;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ts val="165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&lt;td&gt;1.40</a:t>
            </a:r>
            <a:r>
              <a:rPr sz="1400" spc="-7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€&lt;/td&gt;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ts val="165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&lt;/tr&gt;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ts val="165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--&gt;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E7BE6A"/>
                </a:solidFill>
                <a:latin typeface="Courier New"/>
                <a:cs typeface="Courier New"/>
              </a:rPr>
              <a:t>&lt;/table&gt;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65050" y="3255225"/>
            <a:ext cx="2536825" cy="12827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180" dirty="0">
                <a:solidFill>
                  <a:srgbClr val="189AD3"/>
                </a:solidFill>
                <a:latin typeface="Verdana"/>
                <a:cs typeface="Verdana"/>
              </a:rPr>
              <a:t>&lt;div&gt;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</a:pPr>
            <a:r>
              <a:rPr sz="1800" spc="170" dirty="0">
                <a:solidFill>
                  <a:srgbClr val="2B2B2B"/>
                </a:solidFill>
                <a:latin typeface="Verdana"/>
                <a:cs typeface="Verdana"/>
              </a:rPr>
              <a:t>P</a:t>
            </a:r>
            <a:r>
              <a:rPr sz="1800" spc="-5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2B2B2B"/>
                </a:solidFill>
                <a:latin typeface="Verdana"/>
                <a:cs typeface="Verdana"/>
              </a:rPr>
              <a:t>elem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en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os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blo</a:t>
            </a:r>
            <a:r>
              <a:rPr sz="1800" spc="35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k</a:t>
            </a:r>
            <a:r>
              <a:rPr sz="1800" spc="-270" dirty="0">
                <a:solidFill>
                  <a:srgbClr val="2B2B2B"/>
                </a:solidFill>
                <a:latin typeface="Verdana"/>
                <a:cs typeface="Verdana"/>
              </a:rPr>
              <a:t>,  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65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2B2B2B"/>
                </a:solidFill>
                <a:latin typeface="Verdana"/>
                <a:cs typeface="Verdana"/>
              </a:rPr>
              <a:t>túa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2B2B2B"/>
                </a:solidFill>
                <a:latin typeface="Verdana"/>
                <a:cs typeface="Verdana"/>
              </a:rPr>
              <a:t>gen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35" dirty="0">
                <a:solidFill>
                  <a:srgbClr val="2B2B2B"/>
                </a:solidFill>
                <a:latin typeface="Verdana"/>
                <a:cs typeface="Verdana"/>
              </a:rPr>
              <a:t>alm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en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e  </a:t>
            </a:r>
            <a:r>
              <a:rPr sz="1800" spc="40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90" dirty="0">
                <a:solidFill>
                  <a:srgbClr val="2B2B2B"/>
                </a:solidFill>
                <a:latin typeface="Verdana"/>
                <a:cs typeface="Verdana"/>
              </a:rPr>
              <a:t>om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50" dirty="0">
                <a:solidFill>
                  <a:srgbClr val="2B2B2B"/>
                </a:solidFill>
                <a:latin typeface="Verdana"/>
                <a:cs typeface="Verdana"/>
              </a:rPr>
              <a:t>on</a:t>
            </a:r>
            <a:r>
              <a:rPr sz="1800" spc="-5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en</a:t>
            </a: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edo</a:t>
            </a:r>
            <a:r>
              <a:rPr sz="1800" spc="-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-275" dirty="0">
                <a:solidFill>
                  <a:srgbClr val="2B2B2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9100" y="3227101"/>
            <a:ext cx="3046730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135" dirty="0">
                <a:solidFill>
                  <a:srgbClr val="189AD3"/>
                </a:solidFill>
                <a:latin typeface="Verdana"/>
                <a:cs typeface="Verdana"/>
              </a:rPr>
              <a:t>&lt;span&gt;</a:t>
            </a:r>
            <a:endParaRPr sz="1800">
              <a:latin typeface="Verdana"/>
              <a:cs typeface="Verdana"/>
            </a:endParaRPr>
          </a:p>
          <a:p>
            <a:pPr marL="12700" marR="5080" algn="just">
              <a:lnSpc>
                <a:spcPct val="114599"/>
              </a:lnSpc>
            </a:pP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50" dirty="0">
                <a:solidFill>
                  <a:srgbClr val="2B2B2B"/>
                </a:solidFill>
                <a:latin typeface="Verdana"/>
                <a:cs typeface="Verdana"/>
              </a:rPr>
              <a:t>grup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2B2B2B"/>
                </a:solidFill>
                <a:latin typeface="Verdana"/>
                <a:cs typeface="Verdana"/>
              </a:rPr>
              <a:t>elem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en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os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2B2B2B"/>
                </a:solidFill>
                <a:latin typeface="Roboto"/>
                <a:cs typeface="Roboto"/>
              </a:rPr>
              <a:t>e</a:t>
            </a:r>
            <a:r>
              <a:rPr sz="1800" spc="-10" dirty="0">
                <a:solidFill>
                  <a:srgbClr val="2B2B2B"/>
                </a:solidFill>
                <a:latin typeface="Roboto"/>
                <a:cs typeface="Roboto"/>
              </a:rPr>
              <a:t>n </a:t>
            </a:r>
            <a:r>
              <a:rPr sz="1800" spc="-15" dirty="0">
                <a:solidFill>
                  <a:srgbClr val="2B2B2B"/>
                </a:solidFill>
                <a:latin typeface="Roboto"/>
                <a:cs typeface="Roboto"/>
              </a:rPr>
              <a:t>línea  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y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2B2B2B"/>
                </a:solidFill>
                <a:latin typeface="Verdana"/>
                <a:cs typeface="Verdana"/>
              </a:rPr>
              <a:t>n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os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2B2B2B"/>
                </a:solidFill>
                <a:latin typeface="Verdana"/>
                <a:cs typeface="Verdana"/>
              </a:rPr>
              <a:t>pe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55" dirty="0">
                <a:solidFill>
                  <a:srgbClr val="2B2B2B"/>
                </a:solidFill>
                <a:latin typeface="Verdana"/>
                <a:cs typeface="Verdana"/>
              </a:rPr>
              <a:t>mi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te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2B2B2B"/>
                </a:solidFill>
                <a:latin typeface="Verdana"/>
                <a:cs typeface="Verdana"/>
              </a:rPr>
              <a:t>aplicar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estilo  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al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te</a:t>
            </a:r>
            <a:r>
              <a:rPr sz="1800" spc="-75" dirty="0">
                <a:solidFill>
                  <a:srgbClr val="2B2B2B"/>
                </a:solidFill>
                <a:latin typeface="Verdana"/>
                <a:cs typeface="Verdana"/>
              </a:rPr>
              <a:t>x</a:t>
            </a:r>
            <a:r>
              <a:rPr sz="1800" spc="-85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8850" y="1558800"/>
            <a:ext cx="672274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800" spc="35" dirty="0">
                <a:solidFill>
                  <a:srgbClr val="2B2B2B"/>
                </a:solidFill>
                <a:latin typeface="Verdana"/>
                <a:cs typeface="Verdana"/>
              </a:rPr>
              <a:t>Cuando </a:t>
            </a:r>
            <a:r>
              <a:rPr sz="1800" spc="45" dirty="0">
                <a:solidFill>
                  <a:srgbClr val="2B2B2B"/>
                </a:solidFill>
                <a:latin typeface="Verdana"/>
                <a:cs typeface="Verdana"/>
              </a:rPr>
              <a:t>no 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encontremos </a:t>
            </a:r>
            <a:r>
              <a:rPr sz="1800" spc="65" dirty="0">
                <a:solidFill>
                  <a:srgbClr val="2B2B2B"/>
                </a:solidFill>
                <a:latin typeface="Verdana"/>
                <a:cs typeface="Verdana"/>
              </a:rPr>
              <a:t>un </a:t>
            </a: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elemento </a:t>
            </a:r>
            <a:r>
              <a:rPr sz="1800" spc="15" dirty="0">
                <a:solidFill>
                  <a:srgbClr val="2B2B2B"/>
                </a:solidFill>
                <a:latin typeface="Verdana"/>
                <a:cs typeface="Verdana"/>
              </a:rPr>
              <a:t>semántico </a:t>
            </a:r>
            <a:r>
              <a:rPr sz="1800" spc="50" dirty="0">
                <a:solidFill>
                  <a:srgbClr val="2B2B2B"/>
                </a:solidFill>
                <a:latin typeface="Verdana"/>
                <a:cs typeface="Verdana"/>
              </a:rPr>
              <a:t>que 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se 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 ajuste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nuestras </a:t>
            </a:r>
            <a:r>
              <a:rPr sz="1800" spc="5" dirty="0">
                <a:solidFill>
                  <a:srgbClr val="2B2B2B"/>
                </a:solidFill>
                <a:latin typeface="Verdana"/>
                <a:cs typeface="Verdana"/>
              </a:rPr>
              <a:t>necesidades </a:t>
            </a:r>
            <a:r>
              <a:rPr sz="1800" spc="-110" dirty="0">
                <a:solidFill>
                  <a:srgbClr val="2B2B2B"/>
                </a:solidFill>
                <a:latin typeface="Verdana"/>
                <a:cs typeface="Verdana"/>
              </a:rPr>
              <a:t>(o</a:t>
            </a:r>
            <a:r>
              <a:rPr sz="1800" spc="-10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2B2B2B"/>
                </a:solidFill>
                <a:latin typeface="Verdana"/>
                <a:cs typeface="Verdana"/>
              </a:rPr>
              <a:t>necesitemos 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agrupar </a:t>
            </a: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 elementos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800" spc="-5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2B2B2B"/>
                </a:solidFill>
                <a:latin typeface="Verdana"/>
                <a:cs typeface="Verdana"/>
              </a:rPr>
              <a:t>añadir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estilo)</a:t>
            </a:r>
            <a:r>
              <a:rPr sz="1800" spc="-5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2B2B2B"/>
                </a:solidFill>
                <a:latin typeface="Verdana"/>
                <a:cs typeface="Verdana"/>
              </a:rPr>
              <a:t>podremos</a:t>
            </a:r>
            <a:r>
              <a:rPr sz="1800" spc="-5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utilizar</a:t>
            </a:r>
            <a:r>
              <a:rPr sz="1800" spc="-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los</a:t>
            </a:r>
            <a:r>
              <a:rPr sz="1800" spc="-5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siguientes </a:t>
            </a:r>
            <a:r>
              <a:rPr sz="1800" spc="-62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2B2B2B"/>
                </a:solidFill>
                <a:latin typeface="Verdana"/>
                <a:cs typeface="Verdana"/>
              </a:rPr>
              <a:t>elem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en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os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2B2B2B"/>
                </a:solidFill>
                <a:latin typeface="Verdana"/>
                <a:cs typeface="Verdana"/>
              </a:rPr>
              <a:t>gen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é</a:t>
            </a:r>
            <a:r>
              <a:rPr sz="1800" spc="-45" dirty="0">
                <a:solidFill>
                  <a:srgbClr val="2B2B2B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2B2B2B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c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os: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Elementos genéricos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</a:t>
            </a:r>
          </a:p>
        </p:txBody>
      </p:sp>
      <p:pic>
        <p:nvPicPr>
          <p:cNvPr id="9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6921" y="1281237"/>
            <a:ext cx="7250430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81610" indent="-351790">
              <a:lnSpc>
                <a:spcPct val="148400"/>
              </a:lnSpc>
              <a:spcBef>
                <a:spcPts val="100"/>
              </a:spcBef>
              <a:buFont typeface="Arial MT"/>
              <a:buChar char="■"/>
              <a:tabLst>
                <a:tab pos="363855" algn="l"/>
                <a:tab pos="364490" algn="l"/>
              </a:tabLst>
            </a:pPr>
            <a:r>
              <a:rPr sz="1600" spc="-25" dirty="0">
                <a:latin typeface="Verdana"/>
                <a:cs typeface="Verdana"/>
              </a:rPr>
              <a:t>Desarrolla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una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página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web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sobre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tu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centro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educativo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utilizando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los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siguien</a:t>
            </a:r>
            <a:r>
              <a:rPr sz="1600" spc="-25" dirty="0">
                <a:latin typeface="Verdana"/>
                <a:cs typeface="Verdana"/>
              </a:rPr>
              <a:t>t</a:t>
            </a:r>
            <a:r>
              <a:rPr sz="1600" spc="-35" dirty="0">
                <a:latin typeface="Verdana"/>
                <a:cs typeface="Verdana"/>
              </a:rPr>
              <a:t>es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elemen</a:t>
            </a:r>
            <a:r>
              <a:rPr sz="1600" spc="-20" dirty="0">
                <a:latin typeface="Verdana"/>
                <a:cs typeface="Verdana"/>
              </a:rPr>
              <a:t>t</a:t>
            </a:r>
            <a:r>
              <a:rPr sz="1600" spc="-155" dirty="0">
                <a:latin typeface="Verdana"/>
                <a:cs typeface="Verdana"/>
              </a:rPr>
              <a:t>os:</a:t>
            </a:r>
            <a:endParaRPr sz="1600">
              <a:latin typeface="Verdana"/>
              <a:cs typeface="Verdana"/>
            </a:endParaRPr>
          </a:p>
          <a:p>
            <a:pPr marL="821055" lvl="1" indent="-352425">
              <a:lnSpc>
                <a:spcPct val="100000"/>
              </a:lnSpc>
              <a:spcBef>
                <a:spcPts val="930"/>
              </a:spcBef>
              <a:buFont typeface="Arial MT"/>
              <a:buChar char="○"/>
              <a:tabLst>
                <a:tab pos="821055" algn="l"/>
                <a:tab pos="821690" algn="l"/>
              </a:tabLst>
            </a:pPr>
            <a:r>
              <a:rPr sz="1600" spc="15" dirty="0">
                <a:latin typeface="Verdana"/>
                <a:cs typeface="Verdana"/>
              </a:rPr>
              <a:t>Elementos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de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100" dirty="0">
                <a:latin typeface="Verdana"/>
                <a:cs typeface="Verdana"/>
              </a:rPr>
              <a:t>texto: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títulos,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párrafos,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saltos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de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línea,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  <a:p>
            <a:pPr marL="821055" lvl="1" indent="-352425">
              <a:lnSpc>
                <a:spcPct val="100000"/>
              </a:lnSpc>
              <a:spcBef>
                <a:spcPts val="930"/>
              </a:spcBef>
              <a:buFont typeface="Arial MT"/>
              <a:buChar char="○"/>
              <a:tabLst>
                <a:tab pos="821055" algn="l"/>
                <a:tab pos="821690" algn="l"/>
              </a:tabLst>
            </a:pPr>
            <a:r>
              <a:rPr sz="1600" spc="5" dirty="0">
                <a:latin typeface="Verdana"/>
                <a:cs typeface="Verdana"/>
              </a:rPr>
              <a:t>Al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menos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una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lista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anida</a:t>
            </a:r>
            <a:r>
              <a:rPr sz="1600" spc="25" dirty="0">
                <a:latin typeface="Verdana"/>
                <a:cs typeface="Verdana"/>
              </a:rPr>
              <a:t>da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(nes</a:t>
            </a:r>
            <a:r>
              <a:rPr sz="1600" spc="-70" dirty="0">
                <a:latin typeface="Verdana"/>
                <a:cs typeface="Verdana"/>
              </a:rPr>
              <a:t>t</a:t>
            </a:r>
            <a:r>
              <a:rPr sz="1600" spc="40" dirty="0">
                <a:latin typeface="Verdana"/>
                <a:cs typeface="Verdana"/>
              </a:rPr>
              <a:t>ed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list)</a:t>
            </a:r>
            <a:endParaRPr sz="1600">
              <a:latin typeface="Verdana"/>
              <a:cs typeface="Verdana"/>
            </a:endParaRPr>
          </a:p>
          <a:p>
            <a:pPr marL="821055" lvl="1" indent="-352425">
              <a:lnSpc>
                <a:spcPct val="100000"/>
              </a:lnSpc>
              <a:spcBef>
                <a:spcPts val="930"/>
              </a:spcBef>
              <a:buFont typeface="Arial MT"/>
              <a:buChar char="○"/>
              <a:tabLst>
                <a:tab pos="821055" algn="l"/>
                <a:tab pos="821690" algn="l"/>
              </a:tabLst>
            </a:pPr>
            <a:r>
              <a:rPr sz="1600" spc="5" dirty="0">
                <a:latin typeface="Verdana"/>
                <a:cs typeface="Verdana"/>
              </a:rPr>
              <a:t>Al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menos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una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tabla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c</a:t>
            </a:r>
            <a:r>
              <a:rPr sz="1600" spc="40" dirty="0">
                <a:latin typeface="Verdana"/>
                <a:cs typeface="Verdana"/>
              </a:rPr>
              <a:t>on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cabe</a:t>
            </a:r>
            <a:r>
              <a:rPr sz="1600" spc="15" dirty="0">
                <a:latin typeface="Verdana"/>
                <a:cs typeface="Verdana"/>
              </a:rPr>
              <a:t>c</a:t>
            </a:r>
            <a:r>
              <a:rPr sz="1600" spc="-30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r</a:t>
            </a:r>
            <a:r>
              <a:rPr sz="1600" spc="-30" dirty="0">
                <a:latin typeface="Verdana"/>
                <a:cs typeface="Verdana"/>
              </a:rPr>
              <a:t>a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y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125" dirty="0">
                <a:latin typeface="Verdana"/>
                <a:cs typeface="Verdana"/>
              </a:rPr>
              <a:t>3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olumnas.</a:t>
            </a:r>
            <a:endParaRPr sz="1600">
              <a:latin typeface="Verdana"/>
              <a:cs typeface="Verdana"/>
            </a:endParaRPr>
          </a:p>
          <a:p>
            <a:pPr marL="821055" lvl="1" indent="-352425">
              <a:lnSpc>
                <a:spcPct val="100000"/>
              </a:lnSpc>
              <a:spcBef>
                <a:spcPts val="930"/>
              </a:spcBef>
              <a:buFont typeface="Arial MT"/>
              <a:buChar char="○"/>
              <a:tabLst>
                <a:tab pos="821055" algn="l"/>
                <a:tab pos="821690" algn="l"/>
              </a:tabLst>
            </a:pPr>
            <a:r>
              <a:rPr sz="1600" spc="-455" dirty="0">
                <a:latin typeface="Verdana"/>
                <a:cs typeface="Verdana"/>
              </a:rPr>
              <a:t>1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imágen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del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c</a:t>
            </a:r>
            <a:r>
              <a:rPr sz="1600" spc="5" dirty="0">
                <a:latin typeface="Verdana"/>
                <a:cs typeface="Verdana"/>
              </a:rPr>
              <a:t>ent</a:t>
            </a:r>
            <a:r>
              <a:rPr sz="1600" spc="-25" dirty="0">
                <a:latin typeface="Verdana"/>
                <a:cs typeface="Verdana"/>
              </a:rPr>
              <a:t>r</a:t>
            </a:r>
            <a:r>
              <a:rPr sz="1600" spc="20" dirty="0">
                <a:latin typeface="Verdana"/>
                <a:cs typeface="Verdana"/>
              </a:rPr>
              <a:t>o</a:t>
            </a:r>
            <a:endParaRPr sz="1600">
              <a:latin typeface="Verdana"/>
              <a:cs typeface="Verdana"/>
            </a:endParaRPr>
          </a:p>
          <a:p>
            <a:pPr marL="363855" marR="5080" indent="-351790">
              <a:lnSpc>
                <a:spcPct val="148400"/>
              </a:lnSpc>
              <a:buFont typeface="Arial MT"/>
              <a:buChar char="■"/>
              <a:tabLst>
                <a:tab pos="363855" algn="l"/>
                <a:tab pos="364490" algn="l"/>
              </a:tabLst>
            </a:pPr>
            <a:r>
              <a:rPr sz="1600" spc="25" dirty="0">
                <a:latin typeface="Verdana"/>
                <a:cs typeface="Verdana"/>
              </a:rPr>
              <a:t>Podéis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elegir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la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estructura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y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el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contenido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ha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utilizar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a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vuestro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criterio,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siempre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y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cuando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tenga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un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mínimo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de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4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secciones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(descripción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del 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centro,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cursos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ofertados,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datos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de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contacto,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114" dirty="0">
                <a:latin typeface="Verdana"/>
                <a:cs typeface="Verdana"/>
              </a:rPr>
              <a:t>etc.).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Ejercicios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1</a:t>
            </a:r>
          </a:p>
        </p:txBody>
      </p:sp>
      <p:pic>
        <p:nvPicPr>
          <p:cNvPr id="7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6921" y="1281237"/>
            <a:ext cx="7250430" cy="377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81610" indent="-351790">
              <a:lnSpc>
                <a:spcPct val="148400"/>
              </a:lnSpc>
              <a:spcBef>
                <a:spcPts val="100"/>
              </a:spcBef>
              <a:buFont typeface="Arial MT"/>
              <a:buChar char="■"/>
              <a:tabLst>
                <a:tab pos="363855" algn="l"/>
                <a:tab pos="364490" algn="l"/>
              </a:tabLst>
            </a:pPr>
            <a:r>
              <a:rPr lang="es-ES" sz="1600" spc="-25" dirty="0" smtClean="0">
                <a:latin typeface="Verdana"/>
                <a:cs typeface="Verdana"/>
              </a:rPr>
              <a:t>Ejercicios dirigidos</a:t>
            </a:r>
            <a:r>
              <a:rPr sz="1600" spc="-20" dirty="0" smtClean="0">
                <a:latin typeface="Verdana"/>
                <a:cs typeface="Verdana"/>
              </a:rPr>
              <a:t>,</a:t>
            </a:r>
            <a:r>
              <a:rPr sz="1600" spc="-150" dirty="0" smtClean="0">
                <a:latin typeface="Verdana"/>
                <a:cs typeface="Verdana"/>
              </a:rPr>
              <a:t> </a:t>
            </a:r>
            <a:r>
              <a:rPr sz="1600" spc="-114" dirty="0">
                <a:latin typeface="Verdana"/>
                <a:cs typeface="Verdana"/>
              </a:rPr>
              <a:t>etc.).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smtClean="0">
                <a:solidFill>
                  <a:srgbClr val="6599FF"/>
                </a:solidFill>
                <a:latin typeface="Montserrat" pitchFamily="2" charset="0"/>
              </a:rPr>
              <a:t>Ejercicios dirigidos</a:t>
            </a:r>
            <a:r>
              <a:rPr lang="es-ES" sz="2800" smtClean="0">
                <a:solidFill>
                  <a:srgbClr val="6599FF"/>
                </a:solidFill>
                <a:latin typeface="Montserrat" pitchFamily="2" charset="0"/>
              </a:rPr>
              <a:t>_ 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1</a:t>
            </a:r>
          </a:p>
        </p:txBody>
      </p:sp>
      <p:pic>
        <p:nvPicPr>
          <p:cNvPr id="7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039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Ejemplo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«hola mundo»</a:t>
            </a:r>
          </a:p>
        </p:txBody>
      </p:sp>
      <p:pic>
        <p:nvPicPr>
          <p:cNvPr id="7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553" y="1081368"/>
            <a:ext cx="27908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2953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2293" y="1366073"/>
            <a:ext cx="3915410" cy="326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51800"/>
              </a:lnSpc>
              <a:spcBef>
                <a:spcPts val="100"/>
              </a:spcBef>
              <a:buFont typeface="Arial MT"/>
              <a:buChar char="■"/>
              <a:tabLst>
                <a:tab pos="347980" algn="l"/>
                <a:tab pos="349250" algn="l"/>
              </a:tabLst>
            </a:pPr>
            <a:r>
              <a:rPr sz="1400" spc="-15" dirty="0">
                <a:latin typeface="Verdana"/>
                <a:cs typeface="Verdana"/>
              </a:rPr>
              <a:t>Desa</a:t>
            </a:r>
            <a:r>
              <a:rPr sz="1400" spc="-25" dirty="0">
                <a:latin typeface="Verdana"/>
                <a:cs typeface="Verdana"/>
              </a:rPr>
              <a:t>r</a:t>
            </a:r>
            <a:r>
              <a:rPr sz="1400" spc="-70" dirty="0">
                <a:latin typeface="Verdana"/>
                <a:cs typeface="Verdana"/>
              </a:rPr>
              <a:t>r</a:t>
            </a:r>
            <a:r>
              <a:rPr sz="1400" spc="-15" dirty="0">
                <a:latin typeface="Verdana"/>
                <a:cs typeface="Verdana"/>
              </a:rPr>
              <a:t>olla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una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p</a:t>
            </a:r>
            <a:r>
              <a:rPr sz="1400" spc="10" dirty="0">
                <a:latin typeface="Verdana"/>
                <a:cs typeface="Verdana"/>
              </a:rPr>
              <a:t>ágina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w</a:t>
            </a:r>
            <a:r>
              <a:rPr sz="1400" spc="35" dirty="0">
                <a:latin typeface="Verdana"/>
                <a:cs typeface="Verdana"/>
              </a:rPr>
              <a:t>eb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sob</a:t>
            </a:r>
            <a:r>
              <a:rPr sz="1400" spc="-25" dirty="0">
                <a:latin typeface="Verdana"/>
                <a:cs typeface="Verdana"/>
              </a:rPr>
              <a:t>r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HTML5  </a:t>
            </a:r>
            <a:r>
              <a:rPr sz="1400" spc="5" dirty="0">
                <a:latin typeface="Verdana"/>
                <a:cs typeface="Verdana"/>
              </a:rPr>
              <a:t>utilizando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los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siguientes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elementos:</a:t>
            </a:r>
            <a:endParaRPr sz="1400">
              <a:latin typeface="Verdana"/>
              <a:cs typeface="Verdana"/>
            </a:endParaRPr>
          </a:p>
          <a:p>
            <a:pPr marL="805815" marR="727710" lvl="1" indent="-336550">
              <a:lnSpc>
                <a:spcPct val="151800"/>
              </a:lnSpc>
              <a:buFont typeface="Arial MT"/>
              <a:buChar char="○"/>
              <a:tabLst>
                <a:tab pos="805180" algn="l"/>
                <a:tab pos="806450" algn="l"/>
              </a:tabLst>
            </a:pPr>
            <a:r>
              <a:rPr sz="1400" spc="30" dirty="0">
                <a:latin typeface="Verdana"/>
                <a:cs typeface="Verdana"/>
              </a:rPr>
              <a:t>Elemen</a:t>
            </a:r>
            <a:r>
              <a:rPr sz="1400" spc="-10" dirty="0">
                <a:latin typeface="Verdana"/>
                <a:cs typeface="Verdana"/>
              </a:rPr>
              <a:t>t</a:t>
            </a:r>
            <a:r>
              <a:rPr sz="1400" spc="-25" dirty="0">
                <a:latin typeface="Verdana"/>
                <a:cs typeface="Verdana"/>
              </a:rPr>
              <a:t>os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de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e</a:t>
            </a:r>
            <a:r>
              <a:rPr sz="1400" spc="-60" dirty="0">
                <a:latin typeface="Verdana"/>
                <a:cs typeface="Verdana"/>
              </a:rPr>
              <a:t>x</a:t>
            </a:r>
            <a:r>
              <a:rPr sz="1400" spc="-70" dirty="0">
                <a:latin typeface="Verdana"/>
                <a:cs typeface="Verdana"/>
              </a:rPr>
              <a:t>t</a:t>
            </a:r>
            <a:r>
              <a:rPr sz="1400" spc="-170" dirty="0">
                <a:latin typeface="Verdana"/>
                <a:cs typeface="Verdana"/>
              </a:rPr>
              <a:t>o: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títulos,  </a:t>
            </a:r>
            <a:r>
              <a:rPr sz="1400" spc="65" dirty="0">
                <a:latin typeface="Verdana"/>
                <a:cs typeface="Verdana"/>
              </a:rPr>
              <a:t>p</a:t>
            </a:r>
            <a:r>
              <a:rPr sz="1400" spc="-45" dirty="0">
                <a:latin typeface="Verdana"/>
                <a:cs typeface="Verdana"/>
              </a:rPr>
              <a:t>ár</a:t>
            </a:r>
            <a:r>
              <a:rPr sz="1400" spc="-65" dirty="0">
                <a:latin typeface="Verdana"/>
                <a:cs typeface="Verdana"/>
              </a:rPr>
              <a:t>r</a:t>
            </a:r>
            <a:r>
              <a:rPr sz="1400" spc="-40" dirty="0">
                <a:latin typeface="Verdana"/>
                <a:cs typeface="Verdana"/>
              </a:rPr>
              <a:t>af</a:t>
            </a:r>
            <a:r>
              <a:rPr sz="1400" spc="-95" dirty="0">
                <a:latin typeface="Verdana"/>
                <a:cs typeface="Verdana"/>
              </a:rPr>
              <a:t>os,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sa</a:t>
            </a:r>
            <a:r>
              <a:rPr sz="1400" spc="-35" dirty="0">
                <a:latin typeface="Verdana"/>
                <a:cs typeface="Verdana"/>
              </a:rPr>
              <a:t>l</a:t>
            </a:r>
            <a:r>
              <a:rPr sz="1400" spc="-25" dirty="0">
                <a:latin typeface="Verdana"/>
                <a:cs typeface="Verdana"/>
              </a:rPr>
              <a:t>tos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de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lín</a:t>
            </a:r>
            <a:r>
              <a:rPr sz="1400" spc="-15" dirty="0">
                <a:latin typeface="Verdana"/>
                <a:cs typeface="Verdana"/>
              </a:rPr>
              <a:t>e</a:t>
            </a:r>
            <a:r>
              <a:rPr sz="1400" spc="-25" dirty="0"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marL="805815" lvl="1" indent="-337185">
              <a:lnSpc>
                <a:spcPct val="100000"/>
              </a:lnSpc>
              <a:spcBef>
                <a:spcPts val="870"/>
              </a:spcBef>
              <a:buFont typeface="Arial MT"/>
              <a:buChar char="○"/>
              <a:tabLst>
                <a:tab pos="805180" algn="l"/>
                <a:tab pos="806450" algn="l"/>
              </a:tabLst>
            </a:pPr>
            <a:r>
              <a:rPr sz="1400" spc="5" dirty="0">
                <a:latin typeface="Verdana"/>
                <a:cs typeface="Verdana"/>
              </a:rPr>
              <a:t>Al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menos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una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lista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anidada</a:t>
            </a:r>
            <a:endParaRPr sz="1400">
              <a:latin typeface="Verdana"/>
              <a:cs typeface="Verdana"/>
            </a:endParaRPr>
          </a:p>
          <a:p>
            <a:pPr marL="805815" marR="33020" lvl="1" indent="-336550">
              <a:lnSpc>
                <a:spcPct val="151800"/>
              </a:lnSpc>
              <a:buFont typeface="Arial MT"/>
              <a:buChar char="○"/>
              <a:tabLst>
                <a:tab pos="805180" algn="l"/>
                <a:tab pos="806450" algn="l"/>
              </a:tabLst>
            </a:pPr>
            <a:r>
              <a:rPr sz="1400" spc="5" dirty="0">
                <a:latin typeface="Verdana"/>
                <a:cs typeface="Verdana"/>
              </a:rPr>
              <a:t>Al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menos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una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tabla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c</a:t>
            </a:r>
            <a:r>
              <a:rPr sz="1400" spc="35" dirty="0">
                <a:latin typeface="Verdana"/>
                <a:cs typeface="Verdana"/>
              </a:rPr>
              <a:t>on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cabe</a:t>
            </a:r>
            <a:r>
              <a:rPr sz="1400" spc="10" dirty="0">
                <a:latin typeface="Verdana"/>
                <a:cs typeface="Verdana"/>
              </a:rPr>
              <a:t>c</a:t>
            </a:r>
            <a:r>
              <a:rPr sz="1400" spc="-30" dirty="0">
                <a:latin typeface="Verdana"/>
                <a:cs typeface="Verdana"/>
              </a:rPr>
              <a:t>e</a:t>
            </a:r>
            <a:r>
              <a:rPr sz="1400" spc="-35" dirty="0">
                <a:latin typeface="Verdana"/>
                <a:cs typeface="Verdana"/>
              </a:rPr>
              <a:t>r</a:t>
            </a:r>
            <a:r>
              <a:rPr sz="1400" spc="-25" dirty="0">
                <a:latin typeface="Verdana"/>
                <a:cs typeface="Verdana"/>
              </a:rPr>
              <a:t>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y  </a:t>
            </a:r>
            <a:r>
              <a:rPr sz="1400" spc="-110" dirty="0">
                <a:latin typeface="Verdana"/>
                <a:cs typeface="Verdana"/>
              </a:rPr>
              <a:t>3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c</a:t>
            </a:r>
            <a:r>
              <a:rPr sz="1400" spc="-10" dirty="0">
                <a:latin typeface="Verdana"/>
                <a:cs typeface="Verdana"/>
              </a:rPr>
              <a:t>olumnas.</a:t>
            </a:r>
            <a:endParaRPr sz="1400">
              <a:latin typeface="Verdana"/>
              <a:cs typeface="Verdana"/>
            </a:endParaRPr>
          </a:p>
          <a:p>
            <a:pPr marL="805815" lvl="1" indent="-337185">
              <a:lnSpc>
                <a:spcPct val="100000"/>
              </a:lnSpc>
              <a:spcBef>
                <a:spcPts val="870"/>
              </a:spcBef>
              <a:buFont typeface="Arial MT"/>
              <a:buChar char="○"/>
              <a:tabLst>
                <a:tab pos="805180" algn="l"/>
                <a:tab pos="806450" algn="l"/>
              </a:tabLst>
            </a:pPr>
            <a:r>
              <a:rPr sz="1400" spc="-400" dirty="0">
                <a:latin typeface="Verdana"/>
                <a:cs typeface="Verdana"/>
              </a:rPr>
              <a:t>1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imágen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del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c</a:t>
            </a:r>
            <a:r>
              <a:rPr sz="1400" dirty="0">
                <a:latin typeface="Verdana"/>
                <a:cs typeface="Verdana"/>
              </a:rPr>
              <a:t>ent</a:t>
            </a:r>
            <a:r>
              <a:rPr sz="1400" spc="-20" dirty="0">
                <a:latin typeface="Verdana"/>
                <a:cs typeface="Verdana"/>
              </a:rPr>
              <a:t>r</a:t>
            </a:r>
            <a:r>
              <a:rPr sz="1400" spc="15" dirty="0">
                <a:latin typeface="Verdana"/>
                <a:cs typeface="Verdana"/>
              </a:rPr>
              <a:t>o</a:t>
            </a:r>
            <a:endParaRPr sz="1400">
              <a:latin typeface="Verdana"/>
              <a:cs typeface="Verdana"/>
            </a:endParaRPr>
          </a:p>
          <a:p>
            <a:pPr marL="805815" lvl="1" indent="-337185">
              <a:lnSpc>
                <a:spcPct val="100000"/>
              </a:lnSpc>
              <a:spcBef>
                <a:spcPts val="870"/>
              </a:spcBef>
              <a:buFont typeface="Arial MT"/>
              <a:buChar char="○"/>
              <a:tabLst>
                <a:tab pos="805180" algn="l"/>
                <a:tab pos="806450" algn="l"/>
              </a:tabLst>
            </a:pPr>
            <a:r>
              <a:rPr sz="1400" spc="5" dirty="0">
                <a:latin typeface="Verdana"/>
                <a:cs typeface="Verdana"/>
              </a:rPr>
              <a:t>Hipervínculos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 MT"/>
              <a:buChar char="■"/>
              <a:tabLst>
                <a:tab pos="347980" algn="l"/>
                <a:tab pos="349250" algn="l"/>
              </a:tabLst>
            </a:pPr>
            <a:r>
              <a:rPr sz="1400" spc="35" dirty="0">
                <a:latin typeface="Verdana"/>
                <a:cs typeface="Verdana"/>
              </a:rPr>
              <a:t>Puedes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utilizar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ejemplo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de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la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imagen.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7325" y="1450692"/>
            <a:ext cx="2389063" cy="3366731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Ejercicios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2</a:t>
            </a:r>
          </a:p>
        </p:txBody>
      </p:sp>
      <p:pic>
        <p:nvPicPr>
          <p:cNvPr id="8" name="Picture 2" descr="OSITECH :: Inic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2293" y="1289873"/>
            <a:ext cx="7140575" cy="326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 algn="just">
              <a:lnSpc>
                <a:spcPct val="151800"/>
              </a:lnSpc>
              <a:spcBef>
                <a:spcPts val="100"/>
              </a:spcBef>
              <a:buFont typeface="Arial MT"/>
              <a:buChar char="■"/>
              <a:tabLst>
                <a:tab pos="349250" algn="l"/>
              </a:tabLst>
            </a:pPr>
            <a:r>
              <a:rPr sz="1400" spc="-20" dirty="0">
                <a:latin typeface="Verdana"/>
                <a:cs typeface="Verdana"/>
              </a:rPr>
              <a:t>Desarrolla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una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página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web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personal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que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sirva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para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mostrar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los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proyectos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que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has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realizado.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La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página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web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tendrá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distintas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secciones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(mínimo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75" dirty="0">
                <a:latin typeface="Verdana"/>
                <a:cs typeface="Verdana"/>
              </a:rPr>
              <a:t>3),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como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por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ejemplo:</a:t>
            </a:r>
            <a:endParaRPr sz="1400">
              <a:latin typeface="Verdana"/>
              <a:cs typeface="Verdana"/>
            </a:endParaRPr>
          </a:p>
          <a:p>
            <a:pPr marL="805815" lvl="1" indent="-337185">
              <a:lnSpc>
                <a:spcPct val="100000"/>
              </a:lnSpc>
              <a:spcBef>
                <a:spcPts val="870"/>
              </a:spcBef>
              <a:buFont typeface="Arial MT"/>
              <a:buChar char="○"/>
              <a:tabLst>
                <a:tab pos="805180" algn="l"/>
                <a:tab pos="806450" algn="l"/>
              </a:tabLst>
            </a:pPr>
            <a:r>
              <a:rPr sz="1400" spc="-20" dirty="0">
                <a:latin typeface="Verdana"/>
                <a:cs typeface="Verdana"/>
              </a:rPr>
              <a:t>Sob</a:t>
            </a:r>
            <a:r>
              <a:rPr sz="1400" spc="-35" dirty="0">
                <a:latin typeface="Verdana"/>
                <a:cs typeface="Verdana"/>
              </a:rPr>
              <a:t>r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mí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(About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me)</a:t>
            </a:r>
            <a:endParaRPr sz="1400">
              <a:latin typeface="Verdana"/>
              <a:cs typeface="Verdana"/>
            </a:endParaRPr>
          </a:p>
          <a:p>
            <a:pPr marL="805815" marR="58419" lvl="1" indent="-336550">
              <a:lnSpc>
                <a:spcPct val="151800"/>
              </a:lnSpc>
              <a:buFont typeface="Arial MT"/>
              <a:buChar char="○"/>
              <a:tabLst>
                <a:tab pos="805180" algn="l"/>
                <a:tab pos="806450" algn="l"/>
              </a:tabLst>
            </a:pPr>
            <a:r>
              <a:rPr sz="1400" spc="25" dirty="0">
                <a:latin typeface="Verdana"/>
                <a:cs typeface="Verdana"/>
              </a:rPr>
              <a:t>Mis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Proyectos: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debe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contener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información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sobre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las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prácticas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realizadas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(web </a:t>
            </a:r>
            <a:r>
              <a:rPr sz="1400" spc="15" dirty="0">
                <a:latin typeface="Verdana"/>
                <a:cs typeface="Verdana"/>
              </a:rPr>
              <a:t>del </a:t>
            </a:r>
            <a:r>
              <a:rPr sz="1400" spc="5" dirty="0">
                <a:latin typeface="Verdana"/>
                <a:cs typeface="Verdana"/>
              </a:rPr>
              <a:t>centro </a:t>
            </a:r>
            <a:r>
              <a:rPr sz="1400" spc="-5" dirty="0">
                <a:latin typeface="Verdana"/>
                <a:cs typeface="Verdana"/>
              </a:rPr>
              <a:t>educativa </a:t>
            </a:r>
            <a:r>
              <a:rPr sz="1400" spc="-90" dirty="0">
                <a:latin typeface="Verdana"/>
                <a:cs typeface="Verdana"/>
              </a:rPr>
              <a:t>y </a:t>
            </a:r>
            <a:r>
              <a:rPr sz="1400" spc="35" dirty="0">
                <a:latin typeface="Verdana"/>
                <a:cs typeface="Verdana"/>
              </a:rPr>
              <a:t>web </a:t>
            </a:r>
            <a:r>
              <a:rPr sz="1400" spc="-10" dirty="0">
                <a:latin typeface="Verdana"/>
                <a:cs typeface="Verdana"/>
              </a:rPr>
              <a:t>sobre </a:t>
            </a:r>
            <a:r>
              <a:rPr sz="1400" spc="-65" dirty="0">
                <a:latin typeface="Verdana"/>
                <a:cs typeface="Verdana"/>
              </a:rPr>
              <a:t>HTML5): </a:t>
            </a:r>
            <a:r>
              <a:rPr sz="1400" spc="-5" dirty="0">
                <a:latin typeface="Verdana"/>
                <a:cs typeface="Verdana"/>
              </a:rPr>
              <a:t>nombre, </a:t>
            </a:r>
            <a:r>
              <a:rPr sz="1400" spc="-25" dirty="0">
                <a:latin typeface="Verdana"/>
                <a:cs typeface="Verdana"/>
              </a:rPr>
              <a:t>breve 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descripción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y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enlace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(hipervínculo)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al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proyecto.</a:t>
            </a:r>
            <a:endParaRPr sz="1400">
              <a:latin typeface="Verdana"/>
              <a:cs typeface="Verdana"/>
            </a:endParaRPr>
          </a:p>
          <a:p>
            <a:pPr marL="805815" lvl="1" indent="-337185">
              <a:lnSpc>
                <a:spcPct val="100000"/>
              </a:lnSpc>
              <a:spcBef>
                <a:spcPts val="870"/>
              </a:spcBef>
              <a:buFont typeface="Arial MT"/>
              <a:buChar char="○"/>
              <a:tabLst>
                <a:tab pos="805180" algn="l"/>
                <a:tab pos="806450" algn="l"/>
              </a:tabLst>
            </a:pPr>
            <a:r>
              <a:rPr sz="1400" spc="-60" dirty="0">
                <a:latin typeface="Verdana"/>
                <a:cs typeface="Verdana"/>
              </a:rPr>
              <a:t>In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20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r</a:t>
            </a:r>
            <a:r>
              <a:rPr sz="1400" spc="30" dirty="0">
                <a:latin typeface="Verdana"/>
                <a:cs typeface="Verdana"/>
              </a:rPr>
              <a:t>mación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de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c</a:t>
            </a:r>
            <a:r>
              <a:rPr sz="1400" spc="20" dirty="0">
                <a:latin typeface="Verdana"/>
                <a:cs typeface="Verdana"/>
              </a:rPr>
              <a:t>ontac</a:t>
            </a:r>
            <a:r>
              <a:rPr sz="1400" spc="-25" dirty="0">
                <a:latin typeface="Verdana"/>
                <a:cs typeface="Verdana"/>
              </a:rPr>
              <a:t>t</a:t>
            </a:r>
            <a:r>
              <a:rPr sz="1400" spc="15" dirty="0">
                <a:latin typeface="Verdana"/>
                <a:cs typeface="Verdana"/>
              </a:rPr>
              <a:t>o</a:t>
            </a:r>
            <a:endParaRPr sz="1400">
              <a:latin typeface="Verdana"/>
              <a:cs typeface="Verdana"/>
            </a:endParaRPr>
          </a:p>
          <a:p>
            <a:pPr marL="348615" marR="826135" indent="-336550">
              <a:lnSpc>
                <a:spcPct val="151800"/>
              </a:lnSpc>
              <a:buFont typeface="Arial MT"/>
              <a:buChar char="■"/>
              <a:tabLst>
                <a:tab pos="347980" algn="l"/>
                <a:tab pos="349250" algn="l"/>
              </a:tabLst>
            </a:pPr>
            <a:r>
              <a:rPr sz="1400" spc="-40" dirty="0">
                <a:latin typeface="Verdana"/>
                <a:cs typeface="Verdana"/>
              </a:rPr>
              <a:t>Trata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de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utilizar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distintos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elementos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utilizados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en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clase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(listas,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tablas,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elemen</a:t>
            </a:r>
            <a:r>
              <a:rPr sz="1400" spc="-15" dirty="0">
                <a:latin typeface="Verdana"/>
                <a:cs typeface="Verdana"/>
              </a:rPr>
              <a:t>t</a:t>
            </a:r>
            <a:r>
              <a:rPr sz="1400" spc="-25" dirty="0">
                <a:latin typeface="Verdana"/>
                <a:cs typeface="Verdana"/>
              </a:rPr>
              <a:t>os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de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e</a:t>
            </a:r>
            <a:r>
              <a:rPr sz="1400" spc="-60" dirty="0">
                <a:latin typeface="Verdana"/>
                <a:cs typeface="Verdana"/>
              </a:rPr>
              <a:t>x</a:t>
            </a:r>
            <a:r>
              <a:rPr sz="1400" spc="-70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o</a:t>
            </a:r>
            <a:r>
              <a:rPr sz="1400" spc="-229" dirty="0">
                <a:latin typeface="Verdana"/>
                <a:cs typeface="Verdana"/>
              </a:rPr>
              <a:t>,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30" dirty="0">
                <a:latin typeface="Verdana"/>
                <a:cs typeface="Verdana"/>
              </a:rPr>
              <a:t>t</a:t>
            </a:r>
            <a:r>
              <a:rPr sz="1400" spc="70" dirty="0">
                <a:latin typeface="Verdana"/>
                <a:cs typeface="Verdana"/>
              </a:rPr>
              <a:t>c</a:t>
            </a:r>
            <a:r>
              <a:rPr sz="1400" spc="-215" dirty="0">
                <a:latin typeface="Verdana"/>
                <a:cs typeface="Verdana"/>
              </a:rPr>
              <a:t>.).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Ejercicios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3</a:t>
            </a:r>
          </a:p>
        </p:txBody>
      </p:sp>
      <p:pic>
        <p:nvPicPr>
          <p:cNvPr id="7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68649" y="1650388"/>
            <a:ext cx="6393815" cy="12541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Clr>
                <a:srgbClr val="000000"/>
              </a:buClr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189AD3"/>
                </a:solidFill>
                <a:latin typeface="Verdana"/>
                <a:cs typeface="Verdana"/>
              </a:rPr>
              <a:t>Mozilla</a:t>
            </a:r>
            <a:r>
              <a:rPr sz="1800" spc="-17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140" dirty="0">
                <a:solidFill>
                  <a:srgbClr val="189AD3"/>
                </a:solidFill>
                <a:latin typeface="Verdana"/>
                <a:cs typeface="Verdana"/>
              </a:rPr>
              <a:t>MDN</a:t>
            </a:r>
            <a:r>
              <a:rPr sz="1800" spc="-17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89AD3"/>
                </a:solidFill>
                <a:latin typeface="Verdana"/>
                <a:cs typeface="Verdana"/>
              </a:rPr>
              <a:t>Web</a:t>
            </a:r>
            <a:r>
              <a:rPr sz="1800" spc="-170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89AD3"/>
                </a:solidFill>
                <a:latin typeface="Verdana"/>
                <a:cs typeface="Verdana"/>
              </a:rPr>
              <a:t>Docs</a:t>
            </a:r>
            <a:r>
              <a:rPr sz="1800" spc="-75" dirty="0">
                <a:latin typeface="Verdana"/>
                <a:cs typeface="Verdana"/>
              </a:rPr>
              <a:t>: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https:</a:t>
            </a:r>
            <a:r>
              <a:rPr sz="1800" i="1" spc="-80" dirty="0">
                <a:latin typeface="Verdana"/>
                <a:cs typeface="Verdana"/>
              </a:rPr>
              <a:t>/</a:t>
            </a:r>
            <a:r>
              <a:rPr sz="1800" i="1" spc="-29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developer.mozilla.org/</a:t>
            </a:r>
            <a:endParaRPr sz="180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lr>
                <a:srgbClr val="000000"/>
              </a:buClr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189AD3"/>
                </a:solidFill>
                <a:latin typeface="Verdana"/>
                <a:cs typeface="Verdana"/>
              </a:rPr>
              <a:t>HTML</a:t>
            </a:r>
            <a:r>
              <a:rPr sz="1800" spc="-17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89AD3"/>
                </a:solidFill>
                <a:latin typeface="Verdana"/>
                <a:cs typeface="Verdana"/>
              </a:rPr>
              <a:t>Dog</a:t>
            </a:r>
            <a:r>
              <a:rPr sz="1800" spc="-459" dirty="0">
                <a:latin typeface="Verdana"/>
                <a:cs typeface="Verdana"/>
              </a:rPr>
              <a:t>: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  <a:hlinkClick r:id="rId2"/>
              </a:rPr>
              <a:t>h</a:t>
            </a:r>
            <a:r>
              <a:rPr sz="1800" spc="5" dirty="0">
                <a:latin typeface="Verdana"/>
                <a:cs typeface="Verdana"/>
                <a:hlinkClick r:id="rId2"/>
              </a:rPr>
              <a:t>t</a:t>
            </a:r>
            <a:r>
              <a:rPr sz="1800" spc="-125" dirty="0">
                <a:latin typeface="Verdana"/>
                <a:cs typeface="Verdana"/>
                <a:hlinkClick r:id="rId2"/>
              </a:rPr>
              <a:t>tp</a:t>
            </a:r>
            <a:r>
              <a:rPr sz="1800" spc="-40" dirty="0">
                <a:latin typeface="Verdana"/>
                <a:cs typeface="Verdana"/>
                <a:hlinkClick r:id="rId2"/>
              </a:rPr>
              <a:t>:</a:t>
            </a:r>
            <a:r>
              <a:rPr sz="1800" spc="-360" dirty="0">
                <a:latin typeface="Verdana"/>
                <a:cs typeface="Verdana"/>
                <a:hlinkClick r:id="rId2"/>
              </a:rPr>
              <a:t>/</a:t>
            </a:r>
            <a:r>
              <a:rPr sz="1800" spc="-15" dirty="0">
                <a:latin typeface="Verdana"/>
                <a:cs typeface="Verdana"/>
                <a:hlinkClick r:id="rId2"/>
              </a:rPr>
              <a:t>/htmldog</a:t>
            </a:r>
            <a:r>
              <a:rPr sz="1800" spc="-45" dirty="0">
                <a:latin typeface="Verdana"/>
                <a:cs typeface="Verdana"/>
                <a:hlinkClick r:id="rId2"/>
              </a:rPr>
              <a:t>.</a:t>
            </a:r>
            <a:r>
              <a:rPr sz="1800" spc="40" dirty="0">
                <a:latin typeface="Verdana"/>
                <a:cs typeface="Verdana"/>
                <a:hlinkClick r:id="rId2"/>
              </a:rPr>
              <a:t>c</a:t>
            </a:r>
            <a:r>
              <a:rPr sz="1800" spc="90" dirty="0">
                <a:latin typeface="Verdana"/>
                <a:cs typeface="Verdana"/>
                <a:hlinkClick r:id="rId2"/>
              </a:rPr>
              <a:t>om</a:t>
            </a:r>
            <a:endParaRPr sz="180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lr>
                <a:srgbClr val="000000"/>
              </a:buClr>
              <a:buFont typeface="Arial MT"/>
              <a:buChar char="■"/>
              <a:tabLst>
                <a:tab pos="379095" algn="l"/>
                <a:tab pos="379730" algn="l"/>
              </a:tabLst>
            </a:pPr>
            <a:r>
              <a:rPr sz="1800" spc="80" dirty="0">
                <a:solidFill>
                  <a:srgbClr val="189AD3"/>
                </a:solidFill>
                <a:latin typeface="Verdana"/>
                <a:cs typeface="Verdana"/>
              </a:rPr>
              <a:t>F</a:t>
            </a:r>
            <a:r>
              <a:rPr sz="1800" spc="-85" dirty="0">
                <a:solidFill>
                  <a:srgbClr val="189AD3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89AD3"/>
                </a:solidFill>
                <a:latin typeface="Verdana"/>
                <a:cs typeface="Verdana"/>
              </a:rPr>
              <a:t>ee</a:t>
            </a:r>
            <a:r>
              <a:rPr sz="1800" spc="-17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89AD3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189AD3"/>
                </a:solidFill>
                <a:latin typeface="Verdana"/>
                <a:cs typeface="Verdana"/>
              </a:rPr>
              <a:t>ode</a:t>
            </a:r>
            <a:r>
              <a:rPr sz="1800" spc="-17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89AD3"/>
                </a:solidFill>
                <a:latin typeface="Verdana"/>
                <a:cs typeface="Verdana"/>
              </a:rPr>
              <a:t>C</a:t>
            </a:r>
            <a:r>
              <a:rPr sz="1800" spc="80" dirty="0">
                <a:solidFill>
                  <a:srgbClr val="189AD3"/>
                </a:solidFill>
                <a:latin typeface="Verdana"/>
                <a:cs typeface="Verdana"/>
              </a:rPr>
              <a:t>am</a:t>
            </a:r>
            <a:r>
              <a:rPr sz="1800" spc="55" dirty="0">
                <a:solidFill>
                  <a:srgbClr val="189AD3"/>
                </a:solidFill>
                <a:latin typeface="Verdana"/>
                <a:cs typeface="Verdana"/>
              </a:rPr>
              <a:t>p</a:t>
            </a:r>
            <a:r>
              <a:rPr sz="1800" spc="-459" dirty="0">
                <a:latin typeface="Verdana"/>
                <a:cs typeface="Verdana"/>
              </a:rPr>
              <a:t>: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  <a:hlinkClick r:id="rId3"/>
              </a:rPr>
              <a:t>h</a:t>
            </a:r>
            <a:r>
              <a:rPr sz="1800" spc="5" dirty="0">
                <a:latin typeface="Verdana"/>
                <a:cs typeface="Verdana"/>
                <a:hlinkClick r:id="rId3"/>
              </a:rPr>
              <a:t>t</a:t>
            </a:r>
            <a:r>
              <a:rPr sz="1800" spc="-125" dirty="0">
                <a:latin typeface="Verdana"/>
                <a:cs typeface="Verdana"/>
                <a:hlinkClick r:id="rId3"/>
              </a:rPr>
              <a:t>tp</a:t>
            </a:r>
            <a:r>
              <a:rPr sz="1800" spc="-40" dirty="0">
                <a:latin typeface="Verdana"/>
                <a:cs typeface="Verdana"/>
                <a:hlinkClick r:id="rId3"/>
              </a:rPr>
              <a:t>:</a:t>
            </a:r>
            <a:r>
              <a:rPr sz="1800" spc="-360" dirty="0">
                <a:latin typeface="Verdana"/>
                <a:cs typeface="Verdana"/>
                <a:hlinkClick r:id="rId3"/>
              </a:rPr>
              <a:t>/</a:t>
            </a:r>
            <a:r>
              <a:rPr sz="1800" spc="-160" dirty="0">
                <a:latin typeface="Verdana"/>
                <a:cs typeface="Verdana"/>
                <a:hlinkClick r:id="rId3"/>
              </a:rPr>
              <a:t>/</a:t>
            </a:r>
            <a:r>
              <a:rPr sz="1800" spc="15" dirty="0">
                <a:latin typeface="Verdana"/>
                <a:cs typeface="Verdana"/>
                <a:hlinkClick r:id="rId3"/>
              </a:rPr>
              <a:t>f</a:t>
            </a:r>
            <a:r>
              <a:rPr sz="1800" spc="-85" dirty="0">
                <a:latin typeface="Verdana"/>
                <a:cs typeface="Verdana"/>
              </a:rPr>
              <a:t>r</a:t>
            </a:r>
            <a:r>
              <a:rPr sz="1800" spc="20" dirty="0">
                <a:latin typeface="Verdana"/>
                <a:cs typeface="Verdana"/>
              </a:rPr>
              <a:t>ee</a:t>
            </a:r>
            <a:r>
              <a:rPr sz="1800" dirty="0">
                <a:latin typeface="Verdana"/>
                <a:cs typeface="Verdana"/>
              </a:rPr>
              <a:t>c</a:t>
            </a:r>
            <a:r>
              <a:rPr sz="1800" spc="55" dirty="0">
                <a:latin typeface="Verdana"/>
                <a:cs typeface="Verdana"/>
              </a:rPr>
              <a:t>odecam</a:t>
            </a:r>
            <a:r>
              <a:rPr sz="1800" spc="20" dirty="0">
                <a:latin typeface="Verdana"/>
                <a:cs typeface="Verdana"/>
              </a:rPr>
              <a:t>p</a:t>
            </a:r>
            <a:r>
              <a:rPr sz="1800" spc="-330" dirty="0">
                <a:latin typeface="Verdana"/>
                <a:cs typeface="Verdana"/>
              </a:rPr>
              <a:t>.</a:t>
            </a:r>
            <a:r>
              <a:rPr sz="1800" spc="40" dirty="0">
                <a:latin typeface="Verdana"/>
                <a:cs typeface="Verdana"/>
              </a:rPr>
              <a:t>c</a:t>
            </a:r>
            <a:r>
              <a:rPr sz="1800" spc="90" dirty="0">
                <a:latin typeface="Verdana"/>
                <a:cs typeface="Verdana"/>
              </a:rPr>
              <a:t>om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048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Recursos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</a:t>
            </a:r>
          </a:p>
        </p:txBody>
      </p:sp>
      <p:pic>
        <p:nvPicPr>
          <p:cNvPr id="7" name="Picture 2" descr="OSITECH :: Inici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81000" y="285750"/>
            <a:ext cx="541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Introducción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definición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90599" y="1352550"/>
            <a:ext cx="70814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 smtClean="0">
                <a:latin typeface="Montserrat" pitchFamily="2" charset="0"/>
              </a:rPr>
              <a:t>Es </a:t>
            </a:r>
            <a:r>
              <a:rPr lang="es-ES" sz="2800" dirty="0">
                <a:latin typeface="Montserrat" pitchFamily="2" charset="0"/>
              </a:rPr>
              <a:t>el esqueleto de todos los sitios web y se combina con CSS y JavaScript para crear experiencias de usuario ricas e interactivas.</a:t>
            </a:r>
          </a:p>
        </p:txBody>
      </p:sp>
      <p:pic>
        <p:nvPicPr>
          <p:cNvPr id="8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05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52450"/>
            <a:ext cx="6477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9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81000" y="285750"/>
            <a:ext cx="541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Introducción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historia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90599" y="1352550"/>
            <a:ext cx="70814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latin typeface="Montserrat" pitchFamily="2" charset="0"/>
              </a:rPr>
              <a:t>HTML fue creado por Tim </a:t>
            </a:r>
            <a:r>
              <a:rPr lang="es-ES" sz="2800" dirty="0" err="1">
                <a:latin typeface="Montserrat" pitchFamily="2" charset="0"/>
              </a:rPr>
              <a:t>Berners</a:t>
            </a:r>
            <a:r>
              <a:rPr lang="es-ES" sz="2800" dirty="0">
                <a:latin typeface="Montserrat" pitchFamily="2" charset="0"/>
              </a:rPr>
              <a:t>-Lee en 1991. </a:t>
            </a:r>
            <a:r>
              <a:rPr lang="es-ES" sz="2800" dirty="0" smtClean="0">
                <a:latin typeface="Montserrat" pitchFamily="2" charset="0"/>
              </a:rPr>
              <a:t>A </a:t>
            </a:r>
            <a:r>
              <a:rPr lang="es-ES" sz="2800" dirty="0">
                <a:latin typeface="Montserrat" pitchFamily="2" charset="0"/>
              </a:rPr>
              <a:t>lo largo de los años, ha evolucionado desde HTML 1.0 hasta HTML5, la versión actual.</a:t>
            </a:r>
          </a:p>
        </p:txBody>
      </p:sp>
      <p:pic>
        <p:nvPicPr>
          <p:cNvPr id="8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90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3089</Words>
  <Application>Microsoft Office PowerPoint</Application>
  <PresentationFormat>Presentación en pantalla (16:9)</PresentationFormat>
  <Paragraphs>431</Paragraphs>
  <Slides>69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69</vt:i4>
      </vt:variant>
    </vt:vector>
  </HeadingPairs>
  <TitlesOfParts>
    <vt:vector size="70" baseType="lpstr">
      <vt:lpstr>Office Theme</vt:lpstr>
      <vt:lpstr>Presentación de PowerPoint</vt:lpstr>
      <vt:lpstr>"La Web no es solo para ver páginas web... sino para interactuar con ellas, cambiarlas, compartirlas con los demás, resolver problemas en grupo."</vt:lpstr>
      <vt:lpstr>HTML desde cero</vt:lpstr>
      <vt:lpstr>Contenidos</vt:lpstr>
      <vt:lpstr>HTML desde cero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HTML es un lenguaje de  programación marcas que sirve para deﬁne la estructura del  contenido </vt:lpstr>
      <vt:lpstr>El cliente (navegador web) es el  encargado de interpretar  correctamente la página web escrita en  HTML para que podamos visualizarla.</vt:lpstr>
      <vt:lpstr>Los documentos HTML utilizan &lt;etiquetas&gt; para indicar al navegador  cómo estructurar la página web.</vt:lpstr>
      <vt:lpstr>HTML desde cero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HTML desde cero</vt:lpstr>
      <vt:lpstr>Una página HTML típica tiene una estructura básica que incluye &lt;!DOCTYPE html&gt;, la etiqueta &lt;html&gt; con subelementos &lt;head&gt; y &lt;body&gt;. </vt:lpstr>
      <vt:lpstr>Presentación de PowerPoint</vt:lpstr>
      <vt:lpstr>Presentación de PowerPoint</vt:lpstr>
      <vt:lpstr>El &lt;head&gt; contiene metadatos y enlaces a hojas de estilo, mientras que &lt;body&gt; alberga el contenido visible de la página..</vt:lpstr>
      <vt:lpstr>Presentación de PowerPoint</vt:lpstr>
      <vt:lpstr>Presentación de PowerPoint</vt:lpstr>
      <vt:lpstr>HTML desde cero</vt:lpstr>
      <vt:lpstr>Presentación de PowerPoint</vt:lpstr>
      <vt:lpstr>Presentación de PowerPoint</vt:lpstr>
      <vt:lpstr>HTML desde cero</vt:lpstr>
      <vt:lpstr>Presentación de PowerPoint</vt:lpstr>
      <vt:lpstr>Presentación de PowerPoint</vt:lpstr>
      <vt:lpstr>Presentación de PowerPoint</vt:lpstr>
      <vt:lpstr>Presentación de PowerPoint</vt:lpstr>
      <vt:lpstr>HTML desde cero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&lt;ul&gt;</vt:lpstr>
      <vt:lpstr>HTML desde cero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&lt;HTML&gt; INTRODUCCIÓN</dc:title>
  <dc:creator>PC</dc:creator>
  <cp:lastModifiedBy>PC</cp:lastModifiedBy>
  <cp:revision>16</cp:revision>
  <dcterms:created xsi:type="dcterms:W3CDTF">2023-12-06T19:38:17Z</dcterms:created>
  <dcterms:modified xsi:type="dcterms:W3CDTF">2024-01-13T15:18:39Z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