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g"/>
  <Override PartName="/ppt/media/image5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279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04" y="-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04055" y="638576"/>
            <a:ext cx="413588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E4637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B2B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4637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B2B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4637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70699" y="1526021"/>
            <a:ext cx="3912234" cy="331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B2B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4637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78517" y="377900"/>
            <a:ext cx="396240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E4637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41274" y="1503831"/>
            <a:ext cx="4531359" cy="278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B2B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htmldo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rosweb.e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7391400" y="133350"/>
            <a:ext cx="175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 smtClean="0">
                <a:latin typeface="Montserrat" pitchFamily="2" charset="0"/>
                <a:cs typeface="Arial" pitchFamily="34" charset="0"/>
              </a:rPr>
              <a:t>2.2</a:t>
            </a:r>
            <a:endParaRPr lang="es-ES" sz="6600" b="1" dirty="0">
              <a:latin typeface="Montserrat" pitchFamily="2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0638" y="201352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latin typeface="Montserrat" pitchFamily="2" charset="0"/>
                <a:ea typeface="Verdana" pitchFamily="34" charset="0"/>
                <a:cs typeface="Arial" pitchFamily="34" charset="0"/>
              </a:rPr>
              <a:t>HyperText</a:t>
            </a:r>
            <a:r>
              <a:rPr lang="es-ES" sz="3200" dirty="0" smtClean="0">
                <a:latin typeface="Montserrat" pitchFamily="2" charset="0"/>
                <a:ea typeface="Verdana" pitchFamily="34" charset="0"/>
                <a:cs typeface="Arial" pitchFamily="34" charset="0"/>
              </a:rPr>
              <a:t> </a:t>
            </a:r>
            <a:r>
              <a:rPr lang="es-ES" sz="3200" dirty="0" err="1" smtClean="0">
                <a:latin typeface="Montserrat" pitchFamily="2" charset="0"/>
                <a:ea typeface="Verdana" pitchFamily="34" charset="0"/>
                <a:cs typeface="Arial" pitchFamily="34" charset="0"/>
              </a:rPr>
              <a:t>Markup</a:t>
            </a:r>
            <a:r>
              <a:rPr lang="es-ES" sz="3200" dirty="0" smtClean="0">
                <a:latin typeface="Montserrat" pitchFamily="2" charset="0"/>
                <a:ea typeface="Verdana" pitchFamily="34" charset="0"/>
                <a:cs typeface="Arial" pitchFamily="34" charset="0"/>
              </a:rPr>
              <a:t> </a:t>
            </a:r>
            <a:r>
              <a:rPr lang="es-ES" sz="3200" dirty="0" err="1" smtClean="0">
                <a:latin typeface="Montserrat" pitchFamily="2" charset="0"/>
                <a:ea typeface="Verdana" pitchFamily="34" charset="0"/>
                <a:cs typeface="Arial" pitchFamily="34" charset="0"/>
              </a:rPr>
              <a:t>Language</a:t>
            </a:r>
            <a:endParaRPr lang="es-ES" sz="3200" dirty="0">
              <a:latin typeface="Montserrat" pitchFamily="2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0638" y="1224468"/>
            <a:ext cx="335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latin typeface="Montserrat" pitchFamily="2" charset="0"/>
                <a:ea typeface="Verdana" pitchFamily="34" charset="0"/>
                <a:cs typeface="Arial" pitchFamily="34" charset="0"/>
              </a:rPr>
              <a:t>HTML5</a:t>
            </a:r>
            <a:endParaRPr lang="es-ES" sz="4400" b="1" dirty="0">
              <a:latin typeface="Montserrat" pitchFamily="2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391400" y="470535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@</a:t>
            </a:r>
            <a:r>
              <a:rPr lang="es-ES" sz="1200" dirty="0" err="1" smtClean="0"/>
              <a:t>mihifidem</a:t>
            </a:r>
            <a:r>
              <a:rPr lang="es-ES" sz="1200" dirty="0" smtClean="0"/>
              <a:t> 01/2024</a:t>
            </a:r>
            <a:endParaRPr lang="es-ES" sz="1200" dirty="0"/>
          </a:p>
        </p:txBody>
      </p:sp>
      <p:sp>
        <p:nvSpPr>
          <p:cNvPr id="8" name="7 Rectángulo"/>
          <p:cNvSpPr/>
          <p:nvPr/>
        </p:nvSpPr>
        <p:spPr>
          <a:xfrm>
            <a:off x="2743200" y="3181350"/>
            <a:ext cx="4637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latin typeface="Montserrat" pitchFamily="2" charset="0"/>
              </a:rPr>
              <a:t>Estructura de un web</a:t>
            </a:r>
            <a:endParaRPr lang="es-ES" sz="32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4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244975" cy="5092065"/>
          </a:xfrm>
          <a:custGeom>
            <a:avLst/>
            <a:gdLst/>
            <a:ahLst/>
            <a:cxnLst/>
            <a:rect l="l" t="t" r="r" b="b"/>
            <a:pathLst>
              <a:path w="4244975" h="5092065">
                <a:moveTo>
                  <a:pt x="4244699" y="5091599"/>
                </a:moveTo>
                <a:lnTo>
                  <a:pt x="0" y="5091599"/>
                </a:lnTo>
                <a:lnTo>
                  <a:pt x="0" y="0"/>
                </a:lnTo>
                <a:lnTo>
                  <a:pt x="4244699" y="0"/>
                </a:lnTo>
                <a:lnTo>
                  <a:pt x="4244699" y="50915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0225" y="823933"/>
            <a:ext cx="3317875" cy="33782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&lt;html&gt;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&lt;head&gt;</a:t>
            </a:r>
            <a:endParaRPr sz="12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209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&lt;title&gt;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Ejemplo</a:t>
            </a:r>
            <a:r>
              <a:rPr sz="1200" spc="-17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HTML4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&lt;/title&gt;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&lt;/head&gt;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&lt;body&gt;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&lt;div</a:t>
            </a:r>
            <a:r>
              <a:rPr sz="1200" spc="-4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BABABA"/>
                </a:solidFill>
                <a:latin typeface="Courier New"/>
                <a:cs typeface="Courier New"/>
              </a:rPr>
              <a:t>id=</a:t>
            </a:r>
            <a:r>
              <a:rPr sz="1200" spc="-10" dirty="0">
                <a:solidFill>
                  <a:srgbClr val="A5C161"/>
                </a:solidFill>
                <a:latin typeface="Courier New"/>
                <a:cs typeface="Courier New"/>
              </a:rPr>
              <a:t>"header"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Aquí</a:t>
            </a:r>
            <a:r>
              <a:rPr sz="1200" spc="-6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el</a:t>
            </a:r>
            <a:r>
              <a:rPr sz="1200" spc="-6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logotipo,</a:t>
            </a:r>
            <a:r>
              <a:rPr sz="1200" spc="-6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menu,...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&lt;/div&gt;</a:t>
            </a:r>
            <a:endParaRPr sz="1200">
              <a:latin typeface="Courier New"/>
              <a:cs typeface="Courier New"/>
            </a:endParaRPr>
          </a:p>
          <a:p>
            <a:pPr marL="652780" marR="918844" indent="-366395">
              <a:lnSpc>
                <a:spcPct val="114599"/>
              </a:lnSpc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&lt;div</a:t>
            </a:r>
            <a:r>
              <a:rPr sz="1200" spc="30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BABABA"/>
                </a:solidFill>
                <a:latin typeface="Courier New"/>
                <a:cs typeface="Courier New"/>
              </a:rPr>
              <a:t>id=</a:t>
            </a:r>
            <a:r>
              <a:rPr sz="1200" spc="-20" dirty="0">
                <a:solidFill>
                  <a:srgbClr val="A5C161"/>
                </a:solidFill>
                <a:latin typeface="Courier New"/>
                <a:cs typeface="Courier New"/>
              </a:rPr>
              <a:t>"main-</a:t>
            </a:r>
            <a:r>
              <a:rPr sz="1200" spc="-10" dirty="0">
                <a:solidFill>
                  <a:srgbClr val="A5C161"/>
                </a:solidFill>
                <a:latin typeface="Courier New"/>
                <a:cs typeface="Courier New"/>
              </a:rPr>
              <a:t>content"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&gt;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Contenido</a:t>
            </a:r>
            <a:r>
              <a:rPr sz="1200" spc="-114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principal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&lt;/div&gt;</a:t>
            </a:r>
            <a:endParaRPr sz="1200">
              <a:latin typeface="Courier New"/>
              <a:cs typeface="Courier New"/>
            </a:endParaRPr>
          </a:p>
          <a:p>
            <a:pPr marL="652780" marR="919480" indent="-366395">
              <a:lnSpc>
                <a:spcPct val="114599"/>
              </a:lnSpc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&lt;div</a:t>
            </a:r>
            <a:r>
              <a:rPr sz="1200" spc="-4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BABABA"/>
                </a:solidFill>
                <a:latin typeface="Courier New"/>
                <a:cs typeface="Courier New"/>
              </a:rPr>
              <a:t>id=</a:t>
            </a:r>
            <a:r>
              <a:rPr sz="1200" spc="-10" dirty="0">
                <a:solidFill>
                  <a:srgbClr val="A5C161"/>
                </a:solidFill>
                <a:latin typeface="Courier New"/>
                <a:cs typeface="Courier New"/>
              </a:rPr>
              <a:t>"footer"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&gt;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Información</a:t>
            </a:r>
            <a:r>
              <a:rPr sz="1200" spc="-9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del</a:t>
            </a:r>
            <a:r>
              <a:rPr sz="1200" spc="-8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A9B7C6"/>
                </a:solidFill>
                <a:latin typeface="Courier New"/>
                <a:cs typeface="Courier New"/>
              </a:rPr>
              <a:t>pie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&lt;/div&gt;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&lt;/body&gt;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&lt;/html&gt;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61300" y="0"/>
            <a:ext cx="4683125" cy="5092065"/>
          </a:xfrm>
          <a:custGeom>
            <a:avLst/>
            <a:gdLst/>
            <a:ahLst/>
            <a:cxnLst/>
            <a:rect l="l" t="t" r="r" b="b"/>
            <a:pathLst>
              <a:path w="4683125" h="5092065">
                <a:moveTo>
                  <a:pt x="4682699" y="5091599"/>
                </a:moveTo>
                <a:lnTo>
                  <a:pt x="0" y="5091599"/>
                </a:lnTo>
                <a:lnTo>
                  <a:pt x="0" y="0"/>
                </a:lnTo>
                <a:lnTo>
                  <a:pt x="4682699" y="0"/>
                </a:lnTo>
                <a:lnTo>
                  <a:pt x="4682699" y="50915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91525" y="728683"/>
            <a:ext cx="2952115" cy="33782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&lt;html&gt;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&lt;head&gt;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09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&lt;title&gt;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Ejemplo</a:t>
            </a:r>
            <a:r>
              <a:rPr sz="1200" spc="-17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HTML5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&lt;/title&gt;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&lt;/head&gt;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&lt;body&gt;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&lt;header&gt;</a:t>
            </a:r>
            <a:endParaRPr sz="12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Aquí</a:t>
            </a:r>
            <a:r>
              <a:rPr sz="1200" spc="-6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el</a:t>
            </a:r>
            <a:r>
              <a:rPr sz="1200" spc="-6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logotipo,</a:t>
            </a:r>
            <a:r>
              <a:rPr sz="1200" spc="-6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menu,...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&lt;/header&gt;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&lt;main&gt;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Contenido</a:t>
            </a:r>
            <a:r>
              <a:rPr sz="1200" spc="-114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principal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&lt;/main&gt;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&lt;footer&gt;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Información</a:t>
            </a:r>
            <a:r>
              <a:rPr sz="1200" spc="-9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del</a:t>
            </a:r>
            <a:r>
              <a:rPr sz="1200" spc="-8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A9B7C6"/>
                </a:solidFill>
                <a:latin typeface="Courier New"/>
                <a:cs typeface="Courier New"/>
              </a:rPr>
              <a:t>pie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&lt;/footer&gt;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&lt;/body&gt;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&lt;/html&gt;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2925" y="1515747"/>
            <a:ext cx="3660140" cy="25253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7145" marR="81915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189AD3"/>
                </a:solidFill>
                <a:latin typeface="Verdana"/>
                <a:cs typeface="Verdana"/>
              </a:rPr>
              <a:t>Header</a:t>
            </a:r>
            <a:r>
              <a:rPr sz="1600" spc="-30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89AD3"/>
                </a:solidFill>
                <a:latin typeface="Verdana"/>
                <a:cs typeface="Verdana"/>
              </a:rPr>
              <a:t>(encabezado): </a:t>
            </a:r>
            <a:r>
              <a:rPr sz="1600" dirty="0">
                <a:solidFill>
                  <a:srgbClr val="2B2B2B"/>
                </a:solidFill>
                <a:latin typeface="Verdana"/>
                <a:cs typeface="Verdana"/>
              </a:rPr>
              <a:t>Normalmente</a:t>
            </a:r>
            <a:r>
              <a:rPr sz="1600" spc="-3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B2B2B"/>
                </a:solidFill>
                <a:latin typeface="Verdana"/>
                <a:cs typeface="Verdana"/>
              </a:rPr>
              <a:t>contiene</a:t>
            </a:r>
            <a:r>
              <a:rPr sz="1600" spc="-3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2B2B2B"/>
                </a:solidFill>
                <a:latin typeface="Verdana"/>
                <a:cs typeface="Verdana"/>
              </a:rPr>
              <a:t>el</a:t>
            </a:r>
            <a:r>
              <a:rPr sz="1600" spc="-3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B2B2B"/>
                </a:solidFill>
                <a:latin typeface="Verdana"/>
                <a:cs typeface="Verdana"/>
              </a:rPr>
              <a:t>título</a:t>
            </a:r>
            <a:r>
              <a:rPr sz="1600" spc="-3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2B2B2B"/>
                </a:solidFill>
                <a:latin typeface="Verdana"/>
                <a:cs typeface="Verdana"/>
              </a:rPr>
              <a:t>o </a:t>
            </a:r>
            <a:r>
              <a:rPr sz="1600" dirty="0">
                <a:solidFill>
                  <a:srgbClr val="2B2B2B"/>
                </a:solidFill>
                <a:latin typeface="Verdana"/>
                <a:cs typeface="Verdana"/>
              </a:rPr>
              <a:t>logo</a:t>
            </a:r>
            <a:r>
              <a:rPr sz="1600" spc="-9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600" spc="-9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2B2B2B"/>
                </a:solidFill>
                <a:latin typeface="Verdana"/>
                <a:cs typeface="Verdana"/>
              </a:rPr>
              <a:t>la</a:t>
            </a:r>
            <a:r>
              <a:rPr sz="1600" spc="-9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B2B2B"/>
                </a:solidFill>
                <a:latin typeface="Verdana"/>
                <a:cs typeface="Verdana"/>
              </a:rPr>
              <a:t>página</a:t>
            </a:r>
            <a:r>
              <a:rPr sz="1600" spc="-9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2B2B2B"/>
                </a:solidFill>
                <a:latin typeface="Verdana"/>
                <a:cs typeface="Verdana"/>
              </a:rPr>
              <a:t>y</a:t>
            </a:r>
            <a:r>
              <a:rPr sz="1600" spc="-9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B2B2B"/>
                </a:solidFill>
                <a:latin typeface="Verdana"/>
                <a:cs typeface="Verdana"/>
              </a:rPr>
              <a:t>no</a:t>
            </a:r>
            <a:r>
              <a:rPr sz="1600" spc="-9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2B2B2B"/>
                </a:solidFill>
                <a:latin typeface="Verdana"/>
                <a:cs typeface="Verdana"/>
              </a:rPr>
              <a:t>varía</a:t>
            </a:r>
            <a:r>
              <a:rPr sz="1600" spc="-9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B2B2B"/>
                </a:solidFill>
                <a:latin typeface="Verdana"/>
                <a:cs typeface="Verdana"/>
              </a:rPr>
              <a:t>en</a:t>
            </a:r>
            <a:r>
              <a:rPr sz="1600" spc="-9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2B2B2B"/>
                </a:solidFill>
                <a:latin typeface="Verdana"/>
                <a:cs typeface="Verdana"/>
              </a:rPr>
              <a:t>toda </a:t>
            </a:r>
            <a:r>
              <a:rPr sz="1600" spc="-35" dirty="0">
                <a:solidFill>
                  <a:srgbClr val="2B2B2B"/>
                </a:solidFill>
                <a:latin typeface="Verdana"/>
                <a:cs typeface="Verdana"/>
              </a:rPr>
              <a:t>la</a:t>
            </a:r>
            <a:r>
              <a:rPr sz="1600" spc="-14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2B2B2B"/>
                </a:solidFill>
                <a:latin typeface="Verdana"/>
                <a:cs typeface="Verdana"/>
              </a:rPr>
              <a:t>web.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Verdana"/>
              <a:cs typeface="Verdana"/>
            </a:endParaRPr>
          </a:p>
          <a:p>
            <a:pPr marL="12700" marR="1167130">
              <a:lnSpc>
                <a:spcPct val="101600"/>
              </a:lnSpc>
            </a:pPr>
            <a:r>
              <a:rPr sz="1600" dirty="0">
                <a:solidFill>
                  <a:srgbClr val="189AD3"/>
                </a:solidFill>
                <a:latin typeface="Verdana"/>
                <a:cs typeface="Verdana"/>
              </a:rPr>
              <a:t>Navigation</a:t>
            </a:r>
            <a:r>
              <a:rPr sz="1600" spc="-9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89AD3"/>
                </a:solidFill>
                <a:latin typeface="Verdana"/>
                <a:cs typeface="Verdana"/>
              </a:rPr>
              <a:t>bar</a:t>
            </a:r>
            <a:r>
              <a:rPr sz="1600" spc="-90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189AD3"/>
                </a:solidFill>
                <a:latin typeface="Verdana"/>
                <a:cs typeface="Verdana"/>
              </a:rPr>
              <a:t>(barra</a:t>
            </a:r>
            <a:r>
              <a:rPr sz="1600" spc="-90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89AD3"/>
                </a:solidFill>
                <a:latin typeface="Verdana"/>
                <a:cs typeface="Verdana"/>
              </a:rPr>
              <a:t>de </a:t>
            </a:r>
            <a:r>
              <a:rPr sz="1600" spc="-10" dirty="0">
                <a:solidFill>
                  <a:srgbClr val="189AD3"/>
                </a:solidFill>
                <a:latin typeface="Verdana"/>
                <a:cs typeface="Verdana"/>
              </a:rPr>
              <a:t>navegación):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solidFill>
                  <a:srgbClr val="2B2B2B"/>
                </a:solidFill>
                <a:latin typeface="Verdana"/>
                <a:cs typeface="Verdana"/>
              </a:rPr>
              <a:t>Contiene</a:t>
            </a:r>
            <a:r>
              <a:rPr sz="1600" spc="-13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2B2B2B"/>
                </a:solidFill>
                <a:latin typeface="Verdana"/>
                <a:cs typeface="Verdana"/>
              </a:rPr>
              <a:t>los</a:t>
            </a:r>
            <a:r>
              <a:rPr sz="1600" spc="-12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B2B2B"/>
                </a:solidFill>
                <a:latin typeface="Verdana"/>
                <a:cs typeface="Verdana"/>
              </a:rPr>
              <a:t>enlaces</a:t>
            </a:r>
            <a:r>
              <a:rPr sz="1600" spc="-12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600" spc="-12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2B2B2B"/>
                </a:solidFill>
                <a:latin typeface="Verdana"/>
                <a:cs typeface="Verdana"/>
              </a:rPr>
              <a:t>las</a:t>
            </a:r>
            <a:r>
              <a:rPr sz="1600" spc="-12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B2B2B"/>
                </a:solidFill>
                <a:latin typeface="Verdana"/>
                <a:cs typeface="Verdana"/>
              </a:rPr>
              <a:t>distintas secciones</a:t>
            </a:r>
            <a:r>
              <a:rPr sz="1600" spc="-13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B2B2B"/>
                </a:solidFill>
                <a:latin typeface="Verdana"/>
                <a:cs typeface="Verdana"/>
              </a:rPr>
              <a:t>del</a:t>
            </a:r>
            <a:r>
              <a:rPr sz="1600" spc="-12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B2B2B"/>
                </a:solidFill>
                <a:latin typeface="Verdana"/>
                <a:cs typeface="Verdana"/>
              </a:rPr>
              <a:t>menú.</a:t>
            </a:r>
            <a:r>
              <a:rPr sz="1600" spc="-12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600" spc="-12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2B2B2B"/>
                </a:solidFill>
                <a:latin typeface="Verdana"/>
                <a:cs typeface="Verdana"/>
              </a:rPr>
              <a:t>menudo</a:t>
            </a:r>
            <a:r>
              <a:rPr sz="1600" spc="-13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2B2B2B"/>
                </a:solidFill>
                <a:latin typeface="Verdana"/>
                <a:cs typeface="Verdana"/>
              </a:rPr>
              <a:t>está </a:t>
            </a:r>
            <a:r>
              <a:rPr sz="1600" dirty="0">
                <a:solidFill>
                  <a:srgbClr val="2B2B2B"/>
                </a:solidFill>
                <a:latin typeface="Verdana"/>
                <a:cs typeface="Verdana"/>
              </a:rPr>
              <a:t>incluido</a:t>
            </a:r>
            <a:r>
              <a:rPr sz="1600" spc="-6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B2B2B"/>
                </a:solidFill>
                <a:latin typeface="Verdana"/>
                <a:cs typeface="Verdana"/>
              </a:rPr>
              <a:t>dentro</a:t>
            </a:r>
            <a:r>
              <a:rPr sz="1600" spc="-6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B2B2B"/>
                </a:solidFill>
                <a:latin typeface="Verdana"/>
                <a:cs typeface="Verdana"/>
              </a:rPr>
              <a:t>del</a:t>
            </a:r>
            <a:r>
              <a:rPr sz="1600" spc="-6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B2B2B"/>
                </a:solidFill>
                <a:latin typeface="Verdana"/>
                <a:cs typeface="Verdana"/>
              </a:rPr>
              <a:t>encabezado.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6990" marR="5080">
              <a:lnSpc>
                <a:spcPct val="101600"/>
              </a:lnSpc>
              <a:spcBef>
                <a:spcPts val="70"/>
              </a:spcBef>
            </a:pPr>
            <a:r>
              <a:rPr dirty="0">
                <a:solidFill>
                  <a:srgbClr val="189AD3"/>
                </a:solidFill>
              </a:rPr>
              <a:t>Main</a:t>
            </a:r>
            <a:r>
              <a:rPr spc="15" dirty="0">
                <a:solidFill>
                  <a:srgbClr val="189AD3"/>
                </a:solidFill>
              </a:rPr>
              <a:t> </a:t>
            </a:r>
            <a:r>
              <a:rPr dirty="0">
                <a:solidFill>
                  <a:srgbClr val="189AD3"/>
                </a:solidFill>
              </a:rPr>
              <a:t>content</a:t>
            </a:r>
            <a:r>
              <a:rPr spc="20" dirty="0">
                <a:solidFill>
                  <a:srgbClr val="189AD3"/>
                </a:solidFill>
              </a:rPr>
              <a:t> </a:t>
            </a:r>
            <a:r>
              <a:rPr dirty="0">
                <a:solidFill>
                  <a:srgbClr val="189AD3"/>
                </a:solidFill>
              </a:rPr>
              <a:t>(contenido</a:t>
            </a:r>
            <a:r>
              <a:rPr spc="20" dirty="0">
                <a:solidFill>
                  <a:srgbClr val="189AD3"/>
                </a:solidFill>
              </a:rPr>
              <a:t> </a:t>
            </a:r>
            <a:r>
              <a:rPr spc="-10" dirty="0">
                <a:solidFill>
                  <a:srgbClr val="189AD3"/>
                </a:solidFill>
              </a:rPr>
              <a:t>principal): </a:t>
            </a:r>
            <a:r>
              <a:rPr dirty="0"/>
              <a:t>Normalmente</a:t>
            </a:r>
            <a:r>
              <a:rPr spc="-55" dirty="0"/>
              <a:t> </a:t>
            </a:r>
            <a:r>
              <a:rPr dirty="0"/>
              <a:t>contiene</a:t>
            </a:r>
            <a:r>
              <a:rPr spc="-55" dirty="0"/>
              <a:t> </a:t>
            </a:r>
            <a:r>
              <a:rPr spc="-20" dirty="0"/>
              <a:t>el</a:t>
            </a:r>
            <a:r>
              <a:rPr spc="-50" dirty="0"/>
              <a:t> </a:t>
            </a:r>
            <a:r>
              <a:rPr dirty="0"/>
              <a:t>título</a:t>
            </a:r>
            <a:r>
              <a:rPr spc="-55" dirty="0"/>
              <a:t> </a:t>
            </a:r>
            <a:r>
              <a:rPr dirty="0"/>
              <a:t>o</a:t>
            </a:r>
            <a:r>
              <a:rPr spc="-55" dirty="0"/>
              <a:t> </a:t>
            </a:r>
            <a:r>
              <a:rPr spc="-20" dirty="0"/>
              <a:t>logo </a:t>
            </a:r>
            <a:r>
              <a:rPr dirty="0"/>
              <a:t>de</a:t>
            </a:r>
            <a:r>
              <a:rPr spc="-110" dirty="0"/>
              <a:t> </a:t>
            </a:r>
            <a:r>
              <a:rPr spc="-35" dirty="0"/>
              <a:t>la</a:t>
            </a:r>
            <a:r>
              <a:rPr spc="-105" dirty="0"/>
              <a:t> </a:t>
            </a:r>
            <a:r>
              <a:rPr dirty="0"/>
              <a:t>página</a:t>
            </a:r>
            <a:r>
              <a:rPr spc="-105" dirty="0"/>
              <a:t> </a:t>
            </a:r>
            <a:r>
              <a:rPr spc="-120" dirty="0"/>
              <a:t>y</a:t>
            </a:r>
            <a:r>
              <a:rPr spc="-110" dirty="0"/>
              <a:t> </a:t>
            </a:r>
            <a:r>
              <a:rPr dirty="0"/>
              <a:t>no</a:t>
            </a:r>
            <a:r>
              <a:rPr spc="-105" dirty="0"/>
              <a:t> </a:t>
            </a:r>
            <a:r>
              <a:rPr spc="-70" dirty="0"/>
              <a:t>varía</a:t>
            </a:r>
            <a:r>
              <a:rPr spc="-105" dirty="0"/>
              <a:t> </a:t>
            </a:r>
            <a:r>
              <a:rPr dirty="0"/>
              <a:t>en</a:t>
            </a:r>
            <a:r>
              <a:rPr spc="-110" dirty="0"/>
              <a:t> </a:t>
            </a:r>
            <a:r>
              <a:rPr dirty="0"/>
              <a:t>toda</a:t>
            </a:r>
            <a:r>
              <a:rPr spc="-105" dirty="0"/>
              <a:t> </a:t>
            </a:r>
            <a:r>
              <a:rPr spc="-35" dirty="0"/>
              <a:t>la</a:t>
            </a:r>
            <a:r>
              <a:rPr spc="-105" dirty="0"/>
              <a:t> </a:t>
            </a:r>
            <a:r>
              <a:rPr spc="-20" dirty="0"/>
              <a:t>web.</a:t>
            </a: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pc="-10" dirty="0">
                <a:solidFill>
                  <a:srgbClr val="189AD3"/>
                </a:solidFill>
              </a:rPr>
              <a:t>Sidebar</a:t>
            </a:r>
            <a:r>
              <a:rPr spc="-105" dirty="0">
                <a:solidFill>
                  <a:srgbClr val="189AD3"/>
                </a:solidFill>
              </a:rPr>
              <a:t> </a:t>
            </a:r>
            <a:r>
              <a:rPr spc="-55" dirty="0">
                <a:solidFill>
                  <a:srgbClr val="189AD3"/>
                </a:solidFill>
              </a:rPr>
              <a:t>(barra</a:t>
            </a:r>
            <a:r>
              <a:rPr spc="-105" dirty="0">
                <a:solidFill>
                  <a:srgbClr val="189AD3"/>
                </a:solidFill>
              </a:rPr>
              <a:t> </a:t>
            </a:r>
            <a:r>
              <a:rPr spc="-10" dirty="0">
                <a:solidFill>
                  <a:srgbClr val="189AD3"/>
                </a:solidFill>
              </a:rPr>
              <a:t>lateral)</a:t>
            </a:r>
          </a:p>
          <a:p>
            <a:pPr marL="12700" marR="388620">
              <a:lnSpc>
                <a:spcPct val="101600"/>
              </a:lnSpc>
            </a:pPr>
            <a:r>
              <a:rPr dirty="0"/>
              <a:t>Contiene</a:t>
            </a:r>
            <a:r>
              <a:rPr spc="-105" dirty="0"/>
              <a:t> </a:t>
            </a:r>
            <a:r>
              <a:rPr dirty="0"/>
              <a:t>información</a:t>
            </a:r>
            <a:r>
              <a:rPr spc="-105" dirty="0"/>
              <a:t> </a:t>
            </a:r>
            <a:r>
              <a:rPr spc="-60" dirty="0"/>
              <a:t>extra</a:t>
            </a:r>
            <a:r>
              <a:rPr spc="-105" dirty="0"/>
              <a:t> </a:t>
            </a:r>
            <a:r>
              <a:rPr spc="-45" dirty="0"/>
              <a:t>a</a:t>
            </a:r>
            <a:r>
              <a:rPr spc="-100" dirty="0"/>
              <a:t> </a:t>
            </a:r>
            <a:r>
              <a:rPr spc="-35" dirty="0"/>
              <a:t>la</a:t>
            </a:r>
            <a:r>
              <a:rPr spc="-105" dirty="0"/>
              <a:t> </a:t>
            </a:r>
            <a:r>
              <a:rPr spc="-25" dirty="0"/>
              <a:t>del </a:t>
            </a:r>
            <a:r>
              <a:rPr dirty="0"/>
              <a:t>contenido </a:t>
            </a:r>
            <a:r>
              <a:rPr spc="-25" dirty="0"/>
              <a:t>principal,</a:t>
            </a:r>
            <a:r>
              <a:rPr dirty="0"/>
              <a:t> aunque </a:t>
            </a:r>
            <a:r>
              <a:rPr spc="-10" dirty="0"/>
              <a:t>suele guardar</a:t>
            </a:r>
            <a:r>
              <a:rPr spc="-85" dirty="0"/>
              <a:t> </a:t>
            </a:r>
            <a:r>
              <a:rPr spc="-10" dirty="0"/>
              <a:t>relación</a:t>
            </a:r>
            <a:r>
              <a:rPr spc="-80" dirty="0"/>
              <a:t> </a:t>
            </a:r>
            <a:r>
              <a:rPr dirty="0"/>
              <a:t>con</a:t>
            </a:r>
            <a:r>
              <a:rPr spc="-85" dirty="0"/>
              <a:t> </a:t>
            </a:r>
            <a:r>
              <a:rPr spc="-25" dirty="0"/>
              <a:t>él.</a:t>
            </a:r>
          </a:p>
          <a:p>
            <a:pPr marL="46990">
              <a:lnSpc>
                <a:spcPct val="100000"/>
              </a:lnSpc>
              <a:spcBef>
                <a:spcPts val="1050"/>
              </a:spcBef>
            </a:pPr>
            <a:r>
              <a:rPr dirty="0">
                <a:solidFill>
                  <a:srgbClr val="189AD3"/>
                </a:solidFill>
              </a:rPr>
              <a:t>Footer</a:t>
            </a:r>
            <a:r>
              <a:rPr spc="-85" dirty="0">
                <a:solidFill>
                  <a:srgbClr val="189AD3"/>
                </a:solidFill>
              </a:rPr>
              <a:t> </a:t>
            </a:r>
            <a:r>
              <a:rPr spc="-20" dirty="0">
                <a:solidFill>
                  <a:srgbClr val="189AD3"/>
                </a:solidFill>
              </a:rPr>
              <a:t>(pie)</a:t>
            </a:r>
          </a:p>
          <a:p>
            <a:pPr marL="46990" marR="14604">
              <a:lnSpc>
                <a:spcPct val="101600"/>
              </a:lnSpc>
            </a:pPr>
            <a:r>
              <a:rPr spc="-70" dirty="0"/>
              <a:t>Se</a:t>
            </a:r>
            <a:r>
              <a:rPr spc="-114" dirty="0"/>
              <a:t> </a:t>
            </a:r>
            <a:r>
              <a:rPr dirty="0"/>
              <a:t>ubica</a:t>
            </a:r>
            <a:r>
              <a:rPr spc="-114" dirty="0"/>
              <a:t> </a:t>
            </a:r>
            <a:r>
              <a:rPr dirty="0"/>
              <a:t>en</a:t>
            </a:r>
            <a:r>
              <a:rPr spc="-114" dirty="0"/>
              <a:t> </a:t>
            </a:r>
            <a:r>
              <a:rPr spc="-35" dirty="0"/>
              <a:t>la</a:t>
            </a:r>
            <a:r>
              <a:rPr spc="-114" dirty="0"/>
              <a:t> </a:t>
            </a:r>
            <a:r>
              <a:rPr spc="-10" dirty="0"/>
              <a:t>parte</a:t>
            </a:r>
            <a:r>
              <a:rPr spc="-114" dirty="0"/>
              <a:t> </a:t>
            </a:r>
            <a:r>
              <a:rPr spc="-25" dirty="0"/>
              <a:t>inferior</a:t>
            </a:r>
            <a:r>
              <a:rPr spc="-114" dirty="0"/>
              <a:t> </a:t>
            </a:r>
            <a:r>
              <a:rPr spc="-120" dirty="0"/>
              <a:t>y</a:t>
            </a:r>
            <a:r>
              <a:rPr spc="-114" dirty="0"/>
              <a:t> </a:t>
            </a:r>
            <a:r>
              <a:rPr spc="-10" dirty="0"/>
              <a:t>contiene </a:t>
            </a:r>
            <a:r>
              <a:rPr dirty="0"/>
              <a:t>información</a:t>
            </a:r>
            <a:r>
              <a:rPr spc="-65" dirty="0"/>
              <a:t> </a:t>
            </a:r>
            <a:r>
              <a:rPr spc="60" dirty="0"/>
              <a:t>común</a:t>
            </a:r>
            <a:r>
              <a:rPr spc="-60" dirty="0"/>
              <a:t> </a:t>
            </a:r>
            <a:r>
              <a:rPr dirty="0"/>
              <a:t>como</a:t>
            </a:r>
            <a:r>
              <a:rPr spc="-65" dirty="0"/>
              <a:t> </a:t>
            </a:r>
            <a:r>
              <a:rPr spc="-10" dirty="0"/>
              <a:t>copyright, </a:t>
            </a:r>
            <a:r>
              <a:rPr dirty="0"/>
              <a:t>política</a:t>
            </a:r>
            <a:r>
              <a:rPr spc="-90" dirty="0"/>
              <a:t> </a:t>
            </a:r>
            <a:r>
              <a:rPr dirty="0"/>
              <a:t>de</a:t>
            </a:r>
            <a:r>
              <a:rPr spc="-85" dirty="0"/>
              <a:t> </a:t>
            </a:r>
            <a:r>
              <a:rPr spc="-40" dirty="0"/>
              <a:t>privacidad,</a:t>
            </a:r>
            <a:r>
              <a:rPr spc="-85" dirty="0"/>
              <a:t> </a:t>
            </a:r>
            <a:r>
              <a:rPr spc="-20" dirty="0"/>
              <a:t>datos</a:t>
            </a:r>
            <a:r>
              <a:rPr spc="-85" dirty="0"/>
              <a:t> </a:t>
            </a:r>
            <a:r>
              <a:rPr spc="-25" dirty="0"/>
              <a:t>de </a:t>
            </a:r>
            <a:r>
              <a:rPr spc="-30" dirty="0"/>
              <a:t>contacto,</a:t>
            </a:r>
            <a:r>
              <a:rPr spc="-80" dirty="0"/>
              <a:t> </a:t>
            </a:r>
            <a:r>
              <a:rPr spc="-25" dirty="0"/>
              <a:t>etc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381000" y="285750"/>
            <a:ext cx="7543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Estructura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_ 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secciones 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en HTML 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29587" y="1614487"/>
          <a:ext cx="6069330" cy="2282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4665"/>
                <a:gridCol w="3034665"/>
              </a:tblGrid>
              <a:tr h="380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Sección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Etiqueta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Header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&lt;header&gt;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Navigation</a:t>
                      </a:r>
                      <a:r>
                        <a:rPr sz="11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bar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&lt;nav&gt;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Main</a:t>
                      </a:r>
                      <a:r>
                        <a:rPr sz="11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content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&lt;main&gt;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Sidebar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&lt;aside&gt;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Footer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&lt;footer&gt;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81000" y="285750"/>
            <a:ext cx="7543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Estructura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_ 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secciones 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en HTML 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92065"/>
          </a:xfrm>
          <a:custGeom>
            <a:avLst/>
            <a:gdLst/>
            <a:ahLst/>
            <a:cxnLst/>
            <a:rect l="l" t="t" r="r" b="b"/>
            <a:pathLst>
              <a:path w="9144000" h="5092065">
                <a:moveTo>
                  <a:pt x="9143999" y="5091599"/>
                </a:moveTo>
                <a:lnTo>
                  <a:pt x="0" y="5091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0915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1825" y="90508"/>
            <a:ext cx="5513070" cy="48450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&lt;body&gt;</a:t>
            </a:r>
            <a:endParaRPr sz="1200">
              <a:latin typeface="Courier New"/>
              <a:cs typeface="Courier New"/>
            </a:endParaRPr>
          </a:p>
          <a:p>
            <a:pPr marR="4303395" algn="r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&lt;header&gt;</a:t>
            </a:r>
            <a:endParaRPr sz="1200">
              <a:latin typeface="Courier New"/>
              <a:cs typeface="Courier New"/>
            </a:endParaRPr>
          </a:p>
          <a:p>
            <a:pPr marR="4303395" algn="r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&lt;nav&gt;</a:t>
            </a:r>
            <a:endParaRPr sz="12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209"/>
              </a:spcBef>
            </a:pPr>
            <a:r>
              <a:rPr sz="1200" spc="-20" dirty="0">
                <a:solidFill>
                  <a:srgbClr val="E7BE6A"/>
                </a:solidFill>
                <a:latin typeface="Courier New"/>
                <a:cs typeface="Courier New"/>
              </a:rPr>
              <a:t>&lt;ul&gt;</a:t>
            </a:r>
            <a:endParaRPr sz="12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Inicio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2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Blog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2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&lt;li&gt;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Contacto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&lt;/li&gt;</a:t>
            </a:r>
            <a:endParaRPr sz="12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&lt;/ul&gt;</a:t>
            </a:r>
            <a:endParaRPr sz="1200">
              <a:latin typeface="Courier New"/>
              <a:cs typeface="Courier New"/>
            </a:endParaRPr>
          </a:p>
          <a:p>
            <a:pPr marR="4211955" algn="r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&lt;/nav&gt;</a:t>
            </a:r>
            <a:endParaRPr sz="1200">
              <a:latin typeface="Courier New"/>
              <a:cs typeface="Courier New"/>
            </a:endParaRPr>
          </a:p>
          <a:p>
            <a:pPr marR="4211955" algn="r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&lt;/header&gt;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&lt;main&gt;</a:t>
            </a:r>
            <a:endParaRPr sz="12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&lt;h1&gt;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Bienvenido</a:t>
            </a:r>
            <a:r>
              <a:rPr sz="1200" spc="-7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a</a:t>
            </a:r>
            <a:r>
              <a:rPr sz="1200" spc="-7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mi</a:t>
            </a:r>
            <a:r>
              <a:rPr sz="1200" spc="-6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página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&lt;/h1&gt;</a:t>
            </a:r>
            <a:endParaRPr sz="12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Esta</a:t>
            </a:r>
            <a:r>
              <a:rPr sz="1200" spc="-5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es</a:t>
            </a:r>
            <a:r>
              <a:rPr sz="1200" spc="-5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mi</a:t>
            </a:r>
            <a:r>
              <a:rPr sz="1200" spc="-5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nueva</a:t>
            </a:r>
            <a:r>
              <a:rPr sz="1200" spc="-5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página</a:t>
            </a:r>
            <a:r>
              <a:rPr sz="1200" spc="-5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con</a:t>
            </a:r>
            <a:r>
              <a:rPr sz="1200" spc="-5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HTML5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&lt;aside&gt;</a:t>
            </a:r>
            <a:endParaRPr sz="12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&lt;h2&gt;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Sobre</a:t>
            </a:r>
            <a:r>
              <a:rPr sz="1200" spc="-1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mí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&lt;/h2&gt;</a:t>
            </a:r>
            <a:endParaRPr sz="12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Soy</a:t>
            </a:r>
            <a:r>
              <a:rPr sz="1200" spc="-6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un</a:t>
            </a:r>
            <a:r>
              <a:rPr sz="1200" spc="-6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músico</a:t>
            </a:r>
            <a:r>
              <a:rPr sz="1200" spc="-6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profesional</a:t>
            </a:r>
            <a:r>
              <a:rPr sz="1200" spc="-6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de</a:t>
            </a:r>
            <a:r>
              <a:rPr sz="1200" spc="-6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New</a:t>
            </a:r>
            <a:r>
              <a:rPr sz="1200" spc="-6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Orleans.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&lt;/aside&gt;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&lt;footer&gt;</a:t>
            </a:r>
            <a:endParaRPr sz="12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Copyright</a:t>
            </a:r>
            <a:r>
              <a:rPr sz="1200" spc="-8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2018</a:t>
            </a:r>
            <a:r>
              <a:rPr sz="1200" spc="-8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Mikel</a:t>
            </a:r>
            <a:r>
              <a:rPr sz="1200" spc="-8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Laboa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&lt;/footer&gt;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&lt;/main&gt;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&lt;/body&gt;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114800" cy="5143500"/>
          </a:xfrm>
          <a:custGeom>
            <a:avLst/>
            <a:gdLst/>
            <a:ahLst/>
            <a:cxnLst/>
            <a:rect l="l" t="t" r="r" b="b"/>
            <a:pathLst>
              <a:path w="4114800" h="5143500">
                <a:moveTo>
                  <a:pt x="41147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114799" y="0"/>
                </a:lnTo>
                <a:lnTo>
                  <a:pt x="4114799" y="51434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025" y="1130871"/>
            <a:ext cx="3866515" cy="25114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&lt;header&gt;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&lt;img</a:t>
            </a:r>
            <a:r>
              <a:rPr sz="1200" spc="-10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BABABA"/>
                </a:solidFill>
                <a:latin typeface="Courier New"/>
                <a:cs typeface="Courier New"/>
              </a:rPr>
              <a:t>src=</a:t>
            </a:r>
            <a:r>
              <a:rPr sz="1200" dirty="0">
                <a:solidFill>
                  <a:srgbClr val="A5C161"/>
                </a:solidFill>
                <a:latin typeface="Courier New"/>
                <a:cs typeface="Courier New"/>
              </a:rPr>
              <a:t>"logo.png"</a:t>
            </a:r>
            <a:r>
              <a:rPr sz="1200" spc="-105" dirty="0">
                <a:solidFill>
                  <a:srgbClr val="A5C16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BABABA"/>
                </a:solidFill>
                <a:latin typeface="Courier New"/>
                <a:cs typeface="Courier New"/>
              </a:rPr>
              <a:t>alt=</a:t>
            </a:r>
            <a:r>
              <a:rPr sz="1200" spc="-10" dirty="0">
                <a:solidFill>
                  <a:srgbClr val="A5C161"/>
                </a:solidFill>
                <a:latin typeface="Courier New"/>
                <a:cs typeface="Courier New"/>
              </a:rPr>
              <a:t>"logo"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/&gt;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&lt;nav&gt;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&lt;a</a:t>
            </a:r>
            <a:r>
              <a:rPr sz="1200" spc="-20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BABABA"/>
                </a:solidFill>
                <a:latin typeface="Courier New"/>
                <a:cs typeface="Courier New"/>
              </a:rPr>
              <a:t>href=</a:t>
            </a:r>
            <a:r>
              <a:rPr sz="1200" spc="-10" dirty="0">
                <a:solidFill>
                  <a:srgbClr val="A5C161"/>
                </a:solidFill>
                <a:latin typeface="Courier New"/>
                <a:cs typeface="Courier New"/>
              </a:rPr>
              <a:t>"index.html"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Inicio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&lt;/a&gt;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&lt;a</a:t>
            </a:r>
            <a:r>
              <a:rPr sz="1200" spc="-20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BABABA"/>
                </a:solidFill>
                <a:latin typeface="Courier New"/>
                <a:cs typeface="Courier New"/>
              </a:rPr>
              <a:t>href=</a:t>
            </a:r>
            <a:r>
              <a:rPr sz="1200" spc="-10" dirty="0">
                <a:solidFill>
                  <a:srgbClr val="A5C161"/>
                </a:solidFill>
                <a:latin typeface="Courier New"/>
                <a:cs typeface="Courier New"/>
              </a:rPr>
              <a:t>"ser.html"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Servicios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&lt;/a&gt;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&lt;a</a:t>
            </a:r>
            <a:r>
              <a:rPr sz="1200" spc="-20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BABABA"/>
                </a:solidFill>
                <a:latin typeface="Courier New"/>
                <a:cs typeface="Courier New"/>
              </a:rPr>
              <a:t>href=</a:t>
            </a:r>
            <a:r>
              <a:rPr sz="1200" spc="-10" dirty="0">
                <a:solidFill>
                  <a:srgbClr val="A5C161"/>
                </a:solidFill>
                <a:latin typeface="Courier New"/>
                <a:cs typeface="Courier New"/>
              </a:rPr>
              <a:t>"contact.html"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Contacto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&lt;/a&gt;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&lt;a</a:t>
            </a:r>
            <a:r>
              <a:rPr sz="1200" spc="-30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BABABA"/>
                </a:solidFill>
                <a:latin typeface="Courier New"/>
                <a:cs typeface="Courier New"/>
              </a:rPr>
              <a:t>href=</a:t>
            </a:r>
            <a:r>
              <a:rPr sz="1200" spc="-10" dirty="0">
                <a:solidFill>
                  <a:srgbClr val="A5C161"/>
                </a:solidFill>
                <a:latin typeface="Courier New"/>
                <a:cs typeface="Courier New"/>
              </a:rPr>
              <a:t>"about.html"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Sobre</a:t>
            </a:r>
            <a:r>
              <a:rPr sz="1200" spc="-3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mi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&lt;/a&gt;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&lt;/nav&gt;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&lt;/header&gt;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1274" y="2059131"/>
            <a:ext cx="4396740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122555" indent="-367030">
              <a:lnSpc>
                <a:spcPct val="100699"/>
              </a:lnSpc>
              <a:spcBef>
                <a:spcPts val="85"/>
              </a:spcBef>
              <a:buFont typeface="Arial MT"/>
              <a:buChar char="■"/>
              <a:tabLst>
                <a:tab pos="379095" algn="l"/>
              </a:tabLst>
            </a:pP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Contiene</a:t>
            </a:r>
            <a:r>
              <a:rPr sz="1800" spc="-14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2B2B2B"/>
                </a:solidFill>
                <a:latin typeface="Verdana"/>
                <a:cs typeface="Verdana"/>
              </a:rPr>
              <a:t>los</a:t>
            </a:r>
            <a:r>
              <a:rPr sz="1800" spc="-14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enlaces</a:t>
            </a:r>
            <a:r>
              <a:rPr sz="1800" spc="-14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-14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2B2B2B"/>
                </a:solidFill>
                <a:latin typeface="Verdana"/>
                <a:cs typeface="Verdana"/>
              </a:rPr>
              <a:t>las</a:t>
            </a:r>
            <a:r>
              <a:rPr sz="1800" spc="-14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distintas secciones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del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menú.</a:t>
            </a:r>
            <a:endParaRPr sz="1800">
              <a:latin typeface="Verdana"/>
              <a:cs typeface="Verdana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Font typeface="Arial MT"/>
              <a:buChar char="■"/>
              <a:tabLst>
                <a:tab pos="379095" algn="l"/>
              </a:tabLst>
            </a:pPr>
            <a:r>
              <a:rPr sz="1800" spc="65" dirty="0">
                <a:solidFill>
                  <a:srgbClr val="2B2B2B"/>
                </a:solidFill>
                <a:latin typeface="Verdana"/>
                <a:cs typeface="Verdana"/>
              </a:rPr>
              <a:t>Puede</a:t>
            </a:r>
            <a:r>
              <a:rPr sz="1800" spc="-14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2B2B2B"/>
                </a:solidFill>
                <a:latin typeface="Verdana"/>
                <a:cs typeface="Verdana"/>
              </a:rPr>
              <a:t>ir</a:t>
            </a:r>
            <a:r>
              <a:rPr sz="1800" spc="-14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dentro</a:t>
            </a:r>
            <a:r>
              <a:rPr sz="1800" spc="-13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r>
              <a:rPr sz="1800" spc="-14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fuera</a:t>
            </a:r>
            <a:r>
              <a:rPr sz="1800" spc="-13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del</a:t>
            </a:r>
            <a:r>
              <a:rPr sz="1800" spc="-14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header.</a:t>
            </a:r>
            <a:endParaRPr sz="1800">
              <a:latin typeface="Verdana"/>
              <a:cs typeface="Verdana"/>
            </a:endParaRPr>
          </a:p>
          <a:p>
            <a:pPr marL="379095" marR="5080" indent="-367030">
              <a:lnSpc>
                <a:spcPct val="100699"/>
              </a:lnSpc>
              <a:buFont typeface="Arial MT"/>
              <a:buChar char="■"/>
              <a:tabLst>
                <a:tab pos="379095" algn="l"/>
              </a:tabLst>
            </a:pP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Solo</a:t>
            </a:r>
            <a:r>
              <a:rPr sz="1800" spc="-12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debe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2B2B2B"/>
                </a:solidFill>
                <a:latin typeface="Verdana"/>
                <a:cs typeface="Verdana"/>
              </a:rPr>
              <a:t>ir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dentro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del</a:t>
            </a:r>
            <a:r>
              <a:rPr sz="1800" spc="-12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2B2B2B"/>
                </a:solidFill>
                <a:latin typeface="Verdana"/>
                <a:cs typeface="Verdana"/>
              </a:rPr>
              <a:t>&lt;main&gt;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2B2B2B"/>
                </a:solidFill>
                <a:latin typeface="Verdana"/>
                <a:cs typeface="Verdana"/>
              </a:rPr>
              <a:t>si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se 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trata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2B2B2B"/>
                </a:solidFill>
                <a:latin typeface="Verdana"/>
                <a:cs typeface="Verdana"/>
              </a:rPr>
              <a:t>un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2B2B2B"/>
                </a:solidFill>
                <a:latin typeface="Verdana"/>
                <a:cs typeface="Verdana"/>
              </a:rPr>
              <a:t>menú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específico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para </a:t>
            </a:r>
            <a:r>
              <a:rPr sz="1800" spc="-40" dirty="0">
                <a:solidFill>
                  <a:srgbClr val="2B2B2B"/>
                </a:solidFill>
                <a:latin typeface="Verdana"/>
                <a:cs typeface="Verdana"/>
              </a:rPr>
              <a:t>ese</a:t>
            </a:r>
            <a:r>
              <a:rPr sz="1800" spc="-15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contenido.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9" name="object 2"/>
          <p:cNvSpPr txBox="1">
            <a:spLocks/>
          </p:cNvSpPr>
          <p:nvPr/>
        </p:nvSpPr>
        <p:spPr>
          <a:xfrm>
            <a:off x="381000" y="285750"/>
            <a:ext cx="797989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Estructura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_ 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			navegación &lt;</a:t>
            </a:r>
            <a:r>
              <a:rPr lang="es-ES" sz="2800" dirty="0" err="1" smtClean="0">
                <a:solidFill>
                  <a:srgbClr val="6599FF"/>
                </a:solidFill>
                <a:latin typeface="Montserrat" pitchFamily="2" charset="0"/>
              </a:rPr>
              <a:t>nav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&gt;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114800" cy="5143500"/>
          </a:xfrm>
          <a:custGeom>
            <a:avLst/>
            <a:gdLst/>
            <a:ahLst/>
            <a:cxnLst/>
            <a:rect l="l" t="t" r="r" b="b"/>
            <a:pathLst>
              <a:path w="4114800" h="5143500">
                <a:moveTo>
                  <a:pt x="41147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114799" y="0"/>
                </a:lnTo>
                <a:lnTo>
                  <a:pt x="4114799" y="51434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5" y="68833"/>
            <a:ext cx="2952115" cy="49974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&lt;main&gt;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&lt;article&gt;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&lt;h1&gt;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Título</a:t>
            </a:r>
            <a:r>
              <a:rPr sz="1200" spc="-12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principal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&lt;/h1&gt;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Introducción...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&lt;section&gt;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&lt;h2&gt;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Título</a:t>
            </a:r>
            <a:r>
              <a:rPr sz="1200" spc="-12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2...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&lt;/h2&gt;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Texto...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&lt;/section&gt;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&lt;section&gt;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&lt;h2&gt;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Título</a:t>
            </a:r>
            <a:r>
              <a:rPr sz="1200" spc="-12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2...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&lt;/h2&gt;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Texto...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&lt;/section&gt;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&lt;section&gt;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&lt;h2&gt;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Titulo</a:t>
            </a:r>
            <a:r>
              <a:rPr sz="1200" spc="-12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2...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&lt;/h2&gt;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Texto...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&lt;/section&gt;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&lt;/article&gt;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&lt;/main&gt;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1274" y="2044843"/>
            <a:ext cx="435102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19050" indent="-367030">
              <a:lnSpc>
                <a:spcPct val="100699"/>
              </a:lnSpc>
              <a:spcBef>
                <a:spcPts val="85"/>
              </a:spcBef>
              <a:buFont typeface="Arial MT"/>
              <a:buChar char="■"/>
              <a:tabLst>
                <a:tab pos="379095" algn="l"/>
              </a:tabLst>
            </a:pP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Contiene</a:t>
            </a:r>
            <a:r>
              <a:rPr sz="1800" spc="-10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2B2B2B"/>
                </a:solidFill>
                <a:latin typeface="Verdana"/>
                <a:cs typeface="Verdana"/>
              </a:rPr>
              <a:t>la</a:t>
            </a:r>
            <a:r>
              <a:rPr sz="1800" spc="-10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información</a:t>
            </a:r>
            <a:r>
              <a:rPr sz="1800" spc="-10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principal</a:t>
            </a:r>
            <a:r>
              <a:rPr sz="1800" spc="-10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2B2B2B"/>
                </a:solidFill>
                <a:latin typeface="Verdana"/>
                <a:cs typeface="Verdana"/>
              </a:rPr>
              <a:t>y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específica</a:t>
            </a:r>
            <a:r>
              <a:rPr sz="1800" spc="-11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0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2B2B2B"/>
                </a:solidFill>
                <a:latin typeface="Verdana"/>
                <a:cs typeface="Verdana"/>
              </a:rPr>
              <a:t>esa</a:t>
            </a:r>
            <a:r>
              <a:rPr sz="1800" spc="-11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página.</a:t>
            </a:r>
            <a:endParaRPr sz="1800">
              <a:latin typeface="Verdana"/>
              <a:cs typeface="Verdana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Font typeface="Arial MT"/>
              <a:buChar char="■"/>
              <a:tabLst>
                <a:tab pos="379095" algn="l"/>
              </a:tabLst>
            </a:pPr>
            <a:r>
              <a:rPr sz="1800" spc="65" dirty="0">
                <a:solidFill>
                  <a:srgbClr val="2B2B2B"/>
                </a:solidFill>
                <a:latin typeface="Verdana"/>
                <a:cs typeface="Verdana"/>
              </a:rPr>
              <a:t>Puede</a:t>
            </a:r>
            <a:r>
              <a:rPr sz="1800" spc="-11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contener</a:t>
            </a:r>
            <a:r>
              <a:rPr sz="1800" spc="-11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dentro</a:t>
            </a:r>
            <a:r>
              <a:rPr sz="1800" spc="-11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elementos:</a:t>
            </a:r>
            <a:endParaRPr sz="1800">
              <a:latin typeface="Verdana"/>
              <a:cs typeface="Verdana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Font typeface="Arial MT"/>
              <a:buChar char="○"/>
              <a:tabLst>
                <a:tab pos="836294" algn="l"/>
              </a:tabLst>
            </a:pP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&lt;article&gt;</a:t>
            </a:r>
            <a:endParaRPr sz="1800">
              <a:latin typeface="Verdana"/>
              <a:cs typeface="Verdana"/>
            </a:endParaRPr>
          </a:p>
          <a:p>
            <a:pPr marL="836294" lvl="1" indent="-366395">
              <a:lnSpc>
                <a:spcPct val="100000"/>
              </a:lnSpc>
              <a:spcBef>
                <a:spcPts val="15"/>
              </a:spcBef>
              <a:buFont typeface="Arial MT"/>
              <a:buChar char="○"/>
              <a:tabLst>
                <a:tab pos="836294" algn="l"/>
              </a:tabLst>
            </a:pP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&lt;section&gt;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4191000" y="285750"/>
            <a:ext cx="4648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Estructura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contenido principal &lt;</a:t>
            </a:r>
            <a:r>
              <a:rPr lang="es-ES" sz="2800" dirty="0" err="1" smtClean="0">
                <a:solidFill>
                  <a:srgbClr val="6599FF"/>
                </a:solidFill>
                <a:latin typeface="Montserrat" pitchFamily="2" charset="0"/>
              </a:rPr>
              <a:t>main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&gt;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4191000" y="285750"/>
            <a:ext cx="4648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Estructura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artículo y secciones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114800" cy="5143500"/>
          </a:xfrm>
          <a:custGeom>
            <a:avLst/>
            <a:gdLst/>
            <a:ahLst/>
            <a:cxnLst/>
            <a:rect l="l" t="t" r="r" b="b"/>
            <a:pathLst>
              <a:path w="4114800" h="5143500">
                <a:moveTo>
                  <a:pt x="41147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114799" y="0"/>
                </a:lnTo>
                <a:lnTo>
                  <a:pt x="4114799" y="51434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5" y="68833"/>
            <a:ext cx="2952115" cy="49974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&lt;main&gt;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&lt;article&gt;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&lt;h1&gt;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Título</a:t>
            </a:r>
            <a:r>
              <a:rPr sz="1200" spc="-12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principal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&lt;/h1&gt;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Introducción...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&lt;section&gt;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&lt;h2&gt;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Título</a:t>
            </a:r>
            <a:r>
              <a:rPr sz="1200" spc="-12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2...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&lt;/h2&gt;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Texto...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&lt;/section&gt;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&lt;section&gt;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&lt;h2&gt;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Título</a:t>
            </a:r>
            <a:r>
              <a:rPr sz="1200" spc="-12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2...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&lt;/h2&gt;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Texto...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&lt;/section&gt;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&lt;section&gt;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&lt;h2&gt;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Titulo</a:t>
            </a:r>
            <a:r>
              <a:rPr sz="1200" spc="-12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2...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&lt;/h2&gt;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Texto...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&lt;/section&gt;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&lt;/article&gt;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&lt;/main&gt;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3125" y="1088425"/>
            <a:ext cx="4564380" cy="370141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spc="-10" dirty="0">
                <a:solidFill>
                  <a:srgbClr val="189AD3"/>
                </a:solidFill>
                <a:latin typeface="Verdana"/>
                <a:cs typeface="Verdana"/>
              </a:rPr>
              <a:t>&lt;article&gt;</a:t>
            </a:r>
            <a:endParaRPr sz="1800" dirty="0">
              <a:latin typeface="Verdana"/>
              <a:cs typeface="Verdana"/>
            </a:endParaRPr>
          </a:p>
          <a:p>
            <a:pPr marL="417195" marR="5080" indent="-367030">
              <a:lnSpc>
                <a:spcPct val="100699"/>
              </a:lnSpc>
              <a:spcBef>
                <a:spcPts val="540"/>
              </a:spcBef>
              <a:buFont typeface="Arial MT"/>
              <a:buChar char="■"/>
              <a:tabLst>
                <a:tab pos="417195" algn="l"/>
              </a:tabLst>
            </a:pP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Agrupa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2B2B2B"/>
                </a:solidFill>
                <a:latin typeface="Verdana"/>
                <a:cs typeface="Verdana"/>
              </a:rPr>
              <a:t>un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bloque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contenido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que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tiene</a:t>
            </a:r>
            <a:r>
              <a:rPr sz="1800" spc="-12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2B2B2B"/>
                </a:solidFill>
                <a:latin typeface="Verdana"/>
                <a:cs typeface="Verdana"/>
              </a:rPr>
              <a:t>un</a:t>
            </a:r>
            <a:r>
              <a:rPr sz="1800" spc="-12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sentido</a:t>
            </a:r>
            <a:r>
              <a:rPr sz="1800" spc="-12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propio</a:t>
            </a:r>
            <a:r>
              <a:rPr sz="1800" spc="-12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(una 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entrada</a:t>
            </a:r>
            <a:r>
              <a:rPr sz="1800" spc="-13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3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2B2B2B"/>
                </a:solidFill>
                <a:latin typeface="Verdana"/>
                <a:cs typeface="Verdana"/>
              </a:rPr>
              <a:t>un</a:t>
            </a:r>
            <a:r>
              <a:rPr sz="1800" spc="-13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blog,</a:t>
            </a:r>
            <a:r>
              <a:rPr sz="1800" spc="-13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2B2B2B"/>
                </a:solidFill>
                <a:latin typeface="Verdana"/>
                <a:cs typeface="Verdana"/>
              </a:rPr>
              <a:t>un</a:t>
            </a:r>
            <a:r>
              <a:rPr sz="1800" spc="-13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mensaje</a:t>
            </a:r>
            <a:r>
              <a:rPr sz="1800" spc="-13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de </a:t>
            </a:r>
            <a:r>
              <a:rPr sz="1800" spc="65" dirty="0">
                <a:solidFill>
                  <a:srgbClr val="2B2B2B"/>
                </a:solidFill>
                <a:latin typeface="Verdana"/>
                <a:cs typeface="Verdana"/>
              </a:rPr>
              <a:t>un</a:t>
            </a:r>
            <a:r>
              <a:rPr sz="1800" spc="-15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2B2B2B"/>
                </a:solidFill>
                <a:latin typeface="Verdana"/>
                <a:cs typeface="Verdana"/>
              </a:rPr>
              <a:t>foro,</a:t>
            </a:r>
            <a:r>
              <a:rPr sz="1800" spc="-14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2B2B2B"/>
                </a:solidFill>
                <a:latin typeface="Verdana"/>
                <a:cs typeface="Verdana"/>
              </a:rPr>
              <a:t>un</a:t>
            </a:r>
            <a:r>
              <a:rPr sz="1800" spc="-14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post</a:t>
            </a:r>
            <a:r>
              <a:rPr sz="1800" spc="-14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15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2B2B2B"/>
                </a:solidFill>
                <a:latin typeface="Verdana"/>
                <a:cs typeface="Verdana"/>
              </a:rPr>
              <a:t>FB</a:t>
            </a:r>
            <a:r>
              <a:rPr sz="1800" spc="-14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o</a:t>
            </a:r>
            <a:r>
              <a:rPr sz="1800" spc="-14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2B2B2B"/>
                </a:solidFill>
                <a:latin typeface="Verdana"/>
                <a:cs typeface="Verdana"/>
              </a:rPr>
              <a:t>Twitter,...).</a:t>
            </a:r>
            <a:endParaRPr sz="1800" dirty="0">
              <a:latin typeface="Verdana"/>
              <a:cs typeface="Verdana"/>
            </a:endParaRPr>
          </a:p>
          <a:p>
            <a:pPr marL="166370">
              <a:lnSpc>
                <a:spcPct val="100000"/>
              </a:lnSpc>
              <a:spcBef>
                <a:spcPts val="1235"/>
              </a:spcBef>
            </a:pPr>
            <a:r>
              <a:rPr sz="1800" spc="-10" dirty="0">
                <a:solidFill>
                  <a:srgbClr val="189AD3"/>
                </a:solidFill>
                <a:latin typeface="Verdana"/>
                <a:cs typeface="Verdana"/>
              </a:rPr>
              <a:t>&lt;section&gt;</a:t>
            </a:r>
            <a:endParaRPr sz="1800" dirty="0">
              <a:latin typeface="Verdana"/>
              <a:cs typeface="Verdana"/>
            </a:endParaRPr>
          </a:p>
          <a:p>
            <a:pPr marL="570230" marR="637540" lvl="1" indent="-365760" algn="just">
              <a:lnSpc>
                <a:spcPct val="100699"/>
              </a:lnSpc>
              <a:spcBef>
                <a:spcPts val="540"/>
              </a:spcBef>
              <a:buFont typeface="Arial MT"/>
              <a:buChar char="■"/>
              <a:tabLst>
                <a:tab pos="571500" algn="l"/>
              </a:tabLst>
            </a:pP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Permite</a:t>
            </a:r>
            <a:r>
              <a:rPr sz="1800" spc="-8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agrupar</a:t>
            </a:r>
            <a:r>
              <a:rPr sz="1800" spc="-8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2B2B2B"/>
                </a:solidFill>
                <a:latin typeface="Verdana"/>
                <a:cs typeface="Verdana"/>
              </a:rPr>
              <a:t>el</a:t>
            </a:r>
            <a:r>
              <a:rPr sz="1800" spc="-8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contenido 	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relacionado</a:t>
            </a:r>
            <a:r>
              <a:rPr sz="1800" spc="-12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2B2B2B"/>
                </a:solidFill>
                <a:latin typeface="Verdana"/>
                <a:cs typeface="Verdana"/>
              </a:rPr>
              <a:t>(por</a:t>
            </a:r>
            <a:r>
              <a:rPr sz="1800" spc="-9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2B2B2B"/>
                </a:solidFill>
                <a:latin typeface="Verdana"/>
                <a:cs typeface="Verdana"/>
              </a:rPr>
              <a:t>su</a:t>
            </a:r>
            <a:r>
              <a:rPr sz="1800" spc="-10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temática, 	</a:t>
            </a:r>
            <a:r>
              <a:rPr sz="1800" spc="-40" dirty="0">
                <a:solidFill>
                  <a:srgbClr val="2B2B2B"/>
                </a:solidFill>
                <a:latin typeface="Verdana"/>
                <a:cs typeface="Verdana"/>
              </a:rPr>
              <a:t>contenido,...).</a:t>
            </a:r>
            <a:endParaRPr sz="1800" dirty="0">
              <a:latin typeface="Verdana"/>
              <a:cs typeface="Verdana"/>
            </a:endParaRPr>
          </a:p>
          <a:p>
            <a:pPr marL="570230" lvl="1" indent="-365760" algn="just">
              <a:lnSpc>
                <a:spcPct val="100000"/>
              </a:lnSpc>
              <a:spcBef>
                <a:spcPts val="15"/>
              </a:spcBef>
              <a:buFont typeface="Arial MT"/>
              <a:buChar char="■"/>
              <a:tabLst>
                <a:tab pos="570230" algn="l"/>
              </a:tabLst>
            </a:pPr>
            <a:r>
              <a:rPr sz="1800" spc="85" dirty="0">
                <a:solidFill>
                  <a:srgbClr val="2B2B2B"/>
                </a:solidFill>
                <a:latin typeface="Verdana"/>
                <a:cs typeface="Verdana"/>
              </a:rPr>
              <a:t>Un</a:t>
            </a:r>
            <a:r>
              <a:rPr sz="1800" spc="-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2B2B2B"/>
                </a:solidFill>
                <a:latin typeface="Verdana"/>
                <a:cs typeface="Verdana"/>
              </a:rPr>
              <a:t>&lt;article&gt;</a:t>
            </a:r>
            <a:r>
              <a:rPr sz="1800" spc="-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puede</a:t>
            </a:r>
            <a:r>
              <a:rPr sz="1800" spc="-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contener</a:t>
            </a:r>
            <a:r>
              <a:rPr sz="1800" spc="-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varias</a:t>
            </a:r>
            <a:endParaRPr sz="1800" dirty="0">
              <a:latin typeface="Verdana"/>
              <a:cs typeface="Verdana"/>
            </a:endParaRPr>
          </a:p>
          <a:p>
            <a:pPr marL="571500" marR="147320" algn="just">
              <a:lnSpc>
                <a:spcPct val="100699"/>
              </a:lnSpc>
            </a:pPr>
            <a:r>
              <a:rPr sz="1800" spc="-100" dirty="0">
                <a:solidFill>
                  <a:srgbClr val="2B2B2B"/>
                </a:solidFill>
                <a:latin typeface="Verdana"/>
                <a:cs typeface="Verdana"/>
              </a:rPr>
              <a:t>&lt;section&gt;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2B2B2B"/>
                </a:solidFill>
                <a:latin typeface="Verdana"/>
                <a:cs typeface="Verdana"/>
              </a:rPr>
              <a:t>y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2B2B2B"/>
                </a:solidFill>
                <a:latin typeface="Verdana"/>
                <a:cs typeface="Verdana"/>
              </a:rPr>
              <a:t>su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2B2B2B"/>
                </a:solidFill>
                <a:latin typeface="Verdana"/>
                <a:cs typeface="Verdana"/>
              </a:rPr>
              <a:t>vez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2B2B2B"/>
                </a:solidFill>
                <a:latin typeface="Verdana"/>
                <a:cs typeface="Verdana"/>
              </a:rPr>
              <a:t>una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2B2B2B"/>
                </a:solidFill>
                <a:latin typeface="Verdana"/>
                <a:cs typeface="Verdana"/>
              </a:rPr>
              <a:t>&lt;section&gt;</a:t>
            </a:r>
            <a:r>
              <a:rPr sz="1800" spc="-5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2B2B2B"/>
                </a:solidFill>
                <a:latin typeface="Verdana"/>
                <a:cs typeface="Verdana"/>
              </a:rPr>
              <a:t>puede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2B2B2B"/>
                </a:solidFill>
                <a:latin typeface="Verdana"/>
                <a:cs typeface="Verdana"/>
              </a:rPr>
              <a:t>contener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2B2B2B"/>
                </a:solidFill>
                <a:latin typeface="Verdana"/>
                <a:cs typeface="Verdana"/>
              </a:rPr>
              <a:t>varios</a:t>
            </a:r>
            <a:r>
              <a:rPr sz="1800" spc="-1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&lt;article&gt;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4217" y="22025"/>
            <a:ext cx="4454215" cy="48386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46525" y="4868386"/>
            <a:ext cx="386905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https://codepen.io/mi-lee/post/an-overview-of-html5-</a:t>
            </a:r>
            <a:r>
              <a:rPr sz="1100" spc="-10" dirty="0">
                <a:latin typeface="Arial MT"/>
                <a:cs typeface="Arial MT"/>
              </a:rPr>
              <a:t>semantics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9999" y="1934265"/>
            <a:ext cx="501332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dirty="0">
                <a:solidFill>
                  <a:srgbClr val="000000"/>
                </a:solidFill>
              </a:rPr>
              <a:t>Cada</a:t>
            </a:r>
            <a:r>
              <a:rPr sz="2000" spc="-1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sección</a:t>
            </a:r>
            <a:r>
              <a:rPr sz="2000" spc="-9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puede</a:t>
            </a:r>
            <a:r>
              <a:rPr sz="2000" spc="-1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contener</a:t>
            </a:r>
            <a:r>
              <a:rPr sz="2000" spc="-95" dirty="0">
                <a:solidFill>
                  <a:srgbClr val="000000"/>
                </a:solidFill>
              </a:rPr>
              <a:t> </a:t>
            </a:r>
            <a:r>
              <a:rPr sz="2000" spc="-20" dirty="0">
                <a:solidFill>
                  <a:srgbClr val="000000"/>
                </a:solidFill>
              </a:rPr>
              <a:t>su</a:t>
            </a:r>
            <a:r>
              <a:rPr sz="2000" spc="-95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propio </a:t>
            </a:r>
            <a:r>
              <a:rPr sz="2000" dirty="0">
                <a:solidFill>
                  <a:srgbClr val="000000"/>
                </a:solidFill>
              </a:rPr>
              <a:t>header</a:t>
            </a:r>
            <a:r>
              <a:rPr sz="2000" spc="-16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o</a:t>
            </a:r>
            <a:r>
              <a:rPr sz="2000" spc="-155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footer.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8725" y="1766633"/>
            <a:ext cx="1215799" cy="1215824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457200" y="285750"/>
            <a:ext cx="8382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Estructura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artículo y secciones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114800" cy="5143500"/>
          </a:xfrm>
          <a:custGeom>
            <a:avLst/>
            <a:gdLst/>
            <a:ahLst/>
            <a:cxnLst/>
            <a:rect l="l" t="t" r="r" b="b"/>
            <a:pathLst>
              <a:path w="4114800" h="5143500">
                <a:moveTo>
                  <a:pt x="41147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114799" y="0"/>
                </a:lnTo>
                <a:lnTo>
                  <a:pt x="4114799" y="51434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5" y="924178"/>
            <a:ext cx="3409315" cy="3284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&lt;main&gt;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&lt;article&gt;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ts val="1425"/>
              </a:lnSpc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&lt;h1&gt;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Titulo</a:t>
            </a:r>
            <a:r>
              <a:rPr sz="1200" spc="-8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del</a:t>
            </a:r>
            <a:r>
              <a:rPr sz="1200" spc="-7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articulo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&lt;/h1&gt;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Introducción...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&lt;section&gt;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ts val="1425"/>
              </a:lnSpc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&lt;h2&gt;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Sección</a:t>
            </a:r>
            <a:r>
              <a:rPr sz="1200" spc="-13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1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&lt;/h2&gt;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........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&lt;/section&gt;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&lt;section&gt;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ts val="1425"/>
              </a:lnSpc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&lt;h2&gt;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Sección</a:t>
            </a:r>
            <a:r>
              <a:rPr sz="1200" spc="-13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2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&lt;/h2&gt;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......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&lt;/section&gt;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&lt;aside&gt;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ts val="1425"/>
              </a:lnSpc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Visto</a:t>
            </a:r>
            <a:r>
              <a:rPr sz="1200" spc="-5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por</a:t>
            </a:r>
            <a:r>
              <a:rPr sz="1200" spc="-5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90</a:t>
            </a:r>
            <a:r>
              <a:rPr sz="1200" spc="-5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users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ts val="1425"/>
              </a:lnSpc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Author:</a:t>
            </a:r>
            <a:r>
              <a:rPr sz="1200" spc="-9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Julio</a:t>
            </a:r>
            <a:r>
              <a:rPr sz="1200" spc="-9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Verne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&lt;/aside&gt;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&lt;/article&gt;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3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&lt;/main&gt;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1274" y="1503831"/>
            <a:ext cx="4467225" cy="30619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 MT"/>
              <a:buChar char="■"/>
              <a:tabLst>
                <a:tab pos="379095" algn="l"/>
              </a:tabLst>
            </a:pP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Para</a:t>
            </a:r>
            <a:r>
              <a:rPr sz="1800" spc="-8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información</a:t>
            </a:r>
            <a:r>
              <a:rPr sz="1800" spc="-8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que</a:t>
            </a:r>
            <a:r>
              <a:rPr sz="1800" spc="-8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no</a:t>
            </a:r>
            <a:r>
              <a:rPr sz="1800" spc="-8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es necesaria</a:t>
            </a:r>
            <a:r>
              <a:rPr sz="1800" spc="-13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para</a:t>
            </a:r>
            <a:r>
              <a:rPr sz="1800" spc="-12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entender</a:t>
            </a:r>
            <a:r>
              <a:rPr sz="1800" spc="-12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2B2B2B"/>
                </a:solidFill>
                <a:latin typeface="Verdana"/>
                <a:cs typeface="Verdana"/>
              </a:rPr>
              <a:t>un</a:t>
            </a:r>
            <a:r>
              <a:rPr sz="1800" spc="-12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2B2B2B"/>
                </a:solidFill>
                <a:latin typeface="Verdana"/>
                <a:cs typeface="Verdana"/>
              </a:rPr>
              <a:t>artículo,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pero</a:t>
            </a:r>
            <a:r>
              <a:rPr sz="1800" spc="-11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aporta</a:t>
            </a:r>
            <a:r>
              <a:rPr sz="1800" spc="-11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información</a:t>
            </a:r>
            <a:r>
              <a:rPr sz="1800" spc="-11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extra (número</a:t>
            </a:r>
            <a:r>
              <a:rPr sz="1800" spc="-8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8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personas</a:t>
            </a:r>
            <a:r>
              <a:rPr sz="1800" spc="-8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que</a:t>
            </a:r>
            <a:r>
              <a:rPr sz="1800" spc="-8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han</a:t>
            </a:r>
            <a:r>
              <a:rPr sz="1800" spc="-8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leído </a:t>
            </a:r>
            <a:r>
              <a:rPr sz="1800" spc="65" dirty="0">
                <a:solidFill>
                  <a:srgbClr val="2B2B2B"/>
                </a:solidFill>
                <a:latin typeface="Verdana"/>
                <a:cs typeface="Verdana"/>
              </a:rPr>
              <a:t>un</a:t>
            </a:r>
            <a:r>
              <a:rPr sz="1800" spc="-14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2B2B2B"/>
                </a:solidFill>
                <a:latin typeface="Verdana"/>
                <a:cs typeface="Verdana"/>
              </a:rPr>
              <a:t>artículo,</a:t>
            </a:r>
            <a:r>
              <a:rPr sz="1800" spc="-14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etc).</a:t>
            </a:r>
            <a:endParaRPr sz="1800">
              <a:latin typeface="Verdana"/>
              <a:cs typeface="Verdana"/>
            </a:endParaRPr>
          </a:p>
          <a:p>
            <a:pPr marL="379095" marR="47625" indent="-367030">
              <a:lnSpc>
                <a:spcPct val="100699"/>
              </a:lnSpc>
              <a:buFont typeface="Arial MT"/>
              <a:buChar char="■"/>
              <a:tabLst>
                <a:tab pos="379095" algn="l"/>
              </a:tabLst>
            </a:pP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Representa</a:t>
            </a:r>
            <a:r>
              <a:rPr sz="1800" spc="-10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una</a:t>
            </a:r>
            <a:r>
              <a:rPr sz="1800" spc="-10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sección</a:t>
            </a:r>
            <a:r>
              <a:rPr sz="1800" spc="-10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9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una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página</a:t>
            </a:r>
            <a:r>
              <a:rPr sz="1800" spc="-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que</a:t>
            </a:r>
            <a:r>
              <a:rPr sz="1800" spc="-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consiste</a:t>
            </a:r>
            <a:r>
              <a:rPr sz="1800" spc="-7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en</a:t>
            </a:r>
            <a:r>
              <a:rPr sz="1800" spc="-7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contenido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que</a:t>
            </a:r>
            <a:r>
              <a:rPr sz="1800" spc="-10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2B2B2B"/>
                </a:solidFill>
                <a:latin typeface="Verdana"/>
                <a:cs typeface="Verdana"/>
              </a:rPr>
              <a:t>está</a:t>
            </a:r>
            <a:r>
              <a:rPr sz="1800" spc="-9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tangencialmente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relacionado</a:t>
            </a:r>
            <a:r>
              <a:rPr sz="1800" spc="-6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con</a:t>
            </a:r>
            <a:r>
              <a:rPr sz="1800" spc="-6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el</a:t>
            </a:r>
            <a:r>
              <a:rPr sz="1800" spc="-6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contenido</a:t>
            </a:r>
            <a:r>
              <a:rPr sz="1800" spc="-6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que</a:t>
            </a:r>
            <a:r>
              <a:rPr sz="1800" spc="-6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le </a:t>
            </a:r>
            <a:r>
              <a:rPr sz="1800" spc="-65" dirty="0">
                <a:solidFill>
                  <a:srgbClr val="2B2B2B"/>
                </a:solidFill>
                <a:latin typeface="Verdana"/>
                <a:cs typeface="Verdana"/>
              </a:rPr>
              <a:t>rodea,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que</a:t>
            </a:r>
            <a:r>
              <a:rPr sz="1800" spc="-11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podría</a:t>
            </a:r>
            <a:r>
              <a:rPr sz="1800" spc="-114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2B2B2B"/>
                </a:solidFill>
                <a:latin typeface="Verdana"/>
                <a:cs typeface="Verdana"/>
              </a:rPr>
              <a:t>ser</a:t>
            </a:r>
            <a:r>
              <a:rPr sz="1800" spc="-11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considerado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independiente</a:t>
            </a:r>
            <a:r>
              <a:rPr sz="1800" spc="-25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B2B2B"/>
                </a:solidFill>
                <a:latin typeface="Verdana"/>
                <a:cs typeface="Verdana"/>
              </a:rPr>
              <a:t>de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2B2B2B"/>
                </a:solidFill>
                <a:latin typeface="Verdana"/>
                <a:cs typeface="Verdana"/>
              </a:rPr>
              <a:t>ese</a:t>
            </a: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B2B2B"/>
                </a:solidFill>
                <a:latin typeface="Verdana"/>
                <a:cs typeface="Verdana"/>
              </a:rPr>
              <a:t>contenido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3125" y="1158968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rgbClr val="189AD3"/>
                </a:solidFill>
                <a:latin typeface="Verdana"/>
                <a:cs typeface="Verdana"/>
              </a:rPr>
              <a:t>&lt;aside&gt;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9" name="object 2"/>
          <p:cNvSpPr txBox="1">
            <a:spLocks/>
          </p:cNvSpPr>
          <p:nvPr/>
        </p:nvSpPr>
        <p:spPr>
          <a:xfrm>
            <a:off x="4191000" y="285750"/>
            <a:ext cx="4648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Estructura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información adicional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7775" y="1218584"/>
            <a:ext cx="7288448" cy="861774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  <a:latin typeface="Sitka Text" pitchFamily="2" charset="0"/>
              </a:rPr>
              <a:t>"Para mí, la tecnología no es solo herramienta. Es una forma de vida</a:t>
            </a:r>
            <a:r>
              <a:rPr lang="es-ES" dirty="0" smtClean="0">
                <a:solidFill>
                  <a:schemeClr val="tx1"/>
                </a:solidFill>
                <a:latin typeface="Sitka Text" pitchFamily="2" charset="0"/>
              </a:rPr>
              <a:t>."</a:t>
            </a:r>
            <a:endParaRPr lang="es-ES" dirty="0">
              <a:solidFill>
                <a:schemeClr val="tx1"/>
              </a:solidFill>
              <a:latin typeface="Sitka Text" pitchFamily="2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828800" y="3639671"/>
            <a:ext cx="601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Marissa</a:t>
            </a:r>
            <a:r>
              <a:rPr lang="es-ES" dirty="0" smtClean="0"/>
              <a:t> Mayer, quien fue vicepresidenta de servicios de localización y búsqueda en Google antes de convertirse en CEO de </a:t>
            </a:r>
            <a:r>
              <a:rPr lang="es-ES" dirty="0" err="1" smtClean="0"/>
              <a:t>Yahoo</a:t>
            </a:r>
            <a:r>
              <a:rPr lang="es-ES" dirty="0" smtClean="0"/>
              <a:t>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9576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114800" cy="5143500"/>
          </a:xfrm>
          <a:custGeom>
            <a:avLst/>
            <a:gdLst/>
            <a:ahLst/>
            <a:cxnLst/>
            <a:rect l="l" t="t" r="r" b="b"/>
            <a:pathLst>
              <a:path w="4114800" h="5143500">
                <a:moveTo>
                  <a:pt x="41147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114799" y="0"/>
                </a:lnTo>
                <a:lnTo>
                  <a:pt x="4114799" y="51434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5" y="924178"/>
            <a:ext cx="3409315" cy="3284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&lt;main&gt;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&lt;article&gt;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ts val="1425"/>
              </a:lnSpc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&lt;h1&gt;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Titulo</a:t>
            </a:r>
            <a:r>
              <a:rPr sz="1200" spc="-8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del</a:t>
            </a:r>
            <a:r>
              <a:rPr sz="1200" spc="-7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articulo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&lt;/h1&gt;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Introducción...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&lt;section&gt;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ts val="1425"/>
              </a:lnSpc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&lt;h2&gt;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Sección</a:t>
            </a:r>
            <a:r>
              <a:rPr sz="1200" spc="-13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1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&lt;/h2&gt;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........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&lt;/section&gt;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&lt;section&gt;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ts val="1425"/>
              </a:lnSpc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&lt;h2&gt;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Sección</a:t>
            </a:r>
            <a:r>
              <a:rPr sz="1200" spc="-13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2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&lt;/h2&gt;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......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&lt;/section&gt;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&lt;aside&gt;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ts val="1425"/>
              </a:lnSpc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Visto</a:t>
            </a:r>
            <a:r>
              <a:rPr sz="1200" spc="-5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por</a:t>
            </a:r>
            <a:r>
              <a:rPr sz="1200" spc="-5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90</a:t>
            </a:r>
            <a:r>
              <a:rPr sz="1200" spc="-5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users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1018540">
              <a:lnSpc>
                <a:spcPts val="1425"/>
              </a:lnSpc>
            </a:pPr>
            <a:r>
              <a:rPr sz="1200" dirty="0">
                <a:solidFill>
                  <a:srgbClr val="E7BE6A"/>
                </a:solidFill>
                <a:latin typeface="Courier New"/>
                <a:cs typeface="Courier New"/>
              </a:rPr>
              <a:t>&lt;p&gt;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Author:</a:t>
            </a:r>
            <a:r>
              <a:rPr sz="1200" spc="-9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Julio</a:t>
            </a:r>
            <a:r>
              <a:rPr sz="1200" spc="-9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Verne</a:t>
            </a: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&lt;/aside&gt;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ts val="142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&lt;/article&gt;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35"/>
              </a:lnSpc>
            </a:pPr>
            <a:r>
              <a:rPr sz="1200" spc="-10" dirty="0">
                <a:solidFill>
                  <a:srgbClr val="E7BE6A"/>
                </a:solidFill>
                <a:latin typeface="Courier New"/>
                <a:cs typeface="Courier New"/>
              </a:rPr>
              <a:t>&lt;/main&gt;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695325" indent="-367030">
              <a:lnSpc>
                <a:spcPct val="100699"/>
              </a:lnSpc>
              <a:spcBef>
                <a:spcPts val="85"/>
              </a:spcBef>
              <a:buFont typeface="Arial MT"/>
              <a:buChar char="■"/>
              <a:tabLst>
                <a:tab pos="379095" algn="l"/>
              </a:tabLst>
            </a:pPr>
            <a:r>
              <a:rPr spc="-35" dirty="0"/>
              <a:t>Estas</a:t>
            </a:r>
            <a:r>
              <a:rPr spc="-150" dirty="0"/>
              <a:t> </a:t>
            </a:r>
            <a:r>
              <a:rPr spc="-10" dirty="0"/>
              <a:t>secciones</a:t>
            </a:r>
            <a:r>
              <a:rPr spc="-150" dirty="0"/>
              <a:t> </a:t>
            </a:r>
            <a:r>
              <a:rPr dirty="0"/>
              <a:t>son</a:t>
            </a:r>
            <a:r>
              <a:rPr spc="-150" dirty="0"/>
              <a:t> </a:t>
            </a:r>
            <a:r>
              <a:rPr spc="-40" dirty="0"/>
              <a:t>a</a:t>
            </a:r>
            <a:r>
              <a:rPr spc="-145" dirty="0"/>
              <a:t> </a:t>
            </a:r>
            <a:r>
              <a:rPr spc="50" dirty="0"/>
              <a:t>menudo </a:t>
            </a:r>
            <a:r>
              <a:rPr spc="-20" dirty="0"/>
              <a:t>representadas</a:t>
            </a:r>
            <a:r>
              <a:rPr spc="-125" dirty="0"/>
              <a:t> </a:t>
            </a:r>
            <a:r>
              <a:rPr spc="55" dirty="0"/>
              <a:t>como</a:t>
            </a:r>
            <a:r>
              <a:rPr spc="-125" dirty="0"/>
              <a:t> </a:t>
            </a:r>
            <a:r>
              <a:rPr spc="-10" dirty="0"/>
              <a:t>barras laterales.</a:t>
            </a:r>
          </a:p>
          <a:p>
            <a:pPr marL="379095" marR="5080" indent="-367030">
              <a:lnSpc>
                <a:spcPct val="100699"/>
              </a:lnSpc>
              <a:buFont typeface="Arial MT"/>
              <a:buChar char="■"/>
              <a:tabLst>
                <a:tab pos="379095" algn="l"/>
              </a:tabLst>
            </a:pPr>
            <a:r>
              <a:rPr dirty="0"/>
              <a:t>Contienen</a:t>
            </a:r>
            <a:r>
              <a:rPr spc="-65" dirty="0"/>
              <a:t> </a:t>
            </a:r>
            <a:r>
              <a:rPr dirty="0"/>
              <a:t>una</a:t>
            </a:r>
            <a:r>
              <a:rPr spc="-65" dirty="0"/>
              <a:t> </a:t>
            </a:r>
            <a:r>
              <a:rPr spc="-10" dirty="0"/>
              <a:t>explicación</a:t>
            </a:r>
            <a:r>
              <a:rPr spc="-60" dirty="0"/>
              <a:t> </a:t>
            </a:r>
            <a:r>
              <a:rPr spc="-25" dirty="0"/>
              <a:t>al </a:t>
            </a:r>
            <a:r>
              <a:rPr dirty="0"/>
              <a:t>margen</a:t>
            </a:r>
            <a:r>
              <a:rPr spc="-30" dirty="0"/>
              <a:t> </a:t>
            </a:r>
            <a:r>
              <a:rPr spc="55" dirty="0"/>
              <a:t>como</a:t>
            </a:r>
            <a:r>
              <a:rPr spc="-30" dirty="0"/>
              <a:t> </a:t>
            </a:r>
            <a:r>
              <a:rPr dirty="0"/>
              <a:t>una</a:t>
            </a:r>
            <a:r>
              <a:rPr spc="-30" dirty="0"/>
              <a:t> </a:t>
            </a:r>
            <a:r>
              <a:rPr dirty="0"/>
              <a:t>definición</a:t>
            </a:r>
            <a:r>
              <a:rPr spc="-30" dirty="0"/>
              <a:t> </a:t>
            </a:r>
            <a:r>
              <a:rPr spc="-25" dirty="0"/>
              <a:t>de </a:t>
            </a:r>
            <a:r>
              <a:rPr spc="-60" dirty="0"/>
              <a:t>glosario,</a:t>
            </a:r>
            <a:r>
              <a:rPr spc="-95" dirty="0"/>
              <a:t> </a:t>
            </a:r>
            <a:r>
              <a:rPr dirty="0"/>
              <a:t>elementos</a:t>
            </a:r>
            <a:r>
              <a:rPr spc="-95" dirty="0"/>
              <a:t> </a:t>
            </a:r>
            <a:r>
              <a:rPr spc="-10" dirty="0"/>
              <a:t>relacionados indirectamente,</a:t>
            </a:r>
            <a:r>
              <a:rPr spc="-135" dirty="0"/>
              <a:t> </a:t>
            </a:r>
            <a:r>
              <a:rPr spc="55" dirty="0"/>
              <a:t>como</a:t>
            </a:r>
            <a:r>
              <a:rPr spc="-130" dirty="0"/>
              <a:t> </a:t>
            </a:r>
            <a:r>
              <a:rPr dirty="0"/>
              <a:t>publicidad,</a:t>
            </a:r>
            <a:r>
              <a:rPr spc="-130" dirty="0"/>
              <a:t> </a:t>
            </a:r>
            <a:r>
              <a:rPr spc="-25" dirty="0"/>
              <a:t>la </a:t>
            </a:r>
            <a:r>
              <a:rPr dirty="0"/>
              <a:t>biografía</a:t>
            </a:r>
            <a:r>
              <a:rPr spc="-130" dirty="0"/>
              <a:t> </a:t>
            </a:r>
            <a:r>
              <a:rPr dirty="0"/>
              <a:t>del</a:t>
            </a:r>
            <a:r>
              <a:rPr spc="-125" dirty="0"/>
              <a:t> </a:t>
            </a:r>
            <a:r>
              <a:rPr spc="-65" dirty="0"/>
              <a:t>autor,</a:t>
            </a:r>
            <a:r>
              <a:rPr spc="-130" dirty="0"/>
              <a:t> </a:t>
            </a:r>
            <a:r>
              <a:rPr dirty="0"/>
              <a:t>o</a:t>
            </a:r>
            <a:r>
              <a:rPr spc="-125" dirty="0"/>
              <a:t> </a:t>
            </a:r>
            <a:r>
              <a:rPr dirty="0"/>
              <a:t>en</a:t>
            </a:r>
            <a:r>
              <a:rPr spc="-125" dirty="0"/>
              <a:t> </a:t>
            </a:r>
            <a:r>
              <a:rPr spc="-10" dirty="0"/>
              <a:t>aplicaciones </a:t>
            </a:r>
            <a:r>
              <a:rPr spc="-55" dirty="0"/>
              <a:t>web,</a:t>
            </a:r>
            <a:r>
              <a:rPr spc="-110" dirty="0"/>
              <a:t> </a:t>
            </a:r>
            <a:r>
              <a:rPr spc="-40" dirty="0"/>
              <a:t>la</a:t>
            </a:r>
            <a:r>
              <a:rPr spc="-105" dirty="0"/>
              <a:t> </a:t>
            </a:r>
            <a:r>
              <a:rPr dirty="0"/>
              <a:t>información</a:t>
            </a:r>
            <a:r>
              <a:rPr spc="-110" dirty="0"/>
              <a:t> </a:t>
            </a:r>
            <a:r>
              <a:rPr dirty="0"/>
              <a:t>de</a:t>
            </a:r>
            <a:r>
              <a:rPr spc="-105" dirty="0"/>
              <a:t> </a:t>
            </a:r>
            <a:r>
              <a:rPr dirty="0"/>
              <a:t>perfil</a:t>
            </a:r>
            <a:r>
              <a:rPr spc="-110" dirty="0"/>
              <a:t> </a:t>
            </a:r>
            <a:r>
              <a:rPr spc="-50" dirty="0"/>
              <a:t>o </a:t>
            </a:r>
            <a:r>
              <a:rPr spc="-10" dirty="0"/>
              <a:t>enlaces</a:t>
            </a:r>
            <a:r>
              <a:rPr spc="-135" dirty="0"/>
              <a:t> </a:t>
            </a:r>
            <a:r>
              <a:rPr spc="-40" dirty="0"/>
              <a:t>a</a:t>
            </a:r>
            <a:r>
              <a:rPr spc="-130" dirty="0"/>
              <a:t> </a:t>
            </a:r>
            <a:r>
              <a:rPr dirty="0"/>
              <a:t>blogs</a:t>
            </a:r>
            <a:r>
              <a:rPr spc="-135" dirty="0"/>
              <a:t> </a:t>
            </a:r>
            <a:r>
              <a:rPr spc="-10" dirty="0"/>
              <a:t>relacionados.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03125" y="1158968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rgbClr val="189AD3"/>
                </a:solidFill>
                <a:latin typeface="Verdana"/>
                <a:cs typeface="Verdana"/>
              </a:rPr>
              <a:t>&lt;aside&gt;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9" name="object 2"/>
          <p:cNvSpPr txBox="1">
            <a:spLocks/>
          </p:cNvSpPr>
          <p:nvPr/>
        </p:nvSpPr>
        <p:spPr>
          <a:xfrm>
            <a:off x="4191000" y="285750"/>
            <a:ext cx="4648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Estructura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información adicional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2121" y="1281237"/>
            <a:ext cx="4424680" cy="364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30225" indent="-351790">
              <a:lnSpc>
                <a:spcPct val="148400"/>
              </a:lnSpc>
              <a:spcBef>
                <a:spcPts val="100"/>
              </a:spcBef>
              <a:buFont typeface="Arial MT"/>
              <a:buChar char="■"/>
              <a:tabLst>
                <a:tab pos="363855" algn="l"/>
              </a:tabLst>
            </a:pPr>
            <a:r>
              <a:rPr sz="1600" dirty="0">
                <a:latin typeface="Verdana"/>
                <a:cs typeface="Verdana"/>
              </a:rPr>
              <a:t>Cada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sección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(body,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section,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article, </a:t>
            </a:r>
            <a:r>
              <a:rPr sz="1600" spc="-65" dirty="0">
                <a:latin typeface="Verdana"/>
                <a:cs typeface="Verdana"/>
              </a:rPr>
              <a:t>aside,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85" dirty="0">
                <a:latin typeface="Verdana"/>
                <a:cs typeface="Verdana"/>
              </a:rPr>
              <a:t>nav)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puede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tener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su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propio</a:t>
            </a:r>
            <a:endParaRPr sz="1600">
              <a:latin typeface="Verdana"/>
              <a:cs typeface="Verdana"/>
            </a:endParaRPr>
          </a:p>
          <a:p>
            <a:pPr marL="363855">
              <a:lnSpc>
                <a:spcPct val="100000"/>
              </a:lnSpc>
              <a:spcBef>
                <a:spcPts val="930"/>
              </a:spcBef>
            </a:pPr>
            <a:r>
              <a:rPr sz="1600" spc="-110" dirty="0">
                <a:latin typeface="Verdana"/>
                <a:cs typeface="Verdana"/>
              </a:rPr>
              <a:t>&lt;header&gt;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y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&lt;footer&gt;</a:t>
            </a:r>
            <a:endParaRPr sz="1600">
              <a:latin typeface="Verdana"/>
              <a:cs typeface="Verdana"/>
            </a:endParaRPr>
          </a:p>
          <a:p>
            <a:pPr marL="363855" indent="-351155">
              <a:lnSpc>
                <a:spcPct val="100000"/>
              </a:lnSpc>
              <a:spcBef>
                <a:spcPts val="930"/>
              </a:spcBef>
              <a:buFont typeface="Arial MT"/>
              <a:buChar char="■"/>
              <a:tabLst>
                <a:tab pos="363855" algn="l"/>
              </a:tabLst>
            </a:pPr>
            <a:r>
              <a:rPr sz="1600" spc="-25" dirty="0">
                <a:latin typeface="Verdana"/>
                <a:cs typeface="Verdana"/>
              </a:rPr>
              <a:t>Es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posible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anidar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varios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&lt;section&gt;</a:t>
            </a:r>
            <a:endParaRPr sz="1600">
              <a:latin typeface="Verdana"/>
              <a:cs typeface="Verdana"/>
            </a:endParaRPr>
          </a:p>
          <a:p>
            <a:pPr marL="363855" marR="20320" indent="-351790">
              <a:lnSpc>
                <a:spcPct val="148400"/>
              </a:lnSpc>
              <a:buFont typeface="Arial MT"/>
              <a:buChar char="■"/>
              <a:tabLst>
                <a:tab pos="363855" algn="l"/>
              </a:tabLst>
            </a:pPr>
            <a:r>
              <a:rPr sz="1600" dirty="0">
                <a:latin typeface="Verdana"/>
                <a:cs typeface="Verdana"/>
              </a:rPr>
              <a:t>Cada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sección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tiene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su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jerarquía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(pueden tener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un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305" dirty="0">
                <a:latin typeface="Verdana"/>
                <a:cs typeface="Verdana"/>
              </a:rPr>
              <a:t>&lt;h1&gt;)</a:t>
            </a:r>
            <a:endParaRPr sz="1600">
              <a:latin typeface="Verdana"/>
              <a:cs typeface="Verdana"/>
            </a:endParaRPr>
          </a:p>
          <a:p>
            <a:pPr marL="363855" marR="5080" indent="-351790">
              <a:lnSpc>
                <a:spcPct val="148400"/>
              </a:lnSpc>
              <a:buFont typeface="Arial MT"/>
              <a:buChar char="■"/>
              <a:tabLst>
                <a:tab pos="363855" algn="l"/>
              </a:tabLst>
            </a:pPr>
            <a:r>
              <a:rPr sz="1600" dirty="0">
                <a:latin typeface="Verdana"/>
                <a:cs typeface="Verdana"/>
              </a:rPr>
              <a:t>El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primer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heading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marca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la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jerarquía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del </a:t>
            </a:r>
            <a:r>
              <a:rPr sz="1600" spc="-10" dirty="0">
                <a:latin typeface="Verdana"/>
                <a:cs typeface="Verdana"/>
              </a:rPr>
              <a:t>resto.</a:t>
            </a:r>
            <a:endParaRPr sz="1600">
              <a:latin typeface="Verdana"/>
              <a:cs typeface="Verdana"/>
            </a:endParaRPr>
          </a:p>
          <a:p>
            <a:pPr marL="363855" indent="-351155">
              <a:lnSpc>
                <a:spcPct val="100000"/>
              </a:lnSpc>
              <a:spcBef>
                <a:spcPts val="930"/>
              </a:spcBef>
              <a:buFont typeface="Arial MT"/>
              <a:buChar char="■"/>
              <a:tabLst>
                <a:tab pos="363855" algn="l"/>
              </a:tabLst>
            </a:pPr>
            <a:r>
              <a:rPr sz="1600" spc="-35" dirty="0">
                <a:latin typeface="Verdana"/>
                <a:cs typeface="Verdana"/>
              </a:rPr>
              <a:t>Las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secciones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definidas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por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95" dirty="0">
                <a:latin typeface="Verdana"/>
                <a:cs typeface="Verdana"/>
              </a:rPr>
              <a:t>&lt;nav&gt;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  <a:p>
            <a:pPr marL="363855">
              <a:lnSpc>
                <a:spcPct val="100000"/>
              </a:lnSpc>
              <a:spcBef>
                <a:spcPts val="930"/>
              </a:spcBef>
            </a:pPr>
            <a:r>
              <a:rPr sz="1600" spc="-135" dirty="0">
                <a:latin typeface="Verdana"/>
                <a:cs typeface="Verdana"/>
              </a:rPr>
              <a:t>&lt;aside&gt;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pertenecen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al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&lt;main&gt;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6225" y="1738525"/>
            <a:ext cx="3755149" cy="268224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81000" y="285750"/>
            <a:ext cx="8458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Estructura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reglas importantes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2121" y="1281237"/>
            <a:ext cx="4454525" cy="364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60070" indent="-351790">
              <a:lnSpc>
                <a:spcPct val="148400"/>
              </a:lnSpc>
              <a:spcBef>
                <a:spcPts val="100"/>
              </a:spcBef>
              <a:buFont typeface="Arial MT"/>
              <a:buChar char="■"/>
              <a:tabLst>
                <a:tab pos="363855" algn="l"/>
              </a:tabLst>
            </a:pPr>
            <a:r>
              <a:rPr sz="1600" dirty="0">
                <a:latin typeface="Verdana"/>
                <a:cs typeface="Verdana"/>
              </a:rPr>
              <a:t>Cada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sección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(body,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section,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article, </a:t>
            </a:r>
            <a:r>
              <a:rPr sz="1600" spc="-65" dirty="0">
                <a:latin typeface="Verdana"/>
                <a:cs typeface="Verdana"/>
              </a:rPr>
              <a:t>aside,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85" dirty="0">
                <a:latin typeface="Verdana"/>
                <a:cs typeface="Verdana"/>
              </a:rPr>
              <a:t>nav)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puede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tener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su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propio</a:t>
            </a:r>
            <a:endParaRPr sz="1600">
              <a:latin typeface="Verdana"/>
              <a:cs typeface="Verdana"/>
            </a:endParaRPr>
          </a:p>
          <a:p>
            <a:pPr marL="363855">
              <a:lnSpc>
                <a:spcPct val="100000"/>
              </a:lnSpc>
              <a:spcBef>
                <a:spcPts val="930"/>
              </a:spcBef>
            </a:pPr>
            <a:r>
              <a:rPr sz="1600" spc="-110" dirty="0">
                <a:latin typeface="Verdana"/>
                <a:cs typeface="Verdana"/>
              </a:rPr>
              <a:t>&lt;header&gt;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y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&lt;footer&gt;</a:t>
            </a:r>
            <a:endParaRPr sz="1600">
              <a:latin typeface="Verdana"/>
              <a:cs typeface="Verdana"/>
            </a:endParaRPr>
          </a:p>
          <a:p>
            <a:pPr marL="363855" indent="-351155">
              <a:lnSpc>
                <a:spcPct val="100000"/>
              </a:lnSpc>
              <a:spcBef>
                <a:spcPts val="930"/>
              </a:spcBef>
              <a:buFont typeface="Arial MT"/>
              <a:buChar char="■"/>
              <a:tabLst>
                <a:tab pos="363855" algn="l"/>
              </a:tabLst>
            </a:pPr>
            <a:r>
              <a:rPr sz="1600" spc="-25" dirty="0">
                <a:latin typeface="Verdana"/>
                <a:cs typeface="Verdana"/>
              </a:rPr>
              <a:t>Es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posible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anidar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varios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&lt;section&gt;</a:t>
            </a:r>
            <a:endParaRPr sz="1600">
              <a:latin typeface="Verdana"/>
              <a:cs typeface="Verdana"/>
            </a:endParaRPr>
          </a:p>
          <a:p>
            <a:pPr marL="363855" marR="50800" indent="-351790">
              <a:lnSpc>
                <a:spcPct val="148400"/>
              </a:lnSpc>
              <a:buFont typeface="Arial MT"/>
              <a:buChar char="■"/>
              <a:tabLst>
                <a:tab pos="363855" algn="l"/>
              </a:tabLst>
            </a:pPr>
            <a:r>
              <a:rPr sz="1600" dirty="0">
                <a:latin typeface="Verdana"/>
                <a:cs typeface="Verdana"/>
              </a:rPr>
              <a:t>Cada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sección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tiene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su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jerarquía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(pueden tener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un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300" dirty="0">
                <a:latin typeface="Verdana"/>
                <a:cs typeface="Verdana"/>
              </a:rPr>
              <a:t>&lt;h1&gt;).</a:t>
            </a:r>
            <a:endParaRPr sz="1600">
              <a:latin typeface="Verdana"/>
              <a:cs typeface="Verdana"/>
            </a:endParaRPr>
          </a:p>
          <a:p>
            <a:pPr marL="363855" marR="5080" indent="-351790">
              <a:lnSpc>
                <a:spcPct val="148400"/>
              </a:lnSpc>
              <a:buFont typeface="Arial MT"/>
              <a:buChar char="■"/>
              <a:tabLst>
                <a:tab pos="363855" algn="l"/>
              </a:tabLst>
            </a:pPr>
            <a:r>
              <a:rPr sz="1600" dirty="0">
                <a:latin typeface="Verdana"/>
                <a:cs typeface="Verdana"/>
              </a:rPr>
              <a:t>El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primer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220" dirty="0">
                <a:latin typeface="Verdana"/>
                <a:cs typeface="Verdana"/>
              </a:rPr>
              <a:t>&lt;hX&gt;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marca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la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jerarquía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del </a:t>
            </a:r>
            <a:r>
              <a:rPr sz="1600" spc="-90" dirty="0">
                <a:latin typeface="Verdana"/>
                <a:cs typeface="Verdana"/>
              </a:rPr>
              <a:t>resto.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Es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recomendable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mínimo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un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175" dirty="0">
                <a:latin typeface="Verdana"/>
                <a:cs typeface="Verdana"/>
              </a:rPr>
              <a:t>&lt;hX&gt;</a:t>
            </a:r>
            <a:endParaRPr sz="1600">
              <a:latin typeface="Verdana"/>
              <a:cs typeface="Verdana"/>
            </a:endParaRPr>
          </a:p>
          <a:p>
            <a:pPr marL="363855" indent="-351155">
              <a:lnSpc>
                <a:spcPct val="100000"/>
              </a:lnSpc>
              <a:spcBef>
                <a:spcPts val="930"/>
              </a:spcBef>
              <a:buFont typeface="Arial MT"/>
              <a:buChar char="■"/>
              <a:tabLst>
                <a:tab pos="363855" algn="l"/>
              </a:tabLst>
            </a:pPr>
            <a:r>
              <a:rPr sz="1600" spc="-35" dirty="0">
                <a:latin typeface="Verdana"/>
                <a:cs typeface="Verdana"/>
              </a:rPr>
              <a:t>Las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secciones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definidas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por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95" dirty="0">
                <a:latin typeface="Verdana"/>
                <a:cs typeface="Verdana"/>
              </a:rPr>
              <a:t>&lt;nav&gt;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  <a:p>
            <a:pPr marL="363855">
              <a:lnSpc>
                <a:spcPct val="100000"/>
              </a:lnSpc>
              <a:spcBef>
                <a:spcPts val="930"/>
              </a:spcBef>
            </a:pPr>
            <a:r>
              <a:rPr sz="1600" spc="-135" dirty="0">
                <a:latin typeface="Verdana"/>
                <a:cs typeface="Verdana"/>
              </a:rPr>
              <a:t>&lt;aside&gt;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pertenecen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al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&lt;main&gt;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6225" y="1738525"/>
            <a:ext cx="3755149" cy="268224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81000" y="285750"/>
            <a:ext cx="8458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Estructura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reglas importantes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68649" y="1855176"/>
            <a:ext cx="6393815" cy="8445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165"/>
              </a:spcBef>
              <a:buClr>
                <a:srgbClr val="000000"/>
              </a:buClr>
              <a:buFont typeface="Arial MT"/>
              <a:buChar char="■"/>
              <a:tabLst>
                <a:tab pos="379095" algn="l"/>
              </a:tabLst>
            </a:pPr>
            <a:r>
              <a:rPr sz="1800" dirty="0">
                <a:solidFill>
                  <a:srgbClr val="189AD3"/>
                </a:solidFill>
                <a:latin typeface="Verdana"/>
                <a:cs typeface="Verdana"/>
              </a:rPr>
              <a:t>Mozilla</a:t>
            </a:r>
            <a:r>
              <a:rPr sz="1800" spc="-160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189AD3"/>
                </a:solidFill>
                <a:latin typeface="Verdana"/>
                <a:cs typeface="Verdana"/>
              </a:rPr>
              <a:t>MDN</a:t>
            </a:r>
            <a:r>
              <a:rPr sz="1800" spc="-15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89AD3"/>
                </a:solidFill>
                <a:latin typeface="Verdana"/>
                <a:cs typeface="Verdana"/>
              </a:rPr>
              <a:t>Web</a:t>
            </a:r>
            <a:r>
              <a:rPr sz="1800" spc="-15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189AD3"/>
                </a:solidFill>
                <a:latin typeface="Verdana"/>
                <a:cs typeface="Verdana"/>
              </a:rPr>
              <a:t>Docs</a:t>
            </a:r>
            <a:r>
              <a:rPr sz="1800" spc="-80" dirty="0">
                <a:latin typeface="Verdana"/>
                <a:cs typeface="Verdana"/>
              </a:rPr>
              <a:t>: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https://developer.mozilla.org/</a:t>
            </a:r>
            <a:endParaRPr sz="1800">
              <a:latin typeface="Verdana"/>
              <a:cs typeface="Verdana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lr>
                <a:srgbClr val="000000"/>
              </a:buClr>
              <a:buFont typeface="Arial MT"/>
              <a:buChar char="■"/>
              <a:tabLst>
                <a:tab pos="379095" algn="l"/>
              </a:tabLst>
            </a:pPr>
            <a:r>
              <a:rPr sz="1800" spc="60" dirty="0">
                <a:solidFill>
                  <a:srgbClr val="189AD3"/>
                </a:solidFill>
                <a:latin typeface="Verdana"/>
                <a:cs typeface="Verdana"/>
              </a:rPr>
              <a:t>HTML</a:t>
            </a:r>
            <a:r>
              <a:rPr sz="1800" spc="-16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189AD3"/>
                </a:solidFill>
                <a:latin typeface="Verdana"/>
                <a:cs typeface="Verdana"/>
              </a:rPr>
              <a:t>Dog</a:t>
            </a:r>
            <a:r>
              <a:rPr sz="1800" spc="-65" dirty="0">
                <a:latin typeface="Verdana"/>
                <a:cs typeface="Verdana"/>
              </a:rPr>
              <a:t>: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  <a:hlinkClick r:id="rId2"/>
              </a:rPr>
              <a:t>http://htmldog.com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81000" y="285750"/>
            <a:ext cx="8458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Recursos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. Estructura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666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8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1612" y="304800"/>
            <a:ext cx="6200774" cy="44291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85715" y="4813937"/>
            <a:ext cx="183451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Imagen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  <a:hlinkClick r:id="rId3"/>
              </a:rPr>
              <a:t>www.librosweb.es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4999" y="1620474"/>
            <a:ext cx="4317365" cy="1761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905510" indent="-635" algn="ctr">
              <a:lnSpc>
                <a:spcPct val="115599"/>
              </a:lnSpc>
              <a:spcBef>
                <a:spcPts val="5"/>
              </a:spcBef>
            </a:pPr>
            <a:r>
              <a:rPr sz="2000" dirty="0" err="1" smtClean="0">
                <a:latin typeface="Verdana"/>
                <a:cs typeface="Verdana"/>
              </a:rPr>
              <a:t>Permite</a:t>
            </a:r>
            <a:r>
              <a:rPr sz="2000" spc="-105" dirty="0" smtClean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dividir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la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página </a:t>
            </a:r>
            <a:r>
              <a:rPr sz="2000" dirty="0">
                <a:latin typeface="Verdana"/>
                <a:cs typeface="Verdana"/>
              </a:rPr>
              <a:t>agrupando</a:t>
            </a:r>
            <a:r>
              <a:rPr sz="2000" spc="1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elementos</a:t>
            </a:r>
            <a:r>
              <a:rPr sz="2000" spc="135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de </a:t>
            </a:r>
            <a:r>
              <a:rPr sz="2000" dirty="0">
                <a:solidFill>
                  <a:srgbClr val="189AD3"/>
                </a:solidFill>
                <a:latin typeface="Verdana"/>
                <a:cs typeface="Verdana"/>
              </a:rPr>
              <a:t>bloque</a:t>
            </a:r>
            <a:r>
              <a:rPr sz="2000" dirty="0">
                <a:latin typeface="Verdana"/>
                <a:cs typeface="Verdana"/>
              </a:rPr>
              <a:t>.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De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esta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forma </a:t>
            </a:r>
            <a:r>
              <a:rPr sz="2000" dirty="0">
                <a:latin typeface="Verdana"/>
                <a:cs typeface="Verdana"/>
              </a:rPr>
              <a:t>podemos </a:t>
            </a:r>
            <a:r>
              <a:rPr sz="2000" spc="-40" dirty="0">
                <a:latin typeface="Verdana"/>
                <a:cs typeface="Verdana"/>
              </a:rPr>
              <a:t>crear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estructuras complejas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620474"/>
            <a:ext cx="3730362" cy="2780803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81000" y="285750"/>
            <a:ext cx="5410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Estructura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&lt;div&gt;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2000" y="460200"/>
            <a:ext cx="3831590" cy="4223385"/>
          </a:xfrm>
          <a:custGeom>
            <a:avLst/>
            <a:gdLst/>
            <a:ahLst/>
            <a:cxnLst/>
            <a:rect l="l" t="t" r="r" b="b"/>
            <a:pathLst>
              <a:path w="3831590" h="4223385">
                <a:moveTo>
                  <a:pt x="3830999" y="4223099"/>
                </a:moveTo>
                <a:lnTo>
                  <a:pt x="0" y="4223099"/>
                </a:lnTo>
                <a:lnTo>
                  <a:pt x="0" y="0"/>
                </a:lnTo>
                <a:lnTo>
                  <a:pt x="3830999" y="0"/>
                </a:lnTo>
                <a:lnTo>
                  <a:pt x="3830999" y="422309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025" y="536448"/>
            <a:ext cx="2521585" cy="39878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&lt;div</a:t>
            </a:r>
            <a:r>
              <a:rPr sz="1400" spc="160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BABABA"/>
                </a:solidFill>
                <a:latin typeface="Courier New"/>
                <a:cs typeface="Courier New"/>
              </a:rPr>
              <a:t>id=</a:t>
            </a:r>
            <a:r>
              <a:rPr sz="1400" spc="-10" dirty="0">
                <a:solidFill>
                  <a:srgbClr val="A5C161"/>
                </a:solidFill>
                <a:latin typeface="Courier New"/>
                <a:cs typeface="Courier New"/>
              </a:rPr>
              <a:t>"contenedor"</a:t>
            </a:r>
            <a:r>
              <a:rPr sz="1400" spc="-640" dirty="0">
                <a:solidFill>
                  <a:srgbClr val="A5C161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&lt;div</a:t>
            </a:r>
            <a:r>
              <a:rPr sz="1400" spc="200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BABABA"/>
                </a:solidFill>
                <a:latin typeface="Courier New"/>
                <a:cs typeface="Courier New"/>
              </a:rPr>
              <a:t>id=</a:t>
            </a:r>
            <a:r>
              <a:rPr sz="1400" spc="-10" dirty="0">
                <a:solidFill>
                  <a:srgbClr val="A5C161"/>
                </a:solidFill>
                <a:latin typeface="Courier New"/>
                <a:cs typeface="Courier New"/>
              </a:rPr>
              <a:t>"cabecera"</a:t>
            </a:r>
            <a:r>
              <a:rPr sz="1400" spc="-675" dirty="0">
                <a:solidFill>
                  <a:srgbClr val="A5C161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72795">
              <a:lnSpc>
                <a:spcPct val="100000"/>
              </a:lnSpc>
              <a:spcBef>
                <a:spcPts val="270"/>
              </a:spcBef>
            </a:pPr>
            <a:r>
              <a:rPr sz="1400" spc="-25" dirty="0">
                <a:solidFill>
                  <a:srgbClr val="A9B7C6"/>
                </a:solidFill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338455">
              <a:lnSpc>
                <a:spcPct val="100000"/>
              </a:lnSpc>
              <a:spcBef>
                <a:spcPts val="270"/>
              </a:spcBef>
            </a:pPr>
            <a:r>
              <a:rPr sz="1400" spc="-10" dirty="0">
                <a:solidFill>
                  <a:srgbClr val="E7BE6A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&lt;div</a:t>
            </a:r>
            <a:r>
              <a:rPr sz="1400" spc="210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BABABA"/>
                </a:solidFill>
                <a:latin typeface="Courier New"/>
                <a:cs typeface="Courier New"/>
              </a:rPr>
              <a:t>id=</a:t>
            </a:r>
            <a:r>
              <a:rPr sz="1400" spc="-10" dirty="0">
                <a:solidFill>
                  <a:srgbClr val="A5C161"/>
                </a:solidFill>
                <a:latin typeface="Courier New"/>
                <a:cs typeface="Courier New"/>
              </a:rPr>
              <a:t>"contenido"</a:t>
            </a:r>
            <a:r>
              <a:rPr sz="1400" spc="-655" dirty="0">
                <a:solidFill>
                  <a:srgbClr val="A5C161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&lt;div</a:t>
            </a:r>
            <a:r>
              <a:rPr sz="1400" spc="16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BABABA"/>
                </a:solidFill>
                <a:latin typeface="Courier New"/>
                <a:cs typeface="Courier New"/>
              </a:rPr>
              <a:t>id=</a:t>
            </a:r>
            <a:r>
              <a:rPr sz="1400" spc="-10" dirty="0">
                <a:solidFill>
                  <a:srgbClr val="A5C161"/>
                </a:solidFill>
                <a:latin typeface="Courier New"/>
                <a:cs typeface="Courier New"/>
              </a:rPr>
              <a:t>"menu"</a:t>
            </a:r>
            <a:r>
              <a:rPr sz="1400" spc="-1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R="1092835" algn="r">
              <a:lnSpc>
                <a:spcPct val="100000"/>
              </a:lnSpc>
              <a:spcBef>
                <a:spcPts val="270"/>
              </a:spcBef>
            </a:pPr>
            <a:r>
              <a:rPr sz="1400" spc="-25" dirty="0">
                <a:solidFill>
                  <a:srgbClr val="A9B7C6"/>
                </a:solidFill>
                <a:latin typeface="Courier New"/>
                <a:cs typeface="Courier New"/>
              </a:rPr>
              <a:t>..</a:t>
            </a:r>
            <a:endParaRPr sz="1400">
              <a:latin typeface="Courier New"/>
              <a:cs typeface="Courier New"/>
            </a:endParaRPr>
          </a:p>
          <a:p>
            <a:pPr marR="1100455" algn="r">
              <a:lnSpc>
                <a:spcPct val="100000"/>
              </a:lnSpc>
              <a:spcBef>
                <a:spcPts val="270"/>
              </a:spcBef>
            </a:pPr>
            <a:r>
              <a:rPr sz="1400" spc="-10" dirty="0">
                <a:solidFill>
                  <a:srgbClr val="E7BE6A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772795">
              <a:lnSpc>
                <a:spcPct val="100000"/>
              </a:lnSpc>
              <a:spcBef>
                <a:spcPts val="270"/>
              </a:spcBef>
            </a:pPr>
            <a:r>
              <a:rPr sz="1400" spc="-25" dirty="0">
                <a:solidFill>
                  <a:srgbClr val="A9B7C6"/>
                </a:solidFill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338455">
              <a:lnSpc>
                <a:spcPct val="100000"/>
              </a:lnSpc>
              <a:spcBef>
                <a:spcPts val="270"/>
              </a:spcBef>
            </a:pPr>
            <a:r>
              <a:rPr sz="1400" spc="-10" dirty="0">
                <a:solidFill>
                  <a:srgbClr val="E7BE6A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1400" dirty="0">
                <a:solidFill>
                  <a:srgbClr val="E7BE6A"/>
                </a:solidFill>
                <a:latin typeface="Courier New"/>
                <a:cs typeface="Courier New"/>
              </a:rPr>
              <a:t>&lt;div</a:t>
            </a:r>
            <a:r>
              <a:rPr sz="1400" spc="105" dirty="0">
                <a:solidFill>
                  <a:srgbClr val="E7BE6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BABABA"/>
                </a:solidFill>
                <a:latin typeface="Courier New"/>
                <a:cs typeface="Courier New"/>
              </a:rPr>
              <a:t>id=</a:t>
            </a:r>
            <a:r>
              <a:rPr sz="1400" spc="-10" dirty="0">
                <a:solidFill>
                  <a:srgbClr val="A5C161"/>
                </a:solidFill>
                <a:latin typeface="Courier New"/>
                <a:cs typeface="Courier New"/>
              </a:rPr>
              <a:t>"pie"</a:t>
            </a:r>
            <a:r>
              <a:rPr sz="1400" spc="-10" dirty="0">
                <a:solidFill>
                  <a:srgbClr val="E7BE6A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72795">
              <a:lnSpc>
                <a:spcPct val="100000"/>
              </a:lnSpc>
              <a:spcBef>
                <a:spcPts val="270"/>
              </a:spcBef>
            </a:pPr>
            <a:r>
              <a:rPr sz="1400" spc="-25" dirty="0">
                <a:solidFill>
                  <a:srgbClr val="A9B7C6"/>
                </a:solidFill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338455">
              <a:lnSpc>
                <a:spcPct val="100000"/>
              </a:lnSpc>
              <a:spcBef>
                <a:spcPts val="270"/>
              </a:spcBef>
            </a:pPr>
            <a:r>
              <a:rPr sz="1400" spc="-10" dirty="0">
                <a:solidFill>
                  <a:srgbClr val="E7BE6A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10" dirty="0">
                <a:solidFill>
                  <a:srgbClr val="E7BE6A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8625" y="1825389"/>
            <a:ext cx="6181090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Al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estructurar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todo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elementos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220" dirty="0">
                <a:latin typeface="Verdana"/>
                <a:cs typeface="Verdana"/>
              </a:rPr>
              <a:t>&lt;div&gt;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no </a:t>
            </a:r>
            <a:r>
              <a:rPr sz="2000" dirty="0">
                <a:latin typeface="Verdana"/>
                <a:cs typeface="Verdana"/>
              </a:rPr>
              <a:t>sabemos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a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qué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tipo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estructura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corresponde </a:t>
            </a:r>
            <a:r>
              <a:rPr sz="2000" dirty="0">
                <a:latin typeface="Verdana"/>
                <a:cs typeface="Verdana"/>
              </a:rPr>
              <a:t>cada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uno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(necesitamos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atributos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para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diferenciar </a:t>
            </a:r>
            <a:r>
              <a:rPr sz="2000" dirty="0">
                <a:latin typeface="Verdana"/>
                <a:cs typeface="Verdana"/>
              </a:rPr>
              <a:t>una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cabecera,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contenido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pie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página).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125" y="1919033"/>
            <a:ext cx="1215799" cy="121582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81000" y="285750"/>
            <a:ext cx="7543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Estructura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_ Problema con este método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7062" y="381000"/>
            <a:ext cx="2809874" cy="4381499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725" y="2176462"/>
            <a:ext cx="5924549" cy="2285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28058" y="1498968"/>
            <a:ext cx="4688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Verdana"/>
                <a:cs typeface="Verdana"/>
              </a:rPr>
              <a:t>Son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elementos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tienen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un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significado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81000" y="285750"/>
            <a:ext cx="7543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Estructura</a:t>
            </a:r>
            <a:r>
              <a:rPr lang="es-ES" sz="2800" dirty="0">
                <a:solidFill>
                  <a:srgbClr val="6599FF"/>
                </a:solidFill>
                <a:latin typeface="Montserrat" pitchFamily="2" charset="0"/>
              </a:rPr>
              <a:t>_ Elementos semánticos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1336</Words>
  <Application>Microsoft Office PowerPoint</Application>
  <PresentationFormat>Presentación en pantalla (16:9)</PresentationFormat>
  <Paragraphs>233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Office Theme</vt:lpstr>
      <vt:lpstr>Presentación de PowerPoint</vt:lpstr>
      <vt:lpstr>"Para mí, la tecnología no es solo herramienta. Es una forma de vida."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Cada sección puede contener su propio header o footer.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&lt;HTML&gt; ESTRUCTURA DE UNA PÁGINA</dc:title>
  <dc:creator>PC</dc:creator>
  <cp:lastModifiedBy>PC</cp:lastModifiedBy>
  <cp:revision>7</cp:revision>
  <dcterms:created xsi:type="dcterms:W3CDTF">2023-12-06T19:41:22Z</dcterms:created>
  <dcterms:modified xsi:type="dcterms:W3CDTF">2024-01-13T15:26:50Z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