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sldIdLst>
    <p:sldId id="281" r:id="rId2"/>
    <p:sldId id="388" r:id="rId3"/>
    <p:sldId id="355" r:id="rId4"/>
    <p:sldId id="354" r:id="rId5"/>
    <p:sldId id="351" r:id="rId6"/>
    <p:sldId id="349" r:id="rId7"/>
    <p:sldId id="348" r:id="rId8"/>
    <p:sldId id="383" r:id="rId9"/>
    <p:sldId id="382" r:id="rId10"/>
    <p:sldId id="381" r:id="rId11"/>
    <p:sldId id="389" r:id="rId12"/>
    <p:sldId id="379" r:id="rId13"/>
    <p:sldId id="387" r:id="rId14"/>
    <p:sldId id="384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9B549-3235-4A9B-8539-D34203DA480F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766B9-8165-4DEE-81AF-8E1F9EB214BA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182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67CA94-6710-4BFD-81F2-F229C5131BD7}" type="datetimeFigureOut">
              <a:rPr lang="es-CL" smtClean="0"/>
              <a:pPr/>
              <a:t>01-07-2019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7CADAB-DBD6-4EB8-B155-DE0D10EF166F}" type="slidenum">
              <a:rPr lang="es-CL" smtClean="0"/>
              <a:pPr/>
              <a:t>‹#›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3504" y="1052736"/>
            <a:ext cx="7772400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Ingeniería Económica</a:t>
            </a:r>
            <a:br>
              <a:rPr lang="es-ES_tradnl" dirty="0">
                <a:solidFill>
                  <a:schemeClr val="tx1"/>
                </a:solidFill>
              </a:rPr>
            </a:br>
            <a:r>
              <a:rPr lang="es-ES_tradnl" dirty="0">
                <a:solidFill>
                  <a:schemeClr val="tx1"/>
                </a:solidFill>
              </a:rPr>
              <a:t>Interés nominal, real y efectivo.</a:t>
            </a:r>
            <a:br>
              <a:rPr lang="es-ES_tradnl" dirty="0">
                <a:solidFill>
                  <a:schemeClr val="tx1"/>
                </a:solidFill>
              </a:rPr>
            </a:br>
            <a:br>
              <a:rPr lang="es-ES_tradnl" dirty="0">
                <a:solidFill>
                  <a:schemeClr val="tx1"/>
                </a:solidFill>
              </a:rPr>
            </a:br>
            <a:r>
              <a:rPr lang="es-ES_tradnl" dirty="0">
                <a:solidFill>
                  <a:schemeClr val="tx1"/>
                </a:solidFill>
              </a:rPr>
              <a:t>Módulo 2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</a:t>
            </a:fld>
            <a:endParaRPr lang="es-C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04099" y="836712"/>
            <a:ext cx="8568952" cy="56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b="1" u="sng" dirty="0"/>
              <a:t>Ejemplo 3A:</a:t>
            </a:r>
          </a:p>
          <a:p>
            <a:pPr marL="0" indent="0">
              <a:buNone/>
            </a:pPr>
            <a:endParaRPr lang="es-419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s-419" sz="2800" dirty="0"/>
              <a:t>Del 22% efectivo semestral, encuentre la tasa efectiva bimestral.</a:t>
            </a:r>
          </a:p>
          <a:p>
            <a:pPr marL="0" indent="0">
              <a:buNone/>
            </a:pPr>
            <a:endParaRPr lang="es-419" sz="800" dirty="0"/>
          </a:p>
          <a:p>
            <a:pPr marL="0" indent="0">
              <a:buNone/>
            </a:pPr>
            <a:r>
              <a:rPr lang="es-419" sz="2800" dirty="0"/>
              <a:t>R: Ver nomenclatura (TSE y TBE en p. 5):</a:t>
            </a:r>
          </a:p>
          <a:p>
            <a:pPr marL="0" indent="0">
              <a:buNone/>
            </a:pPr>
            <a:endParaRPr lang="es-419" sz="800" dirty="0"/>
          </a:p>
          <a:p>
            <a:pPr marL="182880" indent="0" algn="just">
              <a:spcAft>
                <a:spcPts val="0"/>
              </a:spcAft>
              <a:buNone/>
            </a:pP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(TSE + 1) = (TBE + 1)</a:t>
            </a:r>
            <a:r>
              <a:rPr lang="es-419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419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1,22 = (TBE + 1)</a:t>
            </a:r>
            <a:r>
              <a:rPr lang="es-419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tomar</a:t>
            </a: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raíz cúbica</a:t>
            </a:r>
          </a:p>
          <a:p>
            <a:pPr marL="182880" indent="0" algn="just">
              <a:spcAft>
                <a:spcPts val="0"/>
              </a:spcAft>
              <a:buNone/>
            </a:pP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1,06853 = TBE + 1</a:t>
            </a:r>
          </a:p>
          <a:p>
            <a:pPr marL="182880" indent="0" algn="just">
              <a:spcAft>
                <a:spcPts val="0"/>
              </a:spcAft>
              <a:buNone/>
            </a:pP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0,06853 = TBE</a:t>
            </a:r>
          </a:p>
          <a:p>
            <a:pPr marL="182880" indent="0" algn="just">
              <a:spcAft>
                <a:spcPts val="0"/>
              </a:spcAft>
              <a:buNone/>
            </a:pPr>
            <a:r>
              <a:rPr lang="es-419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6,853% = TBE</a:t>
            </a:r>
          </a:p>
          <a:p>
            <a:pPr marL="0" indent="0">
              <a:buNone/>
            </a:pPr>
            <a:endParaRPr lang="es-419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226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04099" y="836712"/>
            <a:ext cx="8568952" cy="5602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2800" b="1" u="sng" dirty="0">
                <a:solidFill>
                  <a:srgbClr val="0000FF"/>
                </a:solidFill>
              </a:rPr>
              <a:t>Ejemplo 3B (desarrollo de 2,411% en p. 7):</a:t>
            </a:r>
          </a:p>
          <a:p>
            <a:pPr marL="0" indent="0">
              <a:buNone/>
            </a:pPr>
            <a:endParaRPr lang="es-CL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sz="2800" dirty="0"/>
              <a:t>Del 10% efectivo anual, encuentre la tasa efectiva trimestral.</a:t>
            </a:r>
          </a:p>
          <a:p>
            <a:pPr marL="0" indent="0">
              <a:buNone/>
            </a:pPr>
            <a:r>
              <a:rPr lang="es-CL" sz="2800" dirty="0"/>
              <a:t>R: Ver nomenclatura (TAE y TTE en p. 5)</a:t>
            </a: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(TAE + 1) = (TTE + 1)</a:t>
            </a:r>
            <a:r>
              <a:rPr lang="es-ES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s-C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CL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1,1 = (TTE + 1)</a:t>
            </a:r>
            <a:r>
              <a:rPr lang="es-ES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tomar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cuarta raíz</a:t>
            </a:r>
            <a:endParaRPr lang="es-C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1,024114 = TTE + 1</a:t>
            </a:r>
            <a:endParaRPr lang="es-C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0,024114 = TTE</a:t>
            </a:r>
            <a:endParaRPr lang="es-C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2,4114% = TTE </a:t>
            </a:r>
          </a:p>
          <a:p>
            <a:pPr marL="182880" indent="0" algn="just">
              <a:spcAft>
                <a:spcPts val="0"/>
              </a:spcAft>
              <a:buNone/>
            </a:pPr>
            <a:endParaRPr lang="es-E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2,4114% esta es la tasa de interés efectiva trimestral dada una tasa de interés efectiva anual de 10%</a:t>
            </a:r>
            <a:endParaRPr lang="es-C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114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46304" y="836712"/>
            <a:ext cx="8826747" cy="5602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b="1" u="sng" dirty="0"/>
              <a:t>Ejemplo 4: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Del 52% nominal anual capitalizable anualmente, encuentre la tasa nominal trimestral capitalizable semestralmente.</a:t>
            </a:r>
          </a:p>
          <a:p>
            <a:pPr marL="0" indent="0">
              <a:buNone/>
            </a:pPr>
            <a:endParaRPr lang="es-CL" sz="900" dirty="0"/>
          </a:p>
          <a:p>
            <a:pPr marL="0" indent="0">
              <a:buNone/>
            </a:pPr>
            <a:r>
              <a:rPr lang="es-CL" dirty="0"/>
              <a:t>R:En este caso, debemos determinar la tasa efectiva semestral y luego dividir esta por dos: </a:t>
            </a:r>
            <a:r>
              <a:rPr lang="es-CL" sz="2400" dirty="0"/>
              <a:t>Ver nomenclatura (TAE y TSE en p. 5)</a:t>
            </a:r>
            <a:endParaRPr lang="es-CL" dirty="0"/>
          </a:p>
          <a:p>
            <a:pPr marL="0" indent="0">
              <a:buNone/>
            </a:pPr>
            <a:endParaRPr lang="es-CL" sz="900" dirty="0"/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TAE + 1) = (TSE + 1)</a:t>
            </a:r>
            <a:r>
              <a:rPr lang="es-E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L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1,52 = (TSE + 1)</a:t>
            </a:r>
            <a:r>
              <a:rPr lang="es-E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/   raíz cuadrada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1,23288 = TSE + 1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0,23288 = TSE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 algn="just"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23,288% = TSE</a:t>
            </a:r>
            <a:endParaRPr lang="es-CL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800" dirty="0"/>
          </a:p>
          <a:p>
            <a:pPr marL="0" indent="0">
              <a:buNone/>
            </a:pPr>
            <a:r>
              <a:rPr lang="es-CL" dirty="0"/>
              <a:t>  23,288% / 2 = 11,644% = Tasa nominal trimestral capitalizable semestralmente.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731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697756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04099" y="1052736"/>
            <a:ext cx="8568952" cy="5386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u="sng" dirty="0"/>
              <a:t>Ejemplo 5</a:t>
            </a:r>
            <a:r>
              <a:rPr lang="es-ES" dirty="0"/>
              <a:t>: </a:t>
            </a:r>
            <a:r>
              <a:rPr lang="es-CL" sz="2400" dirty="0"/>
              <a:t>Ver nomenclatura (TAE, TDE, TME, TTE, etc. en p. 5)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Se tiene una tasa anual nominal del 12% con capitalización mensual, determinar:</a:t>
            </a:r>
          </a:p>
          <a:p>
            <a:pPr marL="0" indent="0">
              <a:buNone/>
            </a:pPr>
            <a:r>
              <a:rPr lang="es-ES" dirty="0"/>
              <a:t>a) La tasa mensual efectiva.</a:t>
            </a:r>
          </a:p>
          <a:p>
            <a:pPr marL="0" indent="0">
              <a:buNone/>
            </a:pPr>
            <a:r>
              <a:rPr lang="es-ES" dirty="0"/>
              <a:t>R: Tasa mensual efectiva = ( Tasa nominal anual / 12)</a:t>
            </a:r>
          </a:p>
          <a:p>
            <a:pPr marL="0" indent="0">
              <a:buNone/>
            </a:pPr>
            <a:r>
              <a:rPr lang="es-ES" dirty="0"/>
              <a:t>  TME = 12% / 12 = 1%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r>
              <a:rPr lang="es-ES" dirty="0"/>
              <a:t>b) La tasa semestral efectiva.</a:t>
            </a:r>
          </a:p>
          <a:p>
            <a:pPr marL="0" indent="0">
              <a:buNone/>
            </a:pPr>
            <a:r>
              <a:rPr lang="es-ES" dirty="0"/>
              <a:t>R:Esto es equivalente a aplicar la tasa efectiva mensual seis veces en forma compuesta: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(TME + 1)</a:t>
            </a:r>
            <a:r>
              <a:rPr lang="es-CL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(TTE + 1)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(1,01)</a:t>
            </a:r>
            <a:r>
              <a:rPr lang="es-CL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TTE +1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TTE = 6,152%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307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07504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17955" y="824136"/>
            <a:ext cx="8649523" cy="56147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r>
              <a:rPr lang="es-ES" dirty="0"/>
              <a:t>c) La tasa anual efectiva.</a:t>
            </a:r>
          </a:p>
          <a:p>
            <a:pPr marL="0" indent="0">
              <a:buNone/>
            </a:pPr>
            <a:r>
              <a:rPr lang="es-ES" dirty="0"/>
              <a:t>R: Esto es equivalente a aplicar la tasa efectiva mensual doce veces en forma compuesta: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spcAft>
                <a:spcPts val="800"/>
              </a:spcAft>
              <a:buNone/>
            </a:pP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(TME + 1)</a:t>
            </a:r>
            <a:r>
              <a:rPr lang="es-C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(TAE + 1)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(1,01)</a:t>
            </a:r>
            <a:r>
              <a:rPr lang="es-C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TAE +1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s-C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TTE = 12,683%</a:t>
            </a:r>
          </a:p>
          <a:p>
            <a:pPr marL="0" indent="0">
              <a:spcAft>
                <a:spcPts val="800"/>
              </a:spcAft>
              <a:buNone/>
            </a:pPr>
            <a:endParaRPr lang="es-CL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/>
              <a:t>d) La tasa diaria efectiva.</a:t>
            </a:r>
          </a:p>
          <a:p>
            <a:pPr marL="0" indent="0">
              <a:buNone/>
            </a:pPr>
            <a:r>
              <a:rPr lang="es-ES" dirty="0"/>
              <a:t>R: Para obtener la TDE, debemos determinar una tasa que, al aplicarla diariamente por 30 días en forma compuesta fuera igual a la  TME: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(TDE + 1)</a:t>
            </a:r>
            <a:r>
              <a:rPr lang="es-C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(TME + 1)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(TDE + 1)</a:t>
            </a:r>
            <a:r>
              <a:rPr lang="es-C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1,01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TDE = 0,0332%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99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Interés Nominal y Real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63272" cy="5808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 algn="just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ES_tradnl" sz="2800" dirty="0"/>
              <a:t> El interés “nominal” es el tanto por ciento que expresa el costo del dinero en una operación de ahorro o inversión. El tipo de interés nominal consta de dos partes: la tasa de la inflación y el interés real.</a:t>
            </a:r>
          </a:p>
          <a:p>
            <a:pPr marL="32004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es-ES" sz="800" dirty="0"/>
          </a:p>
          <a:p>
            <a:pPr lvl="1" algn="just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ES" sz="2800" dirty="0"/>
              <a:t>Interés “real”, es la diferencia entre el interés nominal y la inflación. Es la rentabilidad real de un deposito o el coste real de un préstamo. El interés real se obtiene de restar a la tasa nominal la inflación.</a:t>
            </a:r>
          </a:p>
          <a:p>
            <a:pPr lvl="1" algn="just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s-ES" sz="800" dirty="0"/>
          </a:p>
          <a:p>
            <a:pPr marL="32004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es-ES" sz="2800" dirty="0"/>
              <a:t>Si la tasa nominal es igual a la inflación, entonces, la real se iguala a cero, es decir no hay ganancia en una inversión de depósito o no hay  pérdida en una operación de préstamo.</a:t>
            </a:r>
          </a:p>
          <a:p>
            <a:pPr marL="32004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es-ES" sz="2800" dirty="0"/>
          </a:p>
          <a:p>
            <a:pPr marL="32004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es-ES_tradnl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54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Interés Nominal y Efectivo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980728"/>
            <a:ext cx="7931224" cy="5376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 algn="just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ES_tradnl" sz="2800" dirty="0"/>
              <a:t> Interés nominal (r) 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es-ES_tradnl" sz="2800" dirty="0"/>
              <a:t>La tasa de interés del período por el número de períodos.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es-ES_tradnl" sz="2800" dirty="0"/>
              <a:t>“Nominal” significa “pretendido” es decir, una tasa nominal no es real, por lo que se debe convertir a una tasa efectiva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es-ES_tradnl" sz="2800" dirty="0"/>
          </a:p>
          <a:p>
            <a:pPr lvl="1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ES_tradnl" sz="2800" dirty="0"/>
              <a:t> Interés efectivo (i)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es-ES_tradnl" sz="2800" dirty="0"/>
              <a:t>Aquella que mide realmente el interés otorgado o cobrado.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95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Interés Nominal y Efectivo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8424936" cy="5688632"/>
          </a:xfrm>
        </p:spPr>
        <p:txBody>
          <a:bodyPr>
            <a:normAutofit lnSpcReduction="10000"/>
          </a:bodyPr>
          <a:lstStyle/>
          <a:p>
            <a:pPr lvl="1" algn="just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s-ES_tradnl" sz="2800" dirty="0"/>
              <a:t>Ejemplo: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s-ES_tradnl" sz="2800" dirty="0"/>
              <a:t>A) 1.000 pesos depositados al  10% anual, esto es interés EFECTIVO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s-ES_tradnl" sz="2400" dirty="0">
                <a:solidFill>
                  <a:srgbClr val="002060"/>
                </a:solidFill>
                <a:latin typeface="Arial" charset="0"/>
                <a:cs typeface="Arial" charset="0"/>
              </a:rPr>
              <a:t>1.000					1.100 al cabo de un año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s-ES_tradnl" sz="2800" dirty="0"/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s-ES_tradnl" sz="2800" dirty="0"/>
              <a:t>B) 1.000 pesos depositados al  10% anual con capitalización semestral, esto es interés  NOMINAL</a:t>
            </a:r>
            <a:r>
              <a:rPr lang="es-ES_tradnl" sz="2400" b="1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s-ES_tradnl" sz="2400" b="1" dirty="0">
              <a:solidFill>
                <a:srgbClr val="00206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s-ES_tradnl" sz="2400" b="1" dirty="0">
                <a:solidFill>
                  <a:srgbClr val="FF0000"/>
                </a:solidFill>
              </a:rPr>
              <a:t>1.000			     1.050			      1.102,5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s-ES_tradnl" sz="2800" dirty="0"/>
              <a:t>5% en cada Semestre , período de Capitalización.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s-ES_tradnl" sz="2800" dirty="0"/>
              <a:t>Equivalente a un interés efectivo anual de 10,25%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s-CL" sz="28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4</a:t>
            </a:fld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04" y="2029926"/>
            <a:ext cx="3267213" cy="3398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6" y="4625622"/>
            <a:ext cx="2013054" cy="1402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625929"/>
            <a:ext cx="2291680" cy="1540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001899"/>
            <a:ext cx="603459" cy="4815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710" y="4001899"/>
            <a:ext cx="603459" cy="4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74352"/>
            <a:ext cx="7772400" cy="599873"/>
          </a:xfrm>
        </p:spPr>
        <p:txBody>
          <a:bodyPr>
            <a:norm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46304" y="1124744"/>
            <a:ext cx="8890192" cy="55427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419" sz="2400" dirty="0"/>
              <a:t>Cuando el período de capitalización NO ESTÁ DADO, la tasa de interés es EFECTIVA </a:t>
            </a:r>
          </a:p>
          <a:p>
            <a:pPr marL="0" indent="0">
              <a:buNone/>
            </a:pPr>
            <a:r>
              <a:rPr lang="es-419" sz="2400" dirty="0"/>
              <a:t>	</a:t>
            </a:r>
            <a:r>
              <a:rPr lang="es-419" sz="3000" b="1" i="1" dirty="0"/>
              <a:t>IEF = Tasa de Interés Efectiva = (1 + r/m)</a:t>
            </a:r>
            <a:r>
              <a:rPr lang="es-419" sz="3000" b="1" i="1" baseline="30000" dirty="0"/>
              <a:t>m</a:t>
            </a:r>
            <a:r>
              <a:rPr lang="es-419" sz="3000" b="1" i="1" dirty="0"/>
              <a:t> – 1</a:t>
            </a:r>
          </a:p>
          <a:p>
            <a:pPr marL="0" indent="0">
              <a:buNone/>
            </a:pPr>
            <a:r>
              <a:rPr lang="es-419" sz="2400" dirty="0"/>
              <a:t>	 </a:t>
            </a:r>
            <a:r>
              <a:rPr lang="es-419" sz="2400" dirty="0">
                <a:solidFill>
                  <a:srgbClr val="0000FF"/>
                </a:solidFill>
              </a:rPr>
              <a:t>Donde : r = tasa de interés nominal por período de pago</a:t>
            </a:r>
          </a:p>
          <a:p>
            <a:pPr marL="0" indent="0">
              <a:buNone/>
            </a:pPr>
            <a:r>
              <a:rPr lang="es-419" sz="2400" dirty="0">
                <a:solidFill>
                  <a:srgbClr val="0000FF"/>
                </a:solidFill>
              </a:rPr>
              <a:t>		m = número de períodos de capitalización por período de pago</a:t>
            </a:r>
          </a:p>
          <a:p>
            <a:pPr marL="0" indent="0">
              <a:buNone/>
            </a:pPr>
            <a:endParaRPr lang="es-419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419" sz="2400" dirty="0"/>
              <a:t>Conversión de tasas efectivas: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TAE +  1) = ( TSE + 1)</a:t>
            </a:r>
            <a:r>
              <a:rPr lang="es-419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 TTE + 1)</a:t>
            </a:r>
            <a:r>
              <a:rPr lang="es-419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(TBE + 1)</a:t>
            </a:r>
            <a:r>
              <a:rPr lang="es-419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(TME + 1)</a:t>
            </a:r>
            <a:r>
              <a:rPr lang="es-419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s-419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(TDE + 1)</a:t>
            </a:r>
            <a:r>
              <a:rPr lang="es-419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365</a:t>
            </a:r>
            <a:endParaRPr lang="es-419" sz="2400" dirty="0"/>
          </a:p>
          <a:p>
            <a:pPr>
              <a:buFont typeface="Wingdings" panose="05000000000000000000" pitchFamily="2" charset="2"/>
              <a:buChar char="Ø"/>
            </a:pPr>
            <a:endParaRPr lang="es-419" sz="2400" dirty="0"/>
          </a:p>
          <a:p>
            <a:pPr marL="320040" lvl="1" indent="0">
              <a:buNone/>
            </a:pPr>
            <a:r>
              <a:rPr lang="es-419" sz="2200" b="1" dirty="0">
                <a:solidFill>
                  <a:srgbClr val="FF0000"/>
                </a:solidFill>
              </a:rPr>
              <a:t>Donde :  TAE = Interés Anual Efectivo</a:t>
            </a:r>
          </a:p>
          <a:p>
            <a:pPr marL="320040" lvl="1" indent="0">
              <a:buNone/>
            </a:pPr>
            <a:r>
              <a:rPr lang="es-419" sz="2200" b="1" dirty="0">
                <a:solidFill>
                  <a:srgbClr val="FF0000"/>
                </a:solidFill>
              </a:rPr>
              <a:t>	       TSE = Interés Semestral Efectivo</a:t>
            </a:r>
          </a:p>
          <a:p>
            <a:pPr marL="320040" lvl="1" indent="0">
              <a:buNone/>
            </a:pPr>
            <a:r>
              <a:rPr lang="es-419" sz="2200" b="1" dirty="0">
                <a:solidFill>
                  <a:srgbClr val="FF0000"/>
                </a:solidFill>
              </a:rPr>
              <a:t>	       TTE = Interés Trimestral Efectivo</a:t>
            </a:r>
          </a:p>
          <a:p>
            <a:pPr marL="0" indent="0">
              <a:buNone/>
            </a:pPr>
            <a:r>
              <a:rPr lang="es-419" sz="2400" b="1" dirty="0">
                <a:solidFill>
                  <a:srgbClr val="FF0000"/>
                </a:solidFill>
              </a:rPr>
              <a:t>	      TBE =  Interés Bimestral Efectivo</a:t>
            </a:r>
          </a:p>
          <a:p>
            <a:pPr marL="0" indent="0">
              <a:buNone/>
            </a:pPr>
            <a:r>
              <a:rPr lang="es-419" sz="2400" b="1" dirty="0">
                <a:solidFill>
                  <a:srgbClr val="FF0000"/>
                </a:solidFill>
              </a:rPr>
              <a:t>	      TME = Interés Mensual Efectivo</a:t>
            </a:r>
          </a:p>
          <a:p>
            <a:pPr marL="0" indent="0">
              <a:buNone/>
            </a:pPr>
            <a:r>
              <a:rPr lang="es-419" sz="2400" b="1" dirty="0">
                <a:solidFill>
                  <a:srgbClr val="FF0000"/>
                </a:solidFill>
              </a:rPr>
              <a:t>	      TDE =  Interés Diario Efectivo</a:t>
            </a:r>
          </a:p>
          <a:p>
            <a:pPr>
              <a:buFont typeface="Wingdings" panose="05000000000000000000" pitchFamily="2" charset="2"/>
              <a:buChar char="Ø"/>
            </a:pPr>
            <a:endParaRPr lang="es-419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024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663730"/>
          </a:xfrm>
        </p:spPr>
        <p:txBody>
          <a:bodyPr>
            <a:norm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3504" y="908720"/>
            <a:ext cx="8083296" cy="5448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_tradnl" dirty="0"/>
              <a:t>Ejercicio:</a:t>
            </a:r>
          </a:p>
          <a:p>
            <a:pPr marL="0" indent="0">
              <a:buNone/>
            </a:pPr>
            <a:r>
              <a:rPr lang="es-ES_tradnl" dirty="0"/>
              <a:t>En los siguientes enunciados, se indica: </a:t>
            </a:r>
          </a:p>
          <a:p>
            <a:pPr marL="0" indent="0">
              <a:buNone/>
            </a:pPr>
            <a:r>
              <a:rPr lang="es-ES_tradnl" dirty="0"/>
              <a:t>Tipo de interés, y el período de capitalización, además se calculó el interés efectivo en dicho período.</a:t>
            </a:r>
          </a:p>
          <a:p>
            <a:pPr marL="0" indent="0">
              <a:buNone/>
            </a:pPr>
            <a:endParaRPr lang="es-ES_tradnl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000" b="1" dirty="0">
                <a:solidFill>
                  <a:srgbClr val="FF0000"/>
                </a:solidFill>
              </a:rPr>
              <a:t>   Enunciado	         Tipo de Interés     Periodo Cap.        </a:t>
            </a:r>
            <a:r>
              <a:rPr lang="es-ES_tradnl" sz="2000" b="1" dirty="0" err="1">
                <a:solidFill>
                  <a:srgbClr val="FF0000"/>
                </a:solidFill>
              </a:rPr>
              <a:t>i</a:t>
            </a:r>
            <a:r>
              <a:rPr lang="es-ES_tradnl" sz="2000" b="1" baseline="-25000" dirty="0" err="1">
                <a:solidFill>
                  <a:srgbClr val="FF0000"/>
                </a:solidFill>
              </a:rPr>
              <a:t>ef</a:t>
            </a:r>
            <a:r>
              <a:rPr lang="es-ES_tradnl" sz="2000" b="1" baseline="-25000" dirty="0">
                <a:solidFill>
                  <a:srgbClr val="FF0000"/>
                </a:solidFill>
              </a:rPr>
              <a:t> </a:t>
            </a:r>
            <a:r>
              <a:rPr lang="es-ES_tradnl" sz="2000" b="1" dirty="0">
                <a:solidFill>
                  <a:srgbClr val="FF0000"/>
                </a:solidFill>
              </a:rPr>
              <a:t> período cap.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10% anual Cap.	</a:t>
            </a:r>
          </a:p>
          <a:p>
            <a:pPr marL="0" indent="0">
              <a:buNone/>
            </a:pPr>
            <a:r>
              <a:rPr lang="es-ES_tradnl" sz="2000" b="1" dirty="0">
                <a:solidFill>
                  <a:srgbClr val="002060"/>
                </a:solidFill>
              </a:rPr>
              <a:t>     trimestral</a:t>
            </a:r>
          </a:p>
          <a:p>
            <a:pPr marL="0" indent="0">
              <a:buNone/>
            </a:pPr>
            <a:endParaRPr lang="es-ES_tradnl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5% Semestral	</a:t>
            </a:r>
          </a:p>
          <a:p>
            <a:endParaRPr lang="es-ES_tradnl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10% anual efectivo</a:t>
            </a:r>
          </a:p>
          <a:p>
            <a:pPr marL="0" indent="0">
              <a:buNone/>
            </a:pPr>
            <a:r>
              <a:rPr lang="es-ES_tradnl" sz="2000" b="1" dirty="0">
                <a:solidFill>
                  <a:srgbClr val="002060"/>
                </a:solidFill>
              </a:rPr>
              <a:t>     Cap. Trimestral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541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68952" cy="5376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000" b="1" dirty="0">
                <a:solidFill>
                  <a:srgbClr val="FF0000"/>
                </a:solidFill>
              </a:rPr>
              <a:t>Enunciado	        Tipo de Interés        Periodo Cap.          </a:t>
            </a:r>
            <a:r>
              <a:rPr lang="es-ES_tradnl" sz="2000" b="1" dirty="0" err="1">
                <a:solidFill>
                  <a:srgbClr val="FF0000"/>
                </a:solidFill>
              </a:rPr>
              <a:t>i</a:t>
            </a:r>
            <a:r>
              <a:rPr lang="es-ES_tradnl" sz="2000" b="1" baseline="-25000" dirty="0" err="1">
                <a:solidFill>
                  <a:srgbClr val="FF0000"/>
                </a:solidFill>
              </a:rPr>
              <a:t>ef</a:t>
            </a:r>
            <a:r>
              <a:rPr lang="es-ES_tradnl" sz="2000" b="1" baseline="-25000" dirty="0">
                <a:solidFill>
                  <a:srgbClr val="FF0000"/>
                </a:solidFill>
              </a:rPr>
              <a:t> </a:t>
            </a:r>
            <a:r>
              <a:rPr lang="es-ES_tradnl" sz="2000" b="1" dirty="0">
                <a:solidFill>
                  <a:srgbClr val="FF0000"/>
                </a:solidFill>
              </a:rPr>
              <a:t> período cap.</a:t>
            </a:r>
          </a:p>
          <a:p>
            <a:endParaRPr lang="es-ES_tradnl" dirty="0"/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10% anual Cap.             Nominal	                  Trimestre	          2,5%</a:t>
            </a:r>
          </a:p>
          <a:p>
            <a:pPr marL="0" indent="0">
              <a:buNone/>
            </a:pPr>
            <a:r>
              <a:rPr lang="es-ES_tradnl" sz="2000" b="1" dirty="0">
                <a:solidFill>
                  <a:srgbClr val="002060"/>
                </a:solidFill>
              </a:rPr>
              <a:t>     trimestral</a:t>
            </a:r>
          </a:p>
          <a:p>
            <a:pPr marL="0" indent="0">
              <a:buNone/>
            </a:pPr>
            <a:endParaRPr lang="es-ES_tradnl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5% Semestral	              Efectivo	                  Semestre	            5%</a:t>
            </a:r>
          </a:p>
          <a:p>
            <a:endParaRPr lang="es-ES_tradnl" sz="2000" b="1" dirty="0">
              <a:solidFill>
                <a:srgbClr val="002060"/>
              </a:solidFill>
            </a:endParaRPr>
          </a:p>
          <a:p>
            <a:endParaRPr lang="es-ES_tradnl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b="1" dirty="0">
                <a:solidFill>
                  <a:srgbClr val="002060"/>
                </a:solidFill>
              </a:rPr>
              <a:t>10% anual efectivo      Efectivo	                  Trimestre	          2,411%</a:t>
            </a:r>
          </a:p>
          <a:p>
            <a:pPr marL="0" indent="0">
              <a:buNone/>
            </a:pPr>
            <a:r>
              <a:rPr lang="es-ES_tradnl" sz="2000" b="1" dirty="0">
                <a:solidFill>
                  <a:srgbClr val="002060"/>
                </a:solidFill>
              </a:rPr>
              <a:t>     Cap. Trimestral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0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04099" y="764704"/>
            <a:ext cx="8568952" cy="56741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L" sz="6000" dirty="0"/>
              <a:t> </a:t>
            </a:r>
            <a:r>
              <a:rPr lang="es-CL" sz="6000" b="1" u="sng" dirty="0"/>
              <a:t>Ejemplo 1:</a:t>
            </a:r>
          </a:p>
          <a:p>
            <a:pPr marL="0" indent="0">
              <a:buNone/>
            </a:pPr>
            <a:endParaRPr lang="es-CL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sz="6000" dirty="0"/>
              <a:t>Del 24% nominal anual capitalizable anualmente, encuentre la tasa nominal trimestral capitalizable semestralmente.</a:t>
            </a:r>
          </a:p>
          <a:p>
            <a:pPr marL="0" indent="0">
              <a:buNone/>
            </a:pPr>
            <a:r>
              <a:rPr lang="es-ES" sz="6000" dirty="0"/>
              <a:t>En este caso, lo primero es determinar la tasa semestral efectiva y luego la tasa nominal trimestral:</a:t>
            </a: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R:</a:t>
            </a: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(TAE + 1) = (TSE + 1)</a:t>
            </a:r>
            <a:r>
              <a:rPr lang="es-ES" sz="5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L" sz="5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1,24 = (TSE + 1)</a:t>
            </a:r>
            <a:r>
              <a:rPr lang="es-ES" sz="5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/   raíz cuadrada 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1,11355 = TSE + 1 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0,11355 = TSE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11,355% = TSE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6000" dirty="0"/>
              <a:t>Luego, se divide en dos la  TSE y obtenemos la tasa nominal trimestral: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11,355%  / 2 = 5,6775%</a:t>
            </a:r>
            <a:endParaRPr lang="es-CL" sz="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r>
              <a:rPr lang="es-ES" sz="2800" dirty="0"/>
              <a:t>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74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20080"/>
          </a:xfrm>
        </p:spPr>
        <p:txBody>
          <a:bodyPr>
            <a:noAutofit/>
          </a:bodyPr>
          <a:lstStyle/>
          <a:p>
            <a:pPr algn="ctr"/>
            <a:r>
              <a:rPr lang="es-CL" sz="3000" b="1" dirty="0">
                <a:solidFill>
                  <a:srgbClr val="0070C0"/>
                </a:solidFill>
              </a:rPr>
              <a:t>Conversión de una tasa Nominal a una Efectiva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04099" y="836712"/>
            <a:ext cx="856895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b="1" u="sng" dirty="0"/>
              <a:t>Ejemplo 2:</a:t>
            </a:r>
          </a:p>
          <a:p>
            <a:pPr marL="0" indent="0">
              <a:buNone/>
            </a:pPr>
            <a:endParaRPr lang="es-CL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Del 12% nominal anual capitalizable trimestralmente, encuentre la tasa nominal semestral capitalizable trimestralmente.</a:t>
            </a:r>
          </a:p>
          <a:p>
            <a:pPr marL="0" indent="0">
              <a:buNone/>
            </a:pPr>
            <a:endParaRPr lang="es-CL" sz="800" dirty="0"/>
          </a:p>
          <a:p>
            <a:pPr marL="0" indent="0">
              <a:buNone/>
            </a:pPr>
            <a:r>
              <a:rPr lang="es-CL" dirty="0"/>
              <a:t>R (método 1): La tasa </a:t>
            </a:r>
            <a:r>
              <a:rPr lang="es-CL" b="1" dirty="0"/>
              <a:t>nominal</a:t>
            </a:r>
            <a:r>
              <a:rPr lang="es-CL" dirty="0"/>
              <a:t> </a:t>
            </a:r>
            <a:r>
              <a:rPr lang="es-CL" b="1" dirty="0"/>
              <a:t>anua</a:t>
            </a:r>
            <a:r>
              <a:rPr lang="es-CL" dirty="0"/>
              <a:t>l del 12% se divide en 4 y obtenemos la tasa efectiva trimestral = 3%.  </a:t>
            </a:r>
          </a:p>
          <a:p>
            <a:pPr marL="0" indent="0">
              <a:buNone/>
            </a:pPr>
            <a:r>
              <a:rPr lang="es-CL" dirty="0"/>
              <a:t>Para determinar la tasa </a:t>
            </a:r>
            <a:r>
              <a:rPr lang="es-CL" b="1" dirty="0"/>
              <a:t>nominal semestral </a:t>
            </a:r>
            <a:r>
              <a:rPr lang="es-CL" dirty="0"/>
              <a:t>se deben multiplicar la tasa efectiva trimestral por dos periodos = 6%.</a:t>
            </a:r>
          </a:p>
          <a:p>
            <a:pPr marL="0" indent="0">
              <a:buNone/>
            </a:pPr>
            <a:endParaRPr lang="es-CL" sz="800" b="1" dirty="0"/>
          </a:p>
          <a:p>
            <a:pPr marL="0" indent="0">
              <a:buNone/>
            </a:pPr>
            <a:r>
              <a:rPr lang="es-ES" dirty="0"/>
              <a:t>R (método 2): Dado que la capitalización para ambas situaciones es trimestral, se puede dividir la tasa anual por dos y obtendremos la tasa nominal semestral, que se capitaliza trimestralmente.</a:t>
            </a:r>
          </a:p>
          <a:p>
            <a:pPr marL="0" indent="0">
              <a:buNone/>
            </a:pPr>
            <a:r>
              <a:rPr lang="es-ES" b="1" dirty="0"/>
              <a:t>Tasa nominal semestral que se capitaliza trimestralmente</a:t>
            </a:r>
            <a:r>
              <a:rPr lang="es-ES" dirty="0"/>
              <a:t>:     	12%/2 = 6%</a:t>
            </a:r>
          </a:p>
          <a:p>
            <a:pPr marL="0" indent="0">
              <a:buNone/>
            </a:pPr>
            <a:r>
              <a:rPr lang="es-CL" dirty="0"/>
              <a:t>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/>
          <a:p>
            <a:pPr>
              <a:defRPr/>
            </a:pPr>
            <a:r>
              <a:rPr lang="es-CL" dirty="0"/>
              <a:t>IND 2103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1F2A2D2-9069-4667-AF6F-901646C32330}" type="slidenum">
              <a:rPr lang="es-CL"/>
              <a:pPr>
                <a:defRPr/>
              </a:pPr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193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8072</TotalTime>
  <Words>900</Words>
  <Application>Microsoft Office PowerPoint</Application>
  <PresentationFormat>On-screen Show (4:3)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Equidad</vt:lpstr>
      <vt:lpstr>Ingeniería Económica Interés nominal, real y efectivo.  Módulo 2</vt:lpstr>
      <vt:lpstr>Interés Nominal y Real</vt:lpstr>
      <vt:lpstr>Interés Nominal y Efectivo</vt:lpstr>
      <vt:lpstr>Interés Nominal y Efectivo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  <vt:lpstr>Conversión de una tasa Nominal a una Efectiva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 2102 Costos y Presupuestos</dc:title>
  <dc:creator>cterzan</dc:creator>
  <cp:lastModifiedBy>Dr. Cristina</cp:lastModifiedBy>
  <cp:revision>172</cp:revision>
  <dcterms:created xsi:type="dcterms:W3CDTF">2013-03-19T20:11:45Z</dcterms:created>
  <dcterms:modified xsi:type="dcterms:W3CDTF">2019-07-01T21:58:22Z</dcterms:modified>
</cp:coreProperties>
</file>