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9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IE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9900" y="0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IE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IE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9900" y="10156825"/>
            <a:ext cx="3278188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2E7752F6-A840-4E8A-9BA2-D38026B1A373}" type="slidenum">
              <a:rPr lang="en-IE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025248-201B-4B18-8CD2-F62079A80A65}" type="slidenum">
              <a:rPr lang="en-IE"/>
              <a:pPr/>
              <a:t>1</a:t>
            </a:fld>
            <a:endParaRPr lang="en-IE" dirty="0"/>
          </a:p>
        </p:txBody>
      </p:sp>
      <p:sp>
        <p:nvSpPr>
          <p:cNvPr id="112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5AA64-476D-4102-BE65-FA66843A5CA6}" type="slidenum">
              <a:rPr lang="en-IE"/>
              <a:pPr/>
              <a:t>2</a:t>
            </a:fld>
            <a:endParaRPr lang="en-IE" dirty="0"/>
          </a:p>
        </p:txBody>
      </p:sp>
      <p:sp>
        <p:nvSpPr>
          <p:cNvPr id="122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EAA09F-1076-415E-9D5F-F05CB961E614}" type="slidenum">
              <a:rPr lang="en-IE"/>
              <a:pPr/>
              <a:t>3</a:t>
            </a:fld>
            <a:endParaRPr lang="en-IE" dirty="0"/>
          </a:p>
        </p:txBody>
      </p:sp>
      <p:sp>
        <p:nvSpPr>
          <p:cNvPr id="133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186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F28023-1163-499D-9482-70BDE9982C90}" type="slidenum">
              <a:rPr lang="en-IE"/>
              <a:pPr/>
              <a:t>4</a:t>
            </a:fld>
            <a:endParaRPr lang="en-IE" dirty="0"/>
          </a:p>
        </p:txBody>
      </p:sp>
      <p:sp>
        <p:nvSpPr>
          <p:cNvPr id="143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E756A5-94FC-426C-B25D-E338C638D7FB}" type="slidenum">
              <a:rPr lang="en-IE"/>
              <a:pPr/>
              <a:t>5</a:t>
            </a:fld>
            <a:endParaRPr lang="en-IE" dirty="0"/>
          </a:p>
        </p:txBody>
      </p:sp>
      <p:sp>
        <p:nvSpPr>
          <p:cNvPr id="153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2D7AAB-451D-411B-946A-6EA05E7AFD61}" type="slidenum">
              <a:rPr lang="en-IE"/>
              <a:pPr/>
              <a:t>6</a:t>
            </a:fld>
            <a:endParaRPr lang="en-IE" dirty="0"/>
          </a:p>
        </p:txBody>
      </p:sp>
      <p:sp>
        <p:nvSpPr>
          <p:cNvPr id="163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763451-A126-4AE9-83A1-8684528B0FAB}" type="slidenum">
              <a:rPr lang="en-IE"/>
              <a:pPr/>
              <a:t>7</a:t>
            </a:fld>
            <a:endParaRPr lang="en-IE" dirty="0"/>
          </a:p>
        </p:txBody>
      </p:sp>
      <p:sp>
        <p:nvSpPr>
          <p:cNvPr id="174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5325" y="258763"/>
            <a:ext cx="2185988" cy="5532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58763"/>
            <a:ext cx="6407150" cy="5532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516063"/>
            <a:ext cx="4295775" cy="427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516063"/>
            <a:ext cx="4297363" cy="427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5325" y="258763"/>
            <a:ext cx="2185988" cy="5532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58763"/>
            <a:ext cx="6407150" cy="5532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5538" cy="107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516063"/>
            <a:ext cx="4295775" cy="427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516063"/>
            <a:ext cx="4297363" cy="427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58763"/>
            <a:ext cx="8745538" cy="107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516063"/>
            <a:ext cx="8745538" cy="427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58763"/>
            <a:ext cx="8745538" cy="1079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516063"/>
            <a:ext cx="8745538" cy="427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39750" y="5040313"/>
            <a:ext cx="4859338" cy="601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E" dirty="0">
                <a:solidFill>
                  <a:srgbClr val="000000"/>
                </a:solidFill>
                <a:ea typeface="DejaVu Sans" charset="0"/>
                <a:cs typeface="DejaVu Sans" charset="0"/>
              </a:rPr>
              <a:t>Bryan Foley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E" dirty="0">
                <a:solidFill>
                  <a:srgbClr val="000000"/>
                </a:solidFill>
                <a:ea typeface="DejaVu Sans" charset="0"/>
                <a:cs typeface="DejaVu Sans" charset="0"/>
              </a:rPr>
              <a:t>ID: 109221484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258763"/>
            <a:ext cx="8747125" cy="1082675"/>
          </a:xfrm>
          <a:ln/>
        </p:spPr>
        <p:txBody>
          <a:bodyPr tIns="28224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3200" b="1" dirty="0">
                <a:solidFill>
                  <a:srgbClr val="FFFFFF"/>
                </a:solidFill>
              </a:rPr>
              <a:t>Phase Transitions and Hysteresis in the Ising Model.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843088"/>
            <a:ext cx="8747125" cy="4276725"/>
          </a:xfrm>
          <a:ln/>
        </p:spPr>
        <p:txBody>
          <a:bodyPr/>
          <a:lstStyle/>
          <a:p>
            <a:pPr marL="431800" indent="-323850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dirty="0"/>
              <a:t>What is the Ising Model?</a:t>
            </a:r>
          </a:p>
          <a:p>
            <a:pPr marL="431800" indent="-323850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dirty="0"/>
              <a:t>Description of the Model implemented.</a:t>
            </a:r>
          </a:p>
          <a:p>
            <a:pPr marL="431800" indent="-323850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dirty="0"/>
              <a:t>The Results</a:t>
            </a:r>
          </a:p>
          <a:p>
            <a:pPr marL="431800" indent="-323850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dirty="0"/>
              <a:t>The Conclusions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303213"/>
            <a:ext cx="8747125" cy="992187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b="1" dirty="0">
                <a:solidFill>
                  <a:srgbClr val="FFFFFF"/>
                </a:solidFill>
              </a:rPr>
              <a:t>What is the Ising Model?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843088"/>
            <a:ext cx="8747125" cy="31972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/>
              <a:t>Ernst Ising - 1923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/>
              <a:t>A quantised description of Ferromagnetic material.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/>
              <a:t>The Spin of the Electron is limited to two states: Spin up &amp; Spin down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/>
              <a:t>The sum of all spin site gives the Magnetisation of the system.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/>
              <a:t>The total Energy of the system can then be calculated.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/>
              <a:t>The effect of an external magnetic field is also accounted for.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502677" y="4454533"/>
          <a:ext cx="4465637" cy="1700213"/>
        </p:xfrm>
        <a:graphic>
          <a:graphicData uri="http://schemas.openxmlformats.org/presentationml/2006/ole">
            <p:oleObj spid="_x0000_s5123" name="Equation" r:id="rId4" imgW="1511280" imgH="482400" progId="Equation.3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25" y="1800225"/>
            <a:ext cx="3429000" cy="3419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911725" y="5219700"/>
            <a:ext cx="4268788" cy="661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485775" y="303213"/>
            <a:ext cx="8747125" cy="992187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b="1" dirty="0">
                <a:solidFill>
                  <a:srgbClr val="FFFFFF"/>
                </a:solidFill>
              </a:rPr>
              <a:t>The Model Implemented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843088"/>
            <a:ext cx="4268788" cy="4276725"/>
          </a:xfrm>
          <a:ln/>
        </p:spPr>
        <p:txBody>
          <a:bodyPr tIns="17640"/>
          <a:lstStyle/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A 20x20 lattice with Periodic Boundary Conditions.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A Monte Carlo simulation.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Takes into account the disordering effect of Temperature on Ferromagnetic material.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A spin is flipped if the energy of the system is decreased.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Or is flipped if the Boltzmann Factor is greater than a random number between 0 &amp; 1.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Pass through the lattice at least 100 times and take an average.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2"/>
          </p:nvPr>
        </p:nvSpPr>
        <p:spPr>
          <a:xfrm>
            <a:off x="5219700" y="5367338"/>
            <a:ext cx="4268788" cy="933450"/>
          </a:xfrm>
          <a:ln/>
        </p:spPr>
        <p:txBody>
          <a:bodyPr tIns="17640"/>
          <a:lstStyle/>
          <a:p>
            <a:pPr marL="431800" indent="-323850"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The 4 Immediate neighbours are used </a:t>
            </a:r>
            <a:r>
              <a:rPr lang="en-IE" sz="2000" dirty="0" smtClean="0"/>
              <a:t>to </a:t>
            </a:r>
            <a:r>
              <a:rPr lang="en-IE" sz="2000" dirty="0"/>
              <a:t>calculate the energy to flip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450850" y="0"/>
            <a:ext cx="8747125" cy="1081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419475" y="5216525"/>
            <a:ext cx="4268788" cy="2522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00000"/>
              </a:lnSpc>
              <a:buSzPct val="45000"/>
              <a:buFont typeface="Wingdings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85775" y="258763"/>
            <a:ext cx="8747125" cy="1082675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b="1" dirty="0">
                <a:solidFill>
                  <a:srgbClr val="FFFFFF"/>
                </a:solidFill>
              </a:rPr>
              <a:t>The Model Implemented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3075" y="1790700"/>
            <a:ext cx="4268788" cy="4276725"/>
          </a:xfrm>
          <a:ln/>
        </p:spPr>
        <p:txBody>
          <a:bodyPr tIns="17640"/>
          <a:lstStyle/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The exchange constant is assumed positive, J = 1.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The probability of a flip increases as Temperature increases.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Parallel alignment of Spins is favoured, as it reduces the energy.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All Spin Up or All Spin Down gives Ferromagnetic behaviour.</a:t>
            </a:r>
          </a:p>
          <a:p>
            <a:pPr marL="431800" indent="-323850"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Random Spins gives Paramagnetic behaviour .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2"/>
          </p:nvPr>
        </p:nvSpPr>
        <p:spPr>
          <a:xfrm>
            <a:off x="4860131" y="3740153"/>
            <a:ext cx="4268788" cy="2519363"/>
          </a:xfrm>
          <a:ln/>
        </p:spPr>
        <p:txBody>
          <a:bodyPr tIns="17640"/>
          <a:lstStyle/>
          <a:p>
            <a:pPr marL="431800" indent="-323850"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Keep the Applied field constant.</a:t>
            </a:r>
          </a:p>
          <a:p>
            <a:pPr marL="431800" indent="-323850"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Sweep through the Temperatures.</a:t>
            </a:r>
          </a:p>
          <a:p>
            <a:pPr marL="431800" indent="-323850"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Keep the Temperature constant,</a:t>
            </a:r>
          </a:p>
          <a:p>
            <a:pPr marL="431800" indent="-323850">
              <a:buSzPct val="45000"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/>
              <a:t>Sweep through the applied field from negative to positive and back down again.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6135688" y="2363788"/>
          <a:ext cx="1671637" cy="876300"/>
        </p:xfrm>
        <a:graphic>
          <a:graphicData uri="http://schemas.openxmlformats.org/presentationml/2006/ole">
            <p:oleObj spid="_x0000_s7174" name="Equation" r:id="rId4" imgW="888840" imgH="317160" progId="Equation.3">
              <p:embed/>
            </p:oleObj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50850" y="46038"/>
            <a:ext cx="8747125" cy="992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3200" b="1" dirty="0">
                <a:solidFill>
                  <a:srgbClr val="FFFFFF"/>
                </a:solidFill>
                <a:ea typeface="DejaVu Sans" charset="0"/>
                <a:cs typeface="DejaVu Sans" charset="0"/>
              </a:rPr>
              <a:t>Results A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85775" y="1516063"/>
            <a:ext cx="4268788" cy="172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marL="431800" lvl="1" indent="-215900">
              <a:lnSpc>
                <a:spcPct val="100000"/>
              </a:lnSpc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Magnetism </a:t>
            </a:r>
            <a:r>
              <a:rPr lang="en-IE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as a function of Temperature.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No applied Magnetic Field.</a:t>
            </a:r>
          </a:p>
          <a:p>
            <a:pPr marL="431800" lvl="1" indent="-215900">
              <a:lnSpc>
                <a:spcPct val="100000"/>
              </a:lnSpc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sz="20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Temperature ranges from 1 to 5.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7163" y="1641475"/>
            <a:ext cx="6838950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7163" y="1641475"/>
            <a:ext cx="6838950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7163" y="1641475"/>
            <a:ext cx="6838950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7163" y="1641475"/>
            <a:ext cx="6838950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27163" y="1641475"/>
            <a:ext cx="6838950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7163" y="1641475"/>
            <a:ext cx="6838950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7163" y="1641475"/>
            <a:ext cx="7019925" cy="431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39863" y="1620838"/>
            <a:ext cx="6659562" cy="431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50850" y="46038"/>
            <a:ext cx="8747125" cy="992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3200" b="1" dirty="0">
                <a:solidFill>
                  <a:srgbClr val="FFFFFF"/>
                </a:solidFill>
                <a:ea typeface="DejaVu Sans" charset="0"/>
                <a:cs typeface="DejaVu Sans" charset="0"/>
              </a:rPr>
              <a:t>Results B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1163" y="1800225"/>
            <a:ext cx="4268787" cy="2263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 marL="431800" lvl="1" indent="-215900">
              <a:lnSpc>
                <a:spcPct val="150000"/>
              </a:lnSpc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dirty="0">
                <a:solidFill>
                  <a:srgbClr val="000000"/>
                </a:solidFill>
                <a:ea typeface="DejaVu Sans" charset="0"/>
                <a:cs typeface="DejaVu Sans" charset="0"/>
              </a:rPr>
              <a:t>Magnetisation as a function of Applied Field.</a:t>
            </a:r>
          </a:p>
          <a:p>
            <a:pPr marL="431800" lvl="1" indent="-215900">
              <a:lnSpc>
                <a:spcPct val="150000"/>
              </a:lnSpc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Temperature is held constant.</a:t>
            </a:r>
          </a:p>
          <a:p>
            <a:pPr marL="431800" lvl="1" indent="-215900">
              <a:lnSpc>
                <a:spcPct val="150000"/>
              </a:lnSpc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dirty="0">
                <a:solidFill>
                  <a:srgbClr val="000000"/>
                </a:solidFill>
                <a:ea typeface="DejaVu Sans" charset="0"/>
                <a:cs typeface="DejaVu Sans" charset="0"/>
              </a:rPr>
              <a:t>The applied field is increased from -5 to +5.</a:t>
            </a:r>
          </a:p>
          <a:p>
            <a:pPr marL="431800" lvl="1" indent="-215900">
              <a:lnSpc>
                <a:spcPct val="150000"/>
              </a:lnSpc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E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Then </a:t>
            </a:r>
            <a:r>
              <a:rPr lang="en-IE" dirty="0">
                <a:solidFill>
                  <a:srgbClr val="000000"/>
                </a:solidFill>
                <a:ea typeface="DejaVu Sans" charset="0"/>
                <a:cs typeface="DejaVu Sans" charset="0"/>
              </a:rPr>
              <a:t>decreased back down to -5.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925" y="1800225"/>
            <a:ext cx="4498975" cy="305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925" y="1800225"/>
            <a:ext cx="4498975" cy="305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925" y="1800225"/>
            <a:ext cx="4498975" cy="305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60925" y="1800225"/>
            <a:ext cx="4498975" cy="305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925" y="1800225"/>
            <a:ext cx="4498975" cy="305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0925" y="1800225"/>
            <a:ext cx="4498975" cy="305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60925" y="1800225"/>
            <a:ext cx="4498975" cy="305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85775" y="303213"/>
            <a:ext cx="8747125" cy="992187"/>
          </a:xfrm>
          <a:ln/>
        </p:spPr>
        <p:txBody>
          <a:bodyPr tIns="38807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b="1" dirty="0">
                <a:solidFill>
                  <a:srgbClr val="FFFFFF"/>
                </a:solidFill>
              </a:rPr>
              <a:t>Conclusions.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0975" y="2025641"/>
            <a:ext cx="8747125" cy="3724288"/>
          </a:xfrm>
          <a:ln/>
        </p:spPr>
        <p:txBody>
          <a:bodyPr tIns="17640"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/>
              <a:t>1</a:t>
            </a:r>
            <a:r>
              <a:rPr lang="en-IE" sz="2000" baseline="33000" dirty="0"/>
              <a:t>st</a:t>
            </a:r>
            <a:r>
              <a:rPr lang="en-IE" sz="2000" dirty="0"/>
              <a:t> and 2</a:t>
            </a:r>
            <a:r>
              <a:rPr lang="en-IE" sz="2000" baseline="33000" dirty="0"/>
              <a:t>nd</a:t>
            </a:r>
            <a:r>
              <a:rPr lang="en-IE" sz="2000" dirty="0"/>
              <a:t> order </a:t>
            </a:r>
            <a:r>
              <a:rPr lang="en-IE" sz="2000" dirty="0" smtClean="0"/>
              <a:t>phase </a:t>
            </a:r>
            <a:r>
              <a:rPr lang="en-IE" sz="2000" dirty="0"/>
              <a:t>transitions exist in the Model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/>
              <a:t>Below the critical temperature, the material is Ferromagnetic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/>
              <a:t>At the critical temperature, the material exhibits spontaneous magnetisation.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/>
              <a:t>Above the critical temperature, the material is Paramagnetic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/>
              <a:t>Hysteresis is observed in the model. It is greatest when the temperature is well below the critical temperature.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 smtClean="0"/>
              <a:t>Spontaneous </a:t>
            </a:r>
            <a:r>
              <a:rPr lang="en-IE" sz="2000" dirty="0"/>
              <a:t>magnetisation leads to non-linear behaviour.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IE" sz="2000" dirty="0"/>
              <a:t>Above the critical temperature, the non-linear behaviour ceases.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410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Times New Roman</vt:lpstr>
      <vt:lpstr>Arial</vt:lpstr>
      <vt:lpstr>DejaVu Sans</vt:lpstr>
      <vt:lpstr>Wingdings</vt:lpstr>
      <vt:lpstr>Office Theme</vt:lpstr>
      <vt:lpstr>Office Theme</vt:lpstr>
      <vt:lpstr>Microsoft Equation 3.0</vt:lpstr>
      <vt:lpstr>Phase Transitions and Hysteresis in the Ising Model.</vt:lpstr>
      <vt:lpstr>What is the Ising Model?</vt:lpstr>
      <vt:lpstr>The Model Implemented</vt:lpstr>
      <vt:lpstr>The Model Implemented</vt:lpstr>
      <vt:lpstr>Slide 5</vt:lpstr>
      <vt:lpstr>Slide 6</vt:lpstr>
      <vt:lpstr>Conclusions.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Transitions and Hysteresis in the Ising Model.</dc:title>
  <cp:lastModifiedBy>SOMPG07</cp:lastModifiedBy>
  <cp:revision>5</cp:revision>
  <cp:lastPrinted>1601-01-01T00:00:00Z</cp:lastPrinted>
  <dcterms:created xsi:type="dcterms:W3CDTF">1601-01-01T00:00:00Z</dcterms:created>
  <dcterms:modified xsi:type="dcterms:W3CDTF">2010-05-25T08:26:49Z</dcterms:modified>
</cp:coreProperties>
</file>