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257" r:id="rId5"/>
    <p:sldId id="268" r:id="rId6"/>
    <p:sldId id="267" r:id="rId7"/>
    <p:sldId id="272" r:id="rId8"/>
    <p:sldId id="273" r:id="rId9"/>
    <p:sldId id="274" r:id="rId10"/>
    <p:sldId id="275" r:id="rId11"/>
    <p:sldId id="276" r:id="rId12"/>
    <p:sldId id="277" r:id="rId13"/>
    <p:sldId id="278" r:id="rId14"/>
    <p:sldId id="27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0A871E-20E5-44F8-BEBD-22433AA557FD}">
          <p14:sldIdLst>
            <p14:sldId id="257"/>
            <p14:sldId id="268"/>
            <p14:sldId id="267"/>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6" y="6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3/13/2018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C46F-0732-4526-B03C-B30DAACDB3D3}"/>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1A6D099A-E193-4C51-9F20-51DCF2D5928E}"/>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CEC1CC-23F8-452D-BEA8-3B274AAE5CD6}"/>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5" name="Footer Placeholder 4">
            <a:extLst>
              <a:ext uri="{FF2B5EF4-FFF2-40B4-BE49-F238E27FC236}">
                <a16:creationId xmlns:a16="http://schemas.microsoft.com/office/drawing/2014/main" id="{E62751CD-B427-4A5B-AAAE-EFDB7CE48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1586E-1382-46EB-808A-50F3445A5AD5}"/>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9079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D1BB-1769-459B-84E8-0F8506903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5EB95-D3A2-4ED8-B2B5-149D2E9974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9B97E-F60F-4F3C-AA31-C8A4CD3E1222}"/>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5" name="Footer Placeholder 4">
            <a:extLst>
              <a:ext uri="{FF2B5EF4-FFF2-40B4-BE49-F238E27FC236}">
                <a16:creationId xmlns:a16="http://schemas.microsoft.com/office/drawing/2014/main" id="{5C3C88F1-31F9-43AD-B8F7-99C6211CB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D45E7-D5A3-4EDF-B41D-3F5C28F23CE8}"/>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58704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AAEF1-E7DD-4652-8D87-9A1DF67A1343}"/>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E6785D-4142-4301-BA94-4F3C6F5E2F97}"/>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E9FC9-3A99-4862-BBEA-13143690944D}"/>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5" name="Footer Placeholder 4">
            <a:extLst>
              <a:ext uri="{FF2B5EF4-FFF2-40B4-BE49-F238E27FC236}">
                <a16:creationId xmlns:a16="http://schemas.microsoft.com/office/drawing/2014/main" id="{35CAA013-DE72-44D5-BF4F-4C31B1DAE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CF6B3-85BA-4BF3-8FF0-867942573BC3}"/>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16762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03B-D379-4C9B-9F1E-2B1A1C14A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14999-22FD-4913-A6C7-4B27401F7A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6DD26-B45D-40D5-BCC5-A6197CA224C5}"/>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5" name="Footer Placeholder 4">
            <a:extLst>
              <a:ext uri="{FF2B5EF4-FFF2-40B4-BE49-F238E27FC236}">
                <a16:creationId xmlns:a16="http://schemas.microsoft.com/office/drawing/2014/main" id="{052CC733-8B0F-4DB2-887A-DA26D3FFF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6B1FC-B1E0-4F1C-B9FC-D423C05D98F1}"/>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7989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624D-DFD1-41B6-9C1C-7B3B0336DB15}"/>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24EDE9B6-248A-40B7-8160-A67AA5868029}"/>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C3611B-4F5D-455D-AAC2-017DECD6DE6D}"/>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5" name="Footer Placeholder 4">
            <a:extLst>
              <a:ext uri="{FF2B5EF4-FFF2-40B4-BE49-F238E27FC236}">
                <a16:creationId xmlns:a16="http://schemas.microsoft.com/office/drawing/2014/main" id="{B4FF1544-74B9-4948-A258-95F7A6663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30D40-92E9-467B-A657-C93C8BE378B4}"/>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99053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F3BF-D0F2-4449-8905-54EC1690E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7A695-FC9F-42C6-83F3-D6F6AF31088A}"/>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624BD4-AEF0-4BB9-B5C8-E24D68CF965E}"/>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CA0C4-C553-4B9B-B0E0-0B8DAD7CDDE5}"/>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6" name="Footer Placeholder 5">
            <a:extLst>
              <a:ext uri="{FF2B5EF4-FFF2-40B4-BE49-F238E27FC236}">
                <a16:creationId xmlns:a16="http://schemas.microsoft.com/office/drawing/2014/main" id="{75110F9C-6A72-4972-A69C-D01723ABB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6B094-0BCE-4EB3-8C91-8B58CA85B0D9}"/>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38730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84C6-9EC5-4AEB-ADC3-F63249645C4B}"/>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93F8A6-BA78-4038-B785-1B6838FD5655}"/>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FC3B69-BC74-4A93-A54C-5A06B87965E6}"/>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BAFAE0-CDB8-4C0E-9C5A-C4BBBB298615}"/>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761AA4-DF5E-46C1-BDC2-6C517000048E}"/>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604049-6E60-45F6-8C04-48BCF7896F2A}"/>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8" name="Footer Placeholder 7">
            <a:extLst>
              <a:ext uri="{FF2B5EF4-FFF2-40B4-BE49-F238E27FC236}">
                <a16:creationId xmlns:a16="http://schemas.microsoft.com/office/drawing/2014/main" id="{9268E147-0FDC-4727-8945-82D9F8E65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093685-4A43-4138-8AC2-834C2E02FFA2}"/>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932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080A-47F1-4443-9BFD-5591CCFD77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53B0C-34A7-4D39-8EDD-02A265186937}"/>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4" name="Footer Placeholder 3">
            <a:extLst>
              <a:ext uri="{FF2B5EF4-FFF2-40B4-BE49-F238E27FC236}">
                <a16:creationId xmlns:a16="http://schemas.microsoft.com/office/drawing/2014/main" id="{625EF180-E1A2-4845-BDD4-DE92ABEBEB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202A4-04F6-434A-B941-27273D88C99D}"/>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95997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CA803-8F4C-402D-B9CA-2C4BEDB1402B}"/>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3" name="Footer Placeholder 2">
            <a:extLst>
              <a:ext uri="{FF2B5EF4-FFF2-40B4-BE49-F238E27FC236}">
                <a16:creationId xmlns:a16="http://schemas.microsoft.com/office/drawing/2014/main" id="{6A6E8628-29F5-49AD-AD09-323067B62D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779049-B802-41D8-B80F-E9B234A95959}"/>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02158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103-7F40-480C-96E2-23382895ADFC}"/>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7CF10333-815D-41D2-8D56-BDC3818E3C10}"/>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C3ADA0-65AF-449F-8CA3-6D046773D929}"/>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549798-C17E-45D3-99F2-E84E98D8CC30}"/>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6" name="Footer Placeholder 5">
            <a:extLst>
              <a:ext uri="{FF2B5EF4-FFF2-40B4-BE49-F238E27FC236}">
                <a16:creationId xmlns:a16="http://schemas.microsoft.com/office/drawing/2014/main" id="{362FE461-8AB1-4766-9555-53ADA6AAA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FDE06-E983-4784-94B6-A9997D46C9C4}"/>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0152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DD3F-4E9C-4276-8C7F-653C1B6597BE}"/>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9C9FA9DA-E798-4506-8A06-55B85972313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4504A7F5-1AA1-414C-B1AA-ACDD2924AD96}"/>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60FFE6-81CA-4E9C-81CB-50A1B79B08DC}"/>
              </a:ext>
            </a:extLst>
          </p:cNvPr>
          <p:cNvSpPr>
            <a:spLocks noGrp="1"/>
          </p:cNvSpPr>
          <p:nvPr>
            <p:ph type="dt" sz="half" idx="10"/>
          </p:nvPr>
        </p:nvSpPr>
        <p:spPr/>
        <p:txBody>
          <a:bodyPr/>
          <a:lstStyle/>
          <a:p>
            <a:fld id="{F0DFD029-FB74-4578-B929-F66AA97659CA}" type="datetimeFigureOut">
              <a:rPr lang="en-US" smtClean="0"/>
              <a:t>3/13/2018</a:t>
            </a:fld>
            <a:endParaRPr lang="en-US"/>
          </a:p>
        </p:txBody>
      </p:sp>
      <p:sp>
        <p:nvSpPr>
          <p:cNvPr id="6" name="Footer Placeholder 5">
            <a:extLst>
              <a:ext uri="{FF2B5EF4-FFF2-40B4-BE49-F238E27FC236}">
                <a16:creationId xmlns:a16="http://schemas.microsoft.com/office/drawing/2014/main" id="{7F977FFF-9FEA-4628-9106-62A43225A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4A279-94C4-4F2D-B4C2-58B8262E5615}"/>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84970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4BA040-ABAA-4CCA-A509-7AE74D02ABCC}"/>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74251F-2313-48EA-AC6C-2F1105CDBD29}"/>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59F7E-2E0B-4769-87EE-F0F73D0BC405}"/>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FD029-FB74-4578-B929-F66AA97659CA}" type="datetimeFigureOut">
              <a:rPr lang="en-US" smtClean="0"/>
              <a:pPr/>
              <a:t>3/13/2018</a:t>
            </a:fld>
            <a:endParaRPr lang="en-US"/>
          </a:p>
        </p:txBody>
      </p:sp>
      <p:sp>
        <p:nvSpPr>
          <p:cNvPr id="5" name="Footer Placeholder 4">
            <a:extLst>
              <a:ext uri="{FF2B5EF4-FFF2-40B4-BE49-F238E27FC236}">
                <a16:creationId xmlns:a16="http://schemas.microsoft.com/office/drawing/2014/main" id="{303CF22C-8EEC-4F5D-B040-9C8E48E6F6E3}"/>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385960-AA5F-49FC-B938-A6504AA59C40}"/>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2814987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Case Study:</a:t>
            </a:r>
            <a:br>
              <a:rPr lang="en-US" dirty="0"/>
            </a:br>
            <a:r>
              <a:rPr lang="en-US" dirty="0"/>
              <a:t>Human and Artificial Intelligence and Privacy </a:t>
            </a:r>
          </a:p>
        </p:txBody>
      </p:sp>
      <p:sp>
        <p:nvSpPr>
          <p:cNvPr id="5" name="Subtitle 4"/>
          <p:cNvSpPr>
            <a:spLocks noGrp="1"/>
          </p:cNvSpPr>
          <p:nvPr>
            <p:ph type="subTitle" idx="1"/>
          </p:nvPr>
        </p:nvSpPr>
        <p:spPr/>
        <p:txBody>
          <a:bodyPr/>
          <a:lstStyle/>
          <a:p>
            <a:r>
              <a:rPr lang="en-US" dirty="0"/>
              <a:t>Team Members: Paul R Phillips, Brian Greener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AA79-44B7-4727-92DA-94091BCCFB05}"/>
              </a:ext>
            </a:extLst>
          </p:cNvPr>
          <p:cNvSpPr>
            <a:spLocks noGrp="1"/>
          </p:cNvSpPr>
          <p:nvPr>
            <p:ph type="title"/>
          </p:nvPr>
        </p:nvSpPr>
        <p:spPr/>
        <p:txBody>
          <a:bodyPr/>
          <a:lstStyle/>
          <a:p>
            <a:r>
              <a:rPr lang="en-US" dirty="0"/>
              <a:t>Reviewer Analysis</a:t>
            </a:r>
          </a:p>
        </p:txBody>
      </p:sp>
      <p:sp>
        <p:nvSpPr>
          <p:cNvPr id="3" name="Content Placeholder 2">
            <a:extLst>
              <a:ext uri="{FF2B5EF4-FFF2-40B4-BE49-F238E27FC236}">
                <a16:creationId xmlns:a16="http://schemas.microsoft.com/office/drawing/2014/main" id="{539C82F1-101E-4842-932D-4A87B4587F82}"/>
              </a:ext>
            </a:extLst>
          </p:cNvPr>
          <p:cNvSpPr>
            <a:spLocks noGrp="1"/>
          </p:cNvSpPr>
          <p:nvPr>
            <p:ph idx="1"/>
          </p:nvPr>
        </p:nvSpPr>
        <p:spPr/>
        <p:txBody>
          <a:bodyPr/>
          <a:lstStyle/>
          <a:p>
            <a:r>
              <a:rPr lang="en-US" dirty="0"/>
              <a:t>With rapid technological advances, moral concerns will always arise</a:t>
            </a:r>
          </a:p>
          <a:p>
            <a:pPr lvl="1"/>
            <a:r>
              <a:rPr lang="en-US" dirty="0"/>
              <a:t>This can be seen in the younger generation</a:t>
            </a:r>
          </a:p>
          <a:p>
            <a:r>
              <a:rPr lang="en-US" dirty="0"/>
              <a:t>Examples of concerns developing alongside technology</a:t>
            </a:r>
          </a:p>
          <a:p>
            <a:pPr lvl="1"/>
            <a:r>
              <a:rPr lang="en-US" dirty="0"/>
              <a:t>Influence of mass newspaper publishing</a:t>
            </a:r>
          </a:p>
          <a:p>
            <a:pPr lvl="1"/>
            <a:r>
              <a:rPr lang="en-US" dirty="0"/>
              <a:t>Telephones in homes</a:t>
            </a:r>
          </a:p>
          <a:p>
            <a:pPr lvl="1"/>
            <a:r>
              <a:rPr lang="en-US" dirty="0"/>
              <a:t>Smartphones and internet access</a:t>
            </a:r>
          </a:p>
          <a:p>
            <a:pPr marL="0" indent="0">
              <a:buNone/>
            </a:pPr>
            <a:endParaRPr lang="en-US" dirty="0"/>
          </a:p>
        </p:txBody>
      </p:sp>
    </p:spTree>
    <p:extLst>
      <p:ext uri="{BB962C8B-B14F-4D97-AF65-F5344CB8AC3E}">
        <p14:creationId xmlns:p14="http://schemas.microsoft.com/office/powerpoint/2010/main" val="4536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35C7-389F-41C2-BEBE-CA3045DEB8E5}"/>
              </a:ext>
            </a:extLst>
          </p:cNvPr>
          <p:cNvSpPr>
            <a:spLocks noGrp="1"/>
          </p:cNvSpPr>
          <p:nvPr>
            <p:ph type="title"/>
          </p:nvPr>
        </p:nvSpPr>
        <p:spPr/>
        <p:txBody>
          <a:bodyPr/>
          <a:lstStyle/>
          <a:p>
            <a:r>
              <a:rPr lang="en-US" dirty="0"/>
              <a:t>Questions, Comments</a:t>
            </a:r>
            <a:r>
              <a:rPr lang="en-US"/>
              <a:t>, Concerns</a:t>
            </a:r>
          </a:p>
        </p:txBody>
      </p:sp>
    </p:spTree>
    <p:extLst>
      <p:ext uri="{BB962C8B-B14F-4D97-AF65-F5344CB8AC3E}">
        <p14:creationId xmlns:p14="http://schemas.microsoft.com/office/powerpoint/2010/main" val="315991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 </a:t>
            </a:r>
          </a:p>
        </p:txBody>
      </p:sp>
      <p:sp>
        <p:nvSpPr>
          <p:cNvPr id="14" name="Content Placeholder 13"/>
          <p:cNvSpPr>
            <a:spLocks noGrp="1"/>
          </p:cNvSpPr>
          <p:nvPr>
            <p:ph idx="1"/>
          </p:nvPr>
        </p:nvSpPr>
        <p:spPr/>
        <p:txBody>
          <a:bodyPr/>
          <a:lstStyle/>
          <a:p>
            <a:r>
              <a:rPr lang="en-US" dirty="0"/>
              <a:t>Article </a:t>
            </a:r>
          </a:p>
          <a:p>
            <a:r>
              <a:rPr lang="en-US" dirty="0"/>
              <a:t>Introduction</a:t>
            </a:r>
          </a:p>
          <a:p>
            <a:r>
              <a:rPr lang="en-US" dirty="0"/>
              <a:t>Case</a:t>
            </a:r>
          </a:p>
          <a:p>
            <a:r>
              <a:rPr lang="en-US" dirty="0" err="1"/>
              <a:t>Raicu’s</a:t>
            </a:r>
            <a:r>
              <a:rPr lang="en-US" dirty="0"/>
              <a:t> Analysis </a:t>
            </a:r>
          </a:p>
          <a:p>
            <a:r>
              <a:rPr lang="en-US" dirty="0"/>
              <a:t>Reviewer Analysis </a:t>
            </a:r>
          </a:p>
          <a:p>
            <a:r>
              <a:rPr lang="en-US" dirty="0"/>
              <a:t>Questions, Comments, Concerns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Article</a:t>
            </a:r>
          </a:p>
        </p:txBody>
      </p:sp>
      <p:sp>
        <p:nvSpPr>
          <p:cNvPr id="2" name="Content Placeholder 1">
            <a:extLst>
              <a:ext uri="{FF2B5EF4-FFF2-40B4-BE49-F238E27FC236}">
                <a16:creationId xmlns:a16="http://schemas.microsoft.com/office/drawing/2014/main" id="{CF18857C-ACC4-4BFB-8D9B-06FC59435F28}"/>
              </a:ext>
            </a:extLst>
          </p:cNvPr>
          <p:cNvSpPr>
            <a:spLocks noGrp="1"/>
          </p:cNvSpPr>
          <p:nvPr>
            <p:ph idx="1"/>
          </p:nvPr>
        </p:nvSpPr>
        <p:spPr/>
        <p:txBody>
          <a:bodyPr/>
          <a:lstStyle/>
          <a:p>
            <a:r>
              <a:rPr lang="en-US" dirty="0" err="1"/>
              <a:t>Raicu</a:t>
            </a:r>
            <a:r>
              <a:rPr lang="en-US" dirty="0"/>
              <a:t>, I. (2018, March 6). On Human and </a:t>
            </a:r>
            <a:r>
              <a:rPr lang="en-US" dirty="0" err="1"/>
              <a:t>Articial</a:t>
            </a:r>
            <a:r>
              <a:rPr lang="en-US" dirty="0"/>
              <a:t> Intelligence, and Privacy.</a:t>
            </a:r>
          </a:p>
          <a:p>
            <a:r>
              <a:rPr lang="en-US" dirty="0"/>
              <a:t>Retrieved from https://www.scu.edu/ethics/internet-ethics-blog</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930F-DE29-4851-AA61-F5D168FA1FE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6DA4216-FAB2-40C8-98F4-371C55D1CD12}"/>
              </a:ext>
            </a:extLst>
          </p:cNvPr>
          <p:cNvSpPr>
            <a:spLocks noGrp="1"/>
          </p:cNvSpPr>
          <p:nvPr>
            <p:ph idx="1"/>
          </p:nvPr>
        </p:nvSpPr>
        <p:spPr/>
        <p:txBody>
          <a:bodyPr/>
          <a:lstStyle/>
          <a:p>
            <a:r>
              <a:rPr lang="en-US" dirty="0"/>
              <a:t>As technology and artificial intelligence advances, how should we as a species interact with it?</a:t>
            </a:r>
          </a:p>
          <a:p>
            <a:pPr lvl="1"/>
            <a:r>
              <a:rPr lang="en-US" dirty="0" err="1"/>
              <a:t>Raicu</a:t>
            </a:r>
            <a:endParaRPr lang="en-US" dirty="0"/>
          </a:p>
          <a:p>
            <a:r>
              <a:rPr lang="en-US" dirty="0"/>
              <a:t>Context of analysis is based on East of Eden, by John Steinbeck</a:t>
            </a:r>
          </a:p>
          <a:p>
            <a:r>
              <a:rPr lang="en-US" dirty="0"/>
              <a:t>When possible, should computers have the right to analyze our brains in order to further advance artificial intelligence?</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27639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95BD-2326-4373-98C5-1392FEFAE4A7}"/>
              </a:ext>
            </a:extLst>
          </p:cNvPr>
          <p:cNvSpPr>
            <a:spLocks noGrp="1"/>
          </p:cNvSpPr>
          <p:nvPr>
            <p:ph type="title"/>
          </p:nvPr>
        </p:nvSpPr>
        <p:spPr/>
        <p:txBody>
          <a:bodyPr/>
          <a:lstStyle/>
          <a:p>
            <a:r>
              <a:rPr lang="en-US" dirty="0"/>
              <a:t>Case: Focus	</a:t>
            </a:r>
          </a:p>
        </p:txBody>
      </p:sp>
      <p:sp>
        <p:nvSpPr>
          <p:cNvPr id="3" name="Content Placeholder 2">
            <a:extLst>
              <a:ext uri="{FF2B5EF4-FFF2-40B4-BE49-F238E27FC236}">
                <a16:creationId xmlns:a16="http://schemas.microsoft.com/office/drawing/2014/main" id="{6EBB343D-4F12-47F2-9DE1-EE401D9FC84D}"/>
              </a:ext>
            </a:extLst>
          </p:cNvPr>
          <p:cNvSpPr>
            <a:spLocks noGrp="1"/>
          </p:cNvSpPr>
          <p:nvPr>
            <p:ph idx="1"/>
          </p:nvPr>
        </p:nvSpPr>
        <p:spPr/>
        <p:txBody>
          <a:bodyPr/>
          <a:lstStyle/>
          <a:p>
            <a:r>
              <a:rPr lang="en-US" dirty="0"/>
              <a:t>Progress of technology and artificial intelligence</a:t>
            </a:r>
          </a:p>
          <a:p>
            <a:pPr lvl="1"/>
            <a:r>
              <a:rPr lang="en-US" dirty="0"/>
              <a:t>How do we interact with it?</a:t>
            </a:r>
          </a:p>
          <a:p>
            <a:r>
              <a:rPr lang="en-US" dirty="0"/>
              <a:t>Individuality and expressiveness of the human mind</a:t>
            </a:r>
          </a:p>
          <a:p>
            <a:pPr lvl="1"/>
            <a:r>
              <a:rPr lang="en-US" dirty="0"/>
              <a:t>Are these concepts threatened by AI in the workplace?</a:t>
            </a:r>
          </a:p>
          <a:p>
            <a:r>
              <a:rPr lang="en-US" dirty="0"/>
              <a:t>Technological development within industries and influence on jobs</a:t>
            </a:r>
          </a:p>
          <a:p>
            <a:r>
              <a:rPr lang="en-US" dirty="0"/>
              <a:t>Data gathering techniques: Collecting brain pattern information</a:t>
            </a:r>
          </a:p>
          <a:p>
            <a:pPr lvl="1"/>
            <a:r>
              <a:rPr lang="en-US" dirty="0"/>
              <a:t>Concerns with influence on human creativity</a:t>
            </a:r>
          </a:p>
          <a:p>
            <a:r>
              <a:rPr lang="en-US" dirty="0"/>
              <a:t>Artificial Intelligence’s influence on human individuality</a:t>
            </a:r>
          </a:p>
        </p:txBody>
      </p:sp>
    </p:spTree>
    <p:extLst>
      <p:ext uri="{BB962C8B-B14F-4D97-AF65-F5344CB8AC3E}">
        <p14:creationId xmlns:p14="http://schemas.microsoft.com/office/powerpoint/2010/main" val="52546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777D-A2E4-413A-803C-72B0C67563FC}"/>
              </a:ext>
            </a:extLst>
          </p:cNvPr>
          <p:cNvSpPr>
            <a:spLocks noGrp="1"/>
          </p:cNvSpPr>
          <p:nvPr>
            <p:ph type="title"/>
          </p:nvPr>
        </p:nvSpPr>
        <p:spPr/>
        <p:txBody>
          <a:bodyPr/>
          <a:lstStyle/>
          <a:p>
            <a:r>
              <a:rPr lang="en-US" dirty="0" err="1"/>
              <a:t>Raicu’s</a:t>
            </a:r>
            <a:r>
              <a:rPr lang="en-US" dirty="0"/>
              <a:t> Analysis</a:t>
            </a:r>
          </a:p>
        </p:txBody>
      </p:sp>
      <p:sp>
        <p:nvSpPr>
          <p:cNvPr id="3" name="Content Placeholder 2">
            <a:extLst>
              <a:ext uri="{FF2B5EF4-FFF2-40B4-BE49-F238E27FC236}">
                <a16:creationId xmlns:a16="http://schemas.microsoft.com/office/drawing/2014/main" id="{A7E37031-6854-4045-87FC-DB857544CBCD}"/>
              </a:ext>
            </a:extLst>
          </p:cNvPr>
          <p:cNvSpPr>
            <a:spLocks noGrp="1"/>
          </p:cNvSpPr>
          <p:nvPr>
            <p:ph idx="1"/>
          </p:nvPr>
        </p:nvSpPr>
        <p:spPr/>
        <p:txBody>
          <a:bodyPr/>
          <a:lstStyle/>
          <a:p>
            <a:r>
              <a:rPr lang="en-US" dirty="0"/>
              <a:t>“Our species is the only creative species and it has only one creative instrument, the individual mind and spirit of a man.” – Steinbeck</a:t>
            </a:r>
          </a:p>
          <a:p>
            <a:r>
              <a:rPr lang="en-US" dirty="0"/>
              <a:t>Is the current state of technology killing off human creativity?</a:t>
            </a:r>
          </a:p>
          <a:p>
            <a:r>
              <a:rPr lang="en-US" dirty="0"/>
              <a:t>CSO magazine’s hypothetical proposal: Students should be required to wear brainwave detecting headbands for monitoring attention levels</a:t>
            </a:r>
          </a:p>
          <a:p>
            <a:endParaRPr lang="en-US" dirty="0"/>
          </a:p>
        </p:txBody>
      </p:sp>
    </p:spTree>
    <p:extLst>
      <p:ext uri="{BB962C8B-B14F-4D97-AF65-F5344CB8AC3E}">
        <p14:creationId xmlns:p14="http://schemas.microsoft.com/office/powerpoint/2010/main" val="105914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677C-8D8A-48B9-A425-45974A56B878}"/>
              </a:ext>
            </a:extLst>
          </p:cNvPr>
          <p:cNvSpPr>
            <a:spLocks noGrp="1"/>
          </p:cNvSpPr>
          <p:nvPr>
            <p:ph type="title"/>
          </p:nvPr>
        </p:nvSpPr>
        <p:spPr/>
        <p:txBody>
          <a:bodyPr/>
          <a:lstStyle/>
          <a:p>
            <a:r>
              <a:rPr lang="en-US" dirty="0" err="1"/>
              <a:t>Raicu’s</a:t>
            </a:r>
            <a:r>
              <a:rPr lang="en-US" dirty="0"/>
              <a:t> Analysis</a:t>
            </a:r>
          </a:p>
        </p:txBody>
      </p:sp>
      <p:sp>
        <p:nvSpPr>
          <p:cNvPr id="3" name="Content Placeholder 2">
            <a:extLst>
              <a:ext uri="{FF2B5EF4-FFF2-40B4-BE49-F238E27FC236}">
                <a16:creationId xmlns:a16="http://schemas.microsoft.com/office/drawing/2014/main" id="{A3DEE862-D9F1-481A-8964-5F76E99946D9}"/>
              </a:ext>
            </a:extLst>
          </p:cNvPr>
          <p:cNvSpPr>
            <a:spLocks noGrp="1"/>
          </p:cNvSpPr>
          <p:nvPr>
            <p:ph idx="1"/>
          </p:nvPr>
        </p:nvSpPr>
        <p:spPr/>
        <p:txBody>
          <a:bodyPr/>
          <a:lstStyle/>
          <a:p>
            <a:r>
              <a:rPr lang="en-US" dirty="0"/>
              <a:t>“This is not fiction. A company named </a:t>
            </a:r>
            <a:r>
              <a:rPr lang="en-US" dirty="0" err="1"/>
              <a:t>BrainCo</a:t>
            </a:r>
            <a:r>
              <a:rPr lang="en-US" dirty="0"/>
              <a:t> claims to offer the world’s first wearable device specifically designed to detect and analyze users attention levels, in conjunction with the world’s first integrated classroom system that improves education outcomes through real-time attention-level reports.” - </a:t>
            </a:r>
            <a:r>
              <a:rPr lang="en-US" dirty="0" err="1"/>
              <a:t>Raicu</a:t>
            </a:r>
            <a:endParaRPr lang="en-US" dirty="0"/>
          </a:p>
        </p:txBody>
      </p:sp>
    </p:spTree>
    <p:extLst>
      <p:ext uri="{BB962C8B-B14F-4D97-AF65-F5344CB8AC3E}">
        <p14:creationId xmlns:p14="http://schemas.microsoft.com/office/powerpoint/2010/main" val="131073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3EE0-CB05-4BB8-BD5F-E14174437643}"/>
              </a:ext>
            </a:extLst>
          </p:cNvPr>
          <p:cNvSpPr>
            <a:spLocks noGrp="1"/>
          </p:cNvSpPr>
          <p:nvPr>
            <p:ph type="title"/>
          </p:nvPr>
        </p:nvSpPr>
        <p:spPr/>
        <p:txBody>
          <a:bodyPr/>
          <a:lstStyle/>
          <a:p>
            <a:r>
              <a:rPr lang="en-US" dirty="0" err="1"/>
              <a:t>Raicu’s</a:t>
            </a:r>
            <a:r>
              <a:rPr lang="en-US" dirty="0"/>
              <a:t> Analysis </a:t>
            </a:r>
          </a:p>
        </p:txBody>
      </p:sp>
      <p:sp>
        <p:nvSpPr>
          <p:cNvPr id="3" name="Content Placeholder 2">
            <a:extLst>
              <a:ext uri="{FF2B5EF4-FFF2-40B4-BE49-F238E27FC236}">
                <a16:creationId xmlns:a16="http://schemas.microsoft.com/office/drawing/2014/main" id="{C7AF6069-5038-46ED-B770-780C4B4BD6B4}"/>
              </a:ext>
            </a:extLst>
          </p:cNvPr>
          <p:cNvSpPr>
            <a:spLocks noGrp="1"/>
          </p:cNvSpPr>
          <p:nvPr>
            <p:ph idx="1"/>
          </p:nvPr>
        </p:nvSpPr>
        <p:spPr/>
        <p:txBody>
          <a:bodyPr/>
          <a:lstStyle/>
          <a:p>
            <a:r>
              <a:rPr lang="en-US" dirty="0" err="1"/>
              <a:t>BrainCo</a:t>
            </a:r>
            <a:r>
              <a:rPr lang="en-US" dirty="0"/>
              <a:t> representatives mentions there’s a number of possibilities for use of this data</a:t>
            </a:r>
          </a:p>
          <a:p>
            <a:r>
              <a:rPr lang="en-US" dirty="0"/>
              <a:t>Argument: Creativity requires privacy. This type of technology intended for data analysis invades privacy; therefore, conducting such tests is viewed as inhibiting creativity</a:t>
            </a:r>
          </a:p>
        </p:txBody>
      </p:sp>
    </p:spTree>
    <p:extLst>
      <p:ext uri="{BB962C8B-B14F-4D97-AF65-F5344CB8AC3E}">
        <p14:creationId xmlns:p14="http://schemas.microsoft.com/office/powerpoint/2010/main" val="361073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50FF-E2A9-4F1D-BA49-556FAC139085}"/>
              </a:ext>
            </a:extLst>
          </p:cNvPr>
          <p:cNvSpPr>
            <a:spLocks noGrp="1"/>
          </p:cNvSpPr>
          <p:nvPr>
            <p:ph type="title"/>
          </p:nvPr>
        </p:nvSpPr>
        <p:spPr/>
        <p:txBody>
          <a:bodyPr/>
          <a:lstStyle/>
          <a:p>
            <a:r>
              <a:rPr lang="en-US" dirty="0"/>
              <a:t>Reviewer Analysis</a:t>
            </a:r>
          </a:p>
        </p:txBody>
      </p:sp>
      <p:sp>
        <p:nvSpPr>
          <p:cNvPr id="3" name="Content Placeholder 2">
            <a:extLst>
              <a:ext uri="{FF2B5EF4-FFF2-40B4-BE49-F238E27FC236}">
                <a16:creationId xmlns:a16="http://schemas.microsoft.com/office/drawing/2014/main" id="{C628C1A0-BA85-41A2-9290-DBCA8270CF05}"/>
              </a:ext>
            </a:extLst>
          </p:cNvPr>
          <p:cNvSpPr>
            <a:spLocks noGrp="1"/>
          </p:cNvSpPr>
          <p:nvPr>
            <p:ph idx="1"/>
          </p:nvPr>
        </p:nvSpPr>
        <p:spPr/>
        <p:txBody>
          <a:bodyPr/>
          <a:lstStyle/>
          <a:p>
            <a:r>
              <a:rPr lang="en-US" dirty="0"/>
              <a:t>Opportunity for humans to give technology traditional creative perspectives in exchange for creating time and energy for new perspectives</a:t>
            </a:r>
          </a:p>
          <a:p>
            <a:r>
              <a:rPr lang="en-US" dirty="0"/>
              <a:t>AI cannot replace a person’s desire and ability to have creative outlets</a:t>
            </a:r>
          </a:p>
          <a:p>
            <a:r>
              <a:rPr lang="en-US" dirty="0"/>
              <a:t>Humans do not perform the same while being observed</a:t>
            </a:r>
          </a:p>
          <a:p>
            <a:endParaRPr lang="en-US" dirty="0"/>
          </a:p>
        </p:txBody>
      </p:sp>
    </p:spTree>
    <p:extLst>
      <p:ext uri="{BB962C8B-B14F-4D97-AF65-F5344CB8AC3E}">
        <p14:creationId xmlns:p14="http://schemas.microsoft.com/office/powerpoint/2010/main" val="371356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TotalTime>
  <Words>407</Words>
  <Application>Microsoft Office PowerPoint</Application>
  <PresentationFormat>Custom</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Case Study: Human and Artificial Intelligence and Privacy </vt:lpstr>
      <vt:lpstr>Overview </vt:lpstr>
      <vt:lpstr>Article</vt:lpstr>
      <vt:lpstr>Introduction</vt:lpstr>
      <vt:lpstr>Case: Focus </vt:lpstr>
      <vt:lpstr>Raicu’s Analysis</vt:lpstr>
      <vt:lpstr>Raicu’s Analysis</vt:lpstr>
      <vt:lpstr>Raicu’s Analysis </vt:lpstr>
      <vt:lpstr>Reviewer Analysis</vt:lpstr>
      <vt:lpstr>Reviewer Analysis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Human and Artificial Intelligence and Privacy</dc:title>
  <dc:creator>Paul Robert Phillips</dc:creator>
  <cp:lastModifiedBy>Paul Robert Phillips</cp:lastModifiedBy>
  <cp:revision>12</cp:revision>
  <dcterms:created xsi:type="dcterms:W3CDTF">2018-03-13T21:18:03Z</dcterms:created>
  <dcterms:modified xsi:type="dcterms:W3CDTF">2018-03-13T22:08:26Z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