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96" r:id="rId2"/>
    <p:sldId id="297" r:id="rId3"/>
    <p:sldId id="263" r:id="rId4"/>
    <p:sldId id="264" r:id="rId5"/>
    <p:sldId id="265" r:id="rId6"/>
    <p:sldId id="266" r:id="rId7"/>
    <p:sldId id="267" r:id="rId8"/>
    <p:sldId id="268" r:id="rId9"/>
    <p:sldId id="294" r:id="rId10"/>
    <p:sldId id="295" r:id="rId11"/>
    <p:sldId id="269" r:id="rId12"/>
    <p:sldId id="270" r:id="rId13"/>
    <p:sldId id="271" r:id="rId14"/>
    <p:sldId id="292" r:id="rId15"/>
    <p:sldId id="281" r:id="rId16"/>
    <p:sldId id="282" r:id="rId17"/>
    <p:sldId id="283" r:id="rId18"/>
    <p:sldId id="293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72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 autoAdjust="0"/>
    <p:restoredTop sz="90929" autoAdjust="0"/>
  </p:normalViewPr>
  <p:slideViewPr>
    <p:cSldViewPr>
      <p:cViewPr varScale="1">
        <p:scale>
          <a:sx n="70" d="100"/>
          <a:sy n="70" d="100"/>
        </p:scale>
        <p:origin x="95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A63E9A-B296-41EC-A8E9-34D953AE4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4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2185B-89A4-487B-8A4C-E1E341369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6959-95EA-46DA-A2B0-4043F4DC8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3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6BC8E-5470-4956-9289-148298BEB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6F6F-4C84-41C6-8832-B21A2DB3A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02010-68BD-43DA-8FE2-98615DD96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8B02A-1260-48C8-A461-B1817FE9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0106-F546-45EF-A409-CEE62D154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6F9-6DC0-407D-B328-7C89CAFBD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50071-A1CD-4074-BF3F-1F2EE5D79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1D6DA-4CBC-4469-B3E4-AB4A19CBB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A5CAF-85C6-43C6-86BA-0D256DBF0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C59CBAF-D741-4747-BFE9-FEC319504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2185B-89A4-487B-8A4C-E1E3413691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9049"/>
            <a:ext cx="7467600" cy="67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6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r>
              <a:rPr lang="en-US" dirty="0"/>
              <a:t>Data Collectors: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BAG (Multi-Set)</a:t>
            </a:r>
          </a:p>
          <a:p>
            <a:pPr lvl="1"/>
            <a:endParaRPr lang="en-US" dirty="0"/>
          </a:p>
          <a:p>
            <a:r>
              <a:rPr lang="en-US" dirty="0"/>
              <a:t>Attribute: ATOMIC value.</a:t>
            </a:r>
          </a:p>
          <a:p>
            <a:r>
              <a:rPr lang="en-US" dirty="0"/>
              <a:t>Tuple: a LIST of attribute values.</a:t>
            </a:r>
          </a:p>
          <a:p>
            <a:r>
              <a:rPr lang="en-US" dirty="0"/>
              <a:t>Relation: a SET of tuples.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C6F6F-4C84-41C6-8832-B21A2DB3AB9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C334D15-07A5-46CE-8FCA-D121A8459CB5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0066"/>
                </a:solidFill>
              </a:rPr>
              <a:t>Relation schema</a:t>
            </a:r>
            <a:r>
              <a:rPr lang="en-US" dirty="0"/>
              <a:t> = relation name and attribute list.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Optionally: types of attributes.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dirty="0">
                <a:solidFill>
                  <a:srgbClr val="CC00CC"/>
                </a:solidFill>
              </a:rPr>
              <a:t>Beers(name, </a:t>
            </a:r>
            <a:r>
              <a:rPr lang="en-US" dirty="0" err="1">
                <a:solidFill>
                  <a:srgbClr val="CC00CC"/>
                </a:solidFill>
              </a:rPr>
              <a:t>manf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 or </a:t>
            </a:r>
            <a:r>
              <a:rPr lang="en-US" dirty="0">
                <a:solidFill>
                  <a:srgbClr val="CC00CC"/>
                </a:solidFill>
              </a:rPr>
              <a:t>Beers(name: string, </a:t>
            </a:r>
            <a:r>
              <a:rPr lang="en-US" dirty="0" err="1">
                <a:solidFill>
                  <a:srgbClr val="CC00CC"/>
                </a:solidFill>
              </a:rPr>
              <a:t>manf</a:t>
            </a:r>
            <a:r>
              <a:rPr lang="en-US" dirty="0">
                <a:solidFill>
                  <a:srgbClr val="CC00CC"/>
                </a:solidFill>
              </a:rPr>
              <a:t>: string)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33CC33"/>
                </a:solidFill>
              </a:rPr>
              <a:t>Database</a:t>
            </a:r>
            <a:r>
              <a:rPr lang="en-US" dirty="0"/>
              <a:t> = collection of relations.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Database schema</a:t>
            </a:r>
            <a:r>
              <a:rPr lang="en-US" dirty="0"/>
              <a:t> = set of all relation schemas in the database.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D4A4806-CBE2-44C5-8D26-0BE1AD946AE0}" type="slidenum">
              <a:rPr lang="en-US" sz="1400" smtClean="0">
                <a:latin typeface="Times New Roman" pitchFamily="18" charset="0"/>
              </a:rPr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Relations?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 model.</a:t>
            </a:r>
          </a:p>
          <a:p>
            <a:r>
              <a:rPr lang="en-US" i="1" dirty="0">
                <a:solidFill>
                  <a:srgbClr val="33CC33"/>
                </a:solidFill>
              </a:rPr>
              <a:t>Often </a:t>
            </a:r>
            <a:r>
              <a:rPr lang="en-US" i="1" dirty="0"/>
              <a:t> </a:t>
            </a:r>
            <a:r>
              <a:rPr lang="en-US" dirty="0"/>
              <a:t>matches how we think about data.</a:t>
            </a:r>
          </a:p>
          <a:p>
            <a:r>
              <a:rPr lang="en-US" dirty="0"/>
              <a:t>Abstract model that underlies SQL, the most important database language today.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5B2EDC1-99DD-4D69-B84A-F7931C913C30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Our Running 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sz="2800">
                <a:solidFill>
                  <a:srgbClr val="CC00CC"/>
                </a:solidFill>
              </a:rPr>
              <a:t>Beers(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manf)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Bars(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addr, license)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Drinkers(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addr, phone)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Likes(</a:t>
            </a:r>
            <a:r>
              <a:rPr lang="en-US" sz="2800" u="sng">
                <a:solidFill>
                  <a:srgbClr val="CC00CC"/>
                </a:solidFill>
              </a:rPr>
              <a:t>drinker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beer</a:t>
            </a:r>
            <a:r>
              <a:rPr lang="en-US" sz="2800">
                <a:solidFill>
                  <a:srgbClr val="CC00CC"/>
                </a:solidFill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Sells(</a:t>
            </a:r>
            <a:r>
              <a:rPr lang="en-US" sz="2800" u="sng">
                <a:solidFill>
                  <a:srgbClr val="CC00CC"/>
                </a:solidFill>
              </a:rPr>
              <a:t>bar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beer</a:t>
            </a:r>
            <a:r>
              <a:rPr lang="en-US" sz="2800">
                <a:solidFill>
                  <a:srgbClr val="CC00CC"/>
                </a:solidFill>
              </a:rPr>
              <a:t>, price)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Frequents(</a:t>
            </a:r>
            <a:r>
              <a:rPr lang="en-US" sz="2800" u="sng">
                <a:solidFill>
                  <a:srgbClr val="CC00CC"/>
                </a:solidFill>
              </a:rPr>
              <a:t>drinker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bar</a:t>
            </a:r>
            <a:r>
              <a:rPr lang="en-US" sz="2800">
                <a:solidFill>
                  <a:srgbClr val="CC00CC"/>
                </a:solidFill>
              </a:rPr>
              <a:t>)</a:t>
            </a:r>
          </a:p>
          <a:p>
            <a:r>
              <a:rPr lang="en-US"/>
              <a:t>Underline = </a:t>
            </a:r>
            <a:r>
              <a:rPr lang="en-US" i="1">
                <a:solidFill>
                  <a:srgbClr val="FF0066"/>
                </a:solidFill>
              </a:rPr>
              <a:t>key</a:t>
            </a:r>
            <a:r>
              <a:rPr lang="en-US"/>
              <a:t>  (tuples cannot have the same value in all key attributes).</a:t>
            </a:r>
          </a:p>
          <a:p>
            <a:pPr lvl="1"/>
            <a:r>
              <a:rPr lang="en-US"/>
              <a:t>Excellent example of a constraint.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5D2703-92DF-43E7-BC57-D63353D2F2DE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Schemas in SQL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is primarily a query language, for getting information from a database.</a:t>
            </a:r>
          </a:p>
          <a:p>
            <a:r>
              <a:rPr lang="en-US"/>
              <a:t>But SQL also includes a </a:t>
            </a:r>
            <a:r>
              <a:rPr lang="en-US" i="1">
                <a:solidFill>
                  <a:srgbClr val="FF0066"/>
                </a:solidFill>
              </a:rPr>
              <a:t>data-definition</a:t>
            </a:r>
            <a:r>
              <a:rPr lang="en-US"/>
              <a:t> component for describing database schemas.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771A07-36FE-455A-A4A1-1A652E0AABA8}" type="slidenum">
              <a:rPr lang="en-US" sz="1400" smtClean="0">
                <a:latin typeface="Times New Roman" pitchFamily="18" charset="0"/>
              </a:rPr>
              <a:pPr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1143000"/>
          </a:xfrm>
        </p:spPr>
        <p:txBody>
          <a:bodyPr/>
          <a:lstStyle/>
          <a:p>
            <a:r>
              <a:rPr lang="en-US" dirty="0"/>
              <a:t>Creating (Declaring) a Relation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form is: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CREATE TABLE &lt;name&gt;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&lt;list of elements&gt;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);</a:t>
            </a:r>
          </a:p>
          <a:p>
            <a:r>
              <a:rPr lang="en-US"/>
              <a:t>To delete a relation: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DROP TABLE &lt;name&gt;;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A0EB927-AB43-4D35-8466-0E3F00C245A0}" type="slidenum">
              <a:rPr lang="en-US" sz="1400" smtClean="0">
                <a:latin typeface="Times New Roman" pitchFamily="18" charset="0"/>
              </a:rPr>
              <a:pPr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Elements of Table Declarations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basic element: an attribute and its type.</a:t>
            </a:r>
          </a:p>
          <a:p>
            <a:pPr>
              <a:lnSpc>
                <a:spcPct val="90000"/>
              </a:lnSpc>
            </a:pPr>
            <a:r>
              <a:rPr lang="en-US"/>
              <a:t>The most common types are:</a:t>
            </a:r>
          </a:p>
          <a:p>
            <a:pPr lvl="1">
              <a:lnSpc>
                <a:spcPct val="90000"/>
              </a:lnSpc>
            </a:pPr>
            <a:r>
              <a:rPr lang="en-US"/>
              <a:t>INT or INTEGER (synonyms).</a:t>
            </a:r>
          </a:p>
          <a:p>
            <a:pPr lvl="1">
              <a:lnSpc>
                <a:spcPct val="90000"/>
              </a:lnSpc>
            </a:pPr>
            <a:r>
              <a:rPr lang="en-US"/>
              <a:t>REAL or FLOAT (synonyms).</a:t>
            </a:r>
          </a:p>
          <a:p>
            <a:pPr lvl="1">
              <a:lnSpc>
                <a:spcPct val="90000"/>
              </a:lnSpc>
            </a:pPr>
            <a:r>
              <a:rPr lang="en-US"/>
              <a:t>CHAR(</a:t>
            </a:r>
            <a:r>
              <a:rPr lang="en-US" i="1"/>
              <a:t>n</a:t>
            </a:r>
            <a:r>
              <a:rPr lang="en-US"/>
              <a:t> ) = fixed-length string of </a:t>
            </a:r>
            <a:r>
              <a:rPr lang="en-US" i="1"/>
              <a:t>n</a:t>
            </a:r>
            <a:r>
              <a:rPr lang="en-US"/>
              <a:t>  characters.</a:t>
            </a:r>
          </a:p>
          <a:p>
            <a:pPr lvl="1">
              <a:lnSpc>
                <a:spcPct val="90000"/>
              </a:lnSpc>
            </a:pPr>
            <a:r>
              <a:rPr lang="en-US"/>
              <a:t>VARCHAR(</a:t>
            </a:r>
            <a:r>
              <a:rPr lang="en-US" i="1"/>
              <a:t>n</a:t>
            </a:r>
            <a:r>
              <a:rPr lang="en-US"/>
              <a:t> ) = variable-length string of up to </a:t>
            </a:r>
            <a:r>
              <a:rPr lang="en-US" i="1"/>
              <a:t>n</a:t>
            </a:r>
            <a:r>
              <a:rPr lang="en-US"/>
              <a:t>  characters.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088B20-DFEF-4BB8-A872-DE5B211736EB}" type="slidenum">
              <a:rPr lang="en-US" sz="1400" smtClean="0">
                <a:latin typeface="Times New Roman" pitchFamily="18" charset="0"/>
              </a:rPr>
              <a:pPr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Create Table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	bar		CHAR(20),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	beer	VARCHAR(20),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	price	REAL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223BA7-661F-45EE-BDF3-5D703196716B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Values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Integers and reals are represented as you would expect.</a:t>
            </a:r>
          </a:p>
          <a:p>
            <a:r>
              <a:rPr lang="en-US"/>
              <a:t>Strings are too, except they require single quotes.</a:t>
            </a:r>
          </a:p>
          <a:p>
            <a:pPr lvl="1"/>
            <a:r>
              <a:rPr lang="en-US"/>
              <a:t>Two single quotes = real quote, e.g., </a:t>
            </a:r>
            <a:r>
              <a:rPr lang="en-US">
                <a:latin typeface="Courier New" pitchFamily="49" charset="0"/>
              </a:rPr>
              <a:t>’Joe’’s Bar’</a:t>
            </a:r>
            <a:r>
              <a:rPr lang="en-US"/>
              <a:t>.</a:t>
            </a:r>
          </a:p>
          <a:p>
            <a:r>
              <a:rPr lang="en-US"/>
              <a:t>Any value can be NULL.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23B6E68-03E8-4647-A834-5B2DD0E2A20D}" type="slidenum">
              <a:rPr lang="en-US" sz="1400" smtClean="0">
                <a:latin typeface="Times New Roman" pitchFamily="18" charset="0"/>
              </a:rPr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772400" cy="3352800"/>
          </a:xfrm>
        </p:spPr>
        <p:txBody>
          <a:bodyPr/>
          <a:lstStyle/>
          <a:p>
            <a:r>
              <a:rPr lang="en-US" dirty="0"/>
              <a:t>DATE and TIME are types in SQL.</a:t>
            </a:r>
          </a:p>
          <a:p>
            <a:r>
              <a:rPr lang="en-US" dirty="0"/>
              <a:t>The form of a date value is: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DATE ’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’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</a:rPr>
              <a:t>DATE ’2007-09-30’</a:t>
            </a:r>
            <a:r>
              <a:rPr lang="en-US" dirty="0"/>
              <a:t> for Sept. 30, 2007.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"/>
            <a:ext cx="4343400" cy="48477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C6F6F-4C84-41C6-8832-B21A2DB3AB9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1416" y="5276671"/>
            <a:ext cx="897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350 hard disk getting loaded into a </a:t>
            </a:r>
            <a:r>
              <a:rPr lang="en-US" dirty="0" err="1"/>
              <a:t>PanAm</a:t>
            </a:r>
            <a:r>
              <a:rPr lang="en-US" dirty="0"/>
              <a:t> airplane in 1956.</a:t>
            </a:r>
          </a:p>
          <a:p>
            <a:r>
              <a:rPr lang="en-US" dirty="0"/>
              <a:t>(3.75 Mbytes, available for rent @ $3,200/month) </a:t>
            </a:r>
          </a:p>
        </p:txBody>
      </p:sp>
    </p:spTree>
    <p:extLst>
      <p:ext uri="{BB962C8B-B14F-4D97-AF65-F5344CB8AC3E}">
        <p14:creationId xmlns:p14="http://schemas.microsoft.com/office/powerpoint/2010/main" val="288502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D895F6-183B-4F16-ADCF-327BEB71F127}" type="slidenum">
              <a:rPr lang="en-US" sz="1400" smtClean="0">
                <a:latin typeface="Times New Roman" pitchFamily="18" charset="0"/>
              </a:rPr>
              <a:pPr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/>
              <a:t>Times as Values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The form of a time value is: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TIME ’</a:t>
            </a:r>
            <a:r>
              <a:rPr lang="en-US" dirty="0" err="1"/>
              <a:t>hh:mm:ss</a:t>
            </a:r>
            <a:r>
              <a:rPr lang="en-US" dirty="0"/>
              <a:t>’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with an optional decimal point and fractions of a second following.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</a:rPr>
              <a:t>TIME ’15:30:02.5’</a:t>
            </a:r>
            <a:r>
              <a:rPr lang="en-US" dirty="0"/>
              <a:t> = two and a half seconds after 3:30PM.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F8F4C7-C552-40FB-979D-C65AF2CEF7D5}" type="slidenum">
              <a:rPr lang="en-US" sz="1400" smtClean="0">
                <a:latin typeface="Times New Roman" pitchFamily="18" charset="0"/>
              </a:rPr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Keys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attribute or list of attributes may be declared PRIMARY KEY or UNIQUE.</a:t>
            </a:r>
          </a:p>
          <a:p>
            <a:r>
              <a:rPr lang="en-US" dirty="0"/>
              <a:t>Either says that no two tuples of the relation may agree in all the attribute(s)  on the list.</a:t>
            </a:r>
          </a:p>
          <a:p>
            <a:r>
              <a:rPr lang="en-US" dirty="0"/>
              <a:t>There are a few distinctions to be mentioned later.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2FDF849-B9B6-47EB-BC14-D602DEA998F0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Declaring Single-Attribute Keys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r>
              <a:rPr lang="en-US"/>
              <a:t>Place PRIMARY KEY or UNIQUE after the type in the declaration of the attribute.</a:t>
            </a:r>
          </a:p>
          <a:p>
            <a:r>
              <a:rPr lang="en-US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CREATE TABLE Beers 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name	CHAR(20) UNIQUE,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manf	CHAR(20)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A3790A1-5629-44E4-8193-192837001736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Multiattribute Keys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key declaration can also be another element in the list of elements of a CREATE TABLE statement.</a:t>
            </a:r>
          </a:p>
          <a:p>
            <a:r>
              <a:rPr lang="en-US"/>
              <a:t>This form is essential if the key consists of more than one attribute.</a:t>
            </a:r>
          </a:p>
          <a:p>
            <a:pPr lvl="1"/>
            <a:r>
              <a:rPr lang="en-US"/>
              <a:t>May be used even for one-attribute keys.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7893AFE-802D-4D3C-99B7-CE77C6C3D76F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Multiattribute Key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 sz="2800"/>
              <a:t>The bar and beer together are the key for Sells: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bar		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beer		VARCHAR(20),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price	REAL,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PRIMARY KEY (bar, beer)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);</a:t>
            </a:r>
          </a:p>
          <a:p>
            <a:pPr>
              <a:buFont typeface="Monotype Sorts" pitchFamily="2" charset="2"/>
              <a:buNone/>
            </a:pPr>
            <a:endParaRPr 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A4E0B49-FD19-45E0-B211-2E31A08EC1E3}" type="slidenum">
              <a:rPr lang="en-US" sz="1400" smtClean="0">
                <a:latin typeface="Times New Roman" pitchFamily="18" charset="0"/>
              </a:rPr>
              <a:pPr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KEY vs. UNIQUE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There can be only one PRIMARY KEY for a relation, but several UNIQUE attributes.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No attribute of a PRIMARY KEY can ever be NULL in any tuple.  But attributes declared UNIQUE may have NULL’s, and there may be several tuples with NULL.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644B577-03A2-4CCD-9ABD-F1BE5E16DD7D}" type="slidenum">
              <a:rPr lang="en-US" sz="1400" smtClean="0">
                <a:latin typeface="Times New Roman" pitchFamily="18" charset="0"/>
              </a:rPr>
              <a:pPr/>
              <a:t>26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Semistructured Data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Another data model, based on trees.</a:t>
            </a:r>
          </a:p>
          <a:p>
            <a:r>
              <a:rPr lang="en-US">
                <a:solidFill>
                  <a:srgbClr val="33CC33"/>
                </a:solidFill>
              </a:rPr>
              <a:t>Motivation</a:t>
            </a:r>
            <a:r>
              <a:rPr lang="en-US"/>
              <a:t>: flexible representation of data.</a:t>
            </a:r>
          </a:p>
          <a:p>
            <a:r>
              <a:rPr lang="en-US">
                <a:solidFill>
                  <a:srgbClr val="33CC33"/>
                </a:solidFill>
              </a:rPr>
              <a:t>Motivation</a:t>
            </a:r>
            <a:r>
              <a:rPr lang="en-US"/>
              <a:t>: sharing of </a:t>
            </a:r>
            <a:r>
              <a:rPr lang="en-US" i="1">
                <a:solidFill>
                  <a:srgbClr val="FF0066"/>
                </a:solidFill>
              </a:rPr>
              <a:t>documents</a:t>
            </a:r>
            <a:r>
              <a:rPr lang="en-US"/>
              <a:t> among systems and databases.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4121DAC-9B9F-4D4D-A9A4-C20A7174CA1C}" type="slidenum">
              <a:rPr lang="en-US" sz="1400" smtClean="0">
                <a:latin typeface="Times New Roman" pitchFamily="18" charset="0"/>
              </a:rPr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1143000"/>
          </a:xfrm>
        </p:spPr>
        <p:txBody>
          <a:bodyPr/>
          <a:lstStyle/>
          <a:p>
            <a:r>
              <a:rPr lang="en-US"/>
              <a:t>Graphs of Semistructured Data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Nodes = objects.</a:t>
            </a:r>
          </a:p>
          <a:p>
            <a:r>
              <a:rPr lang="en-US"/>
              <a:t>Labels on arcs (like attribute names).</a:t>
            </a:r>
          </a:p>
          <a:p>
            <a:r>
              <a:rPr lang="en-US"/>
              <a:t>Atomic values at leaf nodes (nodes with no arcs out).</a:t>
            </a:r>
          </a:p>
          <a:p>
            <a:r>
              <a:rPr lang="en-US"/>
              <a:t>Flexibility: no restriction on:</a:t>
            </a:r>
          </a:p>
          <a:p>
            <a:pPr lvl="1"/>
            <a:r>
              <a:rPr lang="en-US"/>
              <a:t>Labels out of a node.</a:t>
            </a:r>
          </a:p>
          <a:p>
            <a:pPr lvl="1"/>
            <a:r>
              <a:rPr lang="en-US"/>
              <a:t>Number of successors with a given label.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C6D68B-76FC-4985-84F3-2C652DC7EA29}" type="slidenum">
              <a:rPr lang="en-US" sz="1400" smtClean="0">
                <a:latin typeface="Times New Roman" pitchFamily="18" charset="0"/>
              </a:rPr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Example: Data Graph</a:t>
            </a: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4267200" y="1828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1219200" y="38862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6781800" y="31242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943600" y="2286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2667000" y="2286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3048000" y="3581400"/>
            <a:ext cx="6096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Bud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4191000" y="3048000"/>
            <a:ext cx="6096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A.B.</a:t>
            </a: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7162800" y="3962400"/>
            <a:ext cx="6096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Gold</a:t>
            </a:r>
          </a:p>
        </p:txBody>
      </p:sp>
      <p:sp>
        <p:nvSpPr>
          <p:cNvPr id="26636" name="Oval 11"/>
          <p:cNvSpPr>
            <a:spLocks noChangeArrowheads="1"/>
          </p:cNvSpPr>
          <p:nvPr/>
        </p:nvSpPr>
        <p:spPr bwMode="auto">
          <a:xfrm>
            <a:off x="6248400" y="3962400"/>
            <a:ext cx="6096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1995</a:t>
            </a:r>
          </a:p>
        </p:txBody>
      </p:sp>
      <p:sp>
        <p:nvSpPr>
          <p:cNvPr id="26637" name="Oval 12"/>
          <p:cNvSpPr>
            <a:spLocks noChangeArrowheads="1"/>
          </p:cNvSpPr>
          <p:nvPr/>
        </p:nvSpPr>
        <p:spPr bwMode="auto">
          <a:xfrm>
            <a:off x="1600200" y="4800600"/>
            <a:ext cx="7620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Maple</a:t>
            </a:r>
          </a:p>
        </p:txBody>
      </p:sp>
      <p:sp>
        <p:nvSpPr>
          <p:cNvPr id="26638" name="Oval 13"/>
          <p:cNvSpPr>
            <a:spLocks noChangeArrowheads="1"/>
          </p:cNvSpPr>
          <p:nvPr/>
        </p:nvSpPr>
        <p:spPr bwMode="auto">
          <a:xfrm>
            <a:off x="533400" y="4800600"/>
            <a:ext cx="6096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Joe’s</a:t>
            </a:r>
          </a:p>
        </p:txBody>
      </p:sp>
      <p:sp>
        <p:nvSpPr>
          <p:cNvPr id="26639" name="Oval 14"/>
          <p:cNvSpPr>
            <a:spLocks noChangeArrowheads="1"/>
          </p:cNvSpPr>
          <p:nvPr/>
        </p:nvSpPr>
        <p:spPr bwMode="auto">
          <a:xfrm>
            <a:off x="5029200" y="3962400"/>
            <a:ext cx="6858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M’lob</a:t>
            </a:r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 flipH="1">
            <a:off x="3048000" y="2133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4648200" y="21336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2819400" y="2667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>
            <a:off x="2971800" y="2590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H="1">
            <a:off x="5334000" y="26670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flipH="1">
            <a:off x="4724400" y="2590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>
            <a:off x="6324600" y="2514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flipH="1">
            <a:off x="6553200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3"/>
          <p:cNvSpPr>
            <a:spLocks noChangeShapeType="1"/>
          </p:cNvSpPr>
          <p:nvPr/>
        </p:nvSpPr>
        <p:spPr bwMode="auto">
          <a:xfrm>
            <a:off x="70866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 flipH="1">
            <a:off x="1447800" y="25908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auto">
          <a:xfrm flipH="1">
            <a:off x="838200" y="4267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>
            <a:off x="1524000" y="4267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3200400" y="1905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beer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029200" y="1905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beer</a:t>
            </a:r>
          </a:p>
        </p:txBody>
      </p:sp>
      <p:sp>
        <p:nvSpPr>
          <p:cNvPr id="26654" name="Freeform 29"/>
          <p:cNvSpPr>
            <a:spLocks/>
          </p:cNvSpPr>
          <p:nvPr/>
        </p:nvSpPr>
        <p:spPr bwMode="auto">
          <a:xfrm>
            <a:off x="1371600" y="1905000"/>
            <a:ext cx="2971800" cy="1752600"/>
          </a:xfrm>
          <a:custGeom>
            <a:avLst/>
            <a:gdLst>
              <a:gd name="T0" fmla="*/ 2147483647 w 1824"/>
              <a:gd name="T1" fmla="*/ 0 h 1104"/>
              <a:gd name="T2" fmla="*/ 2147483647 w 1824"/>
              <a:gd name="T3" fmla="*/ 2147483647 h 1104"/>
              <a:gd name="T4" fmla="*/ 0 w 1824"/>
              <a:gd name="T5" fmla="*/ 2147483647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1104">
                <a:moveTo>
                  <a:pt x="1824" y="0"/>
                </a:moveTo>
                <a:cubicBezTo>
                  <a:pt x="1280" y="4"/>
                  <a:pt x="736" y="8"/>
                  <a:pt x="432" y="192"/>
                </a:cubicBezTo>
                <a:cubicBezTo>
                  <a:pt x="128" y="376"/>
                  <a:pt x="72" y="952"/>
                  <a:pt x="0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 flipH="1">
            <a:off x="12954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1295400" y="2133600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bar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4648200" y="2514600"/>
            <a:ext cx="75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manf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3657600" y="2514600"/>
            <a:ext cx="75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manf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1676400" y="3505200"/>
            <a:ext cx="1160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servedAt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381000" y="41910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name</a:t>
            </a:r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3200400" y="30480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name</a:t>
            </a:r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4800600" y="32766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name</a:t>
            </a:r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1752600" y="4267200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addr</a:t>
            </a:r>
          </a:p>
        </p:txBody>
      </p:sp>
      <p:sp>
        <p:nvSpPr>
          <p:cNvPr id="26664" name="Text Box 39"/>
          <p:cNvSpPr txBox="1">
            <a:spLocks noChangeArrowheads="1"/>
          </p:cNvSpPr>
          <p:nvPr/>
        </p:nvSpPr>
        <p:spPr bwMode="auto">
          <a:xfrm>
            <a:off x="6553200" y="2590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prize</a:t>
            </a:r>
          </a:p>
        </p:txBody>
      </p:sp>
      <p:sp>
        <p:nvSpPr>
          <p:cNvPr id="26665" name="Text Box 40"/>
          <p:cNvSpPr txBox="1">
            <a:spLocks noChangeArrowheads="1"/>
          </p:cNvSpPr>
          <p:nvPr/>
        </p:nvSpPr>
        <p:spPr bwMode="auto">
          <a:xfrm>
            <a:off x="6096000" y="34290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year</a:t>
            </a:r>
          </a:p>
        </p:txBody>
      </p:sp>
      <p:sp>
        <p:nvSpPr>
          <p:cNvPr id="26666" name="Text Box 41"/>
          <p:cNvSpPr txBox="1">
            <a:spLocks noChangeArrowheads="1"/>
          </p:cNvSpPr>
          <p:nvPr/>
        </p:nvSpPr>
        <p:spPr bwMode="auto">
          <a:xfrm>
            <a:off x="7239000" y="3429000"/>
            <a:ext cx="87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award</a:t>
            </a:r>
          </a:p>
        </p:txBody>
      </p:sp>
      <p:sp>
        <p:nvSpPr>
          <p:cNvPr id="26667" name="Line 42"/>
          <p:cNvSpPr>
            <a:spLocks noChangeShapeType="1"/>
          </p:cNvSpPr>
          <p:nvPr/>
        </p:nvSpPr>
        <p:spPr bwMode="auto">
          <a:xfrm>
            <a:off x="44958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Text Box 43"/>
          <p:cNvSpPr txBox="1">
            <a:spLocks noChangeArrowheads="1"/>
          </p:cNvSpPr>
          <p:nvPr/>
        </p:nvSpPr>
        <p:spPr bwMode="auto">
          <a:xfrm>
            <a:off x="4495800" y="1447800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/>
              <a:t>root</a:t>
            </a:r>
          </a:p>
        </p:txBody>
      </p:sp>
      <p:grpSp>
        <p:nvGrpSpPr>
          <p:cNvPr id="52268" name="Group 44"/>
          <p:cNvGrpSpPr>
            <a:grpSpLocks/>
          </p:cNvGrpSpPr>
          <p:nvPr/>
        </p:nvGrpSpPr>
        <p:grpSpPr bwMode="auto">
          <a:xfrm>
            <a:off x="1371600" y="4038600"/>
            <a:ext cx="3721100" cy="1997075"/>
            <a:chOff x="864" y="2544"/>
            <a:chExt cx="2344" cy="1258"/>
          </a:xfrm>
        </p:grpSpPr>
        <p:sp>
          <p:nvSpPr>
            <p:cNvPr id="26677" name="Text Box 45"/>
            <p:cNvSpPr txBox="1">
              <a:spLocks noChangeArrowheads="1"/>
            </p:cNvSpPr>
            <p:nvPr/>
          </p:nvSpPr>
          <p:spPr bwMode="auto">
            <a:xfrm>
              <a:off x="2064" y="3360"/>
              <a:ext cx="11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bar object</a:t>
              </a:r>
            </a:p>
            <a:p>
              <a:r>
                <a:rPr lang="en-US" sz="2000"/>
                <a:t>for Joe’s Bar</a:t>
              </a:r>
            </a:p>
          </p:txBody>
        </p:sp>
        <p:sp>
          <p:nvSpPr>
            <p:cNvPr id="26678" name="Line 46"/>
            <p:cNvSpPr>
              <a:spLocks noChangeShapeType="1"/>
            </p:cNvSpPr>
            <p:nvPr/>
          </p:nvSpPr>
          <p:spPr bwMode="auto">
            <a:xfrm flipH="1" flipV="1">
              <a:off x="864" y="2544"/>
              <a:ext cx="1200" cy="81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71" name="Group 47"/>
          <p:cNvGrpSpPr>
            <a:grpSpLocks/>
          </p:cNvGrpSpPr>
          <p:nvPr/>
        </p:nvGrpSpPr>
        <p:grpSpPr bwMode="auto">
          <a:xfrm>
            <a:off x="2819400" y="2438400"/>
            <a:ext cx="4387850" cy="2987675"/>
            <a:chOff x="1776" y="1536"/>
            <a:chExt cx="2764" cy="1882"/>
          </a:xfrm>
        </p:grpSpPr>
        <p:sp>
          <p:nvSpPr>
            <p:cNvPr id="26675" name="Text Box 48"/>
            <p:cNvSpPr txBox="1">
              <a:spLocks noChangeArrowheads="1"/>
            </p:cNvSpPr>
            <p:nvPr/>
          </p:nvSpPr>
          <p:spPr bwMode="auto">
            <a:xfrm>
              <a:off x="3312" y="2976"/>
              <a:ext cx="12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beer object</a:t>
              </a:r>
            </a:p>
            <a:p>
              <a:r>
                <a:rPr lang="en-US" sz="2000"/>
                <a:t>for Bud</a:t>
              </a:r>
            </a:p>
          </p:txBody>
        </p:sp>
        <p:sp>
          <p:nvSpPr>
            <p:cNvPr id="26676" name="Line 49"/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1536" cy="14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096000" y="1371600"/>
            <a:ext cx="2565400" cy="3048000"/>
            <a:chOff x="3840" y="864"/>
            <a:chExt cx="1616" cy="1920"/>
          </a:xfrm>
        </p:grpSpPr>
        <p:sp>
          <p:nvSpPr>
            <p:cNvPr id="26672" name="AutoShape 51"/>
            <p:cNvSpPr>
              <a:spLocks noChangeArrowheads="1"/>
            </p:cNvSpPr>
            <p:nvPr/>
          </p:nvSpPr>
          <p:spPr bwMode="auto">
            <a:xfrm>
              <a:off x="3840" y="1872"/>
              <a:ext cx="1248" cy="912"/>
            </a:xfrm>
            <a:prstGeom prst="roundRect">
              <a:avLst>
                <a:gd name="adj" fmla="val 16667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Text Box 52"/>
            <p:cNvSpPr txBox="1">
              <a:spLocks noChangeArrowheads="1"/>
            </p:cNvSpPr>
            <p:nvPr/>
          </p:nvSpPr>
          <p:spPr bwMode="auto">
            <a:xfrm>
              <a:off x="4704" y="864"/>
              <a:ext cx="75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Notice a</a:t>
              </a:r>
            </a:p>
            <a:p>
              <a:r>
                <a:rPr lang="en-US" sz="2000"/>
                <a:t>new kind</a:t>
              </a:r>
            </a:p>
            <a:p>
              <a:r>
                <a:rPr lang="en-US" sz="2000"/>
                <a:t>of data.</a:t>
              </a:r>
            </a:p>
          </p:txBody>
        </p:sp>
        <p:sp>
          <p:nvSpPr>
            <p:cNvPr id="26674" name="Line 53"/>
            <p:cNvSpPr>
              <a:spLocks noChangeShapeType="1"/>
            </p:cNvSpPr>
            <p:nvPr/>
          </p:nvSpPr>
          <p:spPr bwMode="auto">
            <a:xfrm flipH="1">
              <a:off x="4800" y="148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BEEE39A-700B-45A1-8F2E-E6845A8DDBD0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/>
              <a:t>Modern Interesting Stuff About Databases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It used to be about boring stuff: employee records, bank records, etc.</a:t>
            </a:r>
          </a:p>
          <a:p>
            <a:r>
              <a:rPr lang="en-US" dirty="0"/>
              <a:t>Today, the field covers all the largest sources of data, with many new ideas.</a:t>
            </a:r>
          </a:p>
          <a:p>
            <a:pPr lvl="1"/>
            <a:r>
              <a:rPr lang="en-US" dirty="0"/>
              <a:t>Web search.</a:t>
            </a:r>
          </a:p>
          <a:p>
            <a:pPr lvl="1"/>
            <a:r>
              <a:rPr lang="en-US" dirty="0"/>
              <a:t>Data mining.</a:t>
            </a:r>
          </a:p>
          <a:p>
            <a:pPr lvl="1"/>
            <a:r>
              <a:rPr lang="en-US" dirty="0"/>
              <a:t>Scientific and medical databases.</a:t>
            </a:r>
          </a:p>
          <a:p>
            <a:pPr lvl="1"/>
            <a:r>
              <a:rPr lang="en-US" dirty="0"/>
              <a:t>Integrating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05257C-DF9D-4D7C-BEA0-47FF5485ADC6}" type="slidenum">
              <a:rPr lang="en-US" sz="1400" smtClean="0">
                <a:latin typeface="Times New Roman" pitchFamily="18" charset="0"/>
              </a:rPr>
              <a:pPr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Stuff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programming centers around limited programming languages.</a:t>
            </a:r>
          </a:p>
          <a:p>
            <a:pPr lvl="1"/>
            <a:r>
              <a:rPr lang="en-US" dirty="0"/>
              <a:t>Only area where non-Turing-complete languages make sense.</a:t>
            </a:r>
          </a:p>
          <a:p>
            <a:pPr lvl="1"/>
            <a:r>
              <a:rPr lang="en-US" dirty="0"/>
              <a:t>Leads to very succinct programming, but also to unique query optimization problems.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689A-7C32-4643-9A95-10A43D9198AE}" type="slidenum">
              <a:rPr lang="en-US" sz="1400" smtClean="0">
                <a:latin typeface="Times New Roman" pitchFamily="18" charset="0"/>
              </a:rPr>
              <a:pPr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not notice it, but databases are behind almost everything you do on the Web.</a:t>
            </a:r>
          </a:p>
          <a:p>
            <a:pPr lvl="1"/>
            <a:r>
              <a:rPr lang="en-US" dirty="0"/>
              <a:t>Google searches.</a:t>
            </a:r>
          </a:p>
          <a:p>
            <a:pPr lvl="1"/>
            <a:r>
              <a:rPr lang="en-US" dirty="0"/>
              <a:t>Amazon, eBay,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719B00-352C-4864-A191-2E8B6D4FFACD}" type="slidenum">
              <a:rPr lang="en-US" sz="1400" smtClean="0">
                <a:latin typeface="Times New Roman" pitchFamily="18" charset="0"/>
              </a:rPr>
              <a:pPr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 often have unique concurrency control problems</a:t>
            </a:r>
          </a:p>
          <a:p>
            <a:pPr lvl="1"/>
            <a:r>
              <a:rPr lang="en-US" dirty="0"/>
              <a:t>Many activities (transactions) at the database at all times.</a:t>
            </a:r>
          </a:p>
          <a:p>
            <a:pPr lvl="1"/>
            <a:r>
              <a:rPr lang="en-US" dirty="0"/>
              <a:t>Must not confuse actions, e.g., two withdrawals from the same account must each debit the account.</a:t>
            </a:r>
          </a:p>
          <a:p>
            <a:r>
              <a:rPr lang="en-US" dirty="0"/>
              <a:t>Recovery?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D72C78E-814A-45D3-9BF3-CF369A9A04EF}" type="slidenum">
              <a:rPr lang="en-US" sz="1400" smtClean="0">
                <a:latin typeface="Times New Roman" pitchFamily="18" charset="0"/>
              </a:rPr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Model?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Mathematical representation of data.</a:t>
            </a:r>
          </a:p>
          <a:p>
            <a:pPr marL="990600" lvl="1" indent="-533400"/>
            <a:r>
              <a:rPr lang="en-US" dirty="0"/>
              <a:t>Examples: relational model = tables; </a:t>
            </a:r>
            <a:r>
              <a:rPr lang="en-US" dirty="0" err="1"/>
              <a:t>semistructured</a:t>
            </a:r>
            <a:r>
              <a:rPr lang="en-US" dirty="0"/>
              <a:t> model = trees/graphs.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Operations on data.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Constraints.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043D6F-5FEA-4AED-8D02-B54A5ACAF5B2}" type="slidenum">
              <a:rPr lang="en-US" sz="1400" smtClean="0">
                <a:latin typeface="Times New Roman" pitchFamily="18" charset="0"/>
              </a:rPr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Relation is a Table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		   </a:t>
            </a:r>
            <a:r>
              <a:rPr lang="en-US" dirty="0">
                <a:solidFill>
                  <a:srgbClr val="CC00CC"/>
                </a:solidFill>
              </a:rPr>
              <a:t>name		   </a:t>
            </a:r>
            <a:r>
              <a:rPr lang="en-US" dirty="0" err="1">
                <a:solidFill>
                  <a:srgbClr val="CC00CC"/>
                </a:solidFill>
              </a:rPr>
              <a:t>manf</a:t>
            </a:r>
            <a:endParaRPr lang="en-US" dirty="0">
              <a:solidFill>
                <a:srgbClr val="CC00CC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			</a:t>
            </a:r>
            <a:r>
              <a:rPr lang="en-US" dirty="0" err="1"/>
              <a:t>Winterbrew</a:t>
            </a:r>
            <a:r>
              <a:rPr lang="en-US" dirty="0"/>
              <a:t>	Pete’s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Bud Lite		Anheuser-Busch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				</a:t>
            </a:r>
            <a:r>
              <a:rPr lang="en-US" dirty="0">
                <a:solidFill>
                  <a:srgbClr val="CC00CC"/>
                </a:solidFill>
              </a:rPr>
              <a:t>Beers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2286000" y="3200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2286000" y="2667000"/>
            <a:ext cx="6019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4953000" y="2667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7"/>
          <p:cNvGrpSpPr>
            <a:grpSpLocks/>
          </p:cNvGrpSpPr>
          <p:nvPr/>
        </p:nvGrpSpPr>
        <p:grpSpPr bwMode="auto">
          <a:xfrm>
            <a:off x="593725" y="1938338"/>
            <a:ext cx="5349875" cy="1187450"/>
            <a:chOff x="374" y="1221"/>
            <a:chExt cx="3370" cy="748"/>
          </a:xfrm>
        </p:grpSpPr>
        <p:sp>
          <p:nvSpPr>
            <p:cNvPr id="8207" name="Text Box 8"/>
            <p:cNvSpPr txBox="1">
              <a:spLocks noChangeArrowheads="1"/>
            </p:cNvSpPr>
            <p:nvPr/>
          </p:nvSpPr>
          <p:spPr bwMode="auto">
            <a:xfrm>
              <a:off x="374" y="1221"/>
              <a:ext cx="93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Attributes</a:t>
              </a:r>
            </a:p>
            <a:p>
              <a:r>
                <a:rPr lang="en-US"/>
                <a:t>(column</a:t>
              </a:r>
            </a:p>
            <a:p>
              <a:r>
                <a:rPr lang="en-US"/>
                <a:t>headers)</a:t>
              </a:r>
            </a:p>
          </p:txBody>
        </p: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1344" y="139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10"/>
            <p:cNvSpPr>
              <a:spLocks noChangeShapeType="1"/>
            </p:cNvSpPr>
            <p:nvPr/>
          </p:nvSpPr>
          <p:spPr bwMode="auto">
            <a:xfrm>
              <a:off x="1344" y="1296"/>
              <a:ext cx="24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1" name="Group 11"/>
          <p:cNvGrpSpPr>
            <a:grpSpLocks/>
          </p:cNvGrpSpPr>
          <p:nvPr/>
        </p:nvGrpSpPr>
        <p:grpSpPr bwMode="auto">
          <a:xfrm>
            <a:off x="822325" y="3386138"/>
            <a:ext cx="1616075" cy="822325"/>
            <a:chOff x="518" y="2133"/>
            <a:chExt cx="1018" cy="518"/>
          </a:xfrm>
        </p:grpSpPr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518" y="2133"/>
              <a:ext cx="6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Tuples</a:t>
              </a:r>
            </a:p>
            <a:p>
              <a:r>
                <a:rPr lang="en-US"/>
                <a:t>(rows)</a:t>
              </a: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11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1152" y="240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1828800" y="5410200"/>
            <a:ext cx="127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Relation</a:t>
            </a:r>
          </a:p>
          <a:p>
            <a:r>
              <a:rPr lang="en-US"/>
              <a:t> name</a:t>
            </a:r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 flipV="1">
            <a:off x="3048000" y="5334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Edgar F. </a:t>
            </a:r>
            <a:r>
              <a:rPr lang="en-US" dirty="0" err="1"/>
              <a:t>Codd’s</a:t>
            </a:r>
            <a:r>
              <a:rPr lang="en-US" dirty="0"/>
              <a:t>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C6F6F-4C84-41C6-8832-B21A2DB3AB9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1723030"/>
            <a:ext cx="6019800" cy="500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214582"/>
            <a:ext cx="538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E.F. </a:t>
            </a:r>
            <a:r>
              <a:rPr lang="en-US" sz="1200" b="1" dirty="0" err="1"/>
              <a:t>Codd</a:t>
            </a:r>
            <a:r>
              <a:rPr lang="en-US" sz="1200" b="1" dirty="0"/>
              <a:t>. A Relational Model of Data for Large Shared Data Banks. </a:t>
            </a:r>
          </a:p>
          <a:p>
            <a:r>
              <a:rPr lang="en-US" sz="1200" b="1" i="1" dirty="0"/>
              <a:t>Communications of the ACM</a:t>
            </a:r>
            <a:r>
              <a:rPr lang="en-US" sz="1200" b="1" dirty="0"/>
              <a:t>. 13(6), 377-387, June 1970</a:t>
            </a:r>
          </a:p>
        </p:txBody>
      </p:sp>
    </p:spTree>
    <p:extLst>
      <p:ext uri="{BB962C8B-B14F-4D97-AF65-F5344CB8AC3E}">
        <p14:creationId xmlns:p14="http://schemas.microsoft.com/office/powerpoint/2010/main" val="488523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884</Words>
  <Application>Microsoft Office PowerPoint</Application>
  <PresentationFormat>On-screen Show (4:3)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Monotype Sorts</vt:lpstr>
      <vt:lpstr>Arial</vt:lpstr>
      <vt:lpstr>Courier New</vt:lpstr>
      <vt:lpstr>Tahoma</vt:lpstr>
      <vt:lpstr>Times New Roman</vt:lpstr>
      <vt:lpstr>Wingdings</vt:lpstr>
      <vt:lpstr>Default Design</vt:lpstr>
      <vt:lpstr>PowerPoint Presentation</vt:lpstr>
      <vt:lpstr>PowerPoint Presentation</vt:lpstr>
      <vt:lpstr>Modern Interesting Stuff About Databases</vt:lpstr>
      <vt:lpstr>More Interesting Stuff</vt:lpstr>
      <vt:lpstr>Still More …</vt:lpstr>
      <vt:lpstr>And More…</vt:lpstr>
      <vt:lpstr>What is a Data Model?</vt:lpstr>
      <vt:lpstr>A Relation is a Table</vt:lpstr>
      <vt:lpstr>Edgar F. Codd’s Definition</vt:lpstr>
      <vt:lpstr>Relational Model</vt:lpstr>
      <vt:lpstr>Schemas</vt:lpstr>
      <vt:lpstr>Why Relations?</vt:lpstr>
      <vt:lpstr>Our Running Example</vt:lpstr>
      <vt:lpstr>Database Schemas in SQL</vt:lpstr>
      <vt:lpstr>Creating (Declaring) a Relation</vt:lpstr>
      <vt:lpstr>Elements of Table Declarations</vt:lpstr>
      <vt:lpstr>Example: Create Table</vt:lpstr>
      <vt:lpstr>SQL Values</vt:lpstr>
      <vt:lpstr>Dates and Times</vt:lpstr>
      <vt:lpstr>Times as Values</vt:lpstr>
      <vt:lpstr>Declaring Keys</vt:lpstr>
      <vt:lpstr>Declaring Single-Attribute Keys</vt:lpstr>
      <vt:lpstr>Declaring Multiattribute Keys</vt:lpstr>
      <vt:lpstr>Example: Multiattribute Key</vt:lpstr>
      <vt:lpstr>PRIMARY KEY vs. UNIQUE</vt:lpstr>
      <vt:lpstr>Semistructured Data</vt:lpstr>
      <vt:lpstr>Graphs of Semistructured Data</vt:lpstr>
      <vt:lpstr>Example: Data Graph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100</cp:revision>
  <dcterms:created xsi:type="dcterms:W3CDTF">2002-03-23T20:14:09Z</dcterms:created>
  <dcterms:modified xsi:type="dcterms:W3CDTF">2017-05-15T18:14:28Z</dcterms:modified>
</cp:coreProperties>
</file>