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98" r:id="rId10"/>
    <p:sldId id="299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CC00CC"/>
    <a:srgbClr val="FF0066"/>
    <a:srgbClr val="99CCFF"/>
    <a:srgbClr val="33CC33"/>
    <a:srgbClr val="3366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2787"/>
    <p:restoredTop sz="90929"/>
  </p:normalViewPr>
  <p:slideViewPr>
    <p:cSldViewPr>
      <p:cViewPr varScale="1">
        <p:scale>
          <a:sx n="70" d="100"/>
          <a:sy n="70" d="100"/>
        </p:scale>
        <p:origin x="393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78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903FEEE0-17AF-4A2F-A403-044F0E8787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63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B82471D-39EB-437B-A7AD-F69C9C0AAE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87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DC6F3-E61C-4DF4-811A-1BFDAF45B6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4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01C17-0987-491E-ABEB-60E71F0A5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7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8871D-4486-4A75-AFC2-53E748F37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4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D2EBC-FBC5-4706-9E29-B79145BC8C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8021D-1DDD-46E6-829A-73B226511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1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49D10-6DF5-4AFB-B74B-6854A95BA1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4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80538-C9A2-4CF3-A10F-6A05B42AD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6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656FA-D4A0-4BC1-9515-2F383C07DE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1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A1B94-E592-40C0-9129-0BBE543AAF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4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7EB87-0B0F-4127-B438-9AE955A4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5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BF7DF-6216-40AD-8D6E-75E4AFF1E6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99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27AC0B76-A0E3-4C00-8A47-D1EDE35C0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w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4AA80F1-619C-4799-9551-26EB29A3F2BC}" type="slidenum">
              <a:rPr lang="en-US" sz="1400" smtClean="0">
                <a:latin typeface="Times New Roman" pitchFamily="18" charset="0"/>
              </a:rPr>
              <a:pPr/>
              <a:t>1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Relational Algebra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Basic Operations</a:t>
            </a:r>
          </a:p>
          <a:p>
            <a:r>
              <a:rPr lang="en-US"/>
              <a:t>Algebra of Bags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79A2BF8-09C8-4874-855A-9057961BBCD5}" type="slidenum">
              <a:rPr lang="en-US" sz="1400" smtClean="0">
                <a:latin typeface="Times New Roman" pitchFamily="18" charset="0"/>
              </a:rPr>
              <a:pPr/>
              <a:t>10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Extended Projection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974725" y="2014538"/>
            <a:ext cx="24050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>
                <a:solidFill>
                  <a:srgbClr val="CC00CC"/>
                </a:solidFill>
              </a:rPr>
              <a:t>R =  ( A	B )</a:t>
            </a:r>
          </a:p>
          <a:p>
            <a:r>
              <a:rPr lang="en-US"/>
              <a:t>	1	2</a:t>
            </a:r>
          </a:p>
          <a:p>
            <a:r>
              <a:rPr lang="en-US"/>
              <a:t>	3	4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1905000" y="2057400"/>
            <a:ext cx="1219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Line 5"/>
          <p:cNvSpPr>
            <a:spLocks noChangeShapeType="1"/>
          </p:cNvSpPr>
          <p:nvPr/>
        </p:nvSpPr>
        <p:spPr bwMode="auto">
          <a:xfrm>
            <a:off x="1905000" y="2438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Line 6"/>
          <p:cNvSpPr>
            <a:spLocks noChangeShapeType="1"/>
          </p:cNvSpPr>
          <p:nvPr/>
        </p:nvSpPr>
        <p:spPr bwMode="auto">
          <a:xfrm>
            <a:off x="2514600" y="2057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72" name="Group 7"/>
          <p:cNvGrpSpPr>
            <a:grpSpLocks/>
          </p:cNvGrpSpPr>
          <p:nvPr/>
        </p:nvGrpSpPr>
        <p:grpSpPr bwMode="auto">
          <a:xfrm>
            <a:off x="990600" y="3581400"/>
            <a:ext cx="5105400" cy="1227138"/>
            <a:chOff x="624" y="2256"/>
            <a:chExt cx="3216" cy="773"/>
          </a:xfrm>
        </p:grpSpPr>
        <p:sp>
          <p:nvSpPr>
            <p:cNvPr id="11273" name="Text Box 8"/>
            <p:cNvSpPr txBox="1">
              <a:spLocks noChangeArrowheads="1"/>
            </p:cNvSpPr>
            <p:nvPr/>
          </p:nvSpPr>
          <p:spPr bwMode="auto">
            <a:xfrm>
              <a:off x="624" y="2281"/>
              <a:ext cx="3216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>
                  <a:latin typeface="Lucida Sans Unicode" pitchFamily="34" charset="0"/>
                </a:rPr>
                <a:t>π</a:t>
              </a:r>
              <a:r>
                <a:rPr lang="en-US" i="1" baseline="-25000"/>
                <a:t>A</a:t>
              </a:r>
              <a:r>
                <a:rPr lang="en-US" baseline="-25000"/>
                <a:t>+</a:t>
              </a:r>
              <a:r>
                <a:rPr lang="en-US" i="1" baseline="-25000"/>
                <a:t>B-&gt;C</a:t>
              </a:r>
              <a:r>
                <a:rPr lang="en-US" baseline="-25000"/>
                <a:t>,</a:t>
              </a:r>
              <a:r>
                <a:rPr lang="en-US" i="1" baseline="-25000"/>
                <a:t>A</a:t>
              </a:r>
              <a:r>
                <a:rPr lang="en-US" baseline="-25000"/>
                <a:t>,</a:t>
              </a:r>
              <a:r>
                <a:rPr lang="en-US" i="1" baseline="-25000"/>
                <a:t>A</a:t>
              </a:r>
              <a:r>
                <a:rPr lang="en-US"/>
                <a:t> (R) =	</a:t>
              </a:r>
              <a:r>
                <a:rPr lang="en-US">
                  <a:solidFill>
                    <a:srgbClr val="CC00CC"/>
                  </a:solidFill>
                </a:rPr>
                <a:t>C	A1	A2</a:t>
              </a:r>
            </a:p>
            <a:p>
              <a:r>
                <a:rPr lang="en-US"/>
                <a:t>			3	1	1</a:t>
              </a:r>
            </a:p>
            <a:p>
              <a:r>
                <a:rPr lang="en-US"/>
                <a:t>			7	3	3</a:t>
              </a:r>
            </a:p>
          </p:txBody>
        </p:sp>
        <p:grpSp>
          <p:nvGrpSpPr>
            <p:cNvPr id="11274" name="Group 9"/>
            <p:cNvGrpSpPr>
              <a:grpSpLocks/>
            </p:cNvGrpSpPr>
            <p:nvPr/>
          </p:nvGrpSpPr>
          <p:grpSpPr bwMode="auto">
            <a:xfrm>
              <a:off x="2304" y="2256"/>
              <a:ext cx="1536" cy="720"/>
              <a:chOff x="2890" y="2283"/>
              <a:chExt cx="1536" cy="720"/>
            </a:xfrm>
          </p:grpSpPr>
          <p:sp>
            <p:nvSpPr>
              <p:cNvPr id="11275" name="Rectangle 10"/>
              <p:cNvSpPr>
                <a:spLocks noChangeArrowheads="1"/>
              </p:cNvSpPr>
              <p:nvPr/>
            </p:nvSpPr>
            <p:spPr bwMode="auto">
              <a:xfrm>
                <a:off x="2890" y="2283"/>
                <a:ext cx="1536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6" name="Line 11"/>
              <p:cNvSpPr>
                <a:spLocks noChangeShapeType="1"/>
              </p:cNvSpPr>
              <p:nvPr/>
            </p:nvSpPr>
            <p:spPr bwMode="auto">
              <a:xfrm>
                <a:off x="2890" y="2523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7" name="Line 12"/>
              <p:cNvSpPr>
                <a:spLocks noChangeShapeType="1"/>
              </p:cNvSpPr>
              <p:nvPr/>
            </p:nvSpPr>
            <p:spPr bwMode="auto">
              <a:xfrm>
                <a:off x="3466" y="2283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8" name="Line 13"/>
              <p:cNvSpPr>
                <a:spLocks noChangeShapeType="1"/>
              </p:cNvSpPr>
              <p:nvPr/>
            </p:nvSpPr>
            <p:spPr bwMode="auto">
              <a:xfrm>
                <a:off x="3946" y="2283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0C110F7-56A3-4CF1-8964-433CA5F64763}" type="slidenum">
              <a:rPr lang="en-US" sz="1400" smtClean="0">
                <a:latin typeface="Times New Roman" pitchFamily="18" charset="0"/>
              </a:rPr>
              <a:pPr/>
              <a:t>11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153400" cy="4114800"/>
          </a:xfrm>
        </p:spPr>
        <p:txBody>
          <a:bodyPr/>
          <a:lstStyle/>
          <a:p>
            <a:r>
              <a:rPr lang="en-US"/>
              <a:t>R3 := R1 </a:t>
            </a:r>
            <a:r>
              <a:rPr lang="en-US">
                <a:latin typeface="Lucida Sans Unicode" pitchFamily="34" charset="0"/>
              </a:rPr>
              <a:t>Χ</a:t>
            </a:r>
            <a:r>
              <a:rPr lang="en-US"/>
              <a:t> R2</a:t>
            </a:r>
          </a:p>
          <a:p>
            <a:pPr lvl="1"/>
            <a:r>
              <a:rPr lang="en-US"/>
              <a:t>Pair each tuple t1 of R1 with each tuple t2 of R2.</a:t>
            </a:r>
          </a:p>
          <a:p>
            <a:pPr lvl="1"/>
            <a:r>
              <a:rPr lang="en-US"/>
              <a:t>Concatenation t1t2 is a tuple of R3.</a:t>
            </a:r>
          </a:p>
          <a:p>
            <a:pPr lvl="1"/>
            <a:r>
              <a:rPr lang="en-US"/>
              <a:t>Schema of R3 is the attributes of R1 and then R2, in order.</a:t>
            </a:r>
          </a:p>
          <a:p>
            <a:pPr lvl="1"/>
            <a:r>
              <a:rPr lang="en-US"/>
              <a:t>But beware attribute </a:t>
            </a:r>
            <a:r>
              <a:rPr lang="en-US" i="1"/>
              <a:t>A</a:t>
            </a:r>
            <a:r>
              <a:rPr lang="en-US"/>
              <a:t> of the same name in R1 and R2: use R1.</a:t>
            </a:r>
            <a:r>
              <a:rPr lang="en-US" i="1"/>
              <a:t>A</a:t>
            </a:r>
            <a:r>
              <a:rPr lang="en-US"/>
              <a:t>  and R2.</a:t>
            </a:r>
            <a:r>
              <a:rPr lang="en-US" i="1"/>
              <a:t>A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706EA45-FE01-45E0-9107-B9923CA0AB10}" type="slidenum">
              <a:rPr lang="en-US" sz="1400" smtClean="0">
                <a:latin typeface="Times New Roman" pitchFamily="18" charset="0"/>
              </a:rPr>
              <a:pPr/>
              <a:t>12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R3 := R1 </a:t>
            </a:r>
            <a:r>
              <a:rPr lang="en-US">
                <a:latin typeface="Lucida Sans Unicode" pitchFamily="34" charset="0"/>
              </a:rPr>
              <a:t>Χ</a:t>
            </a:r>
            <a:r>
              <a:rPr lang="en-US"/>
              <a:t> R2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822325" y="2014538"/>
            <a:ext cx="2408238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>
                <a:solidFill>
                  <a:srgbClr val="CC00CC"/>
                </a:solidFill>
              </a:rPr>
              <a:t>R1(	A,	B )</a:t>
            </a:r>
          </a:p>
          <a:p>
            <a:r>
              <a:rPr lang="en-US"/>
              <a:t>	1	2</a:t>
            </a:r>
          </a:p>
          <a:p>
            <a:r>
              <a:rPr lang="en-US"/>
              <a:t>	3	4</a:t>
            </a:r>
          </a:p>
          <a:p>
            <a:endParaRPr lang="en-US"/>
          </a:p>
          <a:p>
            <a:r>
              <a:rPr lang="en-US">
                <a:solidFill>
                  <a:srgbClr val="CC00CC"/>
                </a:solidFill>
              </a:rPr>
              <a:t>R2(	B,	C )</a:t>
            </a:r>
          </a:p>
          <a:p>
            <a:r>
              <a:rPr lang="en-US"/>
              <a:t>	5	6</a:t>
            </a:r>
          </a:p>
          <a:p>
            <a:r>
              <a:rPr lang="en-US"/>
              <a:t>	7	8</a:t>
            </a:r>
          </a:p>
          <a:p>
            <a:r>
              <a:rPr lang="en-US"/>
              <a:t>	9      10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1676400" y="2057400"/>
            <a:ext cx="1295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1676400" y="3505200"/>
            <a:ext cx="12954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6"/>
          <p:cNvSpPr>
            <a:spLocks noChangeShapeType="1"/>
          </p:cNvSpPr>
          <p:nvPr/>
        </p:nvSpPr>
        <p:spPr bwMode="auto">
          <a:xfrm>
            <a:off x="1676400" y="2438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Line 7"/>
          <p:cNvSpPr>
            <a:spLocks noChangeShapeType="1"/>
          </p:cNvSpPr>
          <p:nvPr/>
        </p:nvSpPr>
        <p:spPr bwMode="auto">
          <a:xfrm>
            <a:off x="2362200" y="2057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Line 8"/>
          <p:cNvSpPr>
            <a:spLocks noChangeShapeType="1"/>
          </p:cNvSpPr>
          <p:nvPr/>
        </p:nvSpPr>
        <p:spPr bwMode="auto">
          <a:xfrm>
            <a:off x="1676400" y="3886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Line 9"/>
          <p:cNvSpPr>
            <a:spLocks noChangeShapeType="1"/>
          </p:cNvSpPr>
          <p:nvPr/>
        </p:nvSpPr>
        <p:spPr bwMode="auto">
          <a:xfrm>
            <a:off x="2362200" y="3505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23" name="Group 10"/>
          <p:cNvGrpSpPr>
            <a:grpSpLocks/>
          </p:cNvGrpSpPr>
          <p:nvPr/>
        </p:nvGrpSpPr>
        <p:grpSpPr bwMode="auto">
          <a:xfrm>
            <a:off x="4343400" y="1981200"/>
            <a:ext cx="4427538" cy="2667000"/>
            <a:chOff x="2736" y="1248"/>
            <a:chExt cx="2789" cy="1680"/>
          </a:xfrm>
        </p:grpSpPr>
        <p:sp>
          <p:nvSpPr>
            <p:cNvPr id="13324" name="Text Box 11"/>
            <p:cNvSpPr txBox="1">
              <a:spLocks noChangeArrowheads="1"/>
            </p:cNvSpPr>
            <p:nvPr/>
          </p:nvSpPr>
          <p:spPr bwMode="auto">
            <a:xfrm>
              <a:off x="2736" y="1248"/>
              <a:ext cx="2789" cy="16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>
                  <a:solidFill>
                    <a:srgbClr val="CC00CC"/>
                  </a:solidFill>
                </a:rPr>
                <a:t>R3(	A,	R1.B,	R2.B,	C   )</a:t>
              </a:r>
            </a:p>
            <a:p>
              <a:r>
                <a:rPr lang="en-US"/>
                <a:t>	1	2	5	6</a:t>
              </a:r>
            </a:p>
            <a:p>
              <a:r>
                <a:rPr lang="en-US"/>
                <a:t>	1	2	7	8</a:t>
              </a:r>
            </a:p>
            <a:p>
              <a:r>
                <a:rPr lang="en-US"/>
                <a:t>	1	2	9      10</a:t>
              </a:r>
            </a:p>
            <a:p>
              <a:r>
                <a:rPr lang="en-US"/>
                <a:t>	3	4	5	6</a:t>
              </a:r>
            </a:p>
            <a:p>
              <a:r>
                <a:rPr lang="en-US"/>
                <a:t>	3	4	7	8</a:t>
              </a:r>
            </a:p>
            <a:p>
              <a:r>
                <a:rPr lang="en-US"/>
                <a:t>	3	4	9      10</a:t>
              </a:r>
            </a:p>
          </p:txBody>
        </p:sp>
        <p:sp>
          <p:nvSpPr>
            <p:cNvPr id="13325" name="Rectangle 12"/>
            <p:cNvSpPr>
              <a:spLocks noChangeArrowheads="1"/>
            </p:cNvSpPr>
            <p:nvPr/>
          </p:nvSpPr>
          <p:spPr bwMode="auto">
            <a:xfrm>
              <a:off x="3264" y="1248"/>
              <a:ext cx="2112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6" name="Line 13"/>
            <p:cNvSpPr>
              <a:spLocks noChangeShapeType="1"/>
            </p:cNvSpPr>
            <p:nvPr/>
          </p:nvSpPr>
          <p:spPr bwMode="auto">
            <a:xfrm>
              <a:off x="3264" y="1536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Line 14"/>
            <p:cNvSpPr>
              <a:spLocks noChangeShapeType="1"/>
            </p:cNvSpPr>
            <p:nvPr/>
          </p:nvSpPr>
          <p:spPr bwMode="auto">
            <a:xfrm>
              <a:off x="3744" y="124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Line 15"/>
            <p:cNvSpPr>
              <a:spLocks noChangeShapeType="1"/>
            </p:cNvSpPr>
            <p:nvPr/>
          </p:nvSpPr>
          <p:spPr bwMode="auto">
            <a:xfrm>
              <a:off x="4416" y="124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Line 16"/>
            <p:cNvSpPr>
              <a:spLocks noChangeShapeType="1"/>
            </p:cNvSpPr>
            <p:nvPr/>
          </p:nvSpPr>
          <p:spPr bwMode="auto">
            <a:xfrm>
              <a:off x="4944" y="124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E6DC083-4913-4220-84F5-50B789E70D2C}" type="slidenum">
              <a:rPr lang="en-US" sz="1400" smtClean="0">
                <a:latin typeface="Times New Roman" pitchFamily="18" charset="0"/>
              </a:rPr>
              <a:pPr/>
              <a:t>13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Theta-Join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R3 := R1 </a:t>
            </a:r>
            <a:r>
              <a:rPr lang="en-US" sz="4000">
                <a:latin typeface="Lucida Sans Unicode" pitchFamily="34" charset="0"/>
              </a:rPr>
              <a:t>⋈</a:t>
            </a:r>
            <a:r>
              <a:rPr lang="en-US" i="1" baseline="-25000"/>
              <a:t>C</a:t>
            </a:r>
            <a:r>
              <a:rPr lang="en-US"/>
              <a:t> R2</a:t>
            </a:r>
          </a:p>
          <a:p>
            <a:pPr lvl="1">
              <a:lnSpc>
                <a:spcPct val="90000"/>
              </a:lnSpc>
            </a:pPr>
            <a:r>
              <a:rPr lang="en-US"/>
              <a:t>Take the product R1 </a:t>
            </a:r>
            <a:r>
              <a:rPr lang="en-US">
                <a:latin typeface="Lucida Sans Unicode" pitchFamily="34" charset="0"/>
              </a:rPr>
              <a:t>Χ</a:t>
            </a:r>
            <a:r>
              <a:rPr lang="en-US"/>
              <a:t> R2.</a:t>
            </a:r>
          </a:p>
          <a:p>
            <a:pPr lvl="1">
              <a:lnSpc>
                <a:spcPct val="90000"/>
              </a:lnSpc>
            </a:pPr>
            <a:r>
              <a:rPr lang="en-US"/>
              <a:t>Then apply </a:t>
            </a:r>
            <a:r>
              <a:rPr lang="en-US" sz="3600">
                <a:latin typeface="Lucida Sans Unicode" pitchFamily="34" charset="0"/>
              </a:rPr>
              <a:t>σ</a:t>
            </a:r>
            <a:r>
              <a:rPr lang="en-US" i="1" baseline="-25000"/>
              <a:t>C</a:t>
            </a:r>
            <a:r>
              <a:rPr lang="en-US"/>
              <a:t>  to the result.</a:t>
            </a:r>
          </a:p>
          <a:p>
            <a:pPr>
              <a:lnSpc>
                <a:spcPct val="90000"/>
              </a:lnSpc>
            </a:pPr>
            <a:r>
              <a:rPr lang="en-US"/>
              <a:t>As for </a:t>
            </a:r>
            <a:r>
              <a:rPr lang="en-US" sz="4000">
                <a:latin typeface="Lucida Sans Unicode" pitchFamily="34" charset="0"/>
              </a:rPr>
              <a:t>σ</a:t>
            </a:r>
            <a:r>
              <a:rPr lang="en-US"/>
              <a:t>, </a:t>
            </a:r>
            <a:r>
              <a:rPr lang="en-US" i="1"/>
              <a:t>C</a:t>
            </a:r>
            <a:r>
              <a:rPr lang="en-US"/>
              <a:t>  can be any boolean-valued condition.</a:t>
            </a:r>
          </a:p>
          <a:p>
            <a:pPr lvl="1">
              <a:lnSpc>
                <a:spcPct val="90000"/>
              </a:lnSpc>
            </a:pPr>
            <a:r>
              <a:rPr lang="en-US"/>
              <a:t>Historic versions of this operator allowed only A </a:t>
            </a:r>
            <a:r>
              <a:rPr lang="en-US">
                <a:sym typeface="Symbol" pitchFamily="18" charset="2"/>
              </a:rPr>
              <a:t></a:t>
            </a:r>
            <a:r>
              <a:rPr lang="en-US"/>
              <a:t> B, where </a:t>
            </a:r>
            <a:r>
              <a:rPr lang="en-US">
                <a:sym typeface="Symbol" pitchFamily="18" charset="2"/>
              </a:rPr>
              <a:t></a:t>
            </a:r>
            <a:r>
              <a:rPr lang="en-US"/>
              <a:t> is =, &lt;, etc.; hence the name “theta-join.”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A6AF8A1-5C38-49C2-828D-830279F3863E}" type="slidenum">
              <a:rPr lang="en-US" sz="1400" smtClean="0">
                <a:latin typeface="Times New Roman" pitchFamily="18" charset="0"/>
              </a:rPr>
              <a:pPr/>
              <a:t>14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Theta Join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685800" y="1676400"/>
            <a:ext cx="8070850" cy="277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>
                <a:solidFill>
                  <a:srgbClr val="CC00CC"/>
                </a:solidFill>
              </a:rPr>
              <a:t>Sells(	bar,	beer,	price  )</a:t>
            </a:r>
            <a:r>
              <a:rPr lang="en-US"/>
              <a:t>	</a:t>
            </a:r>
            <a:r>
              <a:rPr lang="en-US">
                <a:solidFill>
                  <a:srgbClr val="CC00CC"/>
                </a:solidFill>
              </a:rPr>
              <a:t>Bars(	name,	addr        )</a:t>
            </a:r>
          </a:p>
          <a:p>
            <a:r>
              <a:rPr lang="en-US"/>
              <a:t>	Joe’s	Bud	2.50			Joe’s	Maple St.</a:t>
            </a:r>
          </a:p>
          <a:p>
            <a:r>
              <a:rPr lang="en-US"/>
              <a:t>	Joe’s	Miller	2.75			Sue’s	River Rd.</a:t>
            </a:r>
          </a:p>
          <a:p>
            <a:r>
              <a:rPr lang="en-US"/>
              <a:t>	Sue’s	Bud	2.50</a:t>
            </a:r>
          </a:p>
          <a:p>
            <a:r>
              <a:rPr lang="en-US"/>
              <a:t>	Sue’s	Coors	3.00</a:t>
            </a:r>
          </a:p>
          <a:p>
            <a:endParaRPr lang="en-US"/>
          </a:p>
          <a:p>
            <a:r>
              <a:rPr lang="en-US"/>
              <a:t>     BarInfo := Sells </a:t>
            </a:r>
            <a:r>
              <a:rPr lang="en-US" sz="3200">
                <a:latin typeface="Lucida Sans Unicode" pitchFamily="34" charset="0"/>
              </a:rPr>
              <a:t>⋈</a:t>
            </a:r>
            <a:r>
              <a:rPr lang="en-US" baseline="-25000"/>
              <a:t>Sells.bar = Bars.name</a:t>
            </a:r>
            <a:r>
              <a:rPr lang="en-US"/>
              <a:t> Bars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1600200" y="1752600"/>
            <a:ext cx="26670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1600200" y="21336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Line 6"/>
          <p:cNvSpPr>
            <a:spLocks noChangeShapeType="1"/>
          </p:cNvSpPr>
          <p:nvPr/>
        </p:nvSpPr>
        <p:spPr bwMode="auto">
          <a:xfrm>
            <a:off x="2438400" y="1752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Line 7"/>
          <p:cNvSpPr>
            <a:spLocks noChangeShapeType="1"/>
          </p:cNvSpPr>
          <p:nvPr/>
        </p:nvSpPr>
        <p:spPr bwMode="auto">
          <a:xfrm>
            <a:off x="3429000" y="1752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6172200" y="1752600"/>
            <a:ext cx="2286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Line 9"/>
          <p:cNvSpPr>
            <a:spLocks noChangeShapeType="1"/>
          </p:cNvSpPr>
          <p:nvPr/>
        </p:nvSpPr>
        <p:spPr bwMode="auto">
          <a:xfrm>
            <a:off x="6172200" y="2133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Line 10"/>
          <p:cNvSpPr>
            <a:spLocks noChangeShapeType="1"/>
          </p:cNvSpPr>
          <p:nvPr/>
        </p:nvSpPr>
        <p:spPr bwMode="auto">
          <a:xfrm>
            <a:off x="7086600" y="1752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3259" name="Group 11"/>
          <p:cNvGrpSpPr>
            <a:grpSpLocks/>
          </p:cNvGrpSpPr>
          <p:nvPr/>
        </p:nvGrpSpPr>
        <p:grpSpPr bwMode="auto">
          <a:xfrm>
            <a:off x="669925" y="4529138"/>
            <a:ext cx="7156450" cy="1917700"/>
            <a:chOff x="422" y="2853"/>
            <a:chExt cx="4508" cy="1208"/>
          </a:xfrm>
        </p:grpSpPr>
        <p:sp>
          <p:nvSpPr>
            <p:cNvPr id="15373" name="Text Box 12"/>
            <p:cNvSpPr txBox="1">
              <a:spLocks noChangeArrowheads="1"/>
            </p:cNvSpPr>
            <p:nvPr/>
          </p:nvSpPr>
          <p:spPr bwMode="auto">
            <a:xfrm>
              <a:off x="422" y="2853"/>
              <a:ext cx="4508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     </a:t>
              </a:r>
              <a:r>
                <a:rPr lang="en-US">
                  <a:solidFill>
                    <a:srgbClr val="CC00CC"/>
                  </a:solidFill>
                </a:rPr>
                <a:t>BarInfo(	bar,	beer,	price,	name,	addr        )</a:t>
              </a:r>
            </a:p>
            <a:p>
              <a:r>
                <a:rPr lang="en-US"/>
                <a:t>		Joe’s	Bud	2.50	Joe’s	Maple St.</a:t>
              </a:r>
            </a:p>
            <a:p>
              <a:r>
                <a:rPr lang="en-US"/>
                <a:t>		Joe’s	Miller	2.75	Joe’s	Maple St.</a:t>
              </a:r>
            </a:p>
            <a:p>
              <a:r>
                <a:rPr lang="en-US"/>
                <a:t>		Sue’s	Bud	2.50	Sue’s	River Rd.</a:t>
              </a:r>
            </a:p>
            <a:p>
              <a:r>
                <a:rPr lang="en-US"/>
                <a:t>		Sue’s	Coors	3.00	Sue’s	River Rd.</a:t>
              </a:r>
            </a:p>
          </p:txBody>
        </p:sp>
        <p:sp>
          <p:nvSpPr>
            <p:cNvPr id="15374" name="Rectangle 13"/>
            <p:cNvSpPr>
              <a:spLocks noChangeArrowheads="1"/>
            </p:cNvSpPr>
            <p:nvPr/>
          </p:nvSpPr>
          <p:spPr bwMode="auto">
            <a:xfrm>
              <a:off x="1584" y="2880"/>
              <a:ext cx="3168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5" name="Line 14"/>
            <p:cNvSpPr>
              <a:spLocks noChangeShapeType="1"/>
            </p:cNvSpPr>
            <p:nvPr/>
          </p:nvSpPr>
          <p:spPr bwMode="auto">
            <a:xfrm>
              <a:off x="1584" y="3120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6" name="Line 15"/>
            <p:cNvSpPr>
              <a:spLocks noChangeShapeType="1"/>
            </p:cNvSpPr>
            <p:nvPr/>
          </p:nvSpPr>
          <p:spPr bwMode="auto">
            <a:xfrm>
              <a:off x="2112" y="288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Line 16"/>
            <p:cNvSpPr>
              <a:spLocks noChangeShapeType="1"/>
            </p:cNvSpPr>
            <p:nvPr/>
          </p:nvSpPr>
          <p:spPr bwMode="auto">
            <a:xfrm>
              <a:off x="2688" y="288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Line 17"/>
            <p:cNvSpPr>
              <a:spLocks noChangeShapeType="1"/>
            </p:cNvSpPr>
            <p:nvPr/>
          </p:nvSpPr>
          <p:spPr bwMode="auto">
            <a:xfrm>
              <a:off x="3264" y="288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9" name="Line 18"/>
            <p:cNvSpPr>
              <a:spLocks noChangeShapeType="1"/>
            </p:cNvSpPr>
            <p:nvPr/>
          </p:nvSpPr>
          <p:spPr bwMode="auto">
            <a:xfrm>
              <a:off x="3888" y="288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ECD0BC8-DC15-4909-B37A-132D983AA64F}" type="slidenum">
              <a:rPr lang="en-US" sz="1400" smtClean="0">
                <a:latin typeface="Times New Roman" pitchFamily="18" charset="0"/>
              </a:rPr>
              <a:pPr/>
              <a:t>15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Join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useful join variant (</a:t>
            </a:r>
            <a:r>
              <a:rPr lang="en-US" i="1">
                <a:solidFill>
                  <a:srgbClr val="FF0066"/>
                </a:solidFill>
              </a:rPr>
              <a:t>natural</a:t>
            </a:r>
            <a:r>
              <a:rPr lang="en-US">
                <a:solidFill>
                  <a:srgbClr val="FF0066"/>
                </a:solidFill>
              </a:rPr>
              <a:t> </a:t>
            </a:r>
            <a:r>
              <a:rPr lang="en-US"/>
              <a:t> join) connects two relations by:</a:t>
            </a:r>
          </a:p>
          <a:p>
            <a:pPr lvl="1"/>
            <a:r>
              <a:rPr lang="en-US"/>
              <a:t>Equating attributes of the same name, and</a:t>
            </a:r>
          </a:p>
          <a:p>
            <a:pPr lvl="1"/>
            <a:r>
              <a:rPr lang="en-US"/>
              <a:t>Projecting out one copy of each pair of equated attributes.</a:t>
            </a:r>
          </a:p>
          <a:p>
            <a:r>
              <a:rPr lang="en-US"/>
              <a:t>Denoted R3 := R1 </a:t>
            </a:r>
            <a:r>
              <a:rPr lang="en-US" sz="4000">
                <a:latin typeface="Lucida Sans Unicode" pitchFamily="34" charset="0"/>
              </a:rPr>
              <a:t>⋈</a:t>
            </a:r>
            <a:r>
              <a:rPr lang="en-US"/>
              <a:t> R2.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309309E-022B-4AB9-B1AF-47E754D93009}" type="slidenum">
              <a:rPr lang="en-US" sz="1400" smtClean="0">
                <a:latin typeface="Times New Roman" pitchFamily="18" charset="0"/>
              </a:rPr>
              <a:pPr/>
              <a:t>16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Natural Join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762000" y="1371600"/>
            <a:ext cx="8110538" cy="35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>
                <a:solidFill>
                  <a:srgbClr val="CC00CC"/>
                </a:solidFill>
              </a:rPr>
              <a:t>Sells(	bar,	beer,	price  )	Bars(	bar,	addr        )</a:t>
            </a:r>
          </a:p>
          <a:p>
            <a:r>
              <a:rPr lang="en-US"/>
              <a:t>	Joe’s	Bud	2.50			Joe’s	Maple St.</a:t>
            </a:r>
          </a:p>
          <a:p>
            <a:r>
              <a:rPr lang="en-US"/>
              <a:t>	Joe’s	Miller	2.75			Sue’s	River Rd.</a:t>
            </a:r>
          </a:p>
          <a:p>
            <a:r>
              <a:rPr lang="en-US"/>
              <a:t>	Sue’s	Bud	2.50</a:t>
            </a:r>
          </a:p>
          <a:p>
            <a:r>
              <a:rPr lang="en-US"/>
              <a:t>	Sue’s	Coors	3.00</a:t>
            </a:r>
          </a:p>
          <a:p>
            <a:endParaRPr lang="en-US"/>
          </a:p>
          <a:p>
            <a:r>
              <a:rPr lang="en-US"/>
              <a:t>     		BarInfo := Sells </a:t>
            </a:r>
            <a:r>
              <a:rPr lang="en-US" sz="3200">
                <a:latin typeface="Lucida Sans Unicode" pitchFamily="34" charset="0"/>
              </a:rPr>
              <a:t>⋈</a:t>
            </a:r>
            <a:r>
              <a:rPr lang="en-US"/>
              <a:t> Bars</a:t>
            </a:r>
          </a:p>
          <a:p>
            <a:r>
              <a:rPr lang="en-US">
                <a:solidFill>
                  <a:srgbClr val="3366FF"/>
                </a:solidFill>
              </a:rPr>
              <a:t>Note</a:t>
            </a:r>
            <a:r>
              <a:rPr lang="en-US"/>
              <a:t>: Bars.name has become Bars.bar to make the natural</a:t>
            </a:r>
          </a:p>
          <a:p>
            <a:r>
              <a:rPr lang="en-US"/>
              <a:t>join “work.”</a:t>
            </a:r>
          </a:p>
        </p:txBody>
      </p:sp>
      <p:grpSp>
        <p:nvGrpSpPr>
          <p:cNvPr id="17413" name="Group 4"/>
          <p:cNvGrpSpPr>
            <a:grpSpLocks/>
          </p:cNvGrpSpPr>
          <p:nvPr/>
        </p:nvGrpSpPr>
        <p:grpSpPr bwMode="auto">
          <a:xfrm>
            <a:off x="1676400" y="1447800"/>
            <a:ext cx="2667000" cy="1828800"/>
            <a:chOff x="1008" y="912"/>
            <a:chExt cx="1680" cy="1152"/>
          </a:xfrm>
        </p:grpSpPr>
        <p:sp>
          <p:nvSpPr>
            <p:cNvPr id="17424" name="Rectangle 5"/>
            <p:cNvSpPr>
              <a:spLocks noChangeArrowheads="1"/>
            </p:cNvSpPr>
            <p:nvPr/>
          </p:nvSpPr>
          <p:spPr bwMode="auto">
            <a:xfrm>
              <a:off x="1008" y="912"/>
              <a:ext cx="1680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Line 6"/>
            <p:cNvSpPr>
              <a:spLocks noChangeShapeType="1"/>
            </p:cNvSpPr>
            <p:nvPr/>
          </p:nvSpPr>
          <p:spPr bwMode="auto">
            <a:xfrm>
              <a:off x="1008" y="1152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7"/>
            <p:cNvSpPr>
              <a:spLocks noChangeShapeType="1"/>
            </p:cNvSpPr>
            <p:nvPr/>
          </p:nvSpPr>
          <p:spPr bwMode="auto">
            <a:xfrm>
              <a:off x="1536" y="91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Line 8"/>
            <p:cNvSpPr>
              <a:spLocks noChangeShapeType="1"/>
            </p:cNvSpPr>
            <p:nvPr/>
          </p:nvSpPr>
          <p:spPr bwMode="auto">
            <a:xfrm>
              <a:off x="2160" y="91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4" name="Rectangle 9"/>
          <p:cNvSpPr>
            <a:spLocks noChangeArrowheads="1"/>
          </p:cNvSpPr>
          <p:nvPr/>
        </p:nvSpPr>
        <p:spPr bwMode="auto">
          <a:xfrm>
            <a:off x="6172200" y="1447800"/>
            <a:ext cx="2286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10"/>
          <p:cNvSpPr>
            <a:spLocks noChangeShapeType="1"/>
          </p:cNvSpPr>
          <p:nvPr/>
        </p:nvSpPr>
        <p:spPr bwMode="auto">
          <a:xfrm>
            <a:off x="6172200" y="1828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Line 11"/>
          <p:cNvSpPr>
            <a:spLocks noChangeShapeType="1"/>
          </p:cNvSpPr>
          <p:nvPr/>
        </p:nvSpPr>
        <p:spPr bwMode="auto">
          <a:xfrm>
            <a:off x="7086600" y="1447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5308" name="Group 12"/>
          <p:cNvGrpSpPr>
            <a:grpSpLocks/>
          </p:cNvGrpSpPr>
          <p:nvPr/>
        </p:nvGrpSpPr>
        <p:grpSpPr bwMode="auto">
          <a:xfrm>
            <a:off x="746125" y="4757738"/>
            <a:ext cx="6242050" cy="1917700"/>
            <a:chOff x="470" y="2997"/>
            <a:chExt cx="3932" cy="1208"/>
          </a:xfrm>
        </p:grpSpPr>
        <p:sp>
          <p:nvSpPr>
            <p:cNvPr id="17418" name="Text Box 13"/>
            <p:cNvSpPr txBox="1">
              <a:spLocks noChangeArrowheads="1"/>
            </p:cNvSpPr>
            <p:nvPr/>
          </p:nvSpPr>
          <p:spPr bwMode="auto">
            <a:xfrm>
              <a:off x="470" y="2997"/>
              <a:ext cx="3932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    </a:t>
              </a:r>
              <a:r>
                <a:rPr lang="en-US">
                  <a:solidFill>
                    <a:srgbClr val="CC00CC"/>
                  </a:solidFill>
                </a:rPr>
                <a:t>BarInfo(	bar,	beer,	price,	addr        )</a:t>
              </a:r>
            </a:p>
            <a:p>
              <a:r>
                <a:rPr lang="en-US"/>
                <a:t>		Joe’s	Bud	2.50	Maple St.</a:t>
              </a:r>
            </a:p>
            <a:p>
              <a:r>
                <a:rPr lang="en-US"/>
                <a:t>		Joe’s	Milller	2.75	Maple St.</a:t>
              </a:r>
            </a:p>
            <a:p>
              <a:r>
                <a:rPr lang="en-US"/>
                <a:t>		Sue’s	Bud	2.50	River Rd.</a:t>
              </a:r>
            </a:p>
            <a:p>
              <a:r>
                <a:rPr lang="en-US"/>
                <a:t>		Sue’s	Coors	3.00	River Rd.</a:t>
              </a:r>
            </a:p>
          </p:txBody>
        </p:sp>
        <p:sp>
          <p:nvSpPr>
            <p:cNvPr id="17419" name="Rectangle 14"/>
            <p:cNvSpPr>
              <a:spLocks noChangeArrowheads="1"/>
            </p:cNvSpPr>
            <p:nvPr/>
          </p:nvSpPr>
          <p:spPr bwMode="auto">
            <a:xfrm>
              <a:off x="1632" y="3024"/>
              <a:ext cx="2592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0" name="Line 15"/>
            <p:cNvSpPr>
              <a:spLocks noChangeShapeType="1"/>
            </p:cNvSpPr>
            <p:nvPr/>
          </p:nvSpPr>
          <p:spPr bwMode="auto">
            <a:xfrm>
              <a:off x="1632" y="3264"/>
              <a:ext cx="25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Line 16"/>
            <p:cNvSpPr>
              <a:spLocks noChangeShapeType="1"/>
            </p:cNvSpPr>
            <p:nvPr/>
          </p:nvSpPr>
          <p:spPr bwMode="auto">
            <a:xfrm>
              <a:off x="2160" y="302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Line 17"/>
            <p:cNvSpPr>
              <a:spLocks noChangeShapeType="1"/>
            </p:cNvSpPr>
            <p:nvPr/>
          </p:nvSpPr>
          <p:spPr bwMode="auto">
            <a:xfrm>
              <a:off x="2784" y="302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Line 18"/>
            <p:cNvSpPr>
              <a:spLocks noChangeShapeType="1"/>
            </p:cNvSpPr>
            <p:nvPr/>
          </p:nvSpPr>
          <p:spPr bwMode="auto">
            <a:xfrm>
              <a:off x="3360" y="302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7FFA797-6685-4960-BF1F-F0CCF938B0C4}" type="slidenum">
              <a:rPr lang="en-US" sz="1400" smtClean="0">
                <a:latin typeface="Times New Roman" pitchFamily="18" charset="0"/>
              </a:rPr>
              <a:pPr/>
              <a:t>17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Renaming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r>
              <a:rPr lang="en-US"/>
              <a:t>The </a:t>
            </a:r>
            <a:r>
              <a:rPr lang="en-US" sz="4000">
                <a:latin typeface="Lucida Sans Unicode" pitchFamily="34" charset="0"/>
              </a:rPr>
              <a:t>ρ</a:t>
            </a:r>
            <a:r>
              <a:rPr lang="en-US"/>
              <a:t> operator gives a new schema to a relation.</a:t>
            </a:r>
          </a:p>
          <a:p>
            <a:r>
              <a:rPr lang="en-US"/>
              <a:t>R1 := </a:t>
            </a:r>
            <a:r>
              <a:rPr lang="en-US" sz="4000">
                <a:latin typeface="Lucida Sans Unicode" pitchFamily="34" charset="0"/>
              </a:rPr>
              <a:t>ρ</a:t>
            </a:r>
            <a:r>
              <a:rPr lang="en-US" baseline="-25000">
                <a:solidFill>
                  <a:srgbClr val="CC00CC"/>
                </a:solidFill>
              </a:rPr>
              <a:t>R1(A1,…,A</a:t>
            </a:r>
            <a:r>
              <a:rPr lang="en-US" i="1" baseline="-25000">
                <a:solidFill>
                  <a:srgbClr val="CC00CC"/>
                </a:solidFill>
              </a:rPr>
              <a:t>n</a:t>
            </a:r>
            <a:r>
              <a:rPr lang="en-US" baseline="-25000">
                <a:solidFill>
                  <a:srgbClr val="CC00CC"/>
                </a:solidFill>
              </a:rPr>
              <a:t>)</a:t>
            </a:r>
            <a:r>
              <a:rPr lang="en-US"/>
              <a:t>(R2) makes R1 be a relation with attributes A1,…,A</a:t>
            </a:r>
            <a:r>
              <a:rPr lang="en-US" i="1"/>
              <a:t>n</a:t>
            </a:r>
            <a:r>
              <a:rPr lang="en-US"/>
              <a:t>  and the same tuples as R2.</a:t>
            </a:r>
          </a:p>
          <a:p>
            <a:r>
              <a:rPr lang="en-US"/>
              <a:t>Simplified notation: </a:t>
            </a:r>
            <a:r>
              <a:rPr lang="en-US">
                <a:solidFill>
                  <a:srgbClr val="CC00CC"/>
                </a:solidFill>
              </a:rPr>
              <a:t>R1(A1,…,A</a:t>
            </a:r>
            <a:r>
              <a:rPr lang="en-US" i="1">
                <a:solidFill>
                  <a:srgbClr val="CC00CC"/>
                </a:solidFill>
              </a:rPr>
              <a:t>n</a:t>
            </a:r>
            <a:r>
              <a:rPr lang="en-US">
                <a:solidFill>
                  <a:srgbClr val="CC00CC"/>
                </a:solidFill>
              </a:rPr>
              <a:t>)</a:t>
            </a:r>
            <a:r>
              <a:rPr lang="en-US"/>
              <a:t> := R2.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028CB6B-5E6D-43D1-A469-556C07CE675A}" type="slidenum">
              <a:rPr lang="en-US" sz="1400" smtClean="0">
                <a:latin typeface="Times New Roman" pitchFamily="18" charset="0"/>
              </a:rPr>
              <a:pPr/>
              <a:t>18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Renaming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593725" y="2014538"/>
            <a:ext cx="35179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>
                <a:solidFill>
                  <a:srgbClr val="CC00CC"/>
                </a:solidFill>
              </a:rPr>
              <a:t>Bars(	name, addr        )</a:t>
            </a:r>
          </a:p>
          <a:p>
            <a:r>
              <a:rPr lang="en-US"/>
              <a:t>	Joe’s	Maple St.</a:t>
            </a:r>
          </a:p>
          <a:p>
            <a:r>
              <a:rPr lang="en-US"/>
              <a:t>	Sue’s	River Rd.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669925" y="4308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>
              <a:latin typeface="Times New Roman" pitchFamily="18" charset="0"/>
            </a:endParaRPr>
          </a:p>
        </p:txBody>
      </p:sp>
      <p:grpSp>
        <p:nvGrpSpPr>
          <p:cNvPr id="19462" name="Group 5"/>
          <p:cNvGrpSpPr>
            <a:grpSpLocks/>
          </p:cNvGrpSpPr>
          <p:nvPr/>
        </p:nvGrpSpPr>
        <p:grpSpPr bwMode="auto">
          <a:xfrm>
            <a:off x="1524000" y="2057400"/>
            <a:ext cx="2286000" cy="1143000"/>
            <a:chOff x="960" y="1296"/>
            <a:chExt cx="1440" cy="720"/>
          </a:xfrm>
        </p:grpSpPr>
        <p:sp>
          <p:nvSpPr>
            <p:cNvPr id="19470" name="Rectangle 6"/>
            <p:cNvSpPr>
              <a:spLocks noChangeArrowheads="1"/>
            </p:cNvSpPr>
            <p:nvPr/>
          </p:nvSpPr>
          <p:spPr bwMode="auto">
            <a:xfrm>
              <a:off x="960" y="1296"/>
              <a:ext cx="1440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Line 7"/>
            <p:cNvSpPr>
              <a:spLocks noChangeShapeType="1"/>
            </p:cNvSpPr>
            <p:nvPr/>
          </p:nvSpPr>
          <p:spPr bwMode="auto">
            <a:xfrm>
              <a:off x="960" y="1536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2" name="Line 8"/>
            <p:cNvSpPr>
              <a:spLocks noChangeShapeType="1"/>
            </p:cNvSpPr>
            <p:nvPr/>
          </p:nvSpPr>
          <p:spPr bwMode="auto">
            <a:xfrm>
              <a:off x="1536" y="1296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63" name="Group 9"/>
          <p:cNvGrpSpPr>
            <a:grpSpLocks/>
          </p:cNvGrpSpPr>
          <p:nvPr/>
        </p:nvGrpSpPr>
        <p:grpSpPr bwMode="auto">
          <a:xfrm>
            <a:off x="762000" y="4343400"/>
            <a:ext cx="3498850" cy="1219200"/>
            <a:chOff x="480" y="2736"/>
            <a:chExt cx="2204" cy="768"/>
          </a:xfrm>
        </p:grpSpPr>
        <p:sp>
          <p:nvSpPr>
            <p:cNvPr id="19465" name="Text Box 10"/>
            <p:cNvSpPr txBox="1">
              <a:spLocks noChangeArrowheads="1"/>
            </p:cNvSpPr>
            <p:nvPr/>
          </p:nvSpPr>
          <p:spPr bwMode="auto">
            <a:xfrm>
              <a:off x="480" y="2736"/>
              <a:ext cx="220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   </a:t>
              </a:r>
              <a:r>
                <a:rPr lang="en-US">
                  <a:solidFill>
                    <a:srgbClr val="CC00CC"/>
                  </a:solidFill>
                </a:rPr>
                <a:t>R(	bar, 	addr        )</a:t>
              </a:r>
            </a:p>
            <a:p>
              <a:r>
                <a:rPr lang="en-US"/>
                <a:t>	Joe’s	Maple St.</a:t>
              </a:r>
            </a:p>
            <a:p>
              <a:r>
                <a:rPr lang="en-US"/>
                <a:t>	Sue’s	River Rd.</a:t>
              </a:r>
            </a:p>
          </p:txBody>
        </p:sp>
        <p:grpSp>
          <p:nvGrpSpPr>
            <p:cNvPr id="19466" name="Group 11"/>
            <p:cNvGrpSpPr>
              <a:grpSpLocks/>
            </p:cNvGrpSpPr>
            <p:nvPr/>
          </p:nvGrpSpPr>
          <p:grpSpPr bwMode="auto">
            <a:xfrm>
              <a:off x="1056" y="2784"/>
              <a:ext cx="1440" cy="720"/>
              <a:chOff x="960" y="1296"/>
              <a:chExt cx="1440" cy="720"/>
            </a:xfrm>
          </p:grpSpPr>
          <p:sp>
            <p:nvSpPr>
              <p:cNvPr id="19467" name="Rectangle 12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1440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68" name="Line 13"/>
              <p:cNvSpPr>
                <a:spLocks noChangeShapeType="1"/>
              </p:cNvSpPr>
              <p:nvPr/>
            </p:nvSpPr>
            <p:spPr bwMode="auto">
              <a:xfrm>
                <a:off x="960" y="1536"/>
                <a:ext cx="14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9" name="Line 14"/>
              <p:cNvSpPr>
                <a:spLocks noChangeShapeType="1"/>
              </p:cNvSpPr>
              <p:nvPr/>
            </p:nvSpPr>
            <p:spPr bwMode="auto">
              <a:xfrm>
                <a:off x="1536" y="1296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9464" name="Text Box 15"/>
          <p:cNvSpPr txBox="1">
            <a:spLocks noChangeArrowheads="1"/>
          </p:cNvSpPr>
          <p:nvPr/>
        </p:nvSpPr>
        <p:spPr bwMode="auto">
          <a:xfrm>
            <a:off x="2895600" y="3429000"/>
            <a:ext cx="294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>
                <a:solidFill>
                  <a:srgbClr val="CC00CC"/>
                </a:solidFill>
              </a:rPr>
              <a:t>R(bar, addr)</a:t>
            </a:r>
            <a:r>
              <a:rPr lang="en-US"/>
              <a:t> := Bars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FEBD43-7E88-4E82-BD2D-7FA224BFCC8F}" type="slidenum">
              <a:rPr lang="en-US" sz="1400" smtClean="0">
                <a:latin typeface="Times New Roman" pitchFamily="18" charset="0"/>
              </a:rPr>
              <a:pPr/>
              <a:t>19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Complex Expressions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572000"/>
          </a:xfrm>
        </p:spPr>
        <p:txBody>
          <a:bodyPr/>
          <a:lstStyle/>
          <a:p>
            <a:pPr marL="609600" indent="-609600"/>
            <a:r>
              <a:rPr lang="en-US"/>
              <a:t>Combine operators with parentheses and precedence rules.</a:t>
            </a:r>
          </a:p>
          <a:p>
            <a:pPr marL="609600" indent="-609600"/>
            <a:r>
              <a:rPr lang="en-US"/>
              <a:t>Three notations, just as in arithmetic: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sz="2800"/>
              <a:t>Sequences of assignment statements.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sz="2800"/>
              <a:t>Expressions with several operators.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sz="2800"/>
              <a:t>Expression trees.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1013914-ED10-4A99-93C6-BA1C87B2EE16}" type="slidenum">
              <a:rPr lang="en-US" sz="1400" smtClean="0">
                <a:latin typeface="Times New Roman" pitchFamily="18" charset="0"/>
              </a:rPr>
              <a:pPr/>
              <a:t>2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“Algebra”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Mathematical system consisting of:</a:t>
            </a:r>
          </a:p>
          <a:p>
            <a:pPr lvl="1"/>
            <a:r>
              <a:rPr lang="en-US" i="1">
                <a:solidFill>
                  <a:srgbClr val="FF0066"/>
                </a:solidFill>
              </a:rPr>
              <a:t>Operands</a:t>
            </a:r>
            <a:r>
              <a:rPr lang="en-US"/>
              <a:t> --- variables or values from which new values can be constructed.</a:t>
            </a:r>
          </a:p>
          <a:p>
            <a:pPr lvl="1"/>
            <a:r>
              <a:rPr lang="en-US" i="1">
                <a:solidFill>
                  <a:srgbClr val="FF0066"/>
                </a:solidFill>
              </a:rPr>
              <a:t>Operators</a:t>
            </a:r>
            <a:r>
              <a:rPr lang="en-US"/>
              <a:t> --- symbols denoting procedures that construct new values from given values.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B570278-8E8C-4851-A798-4ED56FAE426B}" type="slidenum">
              <a:rPr lang="en-US" sz="1400" smtClean="0">
                <a:latin typeface="Times New Roman" pitchFamily="18" charset="0"/>
              </a:rPr>
              <a:pPr/>
              <a:t>20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Sequences of Assignments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Create temporary relation names.</a:t>
            </a:r>
          </a:p>
          <a:p>
            <a:r>
              <a:rPr lang="en-US"/>
              <a:t>Renaming can be implied by giving relations a list of attributes.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R3 := R1 </a:t>
            </a:r>
            <a:r>
              <a:rPr lang="en-US" sz="4000">
                <a:latin typeface="Lucida Sans Unicode" pitchFamily="34" charset="0"/>
              </a:rPr>
              <a:t>⋈</a:t>
            </a:r>
            <a:r>
              <a:rPr lang="en-US" i="1" baseline="-25000"/>
              <a:t>C</a:t>
            </a:r>
            <a:r>
              <a:rPr lang="en-US"/>
              <a:t> R2 can be written:</a:t>
            </a:r>
          </a:p>
          <a:p>
            <a:pPr lvl="1">
              <a:buFont typeface="Monotype Sorts" pitchFamily="2" charset="2"/>
              <a:buNone/>
            </a:pPr>
            <a:r>
              <a:rPr lang="en-US"/>
              <a:t>R4 := R1 </a:t>
            </a:r>
            <a:r>
              <a:rPr lang="en-US">
                <a:latin typeface="Lucida Sans Unicode" pitchFamily="34" charset="0"/>
              </a:rPr>
              <a:t>Χ</a:t>
            </a:r>
            <a:r>
              <a:rPr lang="en-US"/>
              <a:t> R2</a:t>
            </a:r>
          </a:p>
          <a:p>
            <a:pPr lvl="1">
              <a:buFont typeface="Monotype Sorts" pitchFamily="2" charset="2"/>
              <a:buNone/>
            </a:pPr>
            <a:r>
              <a:rPr lang="en-US"/>
              <a:t>R3 := </a:t>
            </a:r>
            <a:r>
              <a:rPr lang="en-US" sz="3600">
                <a:latin typeface="Lucida Sans Unicode" pitchFamily="34" charset="0"/>
              </a:rPr>
              <a:t>σ</a:t>
            </a:r>
            <a:r>
              <a:rPr lang="en-US" i="1" baseline="-25000"/>
              <a:t>C </a:t>
            </a:r>
            <a:r>
              <a:rPr lang="en-US"/>
              <a:t>(R4)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399E7D1-F691-4778-A37D-453349C3E617}" type="slidenum">
              <a:rPr lang="en-US" sz="1400" smtClean="0">
                <a:latin typeface="Times New Roman" pitchFamily="18" charset="0"/>
              </a:rPr>
              <a:pPr/>
              <a:t>21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r>
              <a:rPr lang="en-US"/>
              <a:t>Expressions in a Single Assignment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10600" cy="4419600"/>
          </a:xfrm>
        </p:spPr>
        <p:txBody>
          <a:bodyPr/>
          <a:lstStyle/>
          <a:p>
            <a:pPr marL="609600" indent="-609600"/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the theta-join R3 := R1 </a:t>
            </a:r>
            <a:r>
              <a:rPr lang="en-US" sz="4000">
                <a:latin typeface="Lucida Sans Unicode" pitchFamily="34" charset="0"/>
              </a:rPr>
              <a:t>⋈</a:t>
            </a:r>
            <a:r>
              <a:rPr lang="en-US" i="1" baseline="-25000"/>
              <a:t>C</a:t>
            </a:r>
            <a:r>
              <a:rPr lang="en-US"/>
              <a:t> R2 can be written: R3 := </a:t>
            </a:r>
            <a:r>
              <a:rPr lang="en-US" sz="4000">
                <a:latin typeface="Lucida Sans Unicode" pitchFamily="34" charset="0"/>
              </a:rPr>
              <a:t>σ</a:t>
            </a:r>
            <a:r>
              <a:rPr lang="en-US" i="1" baseline="-25000"/>
              <a:t>C</a:t>
            </a:r>
            <a:r>
              <a:rPr lang="en-US"/>
              <a:t> (R1 </a:t>
            </a:r>
            <a:r>
              <a:rPr lang="en-US">
                <a:latin typeface="Lucida Sans Unicode" pitchFamily="34" charset="0"/>
              </a:rPr>
              <a:t>Χ</a:t>
            </a:r>
            <a:r>
              <a:rPr lang="en-US"/>
              <a:t> R2)</a:t>
            </a:r>
          </a:p>
          <a:p>
            <a:pPr marL="609600" indent="-609600"/>
            <a:r>
              <a:rPr lang="en-US"/>
              <a:t>Precedence of relational operators: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sz="2800"/>
              <a:t>[</a:t>
            </a:r>
            <a:r>
              <a:rPr lang="en-US" sz="3200">
                <a:latin typeface="Lucida Sans Unicode" pitchFamily="34" charset="0"/>
              </a:rPr>
              <a:t>σ</a:t>
            </a:r>
            <a:r>
              <a:rPr lang="en-US" sz="2800"/>
              <a:t>, </a:t>
            </a:r>
            <a:r>
              <a:rPr lang="en-US" sz="3200">
                <a:latin typeface="Lucida Sans Unicode" pitchFamily="34" charset="0"/>
              </a:rPr>
              <a:t>π</a:t>
            </a:r>
            <a:r>
              <a:rPr lang="en-US" sz="2800"/>
              <a:t>, </a:t>
            </a:r>
            <a:r>
              <a:rPr lang="en-US" sz="3200">
                <a:latin typeface="Lucida Sans Unicode" pitchFamily="34" charset="0"/>
              </a:rPr>
              <a:t>ρ</a:t>
            </a:r>
            <a:r>
              <a:rPr lang="en-US" sz="2800"/>
              <a:t>] (highest).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sz="2800"/>
              <a:t>[</a:t>
            </a:r>
            <a:r>
              <a:rPr lang="en-US">
                <a:latin typeface="Lucida Sans Unicode" pitchFamily="34" charset="0"/>
              </a:rPr>
              <a:t>Χ</a:t>
            </a:r>
            <a:r>
              <a:rPr lang="en-US" sz="2800"/>
              <a:t>, </a:t>
            </a:r>
            <a:r>
              <a:rPr lang="en-US" sz="3200">
                <a:latin typeface="Lucida Sans Unicode" pitchFamily="34" charset="0"/>
              </a:rPr>
              <a:t>⋈</a:t>
            </a:r>
            <a:r>
              <a:rPr lang="en-US" sz="2800"/>
              <a:t>].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sz="2800">
                <a:latin typeface="Lucida Sans Unicode" pitchFamily="34" charset="0"/>
              </a:rPr>
              <a:t>∩</a:t>
            </a:r>
            <a:r>
              <a:rPr lang="en-US" sz="2800"/>
              <a:t>.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sz="2800"/>
              <a:t>[</a:t>
            </a:r>
            <a:r>
              <a:rPr lang="en-US" sz="2800">
                <a:latin typeface="Lucida Sans Unicode" pitchFamily="34" charset="0"/>
              </a:rPr>
              <a:t>∪</a:t>
            </a:r>
            <a:r>
              <a:rPr lang="en-US" sz="2800"/>
              <a:t>, </a:t>
            </a:r>
            <a:r>
              <a:rPr lang="en-US" sz="2800">
                <a:latin typeface="Lucida Sans Unicode" pitchFamily="34" charset="0"/>
              </a:rPr>
              <a:t>—</a:t>
            </a:r>
            <a:r>
              <a:rPr lang="en-US" sz="2800"/>
              <a:t>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09F23C6-00AE-4C36-A89D-36E9B22DED41}" type="slidenum">
              <a:rPr lang="en-US" sz="1400" smtClean="0">
                <a:latin typeface="Times New Roman" pitchFamily="18" charset="0"/>
              </a:rPr>
              <a:pPr/>
              <a:t>22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Trees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Leaves are operands --- either variables standing for relations or particular, constant relations.</a:t>
            </a:r>
          </a:p>
          <a:p>
            <a:r>
              <a:rPr lang="en-US"/>
              <a:t>Interior nodes are operators, applied to their child or children.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1E40D84-317B-4DA5-A9EA-79EA0EECF979}" type="slidenum">
              <a:rPr lang="en-US" sz="1400" smtClean="0">
                <a:latin typeface="Times New Roman" pitchFamily="18" charset="0"/>
              </a:rPr>
              <a:pPr/>
              <a:t>23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Tree for a Query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the relations </a:t>
            </a:r>
            <a:r>
              <a:rPr lang="en-US">
                <a:solidFill>
                  <a:srgbClr val="CC00CC"/>
                </a:solidFill>
              </a:rPr>
              <a:t>Bars(name, addr)</a:t>
            </a:r>
            <a:r>
              <a:rPr lang="en-US"/>
              <a:t> and </a:t>
            </a:r>
            <a:r>
              <a:rPr lang="en-US">
                <a:solidFill>
                  <a:srgbClr val="CC00CC"/>
                </a:solidFill>
              </a:rPr>
              <a:t>Sells(bar, beer, price)</a:t>
            </a:r>
            <a:r>
              <a:rPr lang="en-US"/>
              <a:t>, find the names of all the bars that are either on Maple St. or sell Bud for less than $3.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D890782-2B94-417C-9990-34E934DB7B83}" type="slidenum">
              <a:rPr lang="en-US" sz="1400" smtClean="0">
                <a:latin typeface="Times New Roman" pitchFamily="18" charset="0"/>
              </a:rPr>
              <a:pPr/>
              <a:t>24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 a Tree: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1600200" y="5867400"/>
            <a:ext cx="769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Bars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5715000" y="5867400"/>
            <a:ext cx="79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Sells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1219200" y="4648200"/>
            <a:ext cx="2201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4000">
                <a:latin typeface="Lucida Sans Unicode" pitchFamily="34" charset="0"/>
              </a:rPr>
              <a:t>σ</a:t>
            </a:r>
            <a:r>
              <a:rPr lang="en-US" baseline="-25000"/>
              <a:t>addr = “Maple St.”</a:t>
            </a: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1981200" y="533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Text Box 9"/>
          <p:cNvSpPr txBox="1">
            <a:spLocks noChangeArrowheads="1"/>
          </p:cNvSpPr>
          <p:nvPr/>
        </p:nvSpPr>
        <p:spPr bwMode="auto">
          <a:xfrm>
            <a:off x="5105400" y="4648200"/>
            <a:ext cx="27908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4000">
                <a:latin typeface="Lucida Sans Unicode" pitchFamily="34" charset="0"/>
              </a:rPr>
              <a:t>σ</a:t>
            </a:r>
            <a:r>
              <a:rPr lang="en-US" baseline="-25000"/>
              <a:t>price&lt;3 AND beer=“Bud”</a:t>
            </a:r>
          </a:p>
        </p:txBody>
      </p:sp>
      <p:sp>
        <p:nvSpPr>
          <p:cNvPr id="25609" name="Line 10"/>
          <p:cNvSpPr>
            <a:spLocks noChangeShapeType="1"/>
          </p:cNvSpPr>
          <p:nvPr/>
        </p:nvSpPr>
        <p:spPr bwMode="auto">
          <a:xfrm>
            <a:off x="6096000" y="53149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Text Box 12"/>
          <p:cNvSpPr txBox="1">
            <a:spLocks noChangeArrowheads="1"/>
          </p:cNvSpPr>
          <p:nvPr/>
        </p:nvSpPr>
        <p:spPr bwMode="auto">
          <a:xfrm>
            <a:off x="1524000" y="3581400"/>
            <a:ext cx="10779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4000">
                <a:latin typeface="Lucida Sans Unicode" pitchFamily="34" charset="0"/>
              </a:rPr>
              <a:t>π</a:t>
            </a:r>
            <a:r>
              <a:rPr lang="en-US" baseline="-25000"/>
              <a:t>name</a:t>
            </a:r>
          </a:p>
        </p:txBody>
      </p:sp>
      <p:sp>
        <p:nvSpPr>
          <p:cNvPr id="25611" name="Line 13"/>
          <p:cNvSpPr>
            <a:spLocks noChangeShapeType="1"/>
          </p:cNvSpPr>
          <p:nvPr/>
        </p:nvSpPr>
        <p:spPr bwMode="auto">
          <a:xfrm>
            <a:off x="1981200" y="42481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Text Box 15"/>
          <p:cNvSpPr txBox="1">
            <a:spLocks noChangeArrowheads="1"/>
          </p:cNvSpPr>
          <p:nvPr/>
        </p:nvSpPr>
        <p:spPr bwMode="auto">
          <a:xfrm>
            <a:off x="5410200" y="2514600"/>
            <a:ext cx="12779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4000">
                <a:latin typeface="Lucida Sans Unicode" pitchFamily="34" charset="0"/>
              </a:rPr>
              <a:t>ρ</a:t>
            </a:r>
            <a:r>
              <a:rPr lang="en-US" baseline="-25000">
                <a:solidFill>
                  <a:srgbClr val="CC00CC"/>
                </a:solidFill>
              </a:rPr>
              <a:t>R(name)</a:t>
            </a:r>
          </a:p>
        </p:txBody>
      </p:sp>
      <p:sp>
        <p:nvSpPr>
          <p:cNvPr id="25613" name="Line 16"/>
          <p:cNvSpPr>
            <a:spLocks noChangeShapeType="1"/>
          </p:cNvSpPr>
          <p:nvPr/>
        </p:nvSpPr>
        <p:spPr bwMode="auto">
          <a:xfrm>
            <a:off x="6096000" y="3124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Text Box 18"/>
          <p:cNvSpPr txBox="1">
            <a:spLocks noChangeArrowheads="1"/>
          </p:cNvSpPr>
          <p:nvPr/>
        </p:nvSpPr>
        <p:spPr bwMode="auto">
          <a:xfrm>
            <a:off x="5562600" y="3581400"/>
            <a:ext cx="873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4000">
                <a:latin typeface="Lucida Sans Unicode" pitchFamily="34" charset="0"/>
              </a:rPr>
              <a:t>π</a:t>
            </a:r>
            <a:r>
              <a:rPr lang="en-US" baseline="-25000"/>
              <a:t>bar</a:t>
            </a:r>
          </a:p>
        </p:txBody>
      </p:sp>
      <p:sp>
        <p:nvSpPr>
          <p:cNvPr id="25615" name="Line 19"/>
          <p:cNvSpPr>
            <a:spLocks noChangeShapeType="1"/>
          </p:cNvSpPr>
          <p:nvPr/>
        </p:nvSpPr>
        <p:spPr bwMode="auto">
          <a:xfrm>
            <a:off x="6096000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Text Box 21"/>
          <p:cNvSpPr txBox="1">
            <a:spLocks noChangeArrowheads="1"/>
          </p:cNvSpPr>
          <p:nvPr/>
        </p:nvSpPr>
        <p:spPr bwMode="auto">
          <a:xfrm>
            <a:off x="4038600" y="1600200"/>
            <a:ext cx="5873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4000">
                <a:latin typeface="Lucida Sans Unicode" pitchFamily="34" charset="0"/>
              </a:rPr>
              <a:t>∪</a:t>
            </a:r>
          </a:p>
          <a:p>
            <a:endParaRPr lang="en-US"/>
          </a:p>
        </p:txBody>
      </p:sp>
      <p:sp>
        <p:nvSpPr>
          <p:cNvPr id="25617" name="Line 22"/>
          <p:cNvSpPr>
            <a:spLocks noChangeShapeType="1"/>
          </p:cNvSpPr>
          <p:nvPr/>
        </p:nvSpPr>
        <p:spPr bwMode="auto">
          <a:xfrm flipH="1">
            <a:off x="1981200" y="2209800"/>
            <a:ext cx="2209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8" name="Line 23"/>
          <p:cNvSpPr>
            <a:spLocks noChangeShapeType="1"/>
          </p:cNvSpPr>
          <p:nvPr/>
        </p:nvSpPr>
        <p:spPr bwMode="auto">
          <a:xfrm>
            <a:off x="4495800" y="2209800"/>
            <a:ext cx="1600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EDFF7E6-E1F4-4826-954D-D1F68DC58B4A}" type="slidenum">
              <a:rPr lang="en-US" sz="1400" smtClean="0">
                <a:latin typeface="Times New Roman" pitchFamily="18" charset="0"/>
              </a:rPr>
              <a:pPr/>
              <a:t>25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Self-Join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077200" cy="4114800"/>
          </a:xfrm>
        </p:spPr>
        <p:txBody>
          <a:bodyPr/>
          <a:lstStyle/>
          <a:p>
            <a:r>
              <a:rPr lang="en-US"/>
              <a:t>Using </a:t>
            </a:r>
            <a:r>
              <a:rPr lang="en-US">
                <a:solidFill>
                  <a:srgbClr val="CC00CC"/>
                </a:solidFill>
              </a:rPr>
              <a:t>Sells(bar, beer, price)</a:t>
            </a:r>
            <a:r>
              <a:rPr lang="en-US"/>
              <a:t>, find the bars that sell two different beers at the same price.</a:t>
            </a:r>
          </a:p>
          <a:p>
            <a:r>
              <a:rPr lang="en-US">
                <a:solidFill>
                  <a:srgbClr val="993300"/>
                </a:solidFill>
              </a:rPr>
              <a:t>Strategy</a:t>
            </a:r>
            <a:r>
              <a:rPr lang="en-US"/>
              <a:t>: by renaming, define a copy of Sells, called </a:t>
            </a:r>
            <a:r>
              <a:rPr lang="en-US">
                <a:solidFill>
                  <a:srgbClr val="CC00CC"/>
                </a:solidFill>
              </a:rPr>
              <a:t>S(bar, beer1, price)</a:t>
            </a:r>
            <a:r>
              <a:rPr lang="en-US"/>
              <a:t>.  The natural join of Sells and S consists of quadruples (bar, beer, beer1, price) such that the bar sells both beers at this price.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D594FAA-F3FE-4140-9269-138219E46D4E}" type="slidenum">
              <a:rPr lang="en-US" sz="1400" smtClean="0">
                <a:latin typeface="Times New Roman" pitchFamily="18" charset="0"/>
              </a:rPr>
              <a:pPr/>
              <a:t>26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Tree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2057400" y="5791200"/>
            <a:ext cx="79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Sells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5791200" y="5791200"/>
            <a:ext cx="79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Sells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447800" y="4572000"/>
            <a:ext cx="22526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4000">
                <a:latin typeface="Lucida Sans Unicode" pitchFamily="34" charset="0"/>
              </a:rPr>
              <a:t>ρ</a:t>
            </a:r>
            <a:r>
              <a:rPr lang="en-US" baseline="-25000">
                <a:solidFill>
                  <a:srgbClr val="CC00CC"/>
                </a:solidFill>
              </a:rPr>
              <a:t>S(bar, beer1, price)</a:t>
            </a: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2362200" y="52387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" name="Text Box 9"/>
          <p:cNvSpPr txBox="1">
            <a:spLocks noChangeArrowheads="1"/>
          </p:cNvSpPr>
          <p:nvPr/>
        </p:nvSpPr>
        <p:spPr bwMode="auto">
          <a:xfrm>
            <a:off x="3886200" y="3581400"/>
            <a:ext cx="6905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4000">
                <a:latin typeface="Lucida Sans Unicode" pitchFamily="34" charset="0"/>
              </a:rPr>
              <a:t>⋈</a:t>
            </a:r>
          </a:p>
        </p:txBody>
      </p:sp>
      <p:sp>
        <p:nvSpPr>
          <p:cNvPr id="27657" name="Line 10"/>
          <p:cNvSpPr>
            <a:spLocks noChangeShapeType="1"/>
          </p:cNvSpPr>
          <p:nvPr/>
        </p:nvSpPr>
        <p:spPr bwMode="auto">
          <a:xfrm flipH="1">
            <a:off x="2362200" y="4191000"/>
            <a:ext cx="1752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Line 11"/>
          <p:cNvSpPr>
            <a:spLocks noChangeShapeType="1"/>
          </p:cNvSpPr>
          <p:nvPr/>
        </p:nvSpPr>
        <p:spPr bwMode="auto">
          <a:xfrm>
            <a:off x="4419600" y="4191000"/>
            <a:ext cx="17526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9" name="Text Box 13"/>
          <p:cNvSpPr txBox="1">
            <a:spLocks noChangeArrowheads="1"/>
          </p:cNvSpPr>
          <p:nvPr/>
        </p:nvSpPr>
        <p:spPr bwMode="auto">
          <a:xfrm>
            <a:off x="3886200" y="1600200"/>
            <a:ext cx="873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4000">
                <a:latin typeface="Lucida Sans Unicode" pitchFamily="34" charset="0"/>
              </a:rPr>
              <a:t>π</a:t>
            </a:r>
            <a:r>
              <a:rPr lang="en-US" baseline="-25000"/>
              <a:t>bar</a:t>
            </a:r>
          </a:p>
        </p:txBody>
      </p:sp>
      <p:sp>
        <p:nvSpPr>
          <p:cNvPr id="27660" name="Line 14"/>
          <p:cNvSpPr>
            <a:spLocks noChangeShapeType="1"/>
          </p:cNvSpPr>
          <p:nvPr/>
        </p:nvSpPr>
        <p:spPr bwMode="auto">
          <a:xfrm>
            <a:off x="42672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" name="Text Box 16"/>
          <p:cNvSpPr txBox="1">
            <a:spLocks noChangeArrowheads="1"/>
          </p:cNvSpPr>
          <p:nvPr/>
        </p:nvSpPr>
        <p:spPr bwMode="auto">
          <a:xfrm>
            <a:off x="3505200" y="2590800"/>
            <a:ext cx="17764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4000">
                <a:latin typeface="Lucida Sans Unicode" pitchFamily="34" charset="0"/>
              </a:rPr>
              <a:t>σ</a:t>
            </a:r>
            <a:r>
              <a:rPr lang="en-US" baseline="-25000"/>
              <a:t>beer != beer1</a:t>
            </a:r>
          </a:p>
        </p:txBody>
      </p:sp>
      <p:sp>
        <p:nvSpPr>
          <p:cNvPr id="27662" name="Line 17"/>
          <p:cNvSpPr>
            <a:spLocks noChangeShapeType="1"/>
          </p:cNvSpPr>
          <p:nvPr/>
        </p:nvSpPr>
        <p:spPr bwMode="auto">
          <a:xfrm>
            <a:off x="4267200" y="3200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42CEBDF-4A96-4702-B0F4-9A8CC48B60D2}" type="slidenum">
              <a:rPr lang="en-US" sz="1400" smtClean="0">
                <a:latin typeface="Times New Roman" pitchFamily="18" charset="0"/>
              </a:rPr>
              <a:pPr/>
              <a:t>27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Schemas for Results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33CC33"/>
                </a:solidFill>
              </a:rPr>
              <a:t>Union, intersection, and difference</a:t>
            </a:r>
            <a:r>
              <a:rPr lang="en-US"/>
              <a:t>: the schemas of the two operands must be the same, so use that schema for the result.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CC33"/>
                </a:solidFill>
              </a:rPr>
              <a:t>Selection</a:t>
            </a:r>
            <a:r>
              <a:rPr lang="en-US"/>
              <a:t>: schema of the result is the same as the schema of the operand.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CC33"/>
                </a:solidFill>
              </a:rPr>
              <a:t>Projection</a:t>
            </a:r>
            <a:r>
              <a:rPr lang="en-US"/>
              <a:t>: list of attributes tells us the schema.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11EC81C-2919-4E18-9BBA-8926C736F78F}" type="slidenum">
              <a:rPr lang="en-US" sz="1400" smtClean="0">
                <a:latin typeface="Times New Roman" pitchFamily="18" charset="0"/>
              </a:rPr>
              <a:pPr/>
              <a:t>28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Schemas for Results --- (2)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77200" cy="46482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Product</a:t>
            </a:r>
            <a:r>
              <a:rPr lang="en-US"/>
              <a:t>: schema is the attributes of both relations.</a:t>
            </a:r>
          </a:p>
          <a:p>
            <a:pPr lvl="1"/>
            <a:r>
              <a:rPr lang="en-US"/>
              <a:t>Use R.</a:t>
            </a:r>
            <a:r>
              <a:rPr lang="en-US" i="1"/>
              <a:t>A</a:t>
            </a:r>
            <a:r>
              <a:rPr lang="en-US"/>
              <a:t>, etc., to distinguish two attributes named </a:t>
            </a:r>
            <a:r>
              <a:rPr lang="en-US" i="1"/>
              <a:t>A</a:t>
            </a:r>
            <a:r>
              <a:rPr lang="en-US"/>
              <a:t>.</a:t>
            </a:r>
          </a:p>
          <a:p>
            <a:r>
              <a:rPr lang="en-US">
                <a:solidFill>
                  <a:srgbClr val="33CC33"/>
                </a:solidFill>
              </a:rPr>
              <a:t>Theta-join</a:t>
            </a:r>
            <a:r>
              <a:rPr lang="en-US"/>
              <a:t>: same as product.</a:t>
            </a:r>
          </a:p>
          <a:p>
            <a:r>
              <a:rPr lang="en-US">
                <a:solidFill>
                  <a:srgbClr val="33CC33"/>
                </a:solidFill>
              </a:rPr>
              <a:t>Natural join</a:t>
            </a:r>
            <a:r>
              <a:rPr lang="en-US"/>
              <a:t>: union of the attributes of the two relations.</a:t>
            </a:r>
          </a:p>
          <a:p>
            <a:r>
              <a:rPr lang="en-US">
                <a:solidFill>
                  <a:srgbClr val="33CC33"/>
                </a:solidFill>
              </a:rPr>
              <a:t>Renaming</a:t>
            </a:r>
            <a:r>
              <a:rPr lang="en-US"/>
              <a:t>: the operator tells the schema.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61E2BA2-E42E-4346-B2BF-E2A840BA65CD}" type="slidenum">
              <a:rPr lang="en-US" sz="1400" smtClean="0">
                <a:latin typeface="Times New Roman" pitchFamily="18" charset="0"/>
              </a:rPr>
              <a:pPr/>
              <a:t>29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Algebra on Bags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772400" cy="4419600"/>
          </a:xfrm>
        </p:spPr>
        <p:txBody>
          <a:bodyPr/>
          <a:lstStyle/>
          <a:p>
            <a:r>
              <a:rPr lang="en-US"/>
              <a:t>A </a:t>
            </a:r>
            <a:r>
              <a:rPr lang="en-US" i="1">
                <a:solidFill>
                  <a:srgbClr val="FF0066"/>
                </a:solidFill>
              </a:rPr>
              <a:t>bag</a:t>
            </a:r>
            <a:r>
              <a:rPr lang="en-US"/>
              <a:t> (or </a:t>
            </a:r>
            <a:r>
              <a:rPr lang="en-US" i="1">
                <a:solidFill>
                  <a:srgbClr val="FF0066"/>
                </a:solidFill>
              </a:rPr>
              <a:t>multiset</a:t>
            </a:r>
            <a:r>
              <a:rPr lang="en-US"/>
              <a:t> ) is like a set, but an element may appear more than once.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{1,2,1,3} is a bag.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{1,2,3} is also a bag that happens to be a set.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5259ACB-230C-44B6-9A7F-2461BBF659E1}" type="slidenum">
              <a:rPr lang="en-US" sz="1400" smtClean="0">
                <a:latin typeface="Times New Roman" pitchFamily="18" charset="0"/>
              </a:rPr>
              <a:pPr/>
              <a:t>3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Relational Algebra?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algebra whose operands are relations or variables that represent relations.</a:t>
            </a:r>
          </a:p>
          <a:p>
            <a:r>
              <a:rPr lang="en-US"/>
              <a:t>Operators are designed to do the most common things that we need to do with relations in a database.</a:t>
            </a:r>
          </a:p>
          <a:p>
            <a:pPr lvl="1"/>
            <a:r>
              <a:rPr lang="en-US"/>
              <a:t>The result is an algebra that can be used as a </a:t>
            </a:r>
            <a:r>
              <a:rPr lang="en-US" i="1">
                <a:solidFill>
                  <a:srgbClr val="FF0066"/>
                </a:solidFill>
              </a:rPr>
              <a:t>query language</a:t>
            </a:r>
            <a:r>
              <a:rPr lang="en-US"/>
              <a:t>  for relations.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33550D2-C419-4F9B-AF03-B865436F4C3B}" type="slidenum">
              <a:rPr lang="en-US" sz="1400" smtClean="0">
                <a:latin typeface="Times New Roman" pitchFamily="18" charset="0"/>
              </a:rPr>
              <a:pPr/>
              <a:t>30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174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Bags?</a:t>
            </a:r>
          </a:p>
        </p:txBody>
      </p:sp>
      <p:sp>
        <p:nvSpPr>
          <p:cNvPr id="3174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SQL, the most important query language for relational databases, is actually a bag language.</a:t>
            </a:r>
          </a:p>
          <a:p>
            <a:r>
              <a:rPr lang="en-US"/>
              <a:t>Some operations, like projection, are more efficient on bags than sets.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5F1114A-A868-4754-9C6E-BE0375BAF2D4}" type="slidenum">
              <a:rPr lang="en-US" sz="1400" smtClean="0">
                <a:latin typeface="Times New Roman" pitchFamily="18" charset="0"/>
              </a:rPr>
              <a:pPr/>
              <a:t>31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on Bags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33CC33"/>
                </a:solidFill>
              </a:rPr>
              <a:t>Selection</a:t>
            </a:r>
            <a:r>
              <a:rPr lang="en-US"/>
              <a:t> applies to each tuple, so its effect on bags is like its effect on sets.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CC33"/>
                </a:solidFill>
              </a:rPr>
              <a:t>Projection</a:t>
            </a:r>
            <a:r>
              <a:rPr lang="en-US"/>
              <a:t> also applies to each tuple, but as a bag operator, we do not eliminate duplicates.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CC33"/>
                </a:solidFill>
              </a:rPr>
              <a:t>Products</a:t>
            </a:r>
            <a:r>
              <a:rPr lang="en-US"/>
              <a:t> and </a:t>
            </a:r>
            <a:r>
              <a:rPr lang="en-US">
                <a:solidFill>
                  <a:srgbClr val="33CC33"/>
                </a:solidFill>
              </a:rPr>
              <a:t>joins</a:t>
            </a:r>
            <a:r>
              <a:rPr lang="en-US"/>
              <a:t> are done on each pair of tuples, so duplicates in bags have no effect on how we operate.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98D964-0F4A-44C5-B493-B890045644FE}" type="slidenum">
              <a:rPr lang="en-US" sz="1400" smtClean="0">
                <a:latin typeface="Times New Roman" pitchFamily="18" charset="0"/>
              </a:rPr>
              <a:pPr/>
              <a:t>32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Bag Selection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1050925" y="2090738"/>
            <a:ext cx="25003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>
                <a:solidFill>
                  <a:srgbClr val="CC00CC"/>
                </a:solidFill>
              </a:rPr>
              <a:t>R(	A,	B  )</a:t>
            </a:r>
          </a:p>
          <a:p>
            <a:r>
              <a:rPr lang="en-US"/>
              <a:t>	1	2</a:t>
            </a:r>
          </a:p>
          <a:p>
            <a:r>
              <a:rPr lang="en-US"/>
              <a:t>	5	6</a:t>
            </a:r>
          </a:p>
          <a:p>
            <a:r>
              <a:rPr lang="en-US"/>
              <a:t>	1	2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1905000" y="2133600"/>
            <a:ext cx="1371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Line 5"/>
          <p:cNvSpPr>
            <a:spLocks noChangeShapeType="1"/>
          </p:cNvSpPr>
          <p:nvPr/>
        </p:nvSpPr>
        <p:spPr bwMode="auto">
          <a:xfrm>
            <a:off x="1905000" y="2514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" name="Line 6"/>
          <p:cNvSpPr>
            <a:spLocks noChangeShapeType="1"/>
          </p:cNvSpPr>
          <p:nvPr/>
        </p:nvSpPr>
        <p:spPr bwMode="auto">
          <a:xfrm>
            <a:off x="2590800" y="2133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800" name="Group 7"/>
          <p:cNvGrpSpPr>
            <a:grpSpLocks/>
          </p:cNvGrpSpPr>
          <p:nvPr/>
        </p:nvGrpSpPr>
        <p:grpSpPr bwMode="auto">
          <a:xfrm>
            <a:off x="1066800" y="4178300"/>
            <a:ext cx="4054475" cy="1309688"/>
            <a:chOff x="662" y="2632"/>
            <a:chExt cx="2554" cy="825"/>
          </a:xfrm>
        </p:grpSpPr>
        <p:sp>
          <p:nvSpPr>
            <p:cNvPr id="33801" name="Text Box 8"/>
            <p:cNvSpPr txBox="1">
              <a:spLocks noChangeArrowheads="1"/>
            </p:cNvSpPr>
            <p:nvPr/>
          </p:nvSpPr>
          <p:spPr bwMode="auto">
            <a:xfrm>
              <a:off x="662" y="2632"/>
              <a:ext cx="2533" cy="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3200">
                  <a:latin typeface="Lucida Sans Unicode" pitchFamily="34" charset="0"/>
                </a:rPr>
                <a:t>    σ</a:t>
              </a:r>
              <a:r>
                <a:rPr lang="en-US" i="1" baseline="-25000"/>
                <a:t>A</a:t>
              </a:r>
              <a:r>
                <a:rPr lang="en-US" baseline="-25000"/>
                <a:t>+</a:t>
              </a:r>
              <a:r>
                <a:rPr lang="en-US" i="1" baseline="-25000"/>
                <a:t>B </a:t>
              </a:r>
              <a:r>
                <a:rPr lang="en-US" baseline="-25000"/>
                <a:t>&lt; 5</a:t>
              </a:r>
              <a:r>
                <a:rPr lang="en-US" i="1"/>
                <a:t> </a:t>
              </a:r>
              <a:r>
                <a:rPr lang="en-US"/>
                <a:t>(R) =	</a:t>
              </a:r>
              <a:r>
                <a:rPr lang="en-US">
                  <a:solidFill>
                    <a:srgbClr val="CC00CC"/>
                  </a:solidFill>
                </a:rPr>
                <a:t>A	B</a:t>
              </a:r>
            </a:p>
            <a:p>
              <a:r>
                <a:rPr lang="en-US"/>
                <a:t>			1	2</a:t>
              </a:r>
            </a:p>
            <a:p>
              <a:r>
                <a:rPr lang="en-US"/>
                <a:t>			1	2</a:t>
              </a:r>
            </a:p>
          </p:txBody>
        </p:sp>
        <p:sp>
          <p:nvSpPr>
            <p:cNvPr id="33802" name="Rectangle 9"/>
            <p:cNvSpPr>
              <a:spLocks noChangeArrowheads="1"/>
            </p:cNvSpPr>
            <p:nvPr/>
          </p:nvSpPr>
          <p:spPr bwMode="auto">
            <a:xfrm>
              <a:off x="2352" y="2640"/>
              <a:ext cx="864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3" name="Line 10"/>
            <p:cNvSpPr>
              <a:spLocks noChangeShapeType="1"/>
            </p:cNvSpPr>
            <p:nvPr/>
          </p:nvSpPr>
          <p:spPr bwMode="auto">
            <a:xfrm>
              <a:off x="2352" y="2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4" name="Line 11"/>
            <p:cNvSpPr>
              <a:spLocks noChangeShapeType="1"/>
            </p:cNvSpPr>
            <p:nvPr/>
          </p:nvSpPr>
          <p:spPr bwMode="auto">
            <a:xfrm>
              <a:off x="2784" y="264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A5A5011-BC97-4BAC-93DC-33FFF38549A0}" type="slidenum">
              <a:rPr lang="en-US" sz="1400" smtClean="0">
                <a:latin typeface="Times New Roman" pitchFamily="18" charset="0"/>
              </a:rPr>
              <a:pPr/>
              <a:t>33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Bag Projection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050925" y="2090738"/>
            <a:ext cx="25955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>
                <a:solidFill>
                  <a:srgbClr val="CC00CC"/>
                </a:solidFill>
              </a:rPr>
              <a:t>R(	A,	B  )</a:t>
            </a:r>
            <a:r>
              <a:rPr lang="en-US"/>
              <a:t> </a:t>
            </a:r>
          </a:p>
          <a:p>
            <a:r>
              <a:rPr lang="en-US"/>
              <a:t>	1	2</a:t>
            </a:r>
          </a:p>
          <a:p>
            <a:r>
              <a:rPr lang="en-US"/>
              <a:t>	5	6</a:t>
            </a:r>
          </a:p>
          <a:p>
            <a:r>
              <a:rPr lang="en-US"/>
              <a:t>	1	2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1905000" y="2133600"/>
            <a:ext cx="1371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Line 5"/>
          <p:cNvSpPr>
            <a:spLocks noChangeShapeType="1"/>
          </p:cNvSpPr>
          <p:nvPr/>
        </p:nvSpPr>
        <p:spPr bwMode="auto">
          <a:xfrm>
            <a:off x="1905000" y="2514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Line 6"/>
          <p:cNvSpPr>
            <a:spLocks noChangeShapeType="1"/>
          </p:cNvSpPr>
          <p:nvPr/>
        </p:nvSpPr>
        <p:spPr bwMode="auto">
          <a:xfrm>
            <a:off x="2590800" y="2133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824" name="Group 7"/>
          <p:cNvGrpSpPr>
            <a:grpSpLocks/>
          </p:cNvGrpSpPr>
          <p:nvPr/>
        </p:nvGrpSpPr>
        <p:grpSpPr bwMode="auto">
          <a:xfrm>
            <a:off x="1066800" y="4090988"/>
            <a:ext cx="3124200" cy="1797050"/>
            <a:chOff x="672" y="2577"/>
            <a:chExt cx="1968" cy="1132"/>
          </a:xfrm>
        </p:grpSpPr>
        <p:sp>
          <p:nvSpPr>
            <p:cNvPr id="34825" name="Text Box 8"/>
            <p:cNvSpPr txBox="1">
              <a:spLocks noChangeArrowheads="1"/>
            </p:cNvSpPr>
            <p:nvPr/>
          </p:nvSpPr>
          <p:spPr bwMode="auto">
            <a:xfrm>
              <a:off x="672" y="2577"/>
              <a:ext cx="1959" cy="1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4000">
                  <a:latin typeface="Lucida Sans Unicode" pitchFamily="34" charset="0"/>
                </a:rPr>
                <a:t>      π</a:t>
              </a:r>
              <a:r>
                <a:rPr lang="en-US" i="1" baseline="-25000"/>
                <a:t>A</a:t>
              </a:r>
              <a:r>
                <a:rPr lang="en-US" i="1"/>
                <a:t> </a:t>
              </a:r>
              <a:r>
                <a:rPr lang="en-US"/>
                <a:t>(R) =	</a:t>
              </a:r>
              <a:r>
                <a:rPr lang="en-US">
                  <a:solidFill>
                    <a:srgbClr val="CC00CC"/>
                  </a:solidFill>
                </a:rPr>
                <a:t>A</a:t>
              </a:r>
            </a:p>
            <a:p>
              <a:r>
                <a:rPr lang="en-US"/>
                <a:t>			1</a:t>
              </a:r>
            </a:p>
            <a:p>
              <a:r>
                <a:rPr lang="en-US"/>
                <a:t>			5</a:t>
              </a:r>
            </a:p>
            <a:p>
              <a:r>
                <a:rPr lang="en-US"/>
                <a:t>			1</a:t>
              </a:r>
            </a:p>
          </p:txBody>
        </p:sp>
        <p:sp>
          <p:nvSpPr>
            <p:cNvPr id="34826" name="Rectangle 9"/>
            <p:cNvSpPr>
              <a:spLocks noChangeArrowheads="1"/>
            </p:cNvSpPr>
            <p:nvPr/>
          </p:nvSpPr>
          <p:spPr bwMode="auto">
            <a:xfrm>
              <a:off x="2362" y="2640"/>
              <a:ext cx="278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7" name="Line 10"/>
            <p:cNvSpPr>
              <a:spLocks noChangeShapeType="1"/>
            </p:cNvSpPr>
            <p:nvPr/>
          </p:nvSpPr>
          <p:spPr bwMode="auto">
            <a:xfrm>
              <a:off x="2362" y="2928"/>
              <a:ext cx="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0C420FA-E015-4889-B719-40FF5E0F7C0E}" type="slidenum">
              <a:rPr lang="en-US" sz="1400" smtClean="0">
                <a:latin typeface="Times New Roman" pitchFamily="18" charset="0"/>
              </a:rPr>
              <a:pPr/>
              <a:t>34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Bag Product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1050925" y="2090738"/>
            <a:ext cx="61610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>
                <a:solidFill>
                  <a:srgbClr val="CC00CC"/>
                </a:solidFill>
              </a:rPr>
              <a:t>R(	A,	B  )		S(	B,	C  )</a:t>
            </a:r>
          </a:p>
          <a:p>
            <a:r>
              <a:rPr lang="en-US"/>
              <a:t>	1	2			3	4</a:t>
            </a:r>
          </a:p>
          <a:p>
            <a:r>
              <a:rPr lang="en-US"/>
              <a:t>	5	6			7	8</a:t>
            </a:r>
          </a:p>
          <a:p>
            <a:r>
              <a:rPr lang="en-US"/>
              <a:t>	1	2</a:t>
            </a: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1905000" y="2133600"/>
            <a:ext cx="1371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5562600" y="2057400"/>
            <a:ext cx="13716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Line 6"/>
          <p:cNvSpPr>
            <a:spLocks noChangeShapeType="1"/>
          </p:cNvSpPr>
          <p:nvPr/>
        </p:nvSpPr>
        <p:spPr bwMode="auto">
          <a:xfrm>
            <a:off x="1905000" y="2514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Line 7"/>
          <p:cNvSpPr>
            <a:spLocks noChangeShapeType="1"/>
          </p:cNvSpPr>
          <p:nvPr/>
        </p:nvSpPr>
        <p:spPr bwMode="auto">
          <a:xfrm>
            <a:off x="2590800" y="2133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Line 8"/>
          <p:cNvSpPr>
            <a:spLocks noChangeShapeType="1"/>
          </p:cNvSpPr>
          <p:nvPr/>
        </p:nvSpPr>
        <p:spPr bwMode="auto">
          <a:xfrm>
            <a:off x="5562600" y="2514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Line 9"/>
          <p:cNvSpPr>
            <a:spLocks noChangeShapeType="1"/>
          </p:cNvSpPr>
          <p:nvPr/>
        </p:nvSpPr>
        <p:spPr bwMode="auto">
          <a:xfrm>
            <a:off x="6248400" y="2057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1050925" y="3873500"/>
            <a:ext cx="4938713" cy="277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R </a:t>
            </a:r>
            <a:r>
              <a:rPr lang="en-US" sz="3200">
                <a:latin typeface="Lucida Sans Unicode" pitchFamily="34" charset="0"/>
              </a:rPr>
              <a:t>Χ</a:t>
            </a:r>
            <a:r>
              <a:rPr lang="en-US"/>
              <a:t> S =	</a:t>
            </a:r>
            <a:r>
              <a:rPr lang="en-US">
                <a:solidFill>
                  <a:srgbClr val="CC00CC"/>
                </a:solidFill>
              </a:rPr>
              <a:t>A	R.B	S.B	C</a:t>
            </a:r>
          </a:p>
          <a:p>
            <a:r>
              <a:rPr lang="en-US"/>
              <a:t>		1	2	3	4</a:t>
            </a:r>
          </a:p>
          <a:p>
            <a:r>
              <a:rPr lang="en-US"/>
              <a:t>		1	2	7	8</a:t>
            </a:r>
          </a:p>
          <a:p>
            <a:r>
              <a:rPr lang="en-US"/>
              <a:t>		5	6	3	4</a:t>
            </a:r>
          </a:p>
          <a:p>
            <a:r>
              <a:rPr lang="en-US"/>
              <a:t>		5	6	7	8</a:t>
            </a:r>
          </a:p>
          <a:p>
            <a:r>
              <a:rPr lang="en-US"/>
              <a:t>		1	2	3	4</a:t>
            </a:r>
          </a:p>
          <a:p>
            <a:r>
              <a:rPr lang="en-US"/>
              <a:t>		1	2	7	8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2819400" y="3962400"/>
            <a:ext cx="3200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>
            <a:off x="2819400" y="43434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>
            <a:off x="3505200" y="39624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4495800" y="39624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5410200" y="39624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2CF714D-385D-4615-9EAF-129177137104}" type="slidenum">
              <a:rPr lang="en-US" sz="1400" smtClean="0">
                <a:latin typeface="Times New Roman" pitchFamily="18" charset="0"/>
              </a:rPr>
              <a:pPr/>
              <a:t>35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Bag Theta-Join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1050925" y="2090738"/>
            <a:ext cx="61610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>
                <a:solidFill>
                  <a:srgbClr val="CC00CC"/>
                </a:solidFill>
              </a:rPr>
              <a:t>R(	A,	B  )		S(	B,	C  )</a:t>
            </a:r>
          </a:p>
          <a:p>
            <a:r>
              <a:rPr lang="en-US"/>
              <a:t>	1	2			3	4</a:t>
            </a:r>
          </a:p>
          <a:p>
            <a:r>
              <a:rPr lang="en-US"/>
              <a:t>	5	6			7	8</a:t>
            </a:r>
          </a:p>
          <a:p>
            <a:r>
              <a:rPr lang="en-US"/>
              <a:t>	1	2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1905000" y="2133600"/>
            <a:ext cx="1371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5562600" y="2057400"/>
            <a:ext cx="13716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Line 6"/>
          <p:cNvSpPr>
            <a:spLocks noChangeShapeType="1"/>
          </p:cNvSpPr>
          <p:nvPr/>
        </p:nvSpPr>
        <p:spPr bwMode="auto">
          <a:xfrm>
            <a:off x="1905000" y="2514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Line 7"/>
          <p:cNvSpPr>
            <a:spLocks noChangeShapeType="1"/>
          </p:cNvSpPr>
          <p:nvPr/>
        </p:nvSpPr>
        <p:spPr bwMode="auto">
          <a:xfrm>
            <a:off x="2590800" y="2133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8"/>
          <p:cNvSpPr>
            <a:spLocks noChangeShapeType="1"/>
          </p:cNvSpPr>
          <p:nvPr/>
        </p:nvSpPr>
        <p:spPr bwMode="auto">
          <a:xfrm>
            <a:off x="5562600" y="2514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Line 9"/>
          <p:cNvSpPr>
            <a:spLocks noChangeShapeType="1"/>
          </p:cNvSpPr>
          <p:nvPr/>
        </p:nvSpPr>
        <p:spPr bwMode="auto">
          <a:xfrm>
            <a:off x="6248400" y="2057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75" name="Group 10"/>
          <p:cNvGrpSpPr>
            <a:grpSpLocks/>
          </p:cNvGrpSpPr>
          <p:nvPr/>
        </p:nvGrpSpPr>
        <p:grpSpPr bwMode="auto">
          <a:xfrm>
            <a:off x="1127125" y="3786188"/>
            <a:ext cx="5883275" cy="2527300"/>
            <a:chOff x="710" y="2385"/>
            <a:chExt cx="3706" cy="1592"/>
          </a:xfrm>
        </p:grpSpPr>
        <p:sp>
          <p:nvSpPr>
            <p:cNvPr id="36876" name="Text Box 11"/>
            <p:cNvSpPr txBox="1">
              <a:spLocks noChangeArrowheads="1"/>
            </p:cNvSpPr>
            <p:nvPr/>
          </p:nvSpPr>
          <p:spPr bwMode="auto">
            <a:xfrm>
              <a:off x="710" y="2385"/>
              <a:ext cx="3687" cy="1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R </a:t>
              </a:r>
              <a:r>
                <a:rPr lang="en-US" sz="4000">
                  <a:latin typeface="Lucida Sans Unicode" pitchFamily="34" charset="0"/>
                </a:rPr>
                <a:t>⋈</a:t>
              </a:r>
              <a:r>
                <a:rPr lang="en-US"/>
                <a:t> </a:t>
              </a:r>
              <a:r>
                <a:rPr lang="en-US" baseline="-25000"/>
                <a:t>R.B&lt;S.B</a:t>
              </a:r>
              <a:r>
                <a:rPr lang="en-US"/>
                <a:t> S =	</a:t>
              </a:r>
              <a:r>
                <a:rPr lang="en-US">
                  <a:solidFill>
                    <a:srgbClr val="CC00CC"/>
                  </a:solidFill>
                </a:rPr>
                <a:t>A	R.B	S.B	C</a:t>
              </a:r>
            </a:p>
            <a:p>
              <a:r>
                <a:rPr lang="en-US"/>
                <a:t>			1	2	3	4</a:t>
              </a:r>
            </a:p>
            <a:p>
              <a:r>
                <a:rPr lang="en-US"/>
                <a:t>			1	2	7	8</a:t>
              </a:r>
            </a:p>
            <a:p>
              <a:r>
                <a:rPr lang="en-US"/>
                <a:t>			5	6	7	8</a:t>
              </a:r>
            </a:p>
            <a:p>
              <a:r>
                <a:rPr lang="en-US"/>
                <a:t>			1	2	3	4</a:t>
              </a:r>
            </a:p>
            <a:p>
              <a:r>
                <a:rPr lang="en-US"/>
                <a:t>			1	2	7	8</a:t>
              </a:r>
            </a:p>
          </p:txBody>
        </p:sp>
        <p:sp>
          <p:nvSpPr>
            <p:cNvPr id="36877" name="Rectangle 12"/>
            <p:cNvSpPr>
              <a:spLocks noChangeArrowheads="1"/>
            </p:cNvSpPr>
            <p:nvPr/>
          </p:nvSpPr>
          <p:spPr bwMode="auto">
            <a:xfrm>
              <a:off x="2400" y="2496"/>
              <a:ext cx="2016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8" name="Line 13"/>
            <p:cNvSpPr>
              <a:spLocks noChangeShapeType="1"/>
            </p:cNvSpPr>
            <p:nvPr/>
          </p:nvSpPr>
          <p:spPr bwMode="auto">
            <a:xfrm>
              <a:off x="2400" y="2736"/>
              <a:ext cx="201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9" name="Line 14"/>
            <p:cNvSpPr>
              <a:spLocks noChangeShapeType="1"/>
            </p:cNvSpPr>
            <p:nvPr/>
          </p:nvSpPr>
          <p:spPr bwMode="auto">
            <a:xfrm>
              <a:off x="3984" y="2496"/>
              <a:ext cx="1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0" name="Line 15"/>
            <p:cNvSpPr>
              <a:spLocks noChangeShapeType="1"/>
            </p:cNvSpPr>
            <p:nvPr/>
          </p:nvSpPr>
          <p:spPr bwMode="auto">
            <a:xfrm>
              <a:off x="2880" y="249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Line 16"/>
            <p:cNvSpPr>
              <a:spLocks noChangeShapeType="1"/>
            </p:cNvSpPr>
            <p:nvPr/>
          </p:nvSpPr>
          <p:spPr bwMode="auto">
            <a:xfrm>
              <a:off x="3456" y="2496"/>
              <a:ext cx="1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69D3265-00FC-4E03-86F5-6D852B562BC3}" type="slidenum">
              <a:rPr lang="en-US" sz="1400" smtClean="0">
                <a:latin typeface="Times New Roman" pitchFamily="18" charset="0"/>
              </a:rPr>
              <a:pPr/>
              <a:t>36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Bag Union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element appears in the union of two bags the sum of the number of times it appears in each bag.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{1,2,1} </a:t>
            </a:r>
            <a:r>
              <a:rPr lang="en-US" sz="3600">
                <a:latin typeface="Lucida Sans Unicode" pitchFamily="34" charset="0"/>
              </a:rPr>
              <a:t>∪</a:t>
            </a:r>
            <a:r>
              <a:rPr lang="en-US"/>
              <a:t> {1,1,2,3,1} = {1,1,1,1,1,2,2,3}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9A112A5-2CA0-4A21-9C1B-1A3001E9EE10}" type="slidenum">
              <a:rPr lang="en-US" sz="1400" smtClean="0">
                <a:latin typeface="Times New Roman" pitchFamily="18" charset="0"/>
              </a:rPr>
              <a:pPr/>
              <a:t>37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Bag Intersection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element appears in the intersection of two bags the minimum of the number of times it appears in either.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{1,2,1,1} </a:t>
            </a:r>
            <a:r>
              <a:rPr lang="en-US" sz="3600">
                <a:latin typeface="Lucida Sans Unicode" pitchFamily="34" charset="0"/>
              </a:rPr>
              <a:t>∩</a:t>
            </a:r>
            <a:r>
              <a:rPr lang="en-US"/>
              <a:t> {1,2,1,3} = {1,1,2}.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EFDC3FA-6B2A-4199-8D03-85F51F99B7A0}" type="slidenum">
              <a:rPr lang="en-US" sz="1400" smtClean="0">
                <a:latin typeface="Times New Roman" pitchFamily="18" charset="0"/>
              </a:rPr>
              <a:pPr/>
              <a:t>38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Bag Difference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element appears in the difference   </a:t>
            </a:r>
            <a:r>
              <a:rPr lang="en-US" i="1"/>
              <a:t>A – B</a:t>
            </a:r>
            <a:r>
              <a:rPr lang="en-US"/>
              <a:t>  of bags as many times as it appears in </a:t>
            </a:r>
            <a:r>
              <a:rPr lang="en-US" i="1"/>
              <a:t>A</a:t>
            </a:r>
            <a:r>
              <a:rPr lang="en-US"/>
              <a:t>, minus the number of times it appears in </a:t>
            </a:r>
            <a:r>
              <a:rPr lang="en-US" i="1"/>
              <a:t>B</a:t>
            </a:r>
            <a:r>
              <a:rPr lang="en-US"/>
              <a:t>.</a:t>
            </a:r>
          </a:p>
          <a:p>
            <a:pPr lvl="1"/>
            <a:r>
              <a:rPr lang="en-US"/>
              <a:t>But never less than 0 times.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{1,2,1,1} – {1,2,3} = {1,1}.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3347AF5-F0D7-4E0C-B751-2F8003606D14}" type="slidenum">
              <a:rPr lang="en-US" sz="1400" smtClean="0">
                <a:latin typeface="Times New Roman" pitchFamily="18" charset="0"/>
              </a:rPr>
              <a:pPr/>
              <a:t>39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/>
              <a:t>Beware: Bag Laws != Set Laws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Some, but </a:t>
            </a:r>
            <a:r>
              <a:rPr lang="en-US" i="1"/>
              <a:t>not</a:t>
            </a:r>
            <a:r>
              <a:rPr lang="en-US"/>
              <a:t> </a:t>
            </a:r>
            <a:r>
              <a:rPr lang="en-US" i="1"/>
              <a:t>all</a:t>
            </a:r>
            <a:r>
              <a:rPr lang="en-US"/>
              <a:t>  algebraic laws that hold for sets also hold for bags.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the commutative law for union (</a:t>
            </a:r>
            <a:r>
              <a:rPr lang="en-US" i="1"/>
              <a:t>R </a:t>
            </a:r>
            <a:r>
              <a:rPr lang="en-US" sz="3600">
                <a:latin typeface="Lucida Sans Unicode" pitchFamily="34" charset="0"/>
              </a:rPr>
              <a:t>∪</a:t>
            </a:r>
            <a:r>
              <a:rPr lang="en-US" i="1"/>
              <a:t>S</a:t>
            </a:r>
            <a:r>
              <a:rPr lang="en-US"/>
              <a:t> = </a:t>
            </a:r>
            <a:r>
              <a:rPr lang="en-US" i="1"/>
              <a:t>S</a:t>
            </a:r>
            <a:r>
              <a:rPr lang="en-US"/>
              <a:t> </a:t>
            </a:r>
            <a:r>
              <a:rPr lang="en-US" sz="3600">
                <a:latin typeface="Lucida Sans Unicode" pitchFamily="34" charset="0"/>
              </a:rPr>
              <a:t>∪</a:t>
            </a:r>
            <a:r>
              <a:rPr lang="en-US" i="1"/>
              <a:t>R </a:t>
            </a:r>
            <a:r>
              <a:rPr lang="en-US"/>
              <a:t>) </a:t>
            </a:r>
            <a:r>
              <a:rPr lang="en-US" i="1"/>
              <a:t>does</a:t>
            </a:r>
            <a:r>
              <a:rPr lang="en-US"/>
              <a:t>  hold for bags.</a:t>
            </a:r>
          </a:p>
          <a:p>
            <a:pPr lvl="1"/>
            <a:r>
              <a:rPr lang="en-US"/>
              <a:t>Since addition is commutative, adding the number of times </a:t>
            </a:r>
            <a:r>
              <a:rPr lang="en-US" i="1"/>
              <a:t>x</a:t>
            </a:r>
            <a:r>
              <a:rPr lang="en-US"/>
              <a:t>  appears in </a:t>
            </a:r>
            <a:r>
              <a:rPr lang="en-US" i="1"/>
              <a:t>R</a:t>
            </a:r>
            <a:r>
              <a:rPr lang="en-US"/>
              <a:t> and </a:t>
            </a:r>
            <a:r>
              <a:rPr lang="en-US" i="1"/>
              <a:t>S</a:t>
            </a:r>
            <a:r>
              <a:rPr lang="en-US"/>
              <a:t> doesn’t depend on the order of </a:t>
            </a:r>
            <a:r>
              <a:rPr lang="en-US" i="1"/>
              <a:t>R</a:t>
            </a:r>
            <a:r>
              <a:rPr lang="en-US"/>
              <a:t> and </a:t>
            </a:r>
            <a:r>
              <a:rPr lang="en-US" i="1"/>
              <a:t>S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1C8FD2D-C47E-4E74-ACEF-13C90D424654}" type="slidenum">
              <a:rPr lang="en-US" sz="1400" smtClean="0">
                <a:latin typeface="Times New Roman" pitchFamily="18" charset="0"/>
              </a:rPr>
              <a:pPr/>
              <a:t>4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Core Relational Algebra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33CC33"/>
                </a:solidFill>
              </a:rPr>
              <a:t>Union, intersection, and difference</a:t>
            </a:r>
            <a:r>
              <a:rPr lang="en-US"/>
              <a:t>.</a:t>
            </a:r>
          </a:p>
          <a:p>
            <a:pPr lvl="1">
              <a:lnSpc>
                <a:spcPct val="90000"/>
              </a:lnSpc>
            </a:pPr>
            <a:r>
              <a:rPr lang="en-US"/>
              <a:t>Usual set operations, but </a:t>
            </a:r>
            <a:r>
              <a:rPr lang="en-US" i="1">
                <a:solidFill>
                  <a:srgbClr val="993300"/>
                </a:solidFill>
              </a:rPr>
              <a:t>both operands must have the same relation schema</a:t>
            </a:r>
            <a:r>
              <a:rPr lang="en-US"/>
              <a:t>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CC33"/>
                </a:solidFill>
              </a:rPr>
              <a:t>Selection</a:t>
            </a:r>
            <a:r>
              <a:rPr lang="en-US"/>
              <a:t>: picking certain rows.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CC33"/>
                </a:solidFill>
              </a:rPr>
              <a:t>Projection</a:t>
            </a:r>
            <a:r>
              <a:rPr lang="en-US"/>
              <a:t>: picking certain columns.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CC33"/>
                </a:solidFill>
              </a:rPr>
              <a:t>Products</a:t>
            </a:r>
            <a:r>
              <a:rPr lang="en-US"/>
              <a:t> and </a:t>
            </a:r>
            <a:r>
              <a:rPr lang="en-US">
                <a:solidFill>
                  <a:srgbClr val="33CC33"/>
                </a:solidFill>
              </a:rPr>
              <a:t>joins</a:t>
            </a:r>
            <a:r>
              <a:rPr lang="en-US"/>
              <a:t>: compositions of relations.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CC33"/>
                </a:solidFill>
              </a:rPr>
              <a:t>Renaming</a:t>
            </a:r>
            <a:r>
              <a:rPr lang="en-US"/>
              <a:t> of relations and attributes.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DD077A0-7320-4226-A497-D6E8FF09F59A}" type="slidenum">
              <a:rPr lang="en-US" sz="1400" smtClean="0">
                <a:latin typeface="Times New Roman" pitchFamily="18" charset="0"/>
              </a:rPr>
              <a:pPr/>
              <a:t>40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A Law That Fails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Set union is </a:t>
            </a:r>
            <a:r>
              <a:rPr lang="en-US" i="1">
                <a:solidFill>
                  <a:srgbClr val="FF0066"/>
                </a:solidFill>
              </a:rPr>
              <a:t>idempotent</a:t>
            </a:r>
            <a:r>
              <a:rPr lang="en-US"/>
              <a:t>, meaning that </a:t>
            </a:r>
            <a:r>
              <a:rPr lang="en-US" i="1"/>
              <a:t>S</a:t>
            </a:r>
            <a:r>
              <a:rPr lang="en-US"/>
              <a:t> </a:t>
            </a:r>
            <a:r>
              <a:rPr lang="en-US" sz="3600">
                <a:latin typeface="Lucida Sans Unicode" pitchFamily="34" charset="0"/>
              </a:rPr>
              <a:t>∪</a:t>
            </a:r>
            <a:r>
              <a:rPr lang="en-US" i="1"/>
              <a:t>S</a:t>
            </a:r>
            <a:r>
              <a:rPr lang="en-US"/>
              <a:t> = </a:t>
            </a:r>
            <a:r>
              <a:rPr lang="en-US" i="1"/>
              <a:t>S</a:t>
            </a:r>
            <a:r>
              <a:rPr lang="en-US"/>
              <a:t>.</a:t>
            </a:r>
          </a:p>
          <a:p>
            <a:r>
              <a:rPr lang="en-US"/>
              <a:t>However, for bags, if </a:t>
            </a:r>
            <a:r>
              <a:rPr lang="en-US" i="1"/>
              <a:t>x</a:t>
            </a:r>
            <a:r>
              <a:rPr lang="en-US"/>
              <a:t> appears </a:t>
            </a:r>
            <a:r>
              <a:rPr lang="en-US" i="1"/>
              <a:t>n </a:t>
            </a:r>
            <a:r>
              <a:rPr lang="en-US"/>
              <a:t> times in </a:t>
            </a:r>
            <a:r>
              <a:rPr lang="en-US" i="1"/>
              <a:t>S</a:t>
            </a:r>
            <a:r>
              <a:rPr lang="en-US"/>
              <a:t>, then it appears 2</a:t>
            </a:r>
            <a:r>
              <a:rPr lang="en-US" i="1"/>
              <a:t>n</a:t>
            </a:r>
            <a:r>
              <a:rPr lang="en-US"/>
              <a:t>  times in          </a:t>
            </a:r>
            <a:r>
              <a:rPr lang="en-US" i="1"/>
              <a:t>S</a:t>
            </a:r>
            <a:r>
              <a:rPr lang="en-US"/>
              <a:t> </a:t>
            </a:r>
            <a:r>
              <a:rPr lang="en-US" sz="3600">
                <a:latin typeface="Lucida Sans Unicode" pitchFamily="34" charset="0"/>
              </a:rPr>
              <a:t>∪</a:t>
            </a:r>
            <a:r>
              <a:rPr lang="en-US" i="1"/>
              <a:t>S</a:t>
            </a:r>
            <a:r>
              <a:rPr lang="en-US"/>
              <a:t>.</a:t>
            </a:r>
          </a:p>
          <a:p>
            <a:r>
              <a:rPr lang="en-US"/>
              <a:t>Thus </a:t>
            </a:r>
            <a:r>
              <a:rPr lang="en-US" i="1"/>
              <a:t>S</a:t>
            </a:r>
            <a:r>
              <a:rPr lang="en-US"/>
              <a:t> </a:t>
            </a:r>
            <a:r>
              <a:rPr lang="en-US" sz="3600">
                <a:latin typeface="Lucida Sans Unicode" pitchFamily="34" charset="0"/>
              </a:rPr>
              <a:t>∪</a:t>
            </a:r>
            <a:r>
              <a:rPr lang="en-US" i="1"/>
              <a:t>S</a:t>
            </a:r>
            <a:r>
              <a:rPr lang="en-US"/>
              <a:t>  != </a:t>
            </a:r>
            <a:r>
              <a:rPr lang="en-US" i="1"/>
              <a:t>S</a:t>
            </a:r>
            <a:r>
              <a:rPr lang="en-US"/>
              <a:t>  in general.</a:t>
            </a:r>
          </a:p>
          <a:p>
            <a:pPr lvl="1"/>
            <a:r>
              <a:rPr lang="en-US"/>
              <a:t>e.g., {1} </a:t>
            </a:r>
            <a:r>
              <a:rPr lang="en-US" sz="3200">
                <a:latin typeface="Lucida Sans Unicode" pitchFamily="34" charset="0"/>
              </a:rPr>
              <a:t>∪</a:t>
            </a:r>
            <a:r>
              <a:rPr lang="en-US"/>
              <a:t> {1} = {1,1} != {1}.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EA73370-742B-4B42-9B90-E4FB73AD9ACD}" type="slidenum">
              <a:rPr lang="en-US" sz="1400" smtClean="0">
                <a:latin typeface="Times New Roman" pitchFamily="18" charset="0"/>
              </a:rPr>
              <a:pPr/>
              <a:t>5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R1 := </a:t>
            </a:r>
            <a:r>
              <a:rPr lang="en-US" sz="4000">
                <a:latin typeface="Lucida Sans Unicode" pitchFamily="34" charset="0"/>
              </a:rPr>
              <a:t>σ</a:t>
            </a:r>
            <a:r>
              <a:rPr lang="en-US" i="1" baseline="-25000"/>
              <a:t>C </a:t>
            </a:r>
            <a:r>
              <a:rPr lang="en-US"/>
              <a:t>(R2)</a:t>
            </a:r>
          </a:p>
          <a:p>
            <a:pPr lvl="1"/>
            <a:r>
              <a:rPr lang="en-US" i="1"/>
              <a:t>C</a:t>
            </a:r>
            <a:r>
              <a:rPr lang="en-US"/>
              <a:t>  is a condition (as in “if” statements) that refers to attributes of R2.</a:t>
            </a:r>
          </a:p>
          <a:p>
            <a:pPr lvl="1"/>
            <a:r>
              <a:rPr lang="en-US"/>
              <a:t>R1 is all those tuples of R2 that satisfy </a:t>
            </a:r>
            <a:r>
              <a:rPr lang="en-US" i="1"/>
              <a:t>C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F7BF337-548D-4AB5-90E9-F9F2AAD6AF7C}" type="slidenum">
              <a:rPr lang="en-US" sz="1400" smtClean="0">
                <a:latin typeface="Times New Roman" pitchFamily="18" charset="0"/>
              </a:rPr>
              <a:pPr/>
              <a:t>6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>
                <a:solidFill>
                  <a:schemeClr val="tx1"/>
                </a:solidFill>
              </a:rPr>
              <a:t>: Selection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1203325" y="2014538"/>
            <a:ext cx="54054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Relation Sells:</a:t>
            </a:r>
          </a:p>
          <a:p>
            <a:r>
              <a:rPr lang="en-US"/>
              <a:t>	</a:t>
            </a:r>
            <a:r>
              <a:rPr lang="en-US">
                <a:solidFill>
                  <a:srgbClr val="CC00CC"/>
                </a:solidFill>
              </a:rPr>
              <a:t>bar		beer		price</a:t>
            </a:r>
          </a:p>
          <a:p>
            <a:r>
              <a:rPr lang="en-US"/>
              <a:t>	Joe’s		Bud		2.50</a:t>
            </a:r>
          </a:p>
          <a:p>
            <a:r>
              <a:rPr lang="en-US"/>
              <a:t>	Joe’s		Miller		2.75</a:t>
            </a:r>
          </a:p>
          <a:p>
            <a:r>
              <a:rPr lang="en-US"/>
              <a:t>	Sue’s		Bud		2.50</a:t>
            </a:r>
          </a:p>
          <a:p>
            <a:r>
              <a:rPr lang="en-US"/>
              <a:t>	Sue’s		Miller		3.00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2133600" y="2438400"/>
            <a:ext cx="44958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Line 5"/>
          <p:cNvSpPr>
            <a:spLocks noChangeShapeType="1"/>
          </p:cNvSpPr>
          <p:nvPr/>
        </p:nvSpPr>
        <p:spPr bwMode="auto">
          <a:xfrm>
            <a:off x="2133600" y="28194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Line 6"/>
          <p:cNvSpPr>
            <a:spLocks noChangeShapeType="1"/>
          </p:cNvSpPr>
          <p:nvPr/>
        </p:nvSpPr>
        <p:spPr bwMode="auto">
          <a:xfrm>
            <a:off x="3505200" y="2438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Line 7"/>
          <p:cNvSpPr>
            <a:spLocks noChangeShapeType="1"/>
          </p:cNvSpPr>
          <p:nvPr/>
        </p:nvSpPr>
        <p:spPr bwMode="auto">
          <a:xfrm>
            <a:off x="5257800" y="2438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177" name="Group 8"/>
          <p:cNvGrpSpPr>
            <a:grpSpLocks/>
          </p:cNvGrpSpPr>
          <p:nvPr/>
        </p:nvGrpSpPr>
        <p:grpSpPr bwMode="auto">
          <a:xfrm>
            <a:off x="1219200" y="4449763"/>
            <a:ext cx="5410200" cy="1674812"/>
            <a:chOff x="768" y="2803"/>
            <a:chExt cx="3408" cy="1055"/>
          </a:xfrm>
        </p:grpSpPr>
        <p:sp>
          <p:nvSpPr>
            <p:cNvPr id="7178" name="Text Box 9"/>
            <p:cNvSpPr txBox="1">
              <a:spLocks noChangeArrowheads="1"/>
            </p:cNvSpPr>
            <p:nvPr/>
          </p:nvSpPr>
          <p:spPr bwMode="auto">
            <a:xfrm>
              <a:off x="768" y="2803"/>
              <a:ext cx="3405" cy="1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JoeMenu := </a:t>
              </a:r>
              <a:r>
                <a:rPr lang="en-US" sz="3200">
                  <a:latin typeface="Lucida Sans Unicode" pitchFamily="34" charset="0"/>
                </a:rPr>
                <a:t>σ</a:t>
              </a:r>
              <a:r>
                <a:rPr lang="en-US" baseline="-25000"/>
                <a:t>bar=“Joe’s”</a:t>
              </a:r>
              <a:r>
                <a:rPr lang="en-US"/>
                <a:t>(Sells):</a:t>
              </a:r>
            </a:p>
            <a:p>
              <a:r>
                <a:rPr lang="en-US"/>
                <a:t>	</a:t>
              </a:r>
              <a:r>
                <a:rPr lang="en-US">
                  <a:solidFill>
                    <a:srgbClr val="CC00CC"/>
                  </a:solidFill>
                </a:rPr>
                <a:t>bar		beer		price</a:t>
              </a:r>
            </a:p>
            <a:p>
              <a:r>
                <a:rPr lang="en-US"/>
                <a:t>	Joe’s		Bud		2.50</a:t>
              </a:r>
            </a:p>
            <a:p>
              <a:r>
                <a:rPr lang="en-US"/>
                <a:t>	Joe’s		Miller		2.75</a:t>
              </a:r>
            </a:p>
          </p:txBody>
        </p:sp>
        <p:sp>
          <p:nvSpPr>
            <p:cNvPr id="7179" name="Rectangle 10"/>
            <p:cNvSpPr>
              <a:spLocks noChangeArrowheads="1"/>
            </p:cNvSpPr>
            <p:nvPr/>
          </p:nvSpPr>
          <p:spPr bwMode="auto">
            <a:xfrm>
              <a:off x="1344" y="3120"/>
              <a:ext cx="2832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Line 11"/>
            <p:cNvSpPr>
              <a:spLocks noChangeShapeType="1"/>
            </p:cNvSpPr>
            <p:nvPr/>
          </p:nvSpPr>
          <p:spPr bwMode="auto">
            <a:xfrm>
              <a:off x="1344" y="3360"/>
              <a:ext cx="2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Line 12"/>
            <p:cNvSpPr>
              <a:spLocks noChangeShapeType="1"/>
            </p:cNvSpPr>
            <p:nvPr/>
          </p:nvSpPr>
          <p:spPr bwMode="auto">
            <a:xfrm>
              <a:off x="2208" y="312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Line 13"/>
            <p:cNvSpPr>
              <a:spLocks noChangeShapeType="1"/>
            </p:cNvSpPr>
            <p:nvPr/>
          </p:nvSpPr>
          <p:spPr bwMode="auto">
            <a:xfrm>
              <a:off x="3312" y="312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036736A-B2A5-4061-AE4F-EA5408095EF5}" type="slidenum">
              <a:rPr lang="en-US" sz="1400" smtClean="0">
                <a:latin typeface="Times New Roman" pitchFamily="18" charset="0"/>
              </a:rPr>
              <a:pPr/>
              <a:t>7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R1 := </a:t>
            </a:r>
            <a:r>
              <a:rPr lang="en-US" sz="4000">
                <a:latin typeface="Lucida Sans Unicode" pitchFamily="34" charset="0"/>
              </a:rPr>
              <a:t>π</a:t>
            </a:r>
            <a:r>
              <a:rPr lang="en-US" i="1" baseline="-25000"/>
              <a:t>L </a:t>
            </a:r>
            <a:r>
              <a:rPr lang="en-US"/>
              <a:t>(R2)</a:t>
            </a:r>
          </a:p>
          <a:p>
            <a:pPr lvl="1"/>
            <a:r>
              <a:rPr lang="en-US" i="1"/>
              <a:t>L </a:t>
            </a:r>
            <a:r>
              <a:rPr lang="en-US"/>
              <a:t> is a list of attributes from the schema of R2.</a:t>
            </a:r>
          </a:p>
          <a:p>
            <a:pPr lvl="1"/>
            <a:r>
              <a:rPr lang="en-US"/>
              <a:t>R1 is constructed by looking at each tuple of R2, extracting the attributes on list </a:t>
            </a:r>
            <a:r>
              <a:rPr lang="en-US" i="1"/>
              <a:t>L</a:t>
            </a:r>
            <a:r>
              <a:rPr lang="en-US"/>
              <a:t>, in the order specified, and creating from those components a tuple for R1.</a:t>
            </a:r>
          </a:p>
          <a:p>
            <a:pPr lvl="1"/>
            <a:r>
              <a:rPr lang="en-US"/>
              <a:t>Eliminate duplicate tuples, if any.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714C06D-61F9-4FA5-8399-240960571398}" type="slidenum">
              <a:rPr lang="en-US" sz="1400" smtClean="0">
                <a:latin typeface="Times New Roman" pitchFamily="18" charset="0"/>
              </a:rPr>
              <a:pPr/>
              <a:t>8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Projection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1203325" y="2014538"/>
            <a:ext cx="54054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Relation Sells:</a:t>
            </a:r>
          </a:p>
          <a:p>
            <a:r>
              <a:rPr lang="en-US"/>
              <a:t>	</a:t>
            </a:r>
            <a:r>
              <a:rPr lang="en-US">
                <a:solidFill>
                  <a:srgbClr val="CC00CC"/>
                </a:solidFill>
              </a:rPr>
              <a:t>bar		beer		price</a:t>
            </a:r>
          </a:p>
          <a:p>
            <a:r>
              <a:rPr lang="en-US"/>
              <a:t>	Joe’s		Bud		2.50</a:t>
            </a:r>
          </a:p>
          <a:p>
            <a:r>
              <a:rPr lang="en-US"/>
              <a:t>	Joe’s		Miller		2.75</a:t>
            </a:r>
          </a:p>
          <a:p>
            <a:r>
              <a:rPr lang="en-US"/>
              <a:t>	Sue’s		Bud		2.50</a:t>
            </a:r>
          </a:p>
          <a:p>
            <a:r>
              <a:rPr lang="en-US"/>
              <a:t>	Sue’s		Miller		3.00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2133600" y="2438400"/>
            <a:ext cx="44958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Line 5"/>
          <p:cNvSpPr>
            <a:spLocks noChangeShapeType="1"/>
          </p:cNvSpPr>
          <p:nvPr/>
        </p:nvSpPr>
        <p:spPr bwMode="auto">
          <a:xfrm>
            <a:off x="2133600" y="28194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3" name="Line 6"/>
          <p:cNvSpPr>
            <a:spLocks noChangeShapeType="1"/>
          </p:cNvSpPr>
          <p:nvPr/>
        </p:nvSpPr>
        <p:spPr bwMode="auto">
          <a:xfrm>
            <a:off x="3505200" y="2438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24" name="Group 7"/>
          <p:cNvGrpSpPr>
            <a:grpSpLocks/>
          </p:cNvGrpSpPr>
          <p:nvPr/>
        </p:nvGrpSpPr>
        <p:grpSpPr bwMode="auto">
          <a:xfrm>
            <a:off x="1219200" y="4449763"/>
            <a:ext cx="3657600" cy="2039937"/>
            <a:chOff x="768" y="2803"/>
            <a:chExt cx="2304" cy="1285"/>
          </a:xfrm>
        </p:grpSpPr>
        <p:sp>
          <p:nvSpPr>
            <p:cNvPr id="9226" name="Text Box 8"/>
            <p:cNvSpPr txBox="1">
              <a:spLocks noChangeArrowheads="1"/>
            </p:cNvSpPr>
            <p:nvPr/>
          </p:nvSpPr>
          <p:spPr bwMode="auto">
            <a:xfrm>
              <a:off x="768" y="2803"/>
              <a:ext cx="2299" cy="1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Prices := </a:t>
              </a:r>
              <a:r>
                <a:rPr lang="en-US" sz="3200">
                  <a:latin typeface="Lucida Sans Unicode" pitchFamily="34" charset="0"/>
                </a:rPr>
                <a:t>π</a:t>
              </a:r>
              <a:r>
                <a:rPr lang="en-US" baseline="-25000"/>
                <a:t>beer,price</a:t>
              </a:r>
              <a:r>
                <a:rPr lang="en-US"/>
                <a:t>(Sells):</a:t>
              </a:r>
            </a:p>
            <a:p>
              <a:r>
                <a:rPr lang="en-US"/>
                <a:t>	</a:t>
              </a:r>
              <a:r>
                <a:rPr lang="en-US">
                  <a:solidFill>
                    <a:srgbClr val="CC00CC"/>
                  </a:solidFill>
                </a:rPr>
                <a:t>beer		price</a:t>
              </a:r>
            </a:p>
            <a:p>
              <a:r>
                <a:rPr lang="en-US"/>
                <a:t>	Bud		2.50</a:t>
              </a:r>
            </a:p>
            <a:p>
              <a:r>
                <a:rPr lang="en-US"/>
                <a:t>	Miller		2.75</a:t>
              </a:r>
            </a:p>
            <a:p>
              <a:r>
                <a:rPr lang="en-US"/>
                <a:t>	Miller		3.00</a:t>
              </a:r>
            </a:p>
          </p:txBody>
        </p:sp>
        <p:sp>
          <p:nvSpPr>
            <p:cNvPr id="9227" name="Rectangle 9"/>
            <p:cNvSpPr>
              <a:spLocks noChangeArrowheads="1"/>
            </p:cNvSpPr>
            <p:nvPr/>
          </p:nvSpPr>
          <p:spPr bwMode="auto">
            <a:xfrm>
              <a:off x="1344" y="3120"/>
              <a:ext cx="1728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8" name="Line 10"/>
            <p:cNvSpPr>
              <a:spLocks noChangeShapeType="1"/>
            </p:cNvSpPr>
            <p:nvPr/>
          </p:nvSpPr>
          <p:spPr bwMode="auto">
            <a:xfrm>
              <a:off x="1344" y="3360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9" name="Line 11"/>
            <p:cNvSpPr>
              <a:spLocks noChangeShapeType="1"/>
            </p:cNvSpPr>
            <p:nvPr/>
          </p:nvSpPr>
          <p:spPr bwMode="auto">
            <a:xfrm>
              <a:off x="2208" y="3120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5" name="Line 12"/>
          <p:cNvSpPr>
            <a:spLocks noChangeShapeType="1"/>
          </p:cNvSpPr>
          <p:nvPr/>
        </p:nvSpPr>
        <p:spPr bwMode="auto">
          <a:xfrm>
            <a:off x="5257800" y="2438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828EC6B-B6AB-4EF5-B3B2-834B488F3602}" type="slidenum">
              <a:rPr lang="en-US" sz="1400" smtClean="0">
                <a:latin typeface="Times New Roman" pitchFamily="18" charset="0"/>
              </a:rPr>
              <a:pPr/>
              <a:t>9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Extended Projection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Using the same </a:t>
            </a:r>
            <a:r>
              <a:rPr lang="en-US" sz="4000">
                <a:latin typeface="Lucida Sans Unicode" pitchFamily="34" charset="0"/>
              </a:rPr>
              <a:t>π</a:t>
            </a:r>
            <a:r>
              <a:rPr lang="en-US" i="1" baseline="-25000"/>
              <a:t>L</a:t>
            </a:r>
            <a:r>
              <a:rPr lang="en-US"/>
              <a:t> operator, we allow the list </a:t>
            </a:r>
            <a:r>
              <a:rPr lang="en-US" i="1"/>
              <a:t>L</a:t>
            </a:r>
            <a:r>
              <a:rPr lang="en-US"/>
              <a:t>  to contain arbitrary expressions involving attributes: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sz="2800"/>
              <a:t>Arithmetic on attributes, e.g., </a:t>
            </a:r>
            <a:r>
              <a:rPr lang="en-US" sz="2800" i="1"/>
              <a:t>A</a:t>
            </a:r>
            <a:r>
              <a:rPr lang="en-US" sz="2800"/>
              <a:t>+</a:t>
            </a:r>
            <a:r>
              <a:rPr lang="en-US" sz="2800" i="1"/>
              <a:t>B-&gt;C</a:t>
            </a:r>
            <a:r>
              <a:rPr lang="en-US" sz="2800"/>
              <a:t>.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sz="2800"/>
              <a:t>Duplicate occurrences of the same attribute.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1531</Words>
  <Application>Microsoft Office PowerPoint</Application>
  <PresentationFormat>On-screen Show (4:3)</PresentationFormat>
  <Paragraphs>297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Monotype Sorts</vt:lpstr>
      <vt:lpstr>Courier New</vt:lpstr>
      <vt:lpstr>Lucida Sans Unicode</vt:lpstr>
      <vt:lpstr>Symbol</vt:lpstr>
      <vt:lpstr>Tahoma</vt:lpstr>
      <vt:lpstr>Times New Roman</vt:lpstr>
      <vt:lpstr>Wingdings</vt:lpstr>
      <vt:lpstr>Default Design</vt:lpstr>
      <vt:lpstr>Relational Algebra</vt:lpstr>
      <vt:lpstr>What is an “Algebra”</vt:lpstr>
      <vt:lpstr>What is Relational Algebra?</vt:lpstr>
      <vt:lpstr>Core Relational Algebra</vt:lpstr>
      <vt:lpstr>Selection</vt:lpstr>
      <vt:lpstr>Example: Selection</vt:lpstr>
      <vt:lpstr>Projection</vt:lpstr>
      <vt:lpstr>Example: Projection</vt:lpstr>
      <vt:lpstr>Extended Projection</vt:lpstr>
      <vt:lpstr>Example: Extended Projection</vt:lpstr>
      <vt:lpstr>Product</vt:lpstr>
      <vt:lpstr>Example: R3 := R1 Χ R2</vt:lpstr>
      <vt:lpstr>Theta-Join</vt:lpstr>
      <vt:lpstr>Example: Theta Join</vt:lpstr>
      <vt:lpstr>Natural Join</vt:lpstr>
      <vt:lpstr>Example: Natural Join</vt:lpstr>
      <vt:lpstr>Renaming</vt:lpstr>
      <vt:lpstr>Example: Renaming</vt:lpstr>
      <vt:lpstr>Building Complex Expressions</vt:lpstr>
      <vt:lpstr>Sequences of Assignments</vt:lpstr>
      <vt:lpstr>Expressions in a Single Assignment</vt:lpstr>
      <vt:lpstr>Expression Trees</vt:lpstr>
      <vt:lpstr>Example: Tree for a Query</vt:lpstr>
      <vt:lpstr>As a Tree:</vt:lpstr>
      <vt:lpstr>Example: Self-Join</vt:lpstr>
      <vt:lpstr>The Tree</vt:lpstr>
      <vt:lpstr>Schemas for Results</vt:lpstr>
      <vt:lpstr>Schemas for Results --- (2)</vt:lpstr>
      <vt:lpstr>Relational Algebra on Bags</vt:lpstr>
      <vt:lpstr>Why Bags?</vt:lpstr>
      <vt:lpstr>Operations on Bags</vt:lpstr>
      <vt:lpstr>Example: Bag Selection</vt:lpstr>
      <vt:lpstr>Example: Bag Projection</vt:lpstr>
      <vt:lpstr>Example: Bag Product</vt:lpstr>
      <vt:lpstr>Example: Bag Theta-Join</vt:lpstr>
      <vt:lpstr>Bag Union</vt:lpstr>
      <vt:lpstr>Bag Intersection</vt:lpstr>
      <vt:lpstr>Bag Difference</vt:lpstr>
      <vt:lpstr>Beware: Bag Laws != Set Laws</vt:lpstr>
      <vt:lpstr>Example: A Law That Fails</vt:lpstr>
    </vt:vector>
  </TitlesOfParts>
  <Company>Stanford University, CS Dept.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CS206 --- Electronic Commerce</dc:title>
  <dc:creator>Jeff Ullman</dc:creator>
  <cp:lastModifiedBy>Li Yang</cp:lastModifiedBy>
  <cp:revision>138</cp:revision>
  <dcterms:created xsi:type="dcterms:W3CDTF">2002-03-23T20:14:09Z</dcterms:created>
  <dcterms:modified xsi:type="dcterms:W3CDTF">2017-05-15T18:28:30Z</dcterms:modified>
</cp:coreProperties>
</file>