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70" r:id="rId11"/>
    <p:sldId id="271" r:id="rId12"/>
    <p:sldId id="326" r:id="rId13"/>
    <p:sldId id="328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6" r:id="rId24"/>
    <p:sldId id="287" r:id="rId25"/>
    <p:sldId id="288" r:id="rId26"/>
    <p:sldId id="327" r:id="rId27"/>
    <p:sldId id="289" r:id="rId28"/>
    <p:sldId id="290" r:id="rId29"/>
    <p:sldId id="291" r:id="rId30"/>
    <p:sldId id="292" r:id="rId31"/>
    <p:sldId id="293" r:id="rId32"/>
    <p:sldId id="329" r:id="rId33"/>
    <p:sldId id="330" r:id="rId34"/>
    <p:sldId id="331" r:id="rId35"/>
    <p:sldId id="294" r:id="rId36"/>
    <p:sldId id="295" r:id="rId37"/>
    <p:sldId id="296" r:id="rId38"/>
    <p:sldId id="297" r:id="rId39"/>
    <p:sldId id="298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66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927" autoAdjust="0"/>
    <p:restoredTop sz="90929"/>
  </p:normalViewPr>
  <p:slideViewPr>
    <p:cSldViewPr>
      <p:cViewPr varScale="1">
        <p:scale>
          <a:sx n="70" d="100"/>
          <a:sy n="70" d="100"/>
        </p:scale>
        <p:origin x="789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6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829757E-8286-47AA-A6ED-DD5ADCB73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2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5129-20F1-40CC-BA3F-93826C395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7A1AE-318A-4601-A481-E073F63BE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99893-742A-430C-A608-321F1458B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F36E-3B7F-49EE-917D-1AD171F53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8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16543-4515-43FD-A29C-AF6EC2D64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6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C111-93D9-4463-9B23-A3574B37F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18C8-B2D0-45D4-8A78-4E57047F8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C9911-6CEB-44E9-9110-59AA96DA0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F45CB-B5D5-4721-9433-568FF29D1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C340-EF0D-44E2-ADDC-41CF00861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5DF4B-4401-4872-9516-4BD4E87AC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2A69F5A2-094F-45CA-B181-7774BFFDB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7F7A77F-8448-4A9E-8060-762F4CCD134D}" type="slidenum">
              <a:rPr lang="en-US" sz="1400" smtClean="0">
                <a:latin typeface="Times New Roman" charset="0"/>
              </a:rPr>
              <a:pPr/>
              <a:t>1</a:t>
            </a:fld>
            <a:endParaRPr lang="en-US" sz="1400">
              <a:latin typeface="Times New Roman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Introduction to SQL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Select-From-Where Statements</a:t>
            </a:r>
          </a:p>
          <a:p>
            <a:r>
              <a:rPr lang="en-US"/>
              <a:t>Multirelation Queries</a:t>
            </a:r>
          </a:p>
          <a:p>
            <a:r>
              <a:rPr lang="en-US"/>
              <a:t>Subqueries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AD7D62-9AA7-43FD-8EF2-2B0DCC579789}" type="slidenum">
              <a:rPr lang="en-US" sz="1400" smtClean="0">
                <a:latin typeface="Times New Roman" charset="0"/>
              </a:rPr>
              <a:pPr/>
              <a:t>10</a:t>
            </a:fld>
            <a:endParaRPr lang="en-US" sz="14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Constants as Expressions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SELECT drinker,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’likes Bud’ AS whoLikesBud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FROM Likes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WHERE beer = ’Bud’;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4EF1F0E-F62D-433A-BE86-2116CD68AAE2}" type="slidenum">
              <a:rPr lang="en-US" sz="1400" smtClean="0">
                <a:latin typeface="Times New Roman" charset="0"/>
              </a:rPr>
              <a:pPr/>
              <a:t>11</a:t>
            </a:fld>
            <a:endParaRPr lang="en-US" sz="140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of Query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solidFill>
                  <a:srgbClr val="CC00CC"/>
                </a:solidFill>
              </a:rPr>
              <a:t>drinker	whoLikesBud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Sally		likes Bud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Fred		likes Bud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…		  …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524000" y="2057400"/>
            <a:ext cx="4876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1524000" y="2590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3276600" y="2057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342D991-3C7B-4CCD-A11F-F1EB92F355A6}" type="slidenum">
              <a:rPr lang="en-US" sz="1400" smtClean="0">
                <a:latin typeface="Times New Roman" charset="0"/>
              </a:rPr>
              <a:pPr/>
              <a:t>12</a:t>
            </a:fld>
            <a:endParaRPr lang="en-US" sz="140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Complex Conditions in WHERE Clause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</p:spPr>
        <p:txBody>
          <a:bodyPr/>
          <a:lstStyle/>
          <a:p>
            <a:r>
              <a:rPr lang="en-US"/>
              <a:t>Boolean operators AND, OR, NOT.</a:t>
            </a:r>
          </a:p>
          <a:p>
            <a:r>
              <a:rPr lang="en-US"/>
              <a:t>Comparisons =, &lt;&gt;, &lt;, &gt;, &lt;=, &gt;=.</a:t>
            </a:r>
          </a:p>
          <a:p>
            <a:pPr lvl="1"/>
            <a:r>
              <a:rPr lang="en-US"/>
              <a:t>And many other operators that produce boolean-valued results.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7AD1730-32DA-498F-AB55-DE0267F8943A}" type="slidenum">
              <a:rPr lang="en-US" sz="1400" smtClean="0">
                <a:latin typeface="Times New Roman" charset="0"/>
              </a:rPr>
              <a:pPr/>
              <a:t>13</a:t>
            </a:fld>
            <a:endParaRPr lang="en-US" sz="140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Complex Condition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price Joe’s Bar charges for Bud:</a:t>
            </a:r>
          </a:p>
          <a:p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price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bar = ’Joe’’s Bar’ AND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beer = ’Bud’;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E12023A-00E6-49F9-9FA0-A32966D39737}" type="slidenum">
              <a:rPr lang="en-US" sz="1400" smtClean="0">
                <a:latin typeface="Times New Roman" charset="0"/>
              </a:rPr>
              <a:pPr/>
              <a:t>14</a:t>
            </a:fld>
            <a:endParaRPr lang="en-US" sz="140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/>
              <a:t>A condition can compare a string to a pattern by:</a:t>
            </a:r>
          </a:p>
          <a:p>
            <a:pPr lvl="1"/>
            <a:r>
              <a:rPr lang="en-US"/>
              <a:t>&lt;Attribute&gt; LIKE &lt;pattern&gt; or &lt;Attribute&gt; NOT LIKE &lt;pattern&gt;</a:t>
            </a:r>
          </a:p>
          <a:p>
            <a:r>
              <a:rPr lang="en-US" i="1">
                <a:solidFill>
                  <a:srgbClr val="FF0066"/>
                </a:solidFill>
              </a:rPr>
              <a:t>Pattern</a:t>
            </a:r>
            <a:r>
              <a:rPr lang="en-US"/>
              <a:t>  is a quoted string with % = “any string”; _ = “any character.”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8B42F0C-8A22-4905-82E8-4EE4832A4B91}" type="slidenum">
              <a:rPr lang="en-US" sz="1400" smtClean="0">
                <a:latin typeface="Times New Roman" charset="0"/>
              </a:rPr>
              <a:pPr/>
              <a:t>15</a:t>
            </a:fld>
            <a:endParaRPr lang="en-US" sz="14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LIKE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Drinkers(name, addr, phone)</a:t>
            </a:r>
            <a:r>
              <a:rPr lang="en-US"/>
              <a:t> find the drinkers with exchange 555: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name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FROM Drinkers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phone LIKE ’%555-_ _ _ _’;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B686524-8671-4AC9-A902-41F38963AD46}" type="slidenum">
              <a:rPr lang="en-US" sz="1400" smtClean="0">
                <a:latin typeface="Times New Roman" charset="0"/>
              </a:rPr>
              <a:pPr/>
              <a:t>16</a:t>
            </a:fld>
            <a:endParaRPr lang="en-US" sz="140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r>
              <a:rPr lang="en-US"/>
              <a:t>Tuples in SQL relations can have NULL as a value for one or more components.</a:t>
            </a:r>
          </a:p>
          <a:p>
            <a:r>
              <a:rPr lang="en-US"/>
              <a:t>Meaning depends on context.  Two common cases: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Missing value</a:t>
            </a:r>
            <a:r>
              <a:rPr lang="en-US" i="1"/>
              <a:t> </a:t>
            </a:r>
            <a:r>
              <a:rPr lang="en-US"/>
              <a:t>: e.g., we know Joe’s Bar has some address, but we don’t know what it is.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Inapplicable</a:t>
            </a:r>
            <a:r>
              <a:rPr lang="en-US"/>
              <a:t> : e.g., the value of attribute </a:t>
            </a:r>
            <a:r>
              <a:rPr lang="en-US">
                <a:solidFill>
                  <a:srgbClr val="CC00CC"/>
                </a:solidFill>
              </a:rPr>
              <a:t>spouse</a:t>
            </a:r>
            <a:r>
              <a:rPr lang="en-US"/>
              <a:t> for an unmarried person.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04C7417-929C-4E57-8197-CE14F51239A2}" type="slidenum">
              <a:rPr lang="en-US" sz="1400" smtClean="0">
                <a:latin typeface="Times New Roman" charset="0"/>
              </a:rPr>
              <a:pPr/>
              <a:t>17</a:t>
            </a:fld>
            <a:endParaRPr lang="en-US" sz="140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NULL’s to Values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3962400"/>
          </a:xfrm>
        </p:spPr>
        <p:txBody>
          <a:bodyPr/>
          <a:lstStyle/>
          <a:p>
            <a:r>
              <a:rPr lang="en-US"/>
              <a:t>The logic of conditions in SQL is really 3-valued logic: TRUE, FALSE, UNKNOWN.</a:t>
            </a:r>
          </a:p>
          <a:p>
            <a:r>
              <a:rPr lang="en-US"/>
              <a:t>Comparing any value (including NULL itself) with NULL yields UNKNOWN.</a:t>
            </a:r>
          </a:p>
          <a:p>
            <a:r>
              <a:rPr lang="en-US"/>
              <a:t>A tuple is in a query answer iff the WHERE clause is TRUE (not FALSE or UNKNOWN).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14FDEEE-F942-4EEB-A112-B09917B8BB6B}" type="slidenum">
              <a:rPr lang="en-US" sz="1400" smtClean="0">
                <a:latin typeface="Times New Roman" charset="0"/>
              </a:rPr>
              <a:pPr/>
              <a:t>18</a:t>
            </a:fld>
            <a:endParaRPr lang="en-US" sz="140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Surprising </a:t>
            </a:r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the following  Sells relation: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</a:t>
            </a:r>
            <a:r>
              <a:rPr lang="en-US">
                <a:solidFill>
                  <a:srgbClr val="CC00CC"/>
                </a:solidFill>
              </a:rPr>
              <a:t>bar		beer		price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Joe’s Bar	Bud		NULL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SELECT bar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WHERE price &lt; 2.00 OR price &gt;= 2.00;</a:t>
            </a:r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2514600" y="2667000"/>
            <a:ext cx="4800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10"/>
          <p:cNvSpPr>
            <a:spLocks noChangeShapeType="1"/>
          </p:cNvSpPr>
          <p:nvPr/>
        </p:nvSpPr>
        <p:spPr bwMode="auto">
          <a:xfrm>
            <a:off x="25146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11"/>
          <p:cNvSpPr>
            <a:spLocks noChangeShapeType="1"/>
          </p:cNvSpPr>
          <p:nvPr/>
        </p:nvSpPr>
        <p:spPr bwMode="auto">
          <a:xfrm>
            <a:off x="42672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12"/>
          <p:cNvSpPr>
            <a:spLocks noChangeShapeType="1"/>
          </p:cNvSpPr>
          <p:nvPr/>
        </p:nvSpPr>
        <p:spPr bwMode="auto">
          <a:xfrm>
            <a:off x="57912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38" name="Group 18"/>
          <p:cNvGrpSpPr>
            <a:grpSpLocks/>
          </p:cNvGrpSpPr>
          <p:nvPr/>
        </p:nvGrpSpPr>
        <p:grpSpPr bwMode="auto">
          <a:xfrm>
            <a:off x="2590800" y="5486400"/>
            <a:ext cx="5257800" cy="457200"/>
            <a:chOff x="1632" y="3456"/>
            <a:chExt cx="3312" cy="288"/>
          </a:xfrm>
        </p:grpSpPr>
        <p:sp>
          <p:nvSpPr>
            <p:cNvPr id="28685" name="Text Box 19"/>
            <p:cNvSpPr txBox="1">
              <a:spLocks noChangeArrowheads="1"/>
            </p:cNvSpPr>
            <p:nvPr/>
          </p:nvSpPr>
          <p:spPr bwMode="auto">
            <a:xfrm>
              <a:off x="1776" y="3456"/>
              <a:ext cx="2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UNKNOWN		   UNKNOWN</a:t>
              </a:r>
            </a:p>
          </p:txBody>
        </p:sp>
        <p:sp>
          <p:nvSpPr>
            <p:cNvPr id="28686" name="Line 20"/>
            <p:cNvSpPr>
              <a:spLocks noChangeShapeType="1"/>
            </p:cNvSpPr>
            <p:nvPr/>
          </p:nvSpPr>
          <p:spPr bwMode="auto">
            <a:xfrm>
              <a:off x="1632" y="345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21"/>
            <p:cNvSpPr>
              <a:spLocks noChangeShapeType="1"/>
            </p:cNvSpPr>
            <p:nvPr/>
          </p:nvSpPr>
          <p:spPr bwMode="auto">
            <a:xfrm>
              <a:off x="3552" y="345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2667000" y="6096000"/>
            <a:ext cx="5181600" cy="490538"/>
            <a:chOff x="1680" y="3840"/>
            <a:chExt cx="3264" cy="309"/>
          </a:xfrm>
        </p:grpSpPr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2534" y="3861"/>
              <a:ext cx="10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UNKNOWN</a:t>
              </a:r>
            </a:p>
          </p:txBody>
        </p:sp>
        <p:sp>
          <p:nvSpPr>
            <p:cNvPr id="28684" name="Line 24"/>
            <p:cNvSpPr>
              <a:spLocks noChangeShapeType="1"/>
            </p:cNvSpPr>
            <p:nvPr/>
          </p:nvSpPr>
          <p:spPr bwMode="auto">
            <a:xfrm>
              <a:off x="1680" y="384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BEF445-0E90-4073-9D26-11371BBB4AEE}" type="slidenum">
              <a:rPr lang="en-US" sz="1400" smtClean="0">
                <a:latin typeface="Times New Roman" charset="0"/>
              </a:rPr>
              <a:pPr/>
              <a:t>19</a:t>
            </a:fld>
            <a:endParaRPr lang="en-US" sz="140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315200" cy="1143000"/>
          </a:xfrm>
        </p:spPr>
        <p:txBody>
          <a:bodyPr/>
          <a:lstStyle/>
          <a:p>
            <a:r>
              <a:rPr lang="en-US"/>
              <a:t>Reason: 2-Valued Laws != 3-Valued Laws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common laws, like commutativity of AND, hold in 3-valued logic.</a:t>
            </a:r>
          </a:p>
          <a:p>
            <a:r>
              <a:rPr lang="en-US"/>
              <a:t>But not others, e.g., the </a:t>
            </a:r>
            <a:r>
              <a:rPr lang="en-US" i="1">
                <a:solidFill>
                  <a:srgbClr val="FF0066"/>
                </a:solidFill>
              </a:rPr>
              <a:t>law of the excluded middle </a:t>
            </a:r>
            <a:r>
              <a:rPr lang="en-US"/>
              <a:t>: </a:t>
            </a:r>
            <a:r>
              <a:rPr lang="en-US" i="1"/>
              <a:t>p</a:t>
            </a:r>
            <a:r>
              <a:rPr lang="en-US"/>
              <a:t> OR NOT </a:t>
            </a:r>
            <a:r>
              <a:rPr lang="en-US" i="1"/>
              <a:t>p</a:t>
            </a:r>
            <a:r>
              <a:rPr lang="en-US"/>
              <a:t> = TRUE.</a:t>
            </a:r>
          </a:p>
          <a:p>
            <a:pPr lvl="1"/>
            <a:r>
              <a:rPr lang="en-US"/>
              <a:t>When </a:t>
            </a:r>
            <a:r>
              <a:rPr lang="en-US" i="1"/>
              <a:t>p</a:t>
            </a:r>
            <a:r>
              <a:rPr lang="en-US"/>
              <a:t> = UNKNOWN, the left side is  MAX( ½, (1 – ½ )) = ½ != 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C66ABDD-5FBD-4423-B78C-4C3A5550A585}" type="slidenum">
              <a:rPr lang="en-US" sz="1400" smtClean="0">
                <a:latin typeface="Times New Roman" charset="0"/>
              </a:rPr>
              <a:pPr/>
              <a:t>2</a:t>
            </a:fld>
            <a:endParaRPr lang="en-US" sz="1400">
              <a:latin typeface="Times New Roman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Why SQL?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114800"/>
          </a:xfrm>
        </p:spPr>
        <p:txBody>
          <a:bodyPr/>
          <a:lstStyle/>
          <a:p>
            <a:r>
              <a:rPr lang="en-US" dirty="0"/>
              <a:t>SQL is a very-high-level language.</a:t>
            </a:r>
          </a:p>
          <a:p>
            <a:pPr lvl="1"/>
            <a:r>
              <a:rPr lang="en-US" dirty="0"/>
              <a:t>Say “what to do” rather than “how to do.”</a:t>
            </a:r>
          </a:p>
          <a:p>
            <a:pPr lvl="1"/>
            <a:r>
              <a:rPr lang="en-US" dirty="0"/>
              <a:t>Avoid a lot of data-manipulation details needed in procedural languages like C++ or Java.</a:t>
            </a:r>
          </a:p>
          <a:p>
            <a:r>
              <a:rPr lang="en-US" dirty="0"/>
              <a:t>Database management system figures out “best” way to execute query. </a:t>
            </a:r>
          </a:p>
          <a:p>
            <a:pPr lvl="1"/>
            <a:r>
              <a:rPr lang="en-US" dirty="0"/>
              <a:t>Called “query optimization.”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B6E3DF0-BD32-447E-8621-9E73E78D1E03}" type="slidenum">
              <a:rPr lang="en-US" sz="1400" smtClean="0">
                <a:latin typeface="Times New Roman" charset="0"/>
              </a:rPr>
              <a:pPr/>
              <a:t>20</a:t>
            </a:fld>
            <a:endParaRPr lang="en-US" sz="140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Multirelation Queries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Interesting queries often combine data from more than one relation.</a:t>
            </a:r>
          </a:p>
          <a:p>
            <a:r>
              <a:rPr lang="en-US"/>
              <a:t>We can address several relations in one query by listing them all in the FROM clause.</a:t>
            </a:r>
          </a:p>
          <a:p>
            <a:r>
              <a:rPr lang="en-US"/>
              <a:t>Distinguish attributes of the same name by “&lt;relation&gt;.&lt;attribute&gt;”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22DDA3C-E632-4FB5-89E8-627A67CDDB0B}" type="slidenum">
              <a:rPr lang="en-US" sz="1400" smtClean="0">
                <a:latin typeface="Times New Roman" charset="0"/>
              </a:rPr>
              <a:pPr/>
              <a:t>21</a:t>
            </a:fld>
            <a:endParaRPr lang="en-US" sz="140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Joining Two Relations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Using relations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Frequents(drinker, bar)</a:t>
            </a:r>
            <a:r>
              <a:rPr lang="en-US"/>
              <a:t>, find the beers liked by at least one person who frequents Joe’s Bar.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SELECT beer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FROM Likes, Frequents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WHERE bar = ’Joe’’s Bar’ AND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Frequents.drinker = 				    Likes.drinker;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2A1BD7B-AA15-4A4A-AA5F-8DC87D4A60C8}" type="slidenum">
              <a:rPr lang="en-US" sz="1400" smtClean="0">
                <a:latin typeface="Times New Roman" charset="0"/>
              </a:rPr>
              <a:pPr/>
              <a:t>22</a:t>
            </a:fld>
            <a:endParaRPr lang="en-US" sz="140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Semantics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Almost the same as for single-relation queries: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Start with the product of all the relations in the FROM clause.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Apply the selection condition from the WHERE clause.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Project onto the list of attributes and expressions in the SELECT clause.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5B67D01-C32F-4300-9052-12EC4999327A}" type="slidenum">
              <a:rPr lang="en-US" sz="1400" smtClean="0">
                <a:latin typeface="Times New Roman" charset="0"/>
              </a:rPr>
              <a:pPr/>
              <a:t>23</a:t>
            </a:fld>
            <a:endParaRPr lang="en-US" sz="140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Tuple-Variables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Sometimes, a query needs to use two copies of the same relation.</a:t>
            </a:r>
          </a:p>
          <a:p>
            <a:r>
              <a:rPr lang="en-US"/>
              <a:t>Distinguish copies by following the relation name by the name of a tuple-variable, in the FROM clause.</a:t>
            </a:r>
          </a:p>
          <a:p>
            <a:r>
              <a:rPr lang="en-US"/>
              <a:t>It’s always an option to rename relations this way, even when not essential.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BD1FE83-F6D2-4467-A432-E4A508634F1F}" type="slidenum">
              <a:rPr lang="en-US" sz="1400" smtClean="0">
                <a:latin typeface="Times New Roman" charset="0"/>
              </a:rPr>
              <a:pPr/>
              <a:t>24</a:t>
            </a:fld>
            <a:endParaRPr lang="en-US" sz="140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Self-Join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, find all pairs of beers by the same manufacturer.</a:t>
            </a:r>
          </a:p>
          <a:p>
            <a:pPr lvl="1">
              <a:lnSpc>
                <a:spcPct val="90000"/>
              </a:lnSpc>
            </a:pPr>
            <a:r>
              <a:rPr lang="en-US"/>
              <a:t>Do not produce pairs like (Bud, Bud).</a:t>
            </a:r>
          </a:p>
          <a:p>
            <a:pPr lvl="1">
              <a:lnSpc>
                <a:spcPct val="90000"/>
              </a:lnSpc>
            </a:pPr>
            <a:r>
              <a:rPr lang="en-US"/>
              <a:t>Produce pairs in alphabetic order, e.g. (Bud, Miller), not (Miller, Bud).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 </a:t>
            </a:r>
            <a:r>
              <a:rPr lang="en-US">
                <a:latin typeface="Courier New" pitchFamily="49" charset="0"/>
              </a:rPr>
              <a:t>SELECT b1.name, b2.name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FROM Beers b1, Beers b2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WHERE b1.manf = b2.manf AND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b1.name &lt; b2.name;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39BC56-F93A-4446-8B64-B66C2F4361E9}" type="slidenum">
              <a:rPr lang="en-US" sz="1400" smtClean="0">
                <a:latin typeface="Times New Roman" charset="0"/>
              </a:rPr>
              <a:pPr/>
              <a:t>25</a:t>
            </a:fld>
            <a:endParaRPr lang="en-US" sz="140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Subqueries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</p:spPr>
        <p:txBody>
          <a:bodyPr/>
          <a:lstStyle/>
          <a:p>
            <a:r>
              <a:rPr lang="en-US"/>
              <a:t>A parenthesized SELECT-FROM-WHERE statement (</a:t>
            </a:r>
            <a:r>
              <a:rPr lang="en-US" i="1">
                <a:solidFill>
                  <a:srgbClr val="FF0066"/>
                </a:solidFill>
              </a:rPr>
              <a:t>subquery</a:t>
            </a:r>
            <a:r>
              <a:rPr lang="en-US" i="1"/>
              <a:t> </a:t>
            </a:r>
            <a:r>
              <a:rPr lang="en-US"/>
              <a:t>) can be used as a value in a number of places, including FROM and WHERE clauses.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 place of a relation in the FROM clause, we can use a subquery and then query its result.</a:t>
            </a:r>
          </a:p>
          <a:p>
            <a:pPr lvl="1"/>
            <a:r>
              <a:rPr lang="en-US"/>
              <a:t>Must use a tuple-variable to name tuples of the result.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1D0BFA2-EA2A-47A9-B10A-C729B0E54C23}" type="slidenum">
              <a:rPr lang="en-US" sz="1400" smtClean="0">
                <a:latin typeface="Times New Roman" charset="0"/>
              </a:rPr>
              <a:pPr/>
              <a:t>26</a:t>
            </a:fld>
            <a:endParaRPr lang="en-US" sz="14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Subquery in FROM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495800"/>
          </a:xfrm>
        </p:spPr>
        <p:txBody>
          <a:bodyPr/>
          <a:lstStyle/>
          <a:p>
            <a:r>
              <a:rPr lang="en-US"/>
              <a:t>Find the beers liked by at least one person who frequents Joe’s Bar.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beer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FROM Likes, (SELECT drinker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Frequents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bar = ’Joe’’s Bar’)JD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Likes.drinker = JD.drinker;</a:t>
            </a:r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762000" y="2673350"/>
            <a:ext cx="8382000" cy="2660650"/>
            <a:chOff x="480" y="1684"/>
            <a:chExt cx="5280" cy="1676"/>
          </a:xfrm>
        </p:grpSpPr>
        <p:sp>
          <p:nvSpPr>
            <p:cNvPr id="38918" name="AutoShape 4"/>
            <p:cNvSpPr>
              <a:spLocks noChangeArrowheads="1"/>
            </p:cNvSpPr>
            <p:nvPr/>
          </p:nvSpPr>
          <p:spPr bwMode="auto">
            <a:xfrm>
              <a:off x="480" y="2304"/>
              <a:ext cx="5280" cy="1056"/>
            </a:xfrm>
            <a:prstGeom prst="parallelogram">
              <a:avLst>
                <a:gd name="adj" fmla="val 146204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Text Box 5"/>
            <p:cNvSpPr txBox="1">
              <a:spLocks noChangeArrowheads="1"/>
            </p:cNvSpPr>
            <p:nvPr/>
          </p:nvSpPr>
          <p:spPr bwMode="auto">
            <a:xfrm>
              <a:off x="3638" y="1684"/>
              <a:ext cx="139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Drinkers who</a:t>
              </a:r>
            </a:p>
            <a:p>
              <a:r>
                <a:rPr lang="en-US" sz="2000"/>
                <a:t>frequent Joe’s Bar</a:t>
              </a:r>
            </a:p>
          </p:txBody>
        </p:sp>
        <p:sp>
          <p:nvSpPr>
            <p:cNvPr id="38920" name="Line 6"/>
            <p:cNvSpPr>
              <a:spLocks noChangeShapeType="1"/>
            </p:cNvSpPr>
            <p:nvPr/>
          </p:nvSpPr>
          <p:spPr bwMode="auto">
            <a:xfrm flipH="1">
              <a:off x="3072" y="19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87ECC5D-1CE7-41A6-97B3-92DFC0E5DDFA}" type="slidenum">
              <a:rPr lang="en-US" sz="1400" smtClean="0">
                <a:latin typeface="Times New Roman" charset="0"/>
              </a:rPr>
              <a:pPr/>
              <a:t>27</a:t>
            </a:fld>
            <a:endParaRPr lang="en-US" sz="140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Subqueries That Return One Tuple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/>
              <a:t>If a subquery is guaranteed to produce one tuple, then the subquery can be used as a value.</a:t>
            </a:r>
          </a:p>
          <a:p>
            <a:pPr lvl="1"/>
            <a:r>
              <a:rPr lang="en-US"/>
              <a:t>Usually, the tuple has one component.</a:t>
            </a:r>
          </a:p>
          <a:p>
            <a:pPr lvl="1"/>
            <a:r>
              <a:rPr lang="en-US"/>
              <a:t>A run-time error occurs if there is no tuple or more than one tuple.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EF2D796-DFD9-4477-B4E9-B66C47081B03}" type="slidenum">
              <a:rPr lang="en-US" sz="1400" smtClean="0">
                <a:latin typeface="Times New Roman" charset="0"/>
              </a:rPr>
              <a:pPr/>
              <a:t>28</a:t>
            </a:fld>
            <a:endParaRPr lang="en-US" sz="140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Single-Tuple Subquery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038600"/>
          </a:xfrm>
        </p:spPr>
        <p:txBody>
          <a:bodyPr/>
          <a:lstStyle/>
          <a:p>
            <a:pPr marL="609600" indent="-609600"/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Sells(</a:t>
            </a:r>
            <a:r>
              <a:rPr lang="en-US" u="sng">
                <a:solidFill>
                  <a:srgbClr val="CC00CC"/>
                </a:solidFill>
              </a:rPr>
              <a:t>bar</a:t>
            </a:r>
            <a:r>
              <a:rPr lang="en-US">
                <a:solidFill>
                  <a:srgbClr val="CC00CC"/>
                </a:solidFill>
              </a:rPr>
              <a:t>, </a:t>
            </a:r>
            <a:r>
              <a:rPr lang="en-US" u="sng">
                <a:solidFill>
                  <a:srgbClr val="CC00CC"/>
                </a:solidFill>
              </a:rPr>
              <a:t>beer</a:t>
            </a:r>
            <a:r>
              <a:rPr lang="en-US">
                <a:solidFill>
                  <a:srgbClr val="CC00CC"/>
                </a:solidFill>
              </a:rPr>
              <a:t>, price)</a:t>
            </a:r>
            <a:r>
              <a:rPr lang="en-US"/>
              <a:t>, find the bars that serve Miller for the same price Joe charges for Bud.</a:t>
            </a:r>
          </a:p>
          <a:p>
            <a:pPr marL="609600" indent="-609600"/>
            <a:r>
              <a:rPr lang="en-US"/>
              <a:t>Two queries would surely work: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Find the price Joe charges for Bud.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Find the bars that serve Miller at that price.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C992AAC-6E6D-44C4-AAD5-2AA79B919249}" type="slidenum">
              <a:rPr lang="en-US" sz="1400" smtClean="0">
                <a:latin typeface="Times New Roman" charset="0"/>
              </a:rPr>
              <a:pPr/>
              <a:t>29</a:t>
            </a:fld>
            <a:endParaRPr lang="en-US" sz="140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+ Subquery Solution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SELECT bar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WHERE beer = ’Miller’ AND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price = (SELECT price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   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   WHERE bar = ’Joe’’s Bar’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AND beer = ’Bud’);</a:t>
            </a:r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441325" y="3810000"/>
            <a:ext cx="7331075" cy="2438400"/>
            <a:chOff x="278" y="2400"/>
            <a:chExt cx="4618" cy="1536"/>
          </a:xfrm>
        </p:grpSpPr>
        <p:sp>
          <p:nvSpPr>
            <p:cNvPr id="41990" name="Rectangle 4"/>
            <p:cNvSpPr>
              <a:spLocks noChangeArrowheads="1"/>
            </p:cNvSpPr>
            <p:nvPr/>
          </p:nvSpPr>
          <p:spPr bwMode="auto">
            <a:xfrm>
              <a:off x="1872" y="2400"/>
              <a:ext cx="3024" cy="15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Text Box 5"/>
            <p:cNvSpPr txBox="1">
              <a:spLocks noChangeArrowheads="1"/>
            </p:cNvSpPr>
            <p:nvPr/>
          </p:nvSpPr>
          <p:spPr bwMode="auto">
            <a:xfrm>
              <a:off x="278" y="2980"/>
              <a:ext cx="96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price at</a:t>
              </a:r>
            </a:p>
            <a:p>
              <a:r>
                <a:rPr lang="en-US" sz="2000"/>
                <a:t>which Joe</a:t>
              </a:r>
            </a:p>
            <a:p>
              <a:r>
                <a:rPr lang="en-US" sz="2000"/>
                <a:t>sells Bud</a:t>
              </a:r>
            </a:p>
          </p:txBody>
        </p:sp>
        <p:sp>
          <p:nvSpPr>
            <p:cNvPr id="41992" name="Line 6"/>
            <p:cNvSpPr>
              <a:spLocks noChangeShapeType="1"/>
            </p:cNvSpPr>
            <p:nvPr/>
          </p:nvSpPr>
          <p:spPr bwMode="auto">
            <a:xfrm flipV="1">
              <a:off x="1296" y="307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CDB21CD-A5D1-44F7-B486-32C14FDA1EA9}" type="slidenum">
              <a:rPr lang="en-US" sz="1400" smtClean="0">
                <a:latin typeface="Times New Roman" charset="0"/>
              </a:rPr>
              <a:pPr/>
              <a:t>3</a:t>
            </a:fld>
            <a:endParaRPr lang="en-US" sz="1400">
              <a:latin typeface="Times New Roman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/>
              <a:t>Select-From-Where Statements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006600"/>
                </a:solidFill>
              </a:rPr>
              <a:t>	SELECT</a:t>
            </a:r>
            <a:r>
              <a:rPr lang="en-US"/>
              <a:t> desired attributes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rgbClr val="006600"/>
                </a:solidFill>
              </a:rPr>
              <a:t>FROM</a:t>
            </a:r>
            <a:r>
              <a:rPr lang="en-US"/>
              <a:t> one or more tables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rgbClr val="006600"/>
                </a:solidFill>
              </a:rPr>
              <a:t>WHERE</a:t>
            </a:r>
            <a:r>
              <a:rPr lang="en-US"/>
              <a:t> condition about tuples of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the tables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752574F-A287-4737-9636-894256601999}" type="slidenum">
              <a:rPr lang="en-US" sz="1400" smtClean="0">
                <a:latin typeface="Times New Roman" charset="0"/>
              </a:rPr>
              <a:pPr/>
              <a:t>30</a:t>
            </a:fld>
            <a:endParaRPr lang="en-US" sz="140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 Operator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&lt;tuple&gt; IN (&lt;subquery&gt;) is true if and only if the tuple is a member of the relation produced by the subquery.</a:t>
            </a:r>
          </a:p>
          <a:p>
            <a:pPr lvl="1"/>
            <a:r>
              <a:rPr lang="en-US"/>
              <a:t>Opposite: &lt;tuple&gt; NOT IN (&lt;subquery&gt;).</a:t>
            </a:r>
          </a:p>
          <a:p>
            <a:r>
              <a:rPr lang="en-US"/>
              <a:t>IN-expressions can appear in WHERE clauses.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35AD0B5-8514-4FD3-9565-68E1ACFBCD8D}" type="slidenum">
              <a:rPr lang="en-US" sz="1400" smtClean="0">
                <a:latin typeface="Times New Roman" charset="0"/>
              </a:rPr>
              <a:pPr/>
              <a:t>31</a:t>
            </a:fld>
            <a:endParaRPr lang="en-US" sz="14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, find the name and manufacturer of each beer that Fred likes.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   SELECT *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   FROM Beers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   WHERE name IN (SELECT beer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			 FROM Likes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			 WHERE drinker = ’Fred’);</a:t>
            </a:r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1447800" y="4191000"/>
            <a:ext cx="7026275" cy="1622425"/>
            <a:chOff x="854" y="2784"/>
            <a:chExt cx="4426" cy="1022"/>
          </a:xfrm>
        </p:grpSpPr>
        <p:sp>
          <p:nvSpPr>
            <p:cNvPr id="44038" name="Rectangle 4"/>
            <p:cNvSpPr>
              <a:spLocks noChangeArrowheads="1"/>
            </p:cNvSpPr>
            <p:nvPr/>
          </p:nvSpPr>
          <p:spPr bwMode="auto">
            <a:xfrm>
              <a:off x="2496" y="2784"/>
              <a:ext cx="2784" cy="1008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Text Box 5"/>
            <p:cNvSpPr txBox="1">
              <a:spLocks noChangeArrowheads="1"/>
            </p:cNvSpPr>
            <p:nvPr/>
          </p:nvSpPr>
          <p:spPr bwMode="auto">
            <a:xfrm>
              <a:off x="854" y="3172"/>
              <a:ext cx="86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set of</a:t>
              </a:r>
            </a:p>
            <a:p>
              <a:r>
                <a:rPr lang="en-US" sz="2000"/>
                <a:t>beers Fred</a:t>
              </a:r>
            </a:p>
            <a:p>
              <a:r>
                <a:rPr lang="en-US" sz="2000"/>
                <a:t>likes</a:t>
              </a:r>
            </a:p>
          </p:txBody>
        </p:sp>
        <p:sp>
          <p:nvSpPr>
            <p:cNvPr id="44040" name="Line 6"/>
            <p:cNvSpPr>
              <a:spLocks noChangeShapeType="1"/>
            </p:cNvSpPr>
            <p:nvPr/>
          </p:nvSpPr>
          <p:spPr bwMode="auto">
            <a:xfrm flipV="1">
              <a:off x="1728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E02E488-A272-4155-B6C1-C81D87188F2F}" type="slidenum">
              <a:rPr lang="en-US" sz="1400" smtClean="0">
                <a:latin typeface="Times New Roman" charset="0"/>
              </a:rPr>
              <a:pPr/>
              <a:t>32</a:t>
            </a:fld>
            <a:endParaRPr lang="en-US" sz="140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Remember These From Lecture #1?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a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FROM R, 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R.b = S.b;</a:t>
            </a:r>
          </a:p>
          <a:p>
            <a:pPr>
              <a:buFont typeface="Monotype Sorts" pitchFamily="2" charset="2"/>
              <a:buNone/>
            </a:pPr>
            <a:endParaRPr lang="en-US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a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FROM 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b IN (SELECT b FROM S);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1B2E933-7E6C-466C-851D-284AF4C6BD89}" type="slidenum">
              <a:rPr lang="en-US" sz="1400" smtClean="0">
                <a:latin typeface="Times New Roman" charset="0"/>
              </a:rPr>
              <a:pPr/>
              <a:t>33</a:t>
            </a:fld>
            <a:endParaRPr lang="en-US" sz="14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IN is a Predicate About R’s Tuples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a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FROM 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b IN (SELECT b FROM S);</a:t>
            </a:r>
          </a:p>
        </p:txBody>
      </p:sp>
      <p:grpSp>
        <p:nvGrpSpPr>
          <p:cNvPr id="87046" name="Group 6"/>
          <p:cNvGrpSpPr>
            <a:grpSpLocks/>
          </p:cNvGrpSpPr>
          <p:nvPr/>
        </p:nvGrpSpPr>
        <p:grpSpPr bwMode="auto">
          <a:xfrm>
            <a:off x="228600" y="3048000"/>
            <a:ext cx="2168525" cy="2727325"/>
            <a:chOff x="144" y="1920"/>
            <a:chExt cx="1366" cy="1718"/>
          </a:xfrm>
        </p:grpSpPr>
        <p:sp>
          <p:nvSpPr>
            <p:cNvPr id="46100" name="Text Box 4"/>
            <p:cNvSpPr txBox="1">
              <a:spLocks noChangeArrowheads="1"/>
            </p:cNvSpPr>
            <p:nvPr/>
          </p:nvSpPr>
          <p:spPr bwMode="auto">
            <a:xfrm>
              <a:off x="144" y="3120"/>
              <a:ext cx="136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One loop, over</a:t>
              </a:r>
            </a:p>
            <a:p>
              <a:r>
                <a:rPr lang="en-US"/>
                <a:t>the tuples of R</a:t>
              </a:r>
            </a:p>
          </p:txBody>
        </p:sp>
        <p:sp>
          <p:nvSpPr>
            <p:cNvPr id="46101" name="Line 5"/>
            <p:cNvSpPr>
              <a:spLocks noChangeShapeType="1"/>
            </p:cNvSpPr>
            <p:nvPr/>
          </p:nvSpPr>
          <p:spPr bwMode="auto">
            <a:xfrm flipV="1">
              <a:off x="816" y="1920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55" name="Group 15"/>
          <p:cNvGrpSpPr>
            <a:grpSpLocks/>
          </p:cNvGrpSpPr>
          <p:nvPr/>
        </p:nvGrpSpPr>
        <p:grpSpPr bwMode="auto">
          <a:xfrm>
            <a:off x="3870325" y="4038600"/>
            <a:ext cx="2019300" cy="1585913"/>
            <a:chOff x="2438" y="2544"/>
            <a:chExt cx="1272" cy="999"/>
          </a:xfrm>
        </p:grpSpPr>
        <p:grpSp>
          <p:nvGrpSpPr>
            <p:cNvPr id="46092" name="Group 10"/>
            <p:cNvGrpSpPr>
              <a:grpSpLocks/>
            </p:cNvGrpSpPr>
            <p:nvPr/>
          </p:nvGrpSpPr>
          <p:grpSpPr bwMode="auto">
            <a:xfrm>
              <a:off x="2438" y="2565"/>
              <a:ext cx="446" cy="978"/>
              <a:chOff x="2438" y="2565"/>
              <a:chExt cx="446" cy="978"/>
            </a:xfrm>
          </p:grpSpPr>
          <p:sp>
            <p:nvSpPr>
              <p:cNvPr id="46097" name="Text Box 7"/>
              <p:cNvSpPr txBox="1">
                <a:spLocks noChangeArrowheads="1"/>
              </p:cNvSpPr>
              <p:nvPr/>
            </p:nvSpPr>
            <p:spPr bwMode="auto">
              <a:xfrm>
                <a:off x="2438" y="2565"/>
                <a:ext cx="446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/>
                  <a:t>a  b</a:t>
                </a:r>
              </a:p>
              <a:p>
                <a:r>
                  <a:rPr lang="en-US"/>
                  <a:t>1  2</a:t>
                </a:r>
              </a:p>
              <a:p>
                <a:r>
                  <a:rPr lang="en-US"/>
                  <a:t>3  4</a:t>
                </a:r>
              </a:p>
              <a:p>
                <a:r>
                  <a:rPr lang="en-US"/>
                  <a:t>  R</a:t>
                </a:r>
              </a:p>
            </p:txBody>
          </p:sp>
          <p:sp>
            <p:nvSpPr>
              <p:cNvPr id="46098" name="Rectangle 8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43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9" name="Line 9"/>
              <p:cNvSpPr>
                <a:spLocks noChangeShapeType="1"/>
              </p:cNvSpPr>
              <p:nvPr/>
            </p:nvSpPr>
            <p:spPr bwMode="auto">
              <a:xfrm>
                <a:off x="2448" y="28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3" name="Group 11"/>
            <p:cNvGrpSpPr>
              <a:grpSpLocks/>
            </p:cNvGrpSpPr>
            <p:nvPr/>
          </p:nvGrpSpPr>
          <p:grpSpPr bwMode="auto">
            <a:xfrm>
              <a:off x="3264" y="2544"/>
              <a:ext cx="446" cy="978"/>
              <a:chOff x="2438" y="2565"/>
              <a:chExt cx="446" cy="978"/>
            </a:xfrm>
          </p:grpSpPr>
          <p:sp>
            <p:nvSpPr>
              <p:cNvPr id="46094" name="Text Box 12"/>
              <p:cNvSpPr txBox="1">
                <a:spLocks noChangeArrowheads="1"/>
              </p:cNvSpPr>
              <p:nvPr/>
            </p:nvSpPr>
            <p:spPr bwMode="auto">
              <a:xfrm>
                <a:off x="2438" y="2565"/>
                <a:ext cx="446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/>
                  <a:t>b  c</a:t>
                </a:r>
              </a:p>
              <a:p>
                <a:r>
                  <a:rPr lang="en-US"/>
                  <a:t>2  5</a:t>
                </a:r>
              </a:p>
              <a:p>
                <a:r>
                  <a:rPr lang="en-US"/>
                  <a:t>2  6</a:t>
                </a:r>
              </a:p>
              <a:p>
                <a:r>
                  <a:rPr lang="en-US"/>
                  <a:t>  S</a:t>
                </a:r>
              </a:p>
            </p:txBody>
          </p:sp>
          <p:sp>
            <p:nvSpPr>
              <p:cNvPr id="46095" name="Rectangle 13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43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6" name="Line 14"/>
              <p:cNvSpPr>
                <a:spLocks noChangeShapeType="1"/>
              </p:cNvSpPr>
              <p:nvPr/>
            </p:nvSpPr>
            <p:spPr bwMode="auto">
              <a:xfrm>
                <a:off x="2448" y="28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6537325" y="4148138"/>
            <a:ext cx="2447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(1,2) satisfies</a:t>
            </a:r>
          </a:p>
          <a:p>
            <a:r>
              <a:rPr lang="en-US"/>
              <a:t>the condition;</a:t>
            </a:r>
          </a:p>
          <a:p>
            <a:r>
              <a:rPr lang="en-US"/>
              <a:t>1 is output once.</a:t>
            </a:r>
          </a:p>
        </p:txBody>
      </p:sp>
      <p:grpSp>
        <p:nvGrpSpPr>
          <p:cNvPr id="87060" name="Group 20"/>
          <p:cNvGrpSpPr>
            <a:grpSpLocks/>
          </p:cNvGrpSpPr>
          <p:nvPr/>
        </p:nvGrpSpPr>
        <p:grpSpPr bwMode="auto">
          <a:xfrm>
            <a:off x="3505200" y="2166938"/>
            <a:ext cx="4114800" cy="1566862"/>
            <a:chOff x="2208" y="1365"/>
            <a:chExt cx="2592" cy="987"/>
          </a:xfrm>
        </p:grpSpPr>
        <p:sp>
          <p:nvSpPr>
            <p:cNvPr id="46089" name="Text Box 17"/>
            <p:cNvSpPr txBox="1">
              <a:spLocks noChangeArrowheads="1"/>
            </p:cNvSpPr>
            <p:nvPr/>
          </p:nvSpPr>
          <p:spPr bwMode="auto">
            <a:xfrm>
              <a:off x="2822" y="1365"/>
              <a:ext cx="7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Two 2’s</a:t>
              </a:r>
            </a:p>
          </p:txBody>
        </p:sp>
        <p:sp>
          <p:nvSpPr>
            <p:cNvPr id="46090" name="Rectangle 18"/>
            <p:cNvSpPr>
              <a:spLocks noChangeArrowheads="1"/>
            </p:cNvSpPr>
            <p:nvPr/>
          </p:nvSpPr>
          <p:spPr bwMode="auto">
            <a:xfrm>
              <a:off x="2208" y="2016"/>
              <a:ext cx="2592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9"/>
            <p:cNvSpPr>
              <a:spLocks noChangeShapeType="1"/>
            </p:cNvSpPr>
            <p:nvPr/>
          </p:nvSpPr>
          <p:spPr bwMode="auto">
            <a:xfrm>
              <a:off x="3120" y="163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5CA7916-3462-419F-86E7-4F5EE95BB05C}" type="slidenum">
              <a:rPr lang="en-US" sz="1400" smtClean="0">
                <a:latin typeface="Times New Roman" charset="0"/>
              </a:rPr>
              <a:pPr/>
              <a:t>34</a:t>
            </a:fld>
            <a:endParaRPr lang="en-US" sz="140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This Query Pairs Tuples from R, 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a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FROM R, 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R.b = S.b;</a:t>
            </a:r>
          </a:p>
          <a:p>
            <a:pPr>
              <a:buFont typeface="Monotype Sorts" pitchFamily="2" charset="2"/>
              <a:buNone/>
            </a:pPr>
            <a:endParaRPr lang="en-US">
              <a:latin typeface="Courier New" pitchFamily="49" charset="0"/>
            </a:endParaRP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228600" y="3048000"/>
            <a:ext cx="3017838" cy="2727325"/>
            <a:chOff x="144" y="1920"/>
            <a:chExt cx="1901" cy="1718"/>
          </a:xfrm>
        </p:grpSpPr>
        <p:sp>
          <p:nvSpPr>
            <p:cNvPr id="47120" name="Text Box 5"/>
            <p:cNvSpPr txBox="1">
              <a:spLocks noChangeArrowheads="1"/>
            </p:cNvSpPr>
            <p:nvPr/>
          </p:nvSpPr>
          <p:spPr bwMode="auto">
            <a:xfrm>
              <a:off x="144" y="3120"/>
              <a:ext cx="190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Double loop, over</a:t>
              </a:r>
            </a:p>
            <a:p>
              <a:r>
                <a:rPr lang="en-US"/>
                <a:t>the tuples of R and S</a:t>
              </a:r>
            </a:p>
          </p:txBody>
        </p:sp>
        <p:sp>
          <p:nvSpPr>
            <p:cNvPr id="47121" name="Line 6"/>
            <p:cNvSpPr>
              <a:spLocks noChangeShapeType="1"/>
            </p:cNvSpPr>
            <p:nvPr/>
          </p:nvSpPr>
          <p:spPr bwMode="auto">
            <a:xfrm flipV="1">
              <a:off x="816" y="1920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071" name="Group 7"/>
          <p:cNvGrpSpPr>
            <a:grpSpLocks/>
          </p:cNvGrpSpPr>
          <p:nvPr/>
        </p:nvGrpSpPr>
        <p:grpSpPr bwMode="auto">
          <a:xfrm>
            <a:off x="3886200" y="4038600"/>
            <a:ext cx="2019300" cy="1585913"/>
            <a:chOff x="2438" y="2544"/>
            <a:chExt cx="1272" cy="999"/>
          </a:xfrm>
        </p:grpSpPr>
        <p:grpSp>
          <p:nvGrpSpPr>
            <p:cNvPr id="47112" name="Group 8"/>
            <p:cNvGrpSpPr>
              <a:grpSpLocks/>
            </p:cNvGrpSpPr>
            <p:nvPr/>
          </p:nvGrpSpPr>
          <p:grpSpPr bwMode="auto">
            <a:xfrm>
              <a:off x="2438" y="2565"/>
              <a:ext cx="446" cy="978"/>
              <a:chOff x="2438" y="2565"/>
              <a:chExt cx="446" cy="978"/>
            </a:xfrm>
          </p:grpSpPr>
          <p:sp>
            <p:nvSpPr>
              <p:cNvPr id="47117" name="Text Box 9"/>
              <p:cNvSpPr txBox="1">
                <a:spLocks noChangeArrowheads="1"/>
              </p:cNvSpPr>
              <p:nvPr/>
            </p:nvSpPr>
            <p:spPr bwMode="auto">
              <a:xfrm>
                <a:off x="2438" y="2565"/>
                <a:ext cx="446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/>
                  <a:t>a  b</a:t>
                </a:r>
              </a:p>
              <a:p>
                <a:r>
                  <a:rPr lang="en-US"/>
                  <a:t>1  2</a:t>
                </a:r>
              </a:p>
              <a:p>
                <a:r>
                  <a:rPr lang="en-US"/>
                  <a:t>3  4</a:t>
                </a:r>
              </a:p>
              <a:p>
                <a:r>
                  <a:rPr lang="en-US"/>
                  <a:t>  R</a:t>
                </a:r>
              </a:p>
            </p:txBody>
          </p:sp>
          <p:sp>
            <p:nvSpPr>
              <p:cNvPr id="47118" name="Rectangle 10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43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9" name="Line 11"/>
              <p:cNvSpPr>
                <a:spLocks noChangeShapeType="1"/>
              </p:cNvSpPr>
              <p:nvPr/>
            </p:nvSpPr>
            <p:spPr bwMode="auto">
              <a:xfrm>
                <a:off x="2448" y="28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13" name="Group 12"/>
            <p:cNvGrpSpPr>
              <a:grpSpLocks/>
            </p:cNvGrpSpPr>
            <p:nvPr/>
          </p:nvGrpSpPr>
          <p:grpSpPr bwMode="auto">
            <a:xfrm>
              <a:off x="3264" y="2544"/>
              <a:ext cx="446" cy="978"/>
              <a:chOff x="2438" y="2565"/>
              <a:chExt cx="446" cy="978"/>
            </a:xfrm>
          </p:grpSpPr>
          <p:sp>
            <p:nvSpPr>
              <p:cNvPr id="47114" name="Text Box 13"/>
              <p:cNvSpPr txBox="1">
                <a:spLocks noChangeArrowheads="1"/>
              </p:cNvSpPr>
              <p:nvPr/>
            </p:nvSpPr>
            <p:spPr bwMode="auto">
              <a:xfrm>
                <a:off x="2438" y="2565"/>
                <a:ext cx="446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/>
                  <a:t>b  c</a:t>
                </a:r>
              </a:p>
              <a:p>
                <a:r>
                  <a:rPr lang="en-US"/>
                  <a:t>2  5</a:t>
                </a:r>
              </a:p>
              <a:p>
                <a:r>
                  <a:rPr lang="en-US"/>
                  <a:t>2  6</a:t>
                </a:r>
              </a:p>
              <a:p>
                <a:r>
                  <a:rPr lang="en-US"/>
                  <a:t>  S</a:t>
                </a:r>
              </a:p>
            </p:txBody>
          </p:sp>
          <p:sp>
            <p:nvSpPr>
              <p:cNvPr id="47115" name="Rectangle 14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43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6" name="Line 15"/>
              <p:cNvSpPr>
                <a:spLocks noChangeShapeType="1"/>
              </p:cNvSpPr>
              <p:nvPr/>
            </p:nvSpPr>
            <p:spPr bwMode="auto">
              <a:xfrm>
                <a:off x="2448" y="28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537325" y="4148138"/>
            <a:ext cx="2511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(1,2) with (2,5)</a:t>
            </a:r>
          </a:p>
          <a:p>
            <a:r>
              <a:rPr lang="en-US"/>
              <a:t>and (1,2) with</a:t>
            </a:r>
          </a:p>
          <a:p>
            <a:r>
              <a:rPr lang="en-US"/>
              <a:t>(2,6) both satisfy</a:t>
            </a:r>
          </a:p>
          <a:p>
            <a:r>
              <a:rPr lang="en-US"/>
              <a:t>the condition;</a:t>
            </a:r>
          </a:p>
          <a:p>
            <a:r>
              <a:rPr lang="en-US"/>
              <a:t>1 is output twice.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A9B6672-DD7E-4A1A-99EC-A481155281D7}" type="slidenum">
              <a:rPr lang="en-US" sz="1400" smtClean="0">
                <a:latin typeface="Times New Roman" charset="0"/>
              </a:rPr>
              <a:pPr/>
              <a:t>35</a:t>
            </a:fld>
            <a:endParaRPr lang="en-US" sz="140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Exists Operator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EXISTS(&lt;subquery&gt;) is true if and only if the subquery result is not empty.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From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 , find those beers that are the unique beer by their manufacturer.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00B5389-6B3F-4F68-9B8B-3ECCC356B921}" type="slidenum">
              <a:rPr lang="en-US" sz="1400" smtClean="0">
                <a:latin typeface="Times New Roman" charset="0"/>
              </a:rPr>
              <a:pPr/>
              <a:t>36</a:t>
            </a:fld>
            <a:endParaRPr lang="en-US" sz="140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EXISTS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SELECT name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FROM Beers b1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WHERE NOT EXISTS (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SELECT *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FROM Beers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WHERE manf = b1.manf AND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name &lt;&gt; b1.name);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52400" y="3810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>
              <a:latin typeface="Times New Roman" charset="0"/>
            </a:endParaRP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212725" y="3810000"/>
            <a:ext cx="6950075" cy="2917825"/>
            <a:chOff x="134" y="2400"/>
            <a:chExt cx="4378" cy="1838"/>
          </a:xfrm>
        </p:grpSpPr>
        <p:sp>
          <p:nvSpPr>
            <p:cNvPr id="49165" name="Rectangle 4"/>
            <p:cNvSpPr>
              <a:spLocks noChangeArrowheads="1"/>
            </p:cNvSpPr>
            <p:nvPr/>
          </p:nvSpPr>
          <p:spPr bwMode="auto">
            <a:xfrm>
              <a:off x="1008" y="2400"/>
              <a:ext cx="3504" cy="1440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 Box 6"/>
            <p:cNvSpPr txBox="1">
              <a:spLocks noChangeArrowheads="1"/>
            </p:cNvSpPr>
            <p:nvPr/>
          </p:nvSpPr>
          <p:spPr bwMode="auto">
            <a:xfrm>
              <a:off x="134" y="2452"/>
              <a:ext cx="692" cy="1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Set of</a:t>
              </a:r>
            </a:p>
            <a:p>
              <a:r>
                <a:rPr lang="en-US" sz="2000"/>
                <a:t>beers</a:t>
              </a:r>
            </a:p>
            <a:p>
              <a:r>
                <a:rPr lang="en-US" sz="2000"/>
                <a:t>with the</a:t>
              </a:r>
            </a:p>
            <a:p>
              <a:r>
                <a:rPr lang="en-US" sz="2000"/>
                <a:t>same</a:t>
              </a:r>
            </a:p>
            <a:p>
              <a:r>
                <a:rPr lang="en-US" sz="2000"/>
                <a:t>manf as</a:t>
              </a:r>
            </a:p>
            <a:p>
              <a:r>
                <a:rPr lang="en-US" sz="2000"/>
                <a:t>b1, but</a:t>
              </a:r>
            </a:p>
            <a:p>
              <a:r>
                <a:rPr lang="en-US" sz="2000"/>
                <a:t>not the</a:t>
              </a:r>
            </a:p>
            <a:p>
              <a:r>
                <a:rPr lang="en-US" sz="2000"/>
                <a:t>same</a:t>
              </a:r>
            </a:p>
            <a:p>
              <a:r>
                <a:rPr lang="en-US" sz="2000"/>
                <a:t>beer</a:t>
              </a:r>
            </a:p>
          </p:txBody>
        </p:sp>
        <p:sp>
          <p:nvSpPr>
            <p:cNvPr id="49167" name="Line 7"/>
            <p:cNvSpPr>
              <a:spLocks noChangeShapeType="1"/>
            </p:cNvSpPr>
            <p:nvPr/>
          </p:nvSpPr>
          <p:spPr bwMode="auto">
            <a:xfrm flipV="1">
              <a:off x="720" y="3072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3" name="Group 11"/>
          <p:cNvGrpSpPr>
            <a:grpSpLocks/>
          </p:cNvGrpSpPr>
          <p:nvPr/>
        </p:nvGrpSpPr>
        <p:grpSpPr bwMode="auto">
          <a:xfrm>
            <a:off x="3886200" y="1987550"/>
            <a:ext cx="5280025" cy="2965450"/>
            <a:chOff x="2448" y="1252"/>
            <a:chExt cx="3326" cy="1868"/>
          </a:xfrm>
        </p:grpSpPr>
        <p:sp>
          <p:nvSpPr>
            <p:cNvPr id="3" name="Text Box 9"/>
            <p:cNvSpPr txBox="1">
              <a:spLocks noChangeArrowheads="1"/>
            </p:cNvSpPr>
            <p:nvPr/>
          </p:nvSpPr>
          <p:spPr bwMode="auto">
            <a:xfrm>
              <a:off x="3446" y="1252"/>
              <a:ext cx="232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Notice scope rule: manf refers</a:t>
              </a:r>
            </a:p>
            <a:p>
              <a:r>
                <a:rPr lang="en-US" sz="2000"/>
                <a:t>to closest nested FROM with</a:t>
              </a:r>
            </a:p>
            <a:p>
              <a:r>
                <a:rPr lang="en-US" sz="2000"/>
                <a:t>a relation having that attribute.</a:t>
              </a:r>
            </a:p>
          </p:txBody>
        </p:sp>
        <p:sp>
          <p:nvSpPr>
            <p:cNvPr id="49164" name="Line 10"/>
            <p:cNvSpPr>
              <a:spLocks noChangeShapeType="1"/>
            </p:cNvSpPr>
            <p:nvPr/>
          </p:nvSpPr>
          <p:spPr bwMode="auto">
            <a:xfrm flipH="1">
              <a:off x="2448" y="1920"/>
              <a:ext cx="187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6" name="Group 14"/>
          <p:cNvGrpSpPr>
            <a:grpSpLocks/>
          </p:cNvGrpSpPr>
          <p:nvPr/>
        </p:nvGrpSpPr>
        <p:grpSpPr bwMode="auto">
          <a:xfrm>
            <a:off x="4191000" y="4197350"/>
            <a:ext cx="4816475" cy="1441450"/>
            <a:chOff x="2640" y="2644"/>
            <a:chExt cx="3034" cy="908"/>
          </a:xfrm>
        </p:grpSpPr>
        <p:sp>
          <p:nvSpPr>
            <p:cNvPr id="49161" name="Text Box 12"/>
            <p:cNvSpPr txBox="1">
              <a:spLocks noChangeArrowheads="1"/>
            </p:cNvSpPr>
            <p:nvPr/>
          </p:nvSpPr>
          <p:spPr bwMode="auto">
            <a:xfrm>
              <a:off x="4838" y="2644"/>
              <a:ext cx="83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Notice the</a:t>
              </a:r>
            </a:p>
            <a:p>
              <a:r>
                <a:rPr lang="en-US" sz="2000"/>
                <a:t>SQL “not</a:t>
              </a:r>
            </a:p>
            <a:p>
              <a:r>
                <a:rPr lang="en-US" sz="2000"/>
                <a:t>equals”</a:t>
              </a:r>
            </a:p>
            <a:p>
              <a:r>
                <a:rPr lang="en-US" sz="2000"/>
                <a:t>operator</a:t>
              </a:r>
            </a:p>
          </p:txBody>
        </p:sp>
        <p:sp>
          <p:nvSpPr>
            <p:cNvPr id="49162" name="Line 13"/>
            <p:cNvSpPr>
              <a:spLocks noChangeShapeType="1"/>
            </p:cNvSpPr>
            <p:nvPr/>
          </p:nvSpPr>
          <p:spPr bwMode="auto">
            <a:xfrm flipH="1">
              <a:off x="2640" y="3072"/>
              <a:ext cx="216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4B00C90-B221-4767-AE6B-9357BBDF00B6}" type="slidenum">
              <a:rPr lang="en-US" sz="1400" smtClean="0">
                <a:latin typeface="Times New Roman" charset="0"/>
              </a:rPr>
              <a:pPr/>
              <a:t>37</a:t>
            </a:fld>
            <a:endParaRPr lang="en-US" sz="140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Operator ANY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343400"/>
          </a:xfrm>
        </p:spPr>
        <p:txBody>
          <a:bodyPr/>
          <a:lstStyle/>
          <a:p>
            <a:r>
              <a:rPr lang="en-US" i="1"/>
              <a:t>x</a:t>
            </a:r>
            <a:r>
              <a:rPr lang="en-US"/>
              <a:t> = ANY(&lt;subquery&gt;) is a boolean condition that is true iff </a:t>
            </a:r>
            <a:r>
              <a:rPr lang="en-US" i="1"/>
              <a:t>x</a:t>
            </a:r>
            <a:r>
              <a:rPr lang="en-US"/>
              <a:t> equals at least one tuple in the subquery result.</a:t>
            </a:r>
          </a:p>
          <a:p>
            <a:pPr lvl="1"/>
            <a:r>
              <a:rPr lang="en-US"/>
              <a:t>= could be any comparison operator.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&gt;= ANY(&lt;subquery&gt;) means </a:t>
            </a:r>
            <a:r>
              <a:rPr lang="en-US" i="1"/>
              <a:t>x</a:t>
            </a:r>
            <a:r>
              <a:rPr lang="en-US"/>
              <a:t> is not the uniquely smallest tuple produced by the subquery.</a:t>
            </a:r>
          </a:p>
          <a:p>
            <a:pPr lvl="1"/>
            <a:r>
              <a:rPr lang="en-US"/>
              <a:t>Note tuples must have one component only.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F69AAB-F886-457D-AB8F-BCCAF62E4520}" type="slidenum">
              <a:rPr lang="en-US" sz="1400" smtClean="0">
                <a:latin typeface="Times New Roman" charset="0"/>
              </a:rPr>
              <a:pPr/>
              <a:t>38</a:t>
            </a:fld>
            <a:endParaRPr lang="en-US" sz="140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Operator ALL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i="1"/>
              <a:t>x</a:t>
            </a:r>
            <a:r>
              <a:rPr lang="en-US"/>
              <a:t> &lt;&gt; ALL(&lt;subquery&gt;) is true iff for every tuple </a:t>
            </a:r>
            <a:r>
              <a:rPr lang="en-US" i="1"/>
              <a:t>t</a:t>
            </a:r>
            <a:r>
              <a:rPr lang="en-US"/>
              <a:t>  in the relation, </a:t>
            </a:r>
            <a:r>
              <a:rPr lang="en-US" i="1"/>
              <a:t>x</a:t>
            </a:r>
            <a:r>
              <a:rPr lang="en-US"/>
              <a:t>  is not equal to </a:t>
            </a:r>
            <a:r>
              <a:rPr lang="en-US" i="1"/>
              <a:t>t</a:t>
            </a:r>
            <a:r>
              <a:rPr lang="en-US"/>
              <a:t>.</a:t>
            </a:r>
          </a:p>
          <a:p>
            <a:pPr lvl="1"/>
            <a:r>
              <a:rPr lang="en-US"/>
              <a:t>That is, </a:t>
            </a:r>
            <a:r>
              <a:rPr lang="en-US" i="1"/>
              <a:t>x</a:t>
            </a:r>
            <a:r>
              <a:rPr lang="en-US"/>
              <a:t>  is not in the subquery result.</a:t>
            </a:r>
          </a:p>
          <a:p>
            <a:r>
              <a:rPr lang="en-US"/>
              <a:t>&lt;&gt; can be any comparison operator.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&gt;= ALL(&lt;subquery&gt;) means there is no tuple larger than </a:t>
            </a:r>
            <a:r>
              <a:rPr lang="en-US" i="1"/>
              <a:t>x</a:t>
            </a:r>
            <a:r>
              <a:rPr lang="en-US"/>
              <a:t>  in the subquery result.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D5BC8AA-BA15-450C-967F-61C272987B81}" type="slidenum">
              <a:rPr lang="en-US" sz="1400" smtClean="0">
                <a:latin typeface="Times New Roman" charset="0"/>
              </a:rPr>
              <a:pPr/>
              <a:t>39</a:t>
            </a:fld>
            <a:endParaRPr lang="en-US" sz="140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ALL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rgbClr val="CC00CC"/>
                </a:solidFill>
              </a:rPr>
              <a:t>Sells(bar, beer, price)</a:t>
            </a:r>
            <a:r>
              <a:rPr lang="en-US" dirty="0"/>
              <a:t>, find the beer(s) sold for the highest price.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SELECT beer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FROM Sells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WHERE price &gt;= ALL(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	SELECT price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	FROM Sells);</a:t>
            </a:r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2057400" y="3511550"/>
            <a:ext cx="6842125" cy="2508250"/>
            <a:chOff x="1296" y="2212"/>
            <a:chExt cx="4310" cy="1580"/>
          </a:xfrm>
        </p:grpSpPr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1296" y="2688"/>
              <a:ext cx="2448" cy="1104"/>
            </a:xfrm>
            <a:prstGeom prst="parallelogram">
              <a:avLst>
                <a:gd name="adj" fmla="val 55435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4070" y="2212"/>
              <a:ext cx="153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price from the outer</a:t>
              </a:r>
            </a:p>
            <a:p>
              <a:r>
                <a:rPr lang="en-US" sz="2000"/>
                <a:t>Sells must not be</a:t>
              </a:r>
            </a:p>
            <a:p>
              <a:r>
                <a:rPr lang="en-US" sz="2000"/>
                <a:t>less than any price.</a:t>
              </a:r>
            </a:p>
          </p:txBody>
        </p:sp>
        <p:sp>
          <p:nvSpPr>
            <p:cNvPr id="52232" name="Line 6"/>
            <p:cNvSpPr>
              <a:spLocks noChangeShapeType="1"/>
            </p:cNvSpPr>
            <p:nvPr/>
          </p:nvSpPr>
          <p:spPr bwMode="auto">
            <a:xfrm flipH="1">
              <a:off x="3408" y="2880"/>
              <a:ext cx="120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B0B83D-F033-40C7-A58D-A2C9813BB3F0}" type="slidenum">
              <a:rPr lang="en-US" sz="1400" smtClean="0">
                <a:latin typeface="Times New Roman" charset="0"/>
              </a:rPr>
              <a:pPr/>
              <a:t>4</a:t>
            </a:fld>
            <a:endParaRPr lang="en-US" sz="1400">
              <a:latin typeface="Times New Roma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Running Example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All our SQL queries will be based on the following database schema.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Underline indicates key attributes.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		</a:t>
            </a:r>
            <a:r>
              <a:rPr lang="en-US" sz="2800">
                <a:solidFill>
                  <a:srgbClr val="CC00CC"/>
                </a:solidFill>
              </a:rPr>
              <a:t>Beers(</a:t>
            </a:r>
            <a:r>
              <a:rPr lang="en-US" sz="2800" u="sng">
                <a:solidFill>
                  <a:srgbClr val="CC00CC"/>
                </a:solidFill>
              </a:rPr>
              <a:t>name</a:t>
            </a:r>
            <a:r>
              <a:rPr lang="en-US" sz="2800">
                <a:solidFill>
                  <a:srgbClr val="CC00CC"/>
                </a:solidFill>
              </a:rPr>
              <a:t>, manf)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			Bars(</a:t>
            </a:r>
            <a:r>
              <a:rPr lang="en-US" sz="2800" u="sng">
                <a:solidFill>
                  <a:srgbClr val="CC00CC"/>
                </a:solidFill>
              </a:rPr>
              <a:t>name</a:t>
            </a:r>
            <a:r>
              <a:rPr lang="en-US" sz="2800">
                <a:solidFill>
                  <a:srgbClr val="CC00CC"/>
                </a:solidFill>
              </a:rPr>
              <a:t>, addr, license)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			Drinkers(</a:t>
            </a:r>
            <a:r>
              <a:rPr lang="en-US" sz="2800" u="sng">
                <a:solidFill>
                  <a:srgbClr val="CC00CC"/>
                </a:solidFill>
              </a:rPr>
              <a:t>name</a:t>
            </a:r>
            <a:r>
              <a:rPr lang="en-US" sz="2800">
                <a:solidFill>
                  <a:srgbClr val="CC00CC"/>
                </a:solidFill>
              </a:rPr>
              <a:t>, addr, phone)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			Likes(</a:t>
            </a:r>
            <a:r>
              <a:rPr lang="en-US" sz="2800" u="sng">
                <a:solidFill>
                  <a:srgbClr val="CC00CC"/>
                </a:solidFill>
              </a:rPr>
              <a:t>drinker</a:t>
            </a:r>
            <a:r>
              <a:rPr lang="en-US" sz="2800">
                <a:solidFill>
                  <a:srgbClr val="CC00CC"/>
                </a:solidFill>
              </a:rPr>
              <a:t>, </a:t>
            </a:r>
            <a:r>
              <a:rPr lang="en-US" sz="2800" u="sng">
                <a:solidFill>
                  <a:srgbClr val="CC00CC"/>
                </a:solidFill>
              </a:rPr>
              <a:t>beer</a:t>
            </a:r>
            <a:r>
              <a:rPr lang="en-US" sz="2800">
                <a:solidFill>
                  <a:srgbClr val="CC00CC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			Sells(</a:t>
            </a:r>
            <a:r>
              <a:rPr lang="en-US" sz="2800" u="sng">
                <a:solidFill>
                  <a:srgbClr val="CC00CC"/>
                </a:solidFill>
              </a:rPr>
              <a:t>bar</a:t>
            </a:r>
            <a:r>
              <a:rPr lang="en-US" sz="2800">
                <a:solidFill>
                  <a:srgbClr val="CC00CC"/>
                </a:solidFill>
              </a:rPr>
              <a:t>, </a:t>
            </a:r>
            <a:r>
              <a:rPr lang="en-US" sz="2800" u="sng">
                <a:solidFill>
                  <a:srgbClr val="CC00CC"/>
                </a:solidFill>
              </a:rPr>
              <a:t>beer</a:t>
            </a:r>
            <a:r>
              <a:rPr lang="en-US" sz="2800">
                <a:solidFill>
                  <a:srgbClr val="CC00CC"/>
                </a:solidFill>
              </a:rPr>
              <a:t>, price)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			Frequents(</a:t>
            </a:r>
            <a:r>
              <a:rPr lang="en-US" sz="2800" u="sng">
                <a:solidFill>
                  <a:srgbClr val="CC00CC"/>
                </a:solidFill>
              </a:rPr>
              <a:t>drinker</a:t>
            </a:r>
            <a:r>
              <a:rPr lang="en-US" sz="2800">
                <a:solidFill>
                  <a:srgbClr val="CC00CC"/>
                </a:solidFill>
              </a:rPr>
              <a:t>, </a:t>
            </a:r>
            <a:r>
              <a:rPr lang="en-US" sz="2800" u="sng">
                <a:solidFill>
                  <a:srgbClr val="CC00CC"/>
                </a:solidFill>
              </a:rPr>
              <a:t>bar</a:t>
            </a:r>
            <a:r>
              <a:rPr lang="en-US" sz="280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7EC0159-F792-4736-8B74-FF73AD1DC0E9}" type="slidenum">
              <a:rPr lang="en-US" sz="1400" smtClean="0">
                <a:latin typeface="Times New Roman" charset="0"/>
              </a:rPr>
              <a:pPr/>
              <a:t>40</a:t>
            </a:fld>
            <a:endParaRPr lang="en-US" sz="140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Union, Intersection, and Difference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Union, intersection, and difference of relations are expressed by the following forms, each involving subqueries:</a:t>
            </a:r>
          </a:p>
          <a:p>
            <a:pPr lvl="1"/>
            <a:r>
              <a:rPr lang="en-US"/>
              <a:t>(&lt;subquery&gt;) UNION (&lt;subquery&gt;)</a:t>
            </a:r>
          </a:p>
          <a:p>
            <a:pPr lvl="1"/>
            <a:r>
              <a:rPr lang="en-US"/>
              <a:t>(&lt;subquery&gt;) INTERSECT (&lt;subquery&gt;)</a:t>
            </a:r>
          </a:p>
          <a:p>
            <a:pPr lvl="1"/>
            <a:r>
              <a:rPr lang="en-US"/>
              <a:t>(&lt;subquery&gt;) EXCEPT (&lt;subquery&gt;)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D372199-34A2-4899-B8F6-E7C35431A578}" type="slidenum">
              <a:rPr lang="en-US" sz="1400" smtClean="0">
                <a:latin typeface="Times New Roman" charset="0"/>
              </a:rPr>
              <a:pPr/>
              <a:t>41</a:t>
            </a:fld>
            <a:endParaRPr lang="en-US" sz="140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Intersection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3733800"/>
          </a:xfrm>
        </p:spPr>
        <p:txBody>
          <a:bodyPr/>
          <a:lstStyle/>
          <a:p>
            <a:pPr marL="609600" indent="-609600"/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,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and </a:t>
            </a:r>
            <a:r>
              <a:rPr lang="en-US">
                <a:solidFill>
                  <a:srgbClr val="CC00CC"/>
                </a:solidFill>
              </a:rPr>
              <a:t>Frequents(drinker, bar)</a:t>
            </a:r>
            <a:r>
              <a:rPr lang="en-US"/>
              <a:t>, find the drinkers and beers such that: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The drinker likes the beer, and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The drinker frequents at least one bar that sells the beer.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04F1B2-F5CB-49B7-9BB7-4531DFA88088}" type="slidenum">
              <a:rPr lang="en-US" sz="1400" smtClean="0">
                <a:latin typeface="Times New Roman" charset="0"/>
              </a:rPr>
              <a:pPr/>
              <a:t>42</a:t>
            </a:fld>
            <a:endParaRPr lang="en-US" sz="140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(SELECT * FROM Likes)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INTERSECT</a:t>
            </a:r>
          </a:p>
          <a:p>
            <a:pPr>
              <a:buFont typeface="Monotype Sorts" pitchFamily="2" charset="2"/>
              <a:buNone/>
            </a:pPr>
            <a:r>
              <a:rPr lang="en-US"/>
              <a:t>(SELECT drinker, beer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FROM Sells, Frequents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WHERE Frequents.bar = Sells.bar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);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685800" y="1530350"/>
            <a:ext cx="8385175" cy="3956050"/>
            <a:chOff x="432" y="964"/>
            <a:chExt cx="5282" cy="2492"/>
          </a:xfrm>
        </p:grpSpPr>
        <p:sp>
          <p:nvSpPr>
            <p:cNvPr id="55306" name="Rectangle 5"/>
            <p:cNvSpPr>
              <a:spLocks noChangeArrowheads="1"/>
            </p:cNvSpPr>
            <p:nvPr/>
          </p:nvSpPr>
          <p:spPr bwMode="auto">
            <a:xfrm>
              <a:off x="432" y="2016"/>
              <a:ext cx="4032" cy="14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Text Box 6"/>
            <p:cNvSpPr txBox="1">
              <a:spLocks noChangeArrowheads="1"/>
            </p:cNvSpPr>
            <p:nvPr/>
          </p:nvSpPr>
          <p:spPr bwMode="auto">
            <a:xfrm>
              <a:off x="4070" y="964"/>
              <a:ext cx="164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drinker frequents</a:t>
              </a:r>
            </a:p>
            <a:p>
              <a:r>
                <a:rPr lang="en-US" sz="2000"/>
                <a:t>a bar that sells the</a:t>
              </a:r>
            </a:p>
            <a:p>
              <a:r>
                <a:rPr lang="en-US" sz="2000"/>
                <a:t>beer.</a:t>
              </a:r>
            </a:p>
          </p:txBody>
        </p:sp>
        <p:sp>
          <p:nvSpPr>
            <p:cNvPr id="55308" name="Line 7"/>
            <p:cNvSpPr>
              <a:spLocks noChangeShapeType="1"/>
            </p:cNvSpPr>
            <p:nvPr/>
          </p:nvSpPr>
          <p:spPr bwMode="auto">
            <a:xfrm flipH="1">
              <a:off x="3504" y="1536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55" name="Group 11"/>
          <p:cNvGrpSpPr>
            <a:grpSpLocks/>
          </p:cNvGrpSpPr>
          <p:nvPr/>
        </p:nvGrpSpPr>
        <p:grpSpPr bwMode="auto">
          <a:xfrm>
            <a:off x="304800" y="201613"/>
            <a:ext cx="4724400" cy="2389187"/>
            <a:chOff x="192" y="127"/>
            <a:chExt cx="2976" cy="1505"/>
          </a:xfrm>
        </p:grpSpPr>
        <p:sp>
          <p:nvSpPr>
            <p:cNvPr id="55303" name="Rectangle 8"/>
            <p:cNvSpPr>
              <a:spLocks noChangeArrowheads="1"/>
            </p:cNvSpPr>
            <p:nvPr/>
          </p:nvSpPr>
          <p:spPr bwMode="auto">
            <a:xfrm>
              <a:off x="432" y="1248"/>
              <a:ext cx="2736" cy="384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Text Box 9"/>
            <p:cNvSpPr txBox="1">
              <a:spLocks noChangeArrowheads="1"/>
            </p:cNvSpPr>
            <p:nvPr/>
          </p:nvSpPr>
          <p:spPr bwMode="auto">
            <a:xfrm>
              <a:off x="192" y="127"/>
              <a:ext cx="112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Notice trick:</a:t>
              </a:r>
            </a:p>
            <a:p>
              <a:r>
                <a:rPr lang="en-US" sz="2000"/>
                <a:t>subquery is</a:t>
              </a:r>
            </a:p>
            <a:p>
              <a:r>
                <a:rPr lang="en-US" sz="2000"/>
                <a:t>really a stored</a:t>
              </a:r>
            </a:p>
            <a:p>
              <a:r>
                <a:rPr lang="en-US" sz="2000"/>
                <a:t>table.</a:t>
              </a:r>
            </a:p>
          </p:txBody>
        </p:sp>
        <p:sp>
          <p:nvSpPr>
            <p:cNvPr id="55305" name="Line 10"/>
            <p:cNvSpPr>
              <a:spLocks noChangeShapeType="1"/>
            </p:cNvSpPr>
            <p:nvPr/>
          </p:nvSpPr>
          <p:spPr bwMode="auto">
            <a:xfrm>
              <a:off x="960" y="91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4714F99-B767-46C7-BA53-D89593E786EB}" type="slidenum">
              <a:rPr lang="en-US" sz="1400" smtClean="0">
                <a:latin typeface="Times New Roman" charset="0"/>
              </a:rPr>
              <a:pPr/>
              <a:t>43</a:t>
            </a:fld>
            <a:endParaRPr lang="en-US" sz="140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 Semantics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Although the SELECT-FROM-WHERE statement uses bag semantics, the default for union, intersection, and difference is set semantics.</a:t>
            </a:r>
          </a:p>
          <a:p>
            <a:pPr lvl="1"/>
            <a:r>
              <a:rPr lang="en-US"/>
              <a:t>That is, duplicates are eliminated as the operation is applied.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B4FB61-1F66-4A85-9F8E-40DA893BAA12}" type="slidenum">
              <a:rPr lang="en-US" sz="1400" smtClean="0">
                <a:latin typeface="Times New Roman" charset="0"/>
              </a:rPr>
              <a:pPr/>
              <a:t>44</a:t>
            </a:fld>
            <a:endParaRPr lang="en-US" sz="140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3300"/>
                </a:solidFill>
              </a:rPr>
              <a:t>Motivation</a:t>
            </a:r>
            <a:r>
              <a:rPr lang="en-US"/>
              <a:t>: Efficiency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When doing projection, it is easier to avoid eliminating duplicates.</a:t>
            </a:r>
          </a:p>
          <a:p>
            <a:pPr lvl="1"/>
            <a:r>
              <a:rPr lang="en-US"/>
              <a:t>Just work tuple-at-a-time.</a:t>
            </a:r>
          </a:p>
          <a:p>
            <a:r>
              <a:rPr lang="en-US"/>
              <a:t>For intersection or difference, it is most efficient to sort the relations first.</a:t>
            </a:r>
          </a:p>
          <a:p>
            <a:pPr lvl="1"/>
            <a:r>
              <a:rPr lang="en-US"/>
              <a:t>At that point you may as well eliminate the duplicates anyway.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B7F6E8C-79DD-4C5C-984D-77008B4136BC}" type="slidenum">
              <a:rPr lang="en-US" sz="1400" smtClean="0">
                <a:latin typeface="Times New Roman" charset="0"/>
              </a:rPr>
              <a:pPr/>
              <a:t>45</a:t>
            </a:fld>
            <a:endParaRPr lang="en-US" sz="140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/>
              <a:t>Controlling Duplicate Elimination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Force the result to be a set by    SELECT DISTINCT . . .</a:t>
            </a:r>
          </a:p>
          <a:p>
            <a:r>
              <a:rPr lang="en-US"/>
              <a:t>Force the result to be a bag (i.e., don’t eliminate duplicates) by ALL, as in        . . . UNION ALL . . 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8AFE3D0-BA27-411D-9B08-FD0ED1C2CE71}" type="slidenum">
              <a:rPr lang="en-US" sz="1400" smtClean="0">
                <a:latin typeface="Times New Roman" charset="0"/>
              </a:rPr>
              <a:pPr/>
              <a:t>46</a:t>
            </a:fld>
            <a:endParaRPr lang="en-US" sz="140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DISTINCT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all the different prices charged for beers: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DISTINCT price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Sells;</a:t>
            </a:r>
          </a:p>
          <a:p>
            <a:r>
              <a:rPr lang="en-US"/>
              <a:t>Notice that without DISTINCT, each price would be listed as many times as there were bar/beer pairs at that price.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87E05F-1D82-439A-B57E-831528518B12}" type="slidenum">
              <a:rPr lang="en-US" sz="1400" smtClean="0">
                <a:latin typeface="Times New Roman" charset="0"/>
              </a:rPr>
              <a:pPr/>
              <a:t>47</a:t>
            </a:fld>
            <a:endParaRPr lang="en-US" sz="140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ALL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2800"/>
              <a:t>Using relations </a:t>
            </a:r>
            <a:r>
              <a:rPr lang="en-US" sz="2800">
                <a:solidFill>
                  <a:srgbClr val="CC00CC"/>
                </a:solidFill>
              </a:rPr>
              <a:t>Frequents(drinker, bar)</a:t>
            </a:r>
            <a:r>
              <a:rPr lang="en-US" sz="2800"/>
              <a:t> and </a:t>
            </a:r>
            <a:r>
              <a:rPr lang="en-US" sz="2800">
                <a:solidFill>
                  <a:srgbClr val="CC00CC"/>
                </a:solidFill>
              </a:rPr>
              <a:t>Likes(drinker, beer)</a:t>
            </a:r>
            <a:r>
              <a:rPr lang="en-US" sz="280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</a:t>
            </a:r>
            <a:r>
              <a:rPr lang="en-US" sz="2800">
                <a:latin typeface="Courier New" pitchFamily="49" charset="0"/>
              </a:rPr>
              <a:t>(SELECT drinker FROM Frequents)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EXCEPT ALL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(SELECT drinker FROM Likes);</a:t>
            </a:r>
          </a:p>
          <a:p>
            <a:r>
              <a:rPr lang="en-US" sz="2800"/>
              <a:t>Lists drinkers who frequent more bars than they like beers, and does so as many times as the difference of those counts.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ECA564D-1EEA-42A9-B5CB-96A12CE7EAD4}" type="slidenum">
              <a:rPr lang="en-US" sz="1400" smtClean="0">
                <a:latin typeface="Times New Roman" charset="0"/>
              </a:rPr>
              <a:pPr/>
              <a:t>48</a:t>
            </a:fld>
            <a:endParaRPr lang="en-US" sz="140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Expressions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 provides several versions of (bag) joins.</a:t>
            </a:r>
          </a:p>
          <a:p>
            <a:r>
              <a:rPr lang="en-US"/>
              <a:t>These expressions can be stand-alone queries or used in place of relations in a FROM clause.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B1DB81B-0802-438F-9218-64D084464F18}" type="slidenum">
              <a:rPr lang="en-US" sz="1400" smtClean="0">
                <a:latin typeface="Times New Roman" charset="0"/>
              </a:rPr>
              <a:pPr/>
              <a:t>49</a:t>
            </a:fld>
            <a:endParaRPr lang="en-US" sz="1400">
              <a:latin typeface="Times New Roman" charset="0"/>
            </a:endParaRPr>
          </a:p>
        </p:txBody>
      </p:sp>
      <p:sp>
        <p:nvSpPr>
          <p:cNvPr id="624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Products and Natural Joins</a:t>
            </a:r>
          </a:p>
        </p:txBody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sz="2800"/>
              <a:t>Natural join: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R NATURAL JOIN S;</a:t>
            </a:r>
          </a:p>
          <a:p>
            <a:r>
              <a:rPr lang="en-US" sz="2800"/>
              <a:t>Product: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R CROSS JOIN S;</a:t>
            </a:r>
          </a:p>
          <a:p>
            <a:r>
              <a:rPr lang="en-US" sz="2800">
                <a:solidFill>
                  <a:srgbClr val="33CC33"/>
                </a:solidFill>
              </a:rPr>
              <a:t>Example</a:t>
            </a:r>
            <a:r>
              <a:rPr lang="en-US" sz="280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Likes NATURAL JOIN Sells;</a:t>
            </a:r>
          </a:p>
          <a:p>
            <a:r>
              <a:rPr lang="en-US" sz="2800"/>
              <a:t>Relations can be parenthesized subqueries, as well.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F4FA1C8-0F30-4BDC-9178-6A7F5EA7F757}" type="slidenum">
              <a:rPr lang="en-US" sz="1400" smtClean="0">
                <a:latin typeface="Times New Roman" charset="0"/>
              </a:rPr>
              <a:pPr/>
              <a:t>5</a:t>
            </a:fld>
            <a:endParaRPr lang="en-US" sz="140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, what beers are made by Anheuser-Busch?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name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Beers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manf = ’Anheuser-Busch’;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BC59869-E47D-49A2-9F9A-A6E155151FC3}" type="slidenum">
              <a:rPr lang="en-US" sz="1400" smtClean="0">
                <a:latin typeface="Times New Roman" charset="0"/>
              </a:rPr>
              <a:pPr/>
              <a:t>50</a:t>
            </a:fld>
            <a:endParaRPr lang="en-US" sz="140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Theta Join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r>
              <a:rPr lang="en-US"/>
              <a:t>R JOIN S ON &lt;condition&gt; 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using </a:t>
            </a:r>
            <a:r>
              <a:rPr lang="en-US">
                <a:solidFill>
                  <a:srgbClr val="CC00CC"/>
                </a:solidFill>
              </a:rPr>
              <a:t>Drinkers(name, addr)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Frequents(drinker, bar)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Drinkers JOIN Frequents ON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name = drinker;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gives us all (</a:t>
            </a:r>
            <a:r>
              <a:rPr lang="en-US" i="1"/>
              <a:t>d, a, d, b</a:t>
            </a:r>
            <a:r>
              <a:rPr lang="en-US"/>
              <a:t>) quadruples such that drinker </a:t>
            </a:r>
            <a:r>
              <a:rPr lang="en-US" i="1"/>
              <a:t>d</a:t>
            </a:r>
            <a:r>
              <a:rPr lang="en-US"/>
              <a:t>  lives at address </a:t>
            </a:r>
            <a:r>
              <a:rPr lang="en-US" i="1"/>
              <a:t>a</a:t>
            </a:r>
            <a:r>
              <a:rPr lang="en-US"/>
              <a:t>  and frequents bar </a:t>
            </a:r>
            <a:r>
              <a:rPr lang="en-US" i="1"/>
              <a:t>b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153094E-F46E-4061-8E2A-CADA280E48A1}" type="slidenum">
              <a:rPr lang="en-US" sz="1400" smtClean="0">
                <a:latin typeface="Times New Roman" charset="0"/>
              </a:rPr>
              <a:pPr/>
              <a:t>6</a:t>
            </a:fld>
            <a:endParaRPr lang="en-US" sz="1400">
              <a:latin typeface="Times New Roman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Meaning of Single-Relation Query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Begin with the relation in the FROM clause.</a:t>
            </a:r>
          </a:p>
          <a:p>
            <a:r>
              <a:rPr lang="en-US"/>
              <a:t>Apply the selection indicated by the WHERE clause.</a:t>
            </a:r>
          </a:p>
          <a:p>
            <a:r>
              <a:rPr lang="en-US"/>
              <a:t>Apply the extended projection indicated by the SELECT clause.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BC19B3E-DE5E-42DE-A2D1-A2FDA6B489CB}" type="slidenum">
              <a:rPr lang="en-US" sz="1400" smtClean="0">
                <a:latin typeface="Times New Roman" charset="0"/>
              </a:rPr>
              <a:pPr/>
              <a:t>7</a:t>
            </a:fld>
            <a:endParaRPr lang="en-US" sz="1400">
              <a:latin typeface="Times New Roman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 In SELECT clauses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419600"/>
          </a:xfrm>
        </p:spPr>
        <p:txBody>
          <a:bodyPr/>
          <a:lstStyle/>
          <a:p>
            <a:r>
              <a:rPr lang="en-US"/>
              <a:t>When there is one relation in the FROM clause, * in the SELECT clause stands for “all attributes of this relation.”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Using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*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Beers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manf = ’Anheuser-Busch’;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CF291FD-74BE-4D69-B76F-D156334E3039}" type="slidenum">
              <a:rPr lang="en-US" sz="1400" smtClean="0">
                <a:latin typeface="Times New Roman" charset="0"/>
              </a:rPr>
              <a:pPr/>
              <a:t>8</a:t>
            </a:fld>
            <a:endParaRPr lang="en-US" sz="140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Attributes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/>
              <a:t>If you want the result to have different attribute names, use “AS &lt;new name&gt;” to rename an attribute.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Using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name AS beer, manf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Beers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manf = ’Anheuser-Busch’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0891DA1-48F5-4E53-917C-E452732026B2}" type="slidenum">
              <a:rPr lang="en-US" sz="1400" smtClean="0">
                <a:latin typeface="Times New Roman" charset="0"/>
              </a:rPr>
              <a:pPr/>
              <a:t>9</a:t>
            </a:fld>
            <a:endParaRPr lang="en-US" sz="140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Expressions in SELECT Clauses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/>
              <a:t>Any expression that makes sense can appear as an element of a SELECT clause.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Using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SELECT bar, beer,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price*114 AS priceInYen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FROM Sells;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1900</Words>
  <Application>Microsoft Office PowerPoint</Application>
  <PresentationFormat>On-screen Show (4:3)</PresentationFormat>
  <Paragraphs>384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Monotype Sorts</vt:lpstr>
      <vt:lpstr>Arial</vt:lpstr>
      <vt:lpstr>Courier New</vt:lpstr>
      <vt:lpstr>Tahoma</vt:lpstr>
      <vt:lpstr>Times New Roman</vt:lpstr>
      <vt:lpstr>Wingdings</vt:lpstr>
      <vt:lpstr>Default Design</vt:lpstr>
      <vt:lpstr>Introduction to SQL</vt:lpstr>
      <vt:lpstr>Why SQL?</vt:lpstr>
      <vt:lpstr>Select-From-Where Statements</vt:lpstr>
      <vt:lpstr>Our Running Example</vt:lpstr>
      <vt:lpstr>Example</vt:lpstr>
      <vt:lpstr>Meaning of Single-Relation Query</vt:lpstr>
      <vt:lpstr>* In SELECT clauses</vt:lpstr>
      <vt:lpstr>Renaming Attributes</vt:lpstr>
      <vt:lpstr>Expressions in SELECT Clauses</vt:lpstr>
      <vt:lpstr>Example: Constants as Expressions</vt:lpstr>
      <vt:lpstr>Result of Query</vt:lpstr>
      <vt:lpstr>Complex Conditions in WHERE Clause</vt:lpstr>
      <vt:lpstr>Example: Complex Condition</vt:lpstr>
      <vt:lpstr>Patterns</vt:lpstr>
      <vt:lpstr>Example: LIKE</vt:lpstr>
      <vt:lpstr>NULL Values</vt:lpstr>
      <vt:lpstr>Comparing NULL’s to Values</vt:lpstr>
      <vt:lpstr>Surprising Example</vt:lpstr>
      <vt:lpstr>Reason: 2-Valued Laws != 3-Valued Laws</vt:lpstr>
      <vt:lpstr>Multirelation Queries</vt:lpstr>
      <vt:lpstr>Example: Joining Two Relations</vt:lpstr>
      <vt:lpstr>Formal Semantics</vt:lpstr>
      <vt:lpstr>Explicit Tuple-Variables</vt:lpstr>
      <vt:lpstr>Example: Self-Join</vt:lpstr>
      <vt:lpstr>Subqueries</vt:lpstr>
      <vt:lpstr>Example: Subquery in FROM</vt:lpstr>
      <vt:lpstr>Subqueries That Return One Tuple</vt:lpstr>
      <vt:lpstr>Example: Single-Tuple Subquery</vt:lpstr>
      <vt:lpstr>Query + Subquery Solution</vt:lpstr>
      <vt:lpstr>The IN Operator</vt:lpstr>
      <vt:lpstr>Example: IN</vt:lpstr>
      <vt:lpstr>Remember These From Lecture #1?</vt:lpstr>
      <vt:lpstr>IN is a Predicate About R’s Tuples</vt:lpstr>
      <vt:lpstr>This Query Pairs Tuples from R, S</vt:lpstr>
      <vt:lpstr>The Exists Operator</vt:lpstr>
      <vt:lpstr>Example: EXISTS</vt:lpstr>
      <vt:lpstr>The Operator ANY</vt:lpstr>
      <vt:lpstr>The Operator ALL</vt:lpstr>
      <vt:lpstr>Example: ALL</vt:lpstr>
      <vt:lpstr>Union, Intersection, and Difference</vt:lpstr>
      <vt:lpstr>Example: Intersection</vt:lpstr>
      <vt:lpstr>Solution</vt:lpstr>
      <vt:lpstr>Bag Semantics</vt:lpstr>
      <vt:lpstr>Motivation: Efficiency</vt:lpstr>
      <vt:lpstr>Controlling Duplicate Elimination</vt:lpstr>
      <vt:lpstr>Example: DISTINCT</vt:lpstr>
      <vt:lpstr>Example: ALL</vt:lpstr>
      <vt:lpstr>Join Expressions</vt:lpstr>
      <vt:lpstr>Products and Natural Joins</vt:lpstr>
      <vt:lpstr>Theta Join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177</cp:revision>
  <dcterms:created xsi:type="dcterms:W3CDTF">2002-03-23T20:14:09Z</dcterms:created>
  <dcterms:modified xsi:type="dcterms:W3CDTF">2017-05-15T18:26:25Z</dcterms:modified>
</cp:coreProperties>
</file>